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CB8218-A4F9-4593-B758-B5C05B2D428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0ACB8218-A4F9-4593-B758-B5C05B2D428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0ACB8218-A4F9-4593-B758-B5C05B2D4287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F4A62-4EB6-4166-9848-9A05AB2EB18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B8218-A4F9-4593-B758-B5C05B2D4287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74F4A62-4EB6-4166-9848-9A05AB2EB18C}" type="datetimeFigureOut">
              <a:rPr lang="fr-FR" smtClean="0"/>
              <a:t>21/04/2026</a:t>
            </a:fld>
            <a:endParaRPr lang="fr-FR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0ACB8218-A4F9-4593-B758-B5C05B2D4287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mailto:wahiba.soualah@univ-bejaia.dz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0776" y="1916832"/>
            <a:ext cx="8136904" cy="4387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ar-SA" sz="2400" b="1" dirty="0">
              <a:solidFill>
                <a:prstClr val="black"/>
              </a:solidFill>
              <a:latin typeface="Simplified Arabic" panose="02020603050405020304" pitchFamily="18" charset="-78"/>
              <a:ea typeface="Verdana"/>
              <a:cs typeface="Simplified Arabic" panose="02020603050405020304" pitchFamily="18" charset="-78"/>
            </a:endParaRPr>
          </a:p>
          <a:p>
            <a:pPr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اللقب: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صوالح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الاسم</a:t>
            </a: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وهيبة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الوظيفة</a:t>
            </a: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 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أستاذ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محاضر </a:t>
            </a:r>
            <a:r>
              <a:rPr lang="ar-SA" sz="24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قسم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"أ"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</a:pP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محاضرات في مقياس أعلام الأدب الجزائري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lvl="0" algn="ct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البريد </a:t>
            </a: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المهني </a:t>
            </a:r>
            <a:r>
              <a:rPr lang="ar-SA" sz="2400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:  </a:t>
            </a:r>
            <a:r>
              <a:rPr lang="ar-SA" sz="2400" u="sng" dirty="0" smtClean="0">
                <a:solidFill>
                  <a:srgbClr val="0000FF"/>
                </a:solidFill>
                <a:latin typeface="Amiri" pitchFamily="2" charset="-78"/>
                <a:ea typeface="Verdana"/>
                <a:cs typeface="Amiri" pitchFamily="2" charset="-78"/>
              </a:rPr>
              <a:t> </a:t>
            </a:r>
            <a:r>
              <a:rPr lang="fr-FR" sz="2400" u="sng" dirty="0" smtClean="0">
                <a:solidFill>
                  <a:srgbClr val="0000FF"/>
                </a:solidFill>
                <a:effectLst/>
                <a:latin typeface="Simplified Arabic"/>
                <a:ea typeface="Calibri"/>
                <a:cs typeface="Arial"/>
                <a:hlinkClick r:id="rId2"/>
              </a:rPr>
              <a:t>wahiba.soualah@univ-bejaia.dz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</a:pPr>
            <a:endParaRPr lang="ar-SA" sz="2400" b="1" dirty="0" smtClean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  <a:p>
            <a:pPr lvl="0" algn="ctr" rtl="1">
              <a:lnSpc>
                <a:spcPct val="115000"/>
              </a:lnSpc>
              <a:spcAft>
                <a:spcPts val="1000"/>
              </a:spcAft>
            </a:pPr>
            <a:r>
              <a:rPr lang="ar-SA" sz="2400" b="1" dirty="0" smtClean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> </a:t>
            </a:r>
            <a:endParaRPr lang="fr-FR" sz="2400" dirty="0">
              <a:solidFill>
                <a:prstClr val="black"/>
              </a:solidFill>
              <a:latin typeface="Amiri" pitchFamily="2" charset="-78"/>
              <a:ea typeface="Verdana"/>
              <a:cs typeface="Amiri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53228" y="116632"/>
            <a:ext cx="4395036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200" dirty="0" smtClean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وزارة التعليم العالي والبحث العلمي</a:t>
            </a:r>
          </a:p>
          <a:p>
            <a:pPr algn="ctr"/>
            <a:endParaRPr lang="ar-SA" sz="2800" dirty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endParaRPr lang="ar-SA" sz="2800" dirty="0" smtClean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endParaRPr lang="ar-SA" sz="2800" dirty="0">
              <a:solidFill>
                <a:prstClr val="black"/>
              </a:solidFill>
              <a:latin typeface="Amiri" pitchFamily="2" charset="-78"/>
              <a:ea typeface="Times New Roman"/>
              <a:cs typeface="Amiri" pitchFamily="2" charset="-78"/>
            </a:endParaRPr>
          </a:p>
          <a:p>
            <a:pPr algn="ctr"/>
            <a:r>
              <a:rPr lang="ar-DZ" sz="2200" dirty="0" smtClean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جامعة </a:t>
            </a: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عبد الرحمن ميرة- بجاية</a:t>
            </a:r>
            <a: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/>
            </a:r>
            <a:b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</a:b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كلية الآداب واللغات</a:t>
            </a:r>
            <a:r>
              <a:rPr lang="ar-SA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/>
            </a:r>
            <a:br>
              <a:rPr lang="ar-SA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</a:br>
            <a:r>
              <a:rPr lang="ar-DZ" sz="2200" dirty="0">
                <a:solidFill>
                  <a:prstClr val="black"/>
                </a:solidFill>
                <a:latin typeface="Amiri" pitchFamily="2" charset="-78"/>
                <a:ea typeface="Times New Roman"/>
                <a:cs typeface="Amiri" pitchFamily="2" charset="-78"/>
              </a:rPr>
              <a:t>قسم اللغة و الأدب العربي</a:t>
            </a:r>
            <a: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  <a:t/>
            </a:r>
            <a:br>
              <a:rPr lang="fr-FR" sz="2200" dirty="0">
                <a:solidFill>
                  <a:prstClr val="black"/>
                </a:solidFill>
                <a:latin typeface="Amiri" pitchFamily="2" charset="-78"/>
                <a:ea typeface="Verdana"/>
                <a:cs typeface="Amiri" pitchFamily="2" charset="-78"/>
              </a:rPr>
            </a:br>
            <a:endParaRPr lang="fr-FR" sz="2200" dirty="0">
              <a:latin typeface="Amiri" pitchFamily="2" charset="-78"/>
              <a:cs typeface="Amiri" pitchFamily="2" charset="-7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76" y="620688"/>
            <a:ext cx="2349940" cy="108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793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936104"/>
          </a:xfrm>
        </p:spPr>
        <p:txBody>
          <a:bodyPr>
            <a:normAutofit fontScale="90000"/>
          </a:bodyPr>
          <a:lstStyle/>
          <a:p>
            <a:pPr algn="ctr" rtl="1"/>
            <a:r>
              <a:rPr lang="ar-SA" b="1" dirty="0" smtClean="0">
                <a:latin typeface="Amiri" pitchFamily="2" charset="-78"/>
                <a:cs typeface="Amiri" pitchFamily="2" charset="-78"/>
              </a:rPr>
              <a:t> </a:t>
            </a:r>
            <a:r>
              <a:rPr lang="ar-SA" b="1" dirty="0">
                <a:latin typeface="Amiri" pitchFamily="2" charset="-78"/>
                <a:cs typeface="Amiri" pitchFamily="2" charset="-78"/>
              </a:rPr>
              <a:t>الأمير عبد القادر الجزائري (1808–1883)</a:t>
            </a:r>
            <a:br>
              <a:rPr lang="ar-SA" b="1" dirty="0">
                <a:latin typeface="Amiri" pitchFamily="2" charset="-78"/>
                <a:cs typeface="Amiri" pitchFamily="2" charset="-78"/>
              </a:rPr>
            </a:br>
            <a:endParaRPr lang="fr-FR" b="1" dirty="0">
              <a:latin typeface="Amiri" pitchFamily="2" charset="-78"/>
              <a:cs typeface="Amiri" pitchFamily="2" charset="-78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49570"/>
            <a:ext cx="3600400" cy="4727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707904" y="1124744"/>
            <a:ext cx="5184576" cy="4626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000" dirty="0" smtClean="0">
                <a:effectLst/>
                <a:latin typeface="Calibri"/>
                <a:ea typeface="Calibri"/>
                <a:cs typeface="Amiri"/>
              </a:rPr>
              <a:t>قائد مقاومة الاحتلال الفرنسي، مؤسس دولة حديثة، عالم صوفي وأديب.</a:t>
            </a:r>
            <a:endParaRPr lang="fr-FR" sz="2000" dirty="0" smtClean="0">
              <a:effectLst/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000" dirty="0" smtClean="0">
                <a:effectLst/>
                <a:latin typeface="Calibri"/>
                <a:ea typeface="Calibri"/>
                <a:cs typeface="Amiri"/>
              </a:rPr>
              <a:t>ولد في </a:t>
            </a:r>
            <a:r>
              <a:rPr lang="ar-SA" sz="2000" dirty="0" err="1" smtClean="0">
                <a:effectLst/>
                <a:latin typeface="Calibri"/>
                <a:ea typeface="Calibri"/>
                <a:cs typeface="Amiri"/>
              </a:rPr>
              <a:t>القيطنة</a:t>
            </a:r>
            <a:r>
              <a:rPr lang="ar-SA" sz="2000" dirty="0" smtClean="0">
                <a:effectLst/>
                <a:latin typeface="Calibri"/>
                <a:ea typeface="Calibri"/>
                <a:cs typeface="Amiri"/>
              </a:rPr>
              <a:t> قرب معسكر، نسبه الحسيني يعود إلى النبي ﷺ.</a:t>
            </a:r>
            <a:endParaRPr lang="fr-FR" sz="2000" dirty="0" smtClean="0">
              <a:effectLst/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000" dirty="0" smtClean="0">
                <a:effectLst/>
                <a:latin typeface="Calibri"/>
                <a:ea typeface="Calibri"/>
                <a:cs typeface="Amiri"/>
              </a:rPr>
              <a:t>بنى جيشًا منظمًا، وقّع معاهدة </a:t>
            </a:r>
            <a:r>
              <a:rPr lang="ar-SA" sz="2000" dirty="0" err="1" smtClean="0">
                <a:effectLst/>
                <a:latin typeface="Calibri"/>
                <a:ea typeface="Calibri"/>
                <a:cs typeface="Amiri"/>
              </a:rPr>
              <a:t>التافنة</a:t>
            </a:r>
            <a:r>
              <a:rPr lang="ar-SA" sz="2000" dirty="0" smtClean="0">
                <a:effectLst/>
                <a:latin typeface="Calibri"/>
                <a:ea typeface="Calibri"/>
                <a:cs typeface="Amiri"/>
              </a:rPr>
              <a:t> 1837، استسلم 1847 حقنًا للدماء.</a:t>
            </a:r>
            <a:endParaRPr lang="fr-FR" sz="2000" dirty="0" smtClean="0">
              <a:effectLst/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000" dirty="0" smtClean="0">
                <a:effectLst/>
                <a:latin typeface="Calibri"/>
                <a:ea typeface="Calibri"/>
                <a:cs typeface="Amiri"/>
              </a:rPr>
              <a:t>في دمشق 1860: </a:t>
            </a:r>
            <a:r>
              <a:rPr lang="ar-SA" sz="2000" dirty="0" smtClean="0">
                <a:effectLst/>
                <a:latin typeface="Calibri"/>
                <a:ea typeface="Calibri"/>
                <a:cs typeface="Amiri"/>
              </a:rPr>
              <a:t>قام بحماية </a:t>
            </a:r>
            <a:r>
              <a:rPr lang="ar-SA" sz="2000" dirty="0" smtClean="0">
                <a:effectLst/>
                <a:latin typeface="Calibri"/>
                <a:ea typeface="Calibri"/>
                <a:cs typeface="Amiri"/>
              </a:rPr>
              <a:t>آلاف المسيحيين أثناء الفتنة الطائفية.</a:t>
            </a:r>
            <a:endParaRPr lang="fr-FR" sz="2000" dirty="0" smtClean="0">
              <a:effectLst/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000" dirty="0" smtClean="0">
                <a:effectLst/>
                <a:latin typeface="Calibri"/>
                <a:ea typeface="Calibri"/>
                <a:cs typeface="Amiri"/>
              </a:rPr>
              <a:t>أدبه: المواقف الروحية (نثر صوفي)، شعر الفخر والغزل والوصف.</a:t>
            </a:r>
            <a:endParaRPr lang="fr-FR" sz="2000" dirty="0" smtClean="0">
              <a:effectLst/>
              <a:latin typeface="Calibri"/>
              <a:ea typeface="Calibri"/>
              <a:cs typeface="Arial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000" dirty="0" smtClean="0">
                <a:effectLst/>
                <a:latin typeface="Calibri"/>
                <a:ea typeface="Calibri"/>
                <a:cs typeface="Amiri"/>
              </a:rPr>
              <a:t>رمز للجهاد، الإنسانية، التسامح والجمع بين السيف والقلم.</a:t>
            </a:r>
            <a:endParaRPr lang="fr-FR" sz="2000" dirty="0">
              <a:effectLst/>
              <a:latin typeface="Calibri"/>
              <a:ea typeface="Calibri"/>
              <a:cs typeface="Arial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4"/>
            <a:ext cx="3600400" cy="4727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034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610" y="188640"/>
            <a:ext cx="8686800" cy="838200"/>
          </a:xfrm>
        </p:spPr>
        <p:txBody>
          <a:bodyPr>
            <a:normAutofit fontScale="90000"/>
          </a:bodyPr>
          <a:lstStyle/>
          <a:p>
            <a:pPr marL="457200" algn="ctr" rtl="1">
              <a:lnSpc>
                <a:spcPct val="115000"/>
              </a:lnSpc>
              <a:spcAft>
                <a:spcPts val="1000"/>
              </a:spcAft>
            </a:pPr>
            <a:r>
              <a:rPr lang="ar-SA" b="1" dirty="0">
                <a:effectLst/>
                <a:latin typeface="Calibri"/>
                <a:ea typeface="Calibri"/>
                <a:cs typeface="Amiri"/>
              </a:rPr>
              <a:t>البشير الإبراهيمي </a:t>
            </a:r>
            <a:r>
              <a:rPr lang="ar-SA" b="1" dirty="0" smtClean="0">
                <a:effectLst/>
                <a:latin typeface="Calibri"/>
                <a:ea typeface="Calibri"/>
                <a:cs typeface="Amiri"/>
              </a:rPr>
              <a:t>(1889- 1965).</a:t>
            </a:r>
            <a:r>
              <a:rPr lang="fr-FR" sz="2400" dirty="0">
                <a:effectLst/>
                <a:latin typeface="Calibri"/>
                <a:ea typeface="Calibri"/>
                <a:cs typeface="Arial"/>
              </a:rPr>
              <a:t/>
            </a:r>
            <a:br>
              <a:rPr lang="fr-FR" sz="2400" dirty="0">
                <a:effectLst/>
                <a:latin typeface="Calibri"/>
                <a:ea typeface="Calibri"/>
                <a:cs typeface="Arial"/>
              </a:rPr>
            </a:br>
            <a:endParaRPr lang="fr-F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3096344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419872" y="1412776"/>
            <a:ext cx="5508104" cy="4272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0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عالم إصلاحي، مفكر وأديب، خليفة الشيخ عبد الحميد بن باديس.</a:t>
            </a:r>
            <a:endParaRPr lang="fr-FR" sz="2000" dirty="0" smtClean="0">
              <a:effectLst/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0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رئيس جمعية العلماء المسلمين الجزائريين بعد بن باديس.</a:t>
            </a:r>
            <a:endParaRPr lang="fr-FR" sz="2000" dirty="0" smtClean="0">
              <a:effectLst/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0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ولد في رأس الوادي (برج بوعريريج)، حفظ القرآن مبكرًا ودرس الفقه واللغة.</a:t>
            </a:r>
            <a:endParaRPr lang="fr-FR" sz="2000" dirty="0" smtClean="0">
              <a:effectLst/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0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ناضل من أجل تحرير العقول من الجهل والخرافات والاستعمار.</a:t>
            </a:r>
            <a:endParaRPr lang="fr-FR" sz="2000" dirty="0" smtClean="0">
              <a:effectLst/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0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كاتب بليغ، خطيب مفوه، جمع آثاره في 5 أجزاء تحت عنوان «آثار الإمام</a:t>
            </a:r>
            <a:r>
              <a:rPr lang="en-US" sz="20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«</a:t>
            </a:r>
            <a:r>
              <a:rPr lang="ar-SA" sz="20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.</a:t>
            </a:r>
            <a:endParaRPr lang="fr-FR" sz="2000" dirty="0" smtClean="0">
              <a:effectLst/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0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رمز للحركة الإصلاحية والدفاع عن اللغة العربية والإسلام.</a:t>
            </a:r>
            <a:endParaRPr lang="fr-FR" sz="2000" dirty="0">
              <a:effectLst/>
              <a:latin typeface="Amiri" pitchFamily="2" charset="-78"/>
              <a:ea typeface="Calibri"/>
              <a:cs typeface="Amiri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1993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457200" algn="ctr" rtl="1">
              <a:lnSpc>
                <a:spcPct val="115000"/>
              </a:lnSpc>
              <a:spcAft>
                <a:spcPts val="1000"/>
              </a:spcAft>
            </a:pPr>
            <a:r>
              <a:rPr lang="ar-SA" b="1" dirty="0">
                <a:effectLst/>
                <a:latin typeface="Calibri"/>
                <a:ea typeface="Calibri"/>
                <a:cs typeface="Amiri"/>
              </a:rPr>
              <a:t>أحمد رضا حوحو (</a:t>
            </a:r>
            <a:r>
              <a:rPr lang="ar-SA" b="1" dirty="0" smtClean="0">
                <a:effectLst/>
                <a:latin typeface="Calibri"/>
                <a:ea typeface="Calibri"/>
                <a:cs typeface="Amiri"/>
              </a:rPr>
              <a:t>1910- 1956)  </a:t>
            </a:r>
            <a:r>
              <a:rPr lang="fr-FR" sz="2400" dirty="0">
                <a:effectLst/>
                <a:latin typeface="Calibri"/>
                <a:ea typeface="Calibri"/>
                <a:cs typeface="Arial"/>
              </a:rPr>
              <a:t/>
            </a:r>
            <a:br>
              <a:rPr lang="fr-FR" sz="2400" dirty="0">
                <a:effectLst/>
                <a:latin typeface="Calibri"/>
                <a:ea typeface="Calibri"/>
                <a:cs typeface="Arial"/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59832" y="1554162"/>
            <a:ext cx="5832648" cy="4525963"/>
          </a:xfrm>
        </p:spPr>
        <p:txBody>
          <a:bodyPr>
            <a:normAutofit fontScale="92500"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  <a:buBlip>
                <a:blip r:embed="rId2"/>
              </a:buBlip>
            </a:pPr>
            <a:r>
              <a:rPr lang="ar-SA" sz="2400" dirty="0">
                <a:solidFill>
                  <a:schemeClr val="tx1"/>
                </a:solidFill>
                <a:latin typeface="Amiri" pitchFamily="2" charset="-78"/>
                <a:ea typeface="Calibri"/>
                <a:cs typeface="Amiri" pitchFamily="2" charset="-78"/>
              </a:rPr>
              <a:t>كاتب وروائي جزائري، رائد القصة القصيرة الجزائرية.</a:t>
            </a:r>
            <a:endParaRPr lang="fr-FR" sz="2400" dirty="0">
              <a:solidFill>
                <a:schemeClr val="tx1"/>
              </a:solidFill>
              <a:latin typeface="Amiri" pitchFamily="2" charset="-78"/>
              <a:ea typeface="Calibri"/>
              <a:cs typeface="Amiri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  <a:buBlip>
                <a:blip r:embed="rId2"/>
              </a:buBlip>
            </a:pPr>
            <a:r>
              <a:rPr lang="ar-SA" sz="2400" dirty="0">
                <a:solidFill>
                  <a:schemeClr val="tx1"/>
                </a:solidFill>
                <a:latin typeface="Amiri" pitchFamily="2" charset="-78"/>
                <a:ea typeface="Calibri"/>
                <a:cs typeface="Amiri" pitchFamily="2" charset="-78"/>
              </a:rPr>
              <a:t>ولد في سيدي عقبة (بسكرة)، درس في المدينة المنورة (كلية الشريعة).</a:t>
            </a:r>
            <a:endParaRPr lang="fr-FR" sz="2400" dirty="0">
              <a:solidFill>
                <a:schemeClr val="tx1"/>
              </a:solidFill>
              <a:latin typeface="Amiri" pitchFamily="2" charset="-78"/>
              <a:ea typeface="Calibri"/>
              <a:cs typeface="Amiri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  <a:buBlip>
                <a:blip r:embed="rId2"/>
              </a:buBlip>
            </a:pPr>
            <a:r>
              <a:rPr lang="ar-SA" sz="2400" dirty="0">
                <a:solidFill>
                  <a:schemeClr val="tx1"/>
                </a:solidFill>
                <a:latin typeface="Amiri" pitchFamily="2" charset="-78"/>
                <a:ea typeface="Calibri"/>
                <a:cs typeface="Amiri" pitchFamily="2" charset="-78"/>
              </a:rPr>
              <a:t>انضم إلى جمعية العلماء المسلمين، عمل </a:t>
            </a:r>
            <a:r>
              <a:rPr lang="ar-SA" sz="2400" dirty="0" smtClean="0">
                <a:solidFill>
                  <a:schemeClr val="tx1"/>
                </a:solidFill>
                <a:latin typeface="Amiri" pitchFamily="2" charset="-78"/>
                <a:ea typeface="Calibri"/>
                <a:cs typeface="Amiri" pitchFamily="2" charset="-78"/>
              </a:rPr>
              <a:t>مدرسا ومفتشا</a:t>
            </a:r>
            <a:r>
              <a:rPr lang="ar-SA" sz="2400" dirty="0">
                <a:solidFill>
                  <a:schemeClr val="tx1"/>
                </a:solidFill>
                <a:latin typeface="Amiri" pitchFamily="2" charset="-78"/>
                <a:ea typeface="Calibri"/>
                <a:cs typeface="Amiri" pitchFamily="2" charset="-78"/>
              </a:rPr>
              <a:t>.</a:t>
            </a:r>
            <a:endParaRPr lang="fr-FR" sz="2400" dirty="0">
              <a:solidFill>
                <a:schemeClr val="tx1"/>
              </a:solidFill>
              <a:latin typeface="Amiri" pitchFamily="2" charset="-78"/>
              <a:ea typeface="Calibri"/>
              <a:cs typeface="Amiri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  <a:buBlip>
                <a:blip r:embed="rId2"/>
              </a:buBlip>
            </a:pPr>
            <a:r>
              <a:rPr lang="ar-SA" sz="2400" dirty="0">
                <a:solidFill>
                  <a:schemeClr val="tx1"/>
                </a:solidFill>
                <a:latin typeface="Amiri" pitchFamily="2" charset="-78"/>
                <a:ea typeface="Calibri"/>
                <a:cs typeface="Amiri" pitchFamily="2" charset="-78"/>
              </a:rPr>
              <a:t>أشهر أعماله: غادة أم القرى (رواية)، مع حمار الحكيم (مقالات ساخرة).</a:t>
            </a:r>
            <a:endParaRPr lang="fr-FR" sz="2400" dirty="0">
              <a:solidFill>
                <a:schemeClr val="tx1"/>
              </a:solidFill>
              <a:latin typeface="Amiri" pitchFamily="2" charset="-78"/>
              <a:ea typeface="Calibri"/>
              <a:cs typeface="Amiri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  <a:buBlip>
                <a:blip r:embed="rId2"/>
              </a:buBlip>
            </a:pPr>
            <a:r>
              <a:rPr lang="ar-SA" sz="2400" dirty="0">
                <a:solidFill>
                  <a:schemeClr val="tx1"/>
                </a:solidFill>
                <a:latin typeface="Amiri" pitchFamily="2" charset="-78"/>
                <a:ea typeface="Calibri"/>
                <a:cs typeface="Amiri" pitchFamily="2" charset="-78"/>
              </a:rPr>
              <a:t>كتب </a:t>
            </a:r>
            <a:r>
              <a:rPr lang="ar-SA" sz="2400" dirty="0" smtClean="0">
                <a:solidFill>
                  <a:schemeClr val="tx1"/>
                </a:solidFill>
                <a:latin typeface="Amiri" pitchFamily="2" charset="-78"/>
                <a:ea typeface="Calibri"/>
                <a:cs typeface="Amiri" pitchFamily="2" charset="-78"/>
              </a:rPr>
              <a:t>قصصا وقصصا </a:t>
            </a:r>
            <a:r>
              <a:rPr lang="ar-SA" sz="2400" dirty="0">
                <a:solidFill>
                  <a:schemeClr val="tx1"/>
                </a:solidFill>
                <a:latin typeface="Amiri" pitchFamily="2" charset="-78"/>
                <a:ea typeface="Calibri"/>
                <a:cs typeface="Amiri" pitchFamily="2" charset="-78"/>
              </a:rPr>
              <a:t>قصيرة ومسرحيات وترجمات.</a:t>
            </a:r>
            <a:endParaRPr lang="fr-FR" sz="2400" dirty="0">
              <a:solidFill>
                <a:schemeClr val="tx1"/>
              </a:solidFill>
              <a:latin typeface="Amiri" pitchFamily="2" charset="-78"/>
              <a:ea typeface="Calibri"/>
              <a:cs typeface="Amiri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  <a:buBlip>
                <a:blip r:embed="rId2"/>
              </a:buBlip>
            </a:pPr>
            <a:r>
              <a:rPr lang="ar-SA" sz="2400" dirty="0">
                <a:solidFill>
                  <a:schemeClr val="tx1"/>
                </a:solidFill>
                <a:latin typeface="Amiri" pitchFamily="2" charset="-78"/>
                <a:ea typeface="Calibri"/>
                <a:cs typeface="Amiri" pitchFamily="2" charset="-78"/>
              </a:rPr>
              <a:t>استشهد على يد الاستعمار الفرنسي سنة 1956 أثناء الثورة.</a:t>
            </a:r>
            <a:endParaRPr lang="fr-FR" sz="2400" dirty="0">
              <a:solidFill>
                <a:schemeClr val="tx1"/>
              </a:solidFill>
              <a:latin typeface="Amiri" pitchFamily="2" charset="-78"/>
              <a:ea typeface="Calibri"/>
              <a:cs typeface="Amiri" pitchFamily="2" charset="-78"/>
            </a:endParaRPr>
          </a:p>
          <a:p>
            <a:pPr algn="r" rtl="1"/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288180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110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0"/>
            <a:ext cx="8686800" cy="1026840"/>
          </a:xfrm>
        </p:spPr>
        <p:txBody>
          <a:bodyPr>
            <a:noAutofit/>
          </a:bodyPr>
          <a:lstStyle/>
          <a:p>
            <a:pPr marL="457200" algn="ctr" rtl="1">
              <a:lnSpc>
                <a:spcPct val="115000"/>
              </a:lnSpc>
              <a:spcAft>
                <a:spcPts val="1000"/>
              </a:spcAft>
            </a:pPr>
            <a:r>
              <a:rPr lang="ar-SA" sz="3200" b="1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/>
            </a:r>
            <a:br>
              <a:rPr lang="ar-SA" sz="3200" b="1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</a:br>
            <a:r>
              <a:rPr lang="ar-SA" sz="3200" b="1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مفدي </a:t>
            </a:r>
            <a:r>
              <a:rPr lang="ar-SA" sz="3200" b="1" dirty="0" err="1" smtClean="0">
                <a:effectLst/>
                <a:latin typeface="Amiri" pitchFamily="2" charset="-78"/>
                <a:ea typeface="Calibri"/>
                <a:cs typeface="Amiri" pitchFamily="2" charset="-78"/>
              </a:rPr>
              <a:t>زكرياء</a:t>
            </a:r>
            <a:r>
              <a:rPr lang="ar-SA" sz="3200" b="1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  </a:t>
            </a:r>
            <a:r>
              <a:rPr lang="ar-SA" sz="3200" b="1" dirty="0">
                <a:effectLst/>
                <a:latin typeface="Amiri" pitchFamily="2" charset="-78"/>
                <a:ea typeface="Calibri"/>
                <a:cs typeface="Amiri" pitchFamily="2" charset="-78"/>
              </a:rPr>
              <a:t>(1908- 1977).</a:t>
            </a:r>
            <a:r>
              <a:rPr lang="fr-FR" sz="3200" b="1" dirty="0">
                <a:effectLst/>
                <a:latin typeface="Amiri" pitchFamily="2" charset="-78"/>
                <a:ea typeface="Calibri"/>
                <a:cs typeface="Amiri" pitchFamily="2" charset="-78"/>
              </a:rPr>
              <a:t/>
            </a:r>
            <a:br>
              <a:rPr lang="fr-FR" sz="3200" b="1" dirty="0">
                <a:effectLst/>
                <a:latin typeface="Amiri" pitchFamily="2" charset="-78"/>
                <a:ea typeface="Calibri"/>
                <a:cs typeface="Amiri" pitchFamily="2" charset="-78"/>
              </a:rPr>
            </a:br>
            <a:endParaRPr lang="fr-FR" sz="3200" b="1" dirty="0">
              <a:latin typeface="Amiri" pitchFamily="2" charset="-78"/>
              <a:cs typeface="Amiri" pitchFamily="2" charset="-78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57" y="1340768"/>
            <a:ext cx="2830132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59832" y="1340768"/>
            <a:ext cx="5652120" cy="4237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شاعر الثورة الجزائرية، مؤلف النشيد الوطني الجزائري "قسما</a:t>
            </a:r>
            <a:r>
              <a:rPr lang="fr-FR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"</a:t>
            </a: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.</a:t>
            </a:r>
            <a:endParaRPr lang="fr-FR" sz="2200" dirty="0" smtClean="0">
              <a:effectLst/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ولد في بني </a:t>
            </a:r>
            <a:r>
              <a:rPr lang="ar-SA" sz="2200" dirty="0" err="1" smtClean="0">
                <a:effectLst/>
                <a:latin typeface="Amiri" pitchFamily="2" charset="-78"/>
                <a:ea typeface="Calibri"/>
                <a:cs typeface="Amiri" pitchFamily="2" charset="-78"/>
              </a:rPr>
              <a:t>يزقن</a:t>
            </a: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 (غرداية)، درس في تونس (الزيتونة).</a:t>
            </a:r>
            <a:endParaRPr lang="fr-FR" sz="2200" dirty="0" smtClean="0">
              <a:effectLst/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انضم إلى جبهة التحرير، سُجن مرات عديدة، فرّ إلى الخارج.</a:t>
            </a:r>
            <a:endParaRPr lang="fr-FR" sz="2200" dirty="0" smtClean="0">
              <a:effectLst/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شعره ملحمي وطني، يمجد البطولة والشهداء (إلياذة الجزائر، اللهب المقدس).</a:t>
            </a:r>
            <a:endParaRPr lang="fr-FR" sz="2200" dirty="0" smtClean="0">
              <a:effectLst/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عاصر أبو القاسم الشابي وارتبط بالحركة الأدبية العربية.</a:t>
            </a:r>
            <a:endParaRPr lang="fr-FR" sz="2200" dirty="0" smtClean="0">
              <a:effectLst/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نقل جثمانه إلى غرداية بعد وفاته في تونس. </a:t>
            </a:r>
            <a:endParaRPr lang="fr-FR" sz="2200" dirty="0">
              <a:effectLst/>
              <a:latin typeface="Amiri" pitchFamily="2" charset="-78"/>
              <a:ea typeface="Calibri"/>
              <a:cs typeface="Amiri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0294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 fontScale="90000"/>
          </a:bodyPr>
          <a:lstStyle/>
          <a:p>
            <a:pPr marL="457200" algn="ctr" rtl="1">
              <a:lnSpc>
                <a:spcPct val="115000"/>
              </a:lnSpc>
              <a:spcAft>
                <a:spcPts val="1000"/>
              </a:spcAft>
            </a:pPr>
            <a:r>
              <a:rPr lang="ar-SA" dirty="0" smtClean="0">
                <a:effectLst/>
                <a:latin typeface="Calibri"/>
                <a:ea typeface="Calibri"/>
                <a:cs typeface="Amiri"/>
              </a:rPr>
              <a:t/>
            </a:r>
            <a:br>
              <a:rPr lang="ar-SA" dirty="0" smtClean="0">
                <a:effectLst/>
                <a:latin typeface="Calibri"/>
                <a:ea typeface="Calibri"/>
                <a:cs typeface="Amiri"/>
              </a:rPr>
            </a:br>
            <a:r>
              <a:rPr lang="ar-SA" b="1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محمد </a:t>
            </a:r>
            <a:r>
              <a:rPr lang="ar-SA" b="1" dirty="0">
                <a:effectLst/>
                <a:latin typeface="Amiri" pitchFamily="2" charset="-78"/>
                <a:ea typeface="Calibri"/>
                <a:cs typeface="Amiri" pitchFamily="2" charset="-78"/>
              </a:rPr>
              <a:t>ديب (1920- 2003)   </a:t>
            </a:r>
            <a:r>
              <a:rPr lang="fr-FR" b="1" dirty="0">
                <a:effectLst/>
                <a:latin typeface="Amiri" pitchFamily="2" charset="-78"/>
                <a:ea typeface="Calibri"/>
                <a:cs typeface="Amiri" pitchFamily="2" charset="-78"/>
              </a:rPr>
              <a:t/>
            </a:r>
            <a:br>
              <a:rPr lang="fr-FR" b="1" dirty="0">
                <a:effectLst/>
                <a:latin typeface="Amiri" pitchFamily="2" charset="-78"/>
                <a:ea typeface="Calibri"/>
                <a:cs typeface="Amiri" pitchFamily="2" charset="-78"/>
              </a:rPr>
            </a:br>
            <a:endParaRPr lang="fr-FR" b="1" dirty="0">
              <a:latin typeface="Amiri" pitchFamily="2" charset="-78"/>
              <a:cs typeface="Amiri" pitchFamily="2" charset="-78"/>
            </a:endParaRP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27305"/>
            <a:ext cx="2647950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85937" y="1340768"/>
            <a:ext cx="5796136" cy="4237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روائي وشاعر جزائري، يكتب بالفرنسية، لقب «أبو الأدب المغاربي </a:t>
            </a:r>
            <a:r>
              <a:rPr lang="ar-SA" sz="2200" dirty="0" err="1" smtClean="0">
                <a:effectLst/>
                <a:latin typeface="Amiri" pitchFamily="2" charset="-78"/>
                <a:ea typeface="Calibri"/>
                <a:cs typeface="Amiri" pitchFamily="2" charset="-78"/>
              </a:rPr>
              <a:t>الفرنكوفوني</a:t>
            </a: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». </a:t>
            </a:r>
            <a:endParaRPr lang="fr-FR" sz="2200" dirty="0" smtClean="0">
              <a:effectLst/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ولد في تلمسان، عاش ظروف الفقر والحرب العالمية الثانية.</a:t>
            </a:r>
            <a:endParaRPr lang="fr-FR" sz="2200" dirty="0" smtClean="0">
              <a:effectLst/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أشهر أعماله: ثلاثية الجزائر (الدار الكبيرة، الحريق، النول).</a:t>
            </a:r>
            <a:endParaRPr lang="fr-FR" sz="2200" dirty="0" smtClean="0">
              <a:effectLst/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وصف معاناة الشعب الجزائري تحت الاستعمار بأسلوب تجديدي.</a:t>
            </a:r>
            <a:endParaRPr lang="fr-FR" sz="2200" dirty="0" smtClean="0">
              <a:effectLst/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ترجمت أعماله إلى عدة لغات، يُعد صلة وصل بين الجزائر وفرنسا.</a:t>
            </a:r>
            <a:endParaRPr lang="fr-FR" sz="2200" dirty="0" smtClean="0">
              <a:effectLst/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توفي في فرنسا.</a:t>
            </a:r>
            <a:endParaRPr lang="fr-FR" sz="2200" dirty="0">
              <a:effectLst/>
              <a:latin typeface="Amiri" pitchFamily="2" charset="-78"/>
              <a:ea typeface="Calibri"/>
              <a:cs typeface="Amiri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769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86800" cy="838200"/>
          </a:xfrm>
        </p:spPr>
        <p:txBody>
          <a:bodyPr>
            <a:norm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fr-FR" sz="3200" dirty="0">
                <a:effectLst/>
                <a:latin typeface="Amiri"/>
                <a:ea typeface="Calibri"/>
                <a:cs typeface="Arial"/>
              </a:rPr>
              <a:t> </a:t>
            </a:r>
            <a:r>
              <a:rPr lang="ar-SA" sz="3200" b="1" dirty="0">
                <a:effectLst/>
                <a:latin typeface="Amiri" pitchFamily="2" charset="-78"/>
                <a:ea typeface="Calibri"/>
                <a:cs typeface="Amiri" pitchFamily="2" charset="-78"/>
              </a:rPr>
              <a:t>عبد الحميد بن </a:t>
            </a:r>
            <a:r>
              <a:rPr lang="ar-SA" sz="3200" b="1" dirty="0" err="1">
                <a:effectLst/>
                <a:latin typeface="Amiri" pitchFamily="2" charset="-78"/>
                <a:ea typeface="Calibri"/>
                <a:cs typeface="Amiri" pitchFamily="2" charset="-78"/>
              </a:rPr>
              <a:t>هدوقة</a:t>
            </a:r>
            <a:r>
              <a:rPr lang="ar-SA" sz="3200" b="1" dirty="0">
                <a:effectLst/>
                <a:latin typeface="Amiri" pitchFamily="2" charset="-78"/>
                <a:ea typeface="Calibri"/>
                <a:cs typeface="Amiri" pitchFamily="2" charset="-78"/>
              </a:rPr>
              <a:t> (1925- 1996).  </a:t>
            </a:r>
            <a:endParaRPr lang="fr-FR" sz="3200" b="1" dirty="0">
              <a:latin typeface="Amiri" pitchFamily="2" charset="-78"/>
              <a:cs typeface="Amiri" pitchFamily="2" charset="-78"/>
            </a:endParaRPr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3627434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23928" y="1484784"/>
            <a:ext cx="500404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روائي جزائري، صاحب أول رواية جزائرية مكتوبة بالعربية: «ريح الجنوب </a:t>
            </a:r>
            <a:r>
              <a:rPr lang="en-US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(1971)</a:t>
            </a: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»</a:t>
            </a:r>
            <a:endParaRPr lang="fr-FR" sz="2200" dirty="0" smtClean="0">
              <a:effectLst/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ولد في بيئة ريفية، عرف نفسية الفلاحين الجزائريين جيدًا.</a:t>
            </a:r>
            <a:endParaRPr lang="fr-FR" sz="2200" dirty="0" smtClean="0">
              <a:effectLst/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بدأ بالشعر ثم اشتهر بالرواية والقصة القصيرة والمسرح.</a:t>
            </a:r>
            <a:endParaRPr lang="fr-FR" sz="2200" dirty="0" smtClean="0">
              <a:effectLst/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أعماله ترجمت إلى عدة لغات، تعكس التحولات الاجتماعية بعد الاستقلال.</a:t>
            </a:r>
            <a:endParaRPr lang="fr-FR" sz="2200" dirty="0" smtClean="0">
              <a:effectLst/>
              <a:latin typeface="Amiri" pitchFamily="2" charset="-78"/>
              <a:ea typeface="Calibri"/>
              <a:cs typeface="Amiri" pitchFamily="2" charset="-78"/>
            </a:endParaRPr>
          </a:p>
          <a:p>
            <a:pPr marL="342900" lvl="0" indent="-342900" algn="r" rtl="1">
              <a:lnSpc>
                <a:spcPct val="115000"/>
              </a:lnSpc>
              <a:spcAft>
                <a:spcPts val="1000"/>
              </a:spcAft>
              <a:buFont typeface="Symbol"/>
              <a:buBlip>
                <a:blip r:embed="rId3"/>
              </a:buBlip>
            </a:pPr>
            <a:r>
              <a:rPr lang="ar-SA" sz="2200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يُعد من أبرز رواد الرواية الجزائرية العربية.</a:t>
            </a:r>
            <a:r>
              <a:rPr lang="ar-SA" dirty="0" smtClean="0">
                <a:effectLst/>
                <a:latin typeface="Calibri"/>
                <a:ea typeface="Calibri"/>
                <a:cs typeface="Amiri"/>
              </a:rPr>
              <a:t> </a:t>
            </a:r>
            <a:endParaRPr lang="fr-FR" sz="1200" dirty="0">
              <a:effectLst/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553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>
            <a:normAutofit fontScale="90000"/>
          </a:bodyPr>
          <a:lstStyle/>
          <a:p>
            <a:pPr marL="457200" algn="ctr" rtl="1">
              <a:lnSpc>
                <a:spcPct val="115000"/>
              </a:lnSpc>
              <a:spcAft>
                <a:spcPts val="1000"/>
              </a:spcAft>
            </a:pPr>
            <a:r>
              <a:rPr lang="ar-SA" dirty="0" smtClean="0">
                <a:effectLst/>
                <a:latin typeface="Calibri"/>
                <a:ea typeface="Calibri"/>
                <a:cs typeface="Amiri"/>
              </a:rPr>
              <a:t/>
            </a:r>
            <a:br>
              <a:rPr lang="ar-SA" dirty="0" smtClean="0">
                <a:effectLst/>
                <a:latin typeface="Calibri"/>
                <a:ea typeface="Calibri"/>
                <a:cs typeface="Amiri"/>
              </a:rPr>
            </a:br>
            <a:r>
              <a:rPr lang="ar-SA" b="1" dirty="0" smtClean="0">
                <a:effectLst/>
                <a:latin typeface="Amiri" pitchFamily="2" charset="-78"/>
                <a:ea typeface="Calibri"/>
                <a:cs typeface="Amiri" pitchFamily="2" charset="-78"/>
              </a:rPr>
              <a:t>الطاهر </a:t>
            </a:r>
            <a:r>
              <a:rPr lang="ar-SA" b="1" dirty="0">
                <a:effectLst/>
                <a:latin typeface="Amiri" pitchFamily="2" charset="-78"/>
                <a:ea typeface="Calibri"/>
                <a:cs typeface="Amiri" pitchFamily="2" charset="-78"/>
              </a:rPr>
              <a:t>وطار (1936- 2010).  </a:t>
            </a:r>
            <a:r>
              <a:rPr lang="fr-FR" b="1" dirty="0">
                <a:effectLst/>
                <a:latin typeface="Amiri" pitchFamily="2" charset="-78"/>
                <a:ea typeface="Calibri"/>
                <a:cs typeface="Amiri" pitchFamily="2" charset="-78"/>
              </a:rPr>
              <a:t/>
            </a:r>
            <a:br>
              <a:rPr lang="fr-FR" b="1" dirty="0">
                <a:effectLst/>
                <a:latin typeface="Amiri" pitchFamily="2" charset="-78"/>
                <a:ea typeface="Calibri"/>
                <a:cs typeface="Amiri" pitchFamily="2" charset="-78"/>
              </a:rPr>
            </a:br>
            <a:endParaRPr lang="fr-FR" b="1" dirty="0">
              <a:latin typeface="Amiri" pitchFamily="2" charset="-78"/>
              <a:cs typeface="Amiri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87824" y="1412776"/>
            <a:ext cx="6003776" cy="4525963"/>
          </a:xfrm>
        </p:spPr>
        <p:txBody>
          <a:bodyPr>
            <a:normAutofit lnSpcReduction="10000"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  <a:buBlip>
                <a:blip r:embed="rId2"/>
              </a:buBlip>
            </a:pPr>
            <a:r>
              <a:rPr lang="ar-SA" sz="2200" dirty="0">
                <a:latin typeface="Amiri" pitchFamily="2" charset="-78"/>
                <a:ea typeface="Calibri"/>
                <a:cs typeface="Amiri" pitchFamily="2" charset="-78"/>
              </a:rPr>
              <a:t>أحد رواد الرواية الجزائرية المكتوبة بالعربية، لقب «شيخ الرواية الجزائرية». </a:t>
            </a:r>
            <a:endParaRPr lang="fr-FR" sz="2200" dirty="0">
              <a:latin typeface="Amiri" pitchFamily="2" charset="-78"/>
              <a:ea typeface="Calibri"/>
              <a:cs typeface="Amiri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  <a:buBlip>
                <a:blip r:embed="rId2"/>
              </a:buBlip>
            </a:pPr>
            <a:r>
              <a:rPr lang="ar-SA" sz="2200" dirty="0">
                <a:latin typeface="Amiri" pitchFamily="2" charset="-78"/>
                <a:ea typeface="Calibri"/>
                <a:cs typeface="Amiri" pitchFamily="2" charset="-78"/>
              </a:rPr>
              <a:t>ولد في سوق أهراس، درس في مدارس جمعية العلماء ثم الزيتونة.</a:t>
            </a:r>
            <a:endParaRPr lang="fr-FR" sz="2200" dirty="0">
              <a:latin typeface="Amiri" pitchFamily="2" charset="-78"/>
              <a:ea typeface="Calibri"/>
              <a:cs typeface="Amiri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  <a:buBlip>
                <a:blip r:embed="rId2"/>
              </a:buBlip>
            </a:pPr>
            <a:r>
              <a:rPr lang="ar-SA" sz="2200" dirty="0">
                <a:latin typeface="Amiri" pitchFamily="2" charset="-78"/>
                <a:ea typeface="Calibri"/>
                <a:cs typeface="Amiri" pitchFamily="2" charset="-78"/>
              </a:rPr>
              <a:t>انضم إلى الثورة التحريرية، عمل في الإعلام والصحافة.</a:t>
            </a:r>
            <a:endParaRPr lang="fr-FR" sz="2200" dirty="0">
              <a:latin typeface="Amiri" pitchFamily="2" charset="-78"/>
              <a:ea typeface="Calibri"/>
              <a:cs typeface="Amiri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  <a:buBlip>
                <a:blip r:embed="rId2"/>
              </a:buBlip>
            </a:pPr>
            <a:r>
              <a:rPr lang="ar-SA" sz="2200" dirty="0">
                <a:latin typeface="Amiri" pitchFamily="2" charset="-78"/>
                <a:ea typeface="Calibri"/>
                <a:cs typeface="Amiri" pitchFamily="2" charset="-78"/>
              </a:rPr>
              <a:t>أشهر رواياته: </a:t>
            </a:r>
            <a:r>
              <a:rPr lang="ar-SA" sz="2200" dirty="0" err="1">
                <a:latin typeface="Amiri" pitchFamily="2" charset="-78"/>
                <a:ea typeface="Calibri"/>
                <a:cs typeface="Amiri" pitchFamily="2" charset="-78"/>
              </a:rPr>
              <a:t>اللاز</a:t>
            </a:r>
            <a:r>
              <a:rPr lang="ar-SA" sz="2200" dirty="0">
                <a:latin typeface="Amiri" pitchFamily="2" charset="-78"/>
                <a:ea typeface="Calibri"/>
                <a:cs typeface="Amiri" pitchFamily="2" charset="-78"/>
              </a:rPr>
              <a:t>، الزلزال، الحوات والقصر، عرس بغل.</a:t>
            </a:r>
            <a:endParaRPr lang="fr-FR" sz="2200" dirty="0">
              <a:latin typeface="Amiri" pitchFamily="2" charset="-78"/>
              <a:ea typeface="Calibri"/>
              <a:cs typeface="Amiri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  <a:buBlip>
                <a:blip r:embed="rId2"/>
              </a:buBlip>
            </a:pPr>
            <a:r>
              <a:rPr lang="ar-SA" sz="2200" dirty="0">
                <a:latin typeface="Amiri" pitchFamily="2" charset="-78"/>
                <a:ea typeface="Calibri"/>
                <a:cs typeface="Amiri" pitchFamily="2" charset="-78"/>
              </a:rPr>
              <a:t>أسس أسبوعيات ثقافية وجمعية جاحظية للحوار الثقافي.</a:t>
            </a:r>
            <a:endParaRPr lang="fr-FR" sz="2200" dirty="0">
              <a:latin typeface="Amiri" pitchFamily="2" charset="-78"/>
              <a:ea typeface="Calibri"/>
              <a:cs typeface="Amiri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  <a:buBlip>
                <a:blip r:embed="rId2"/>
              </a:buBlip>
            </a:pPr>
            <a:r>
              <a:rPr lang="ar-SA" sz="2200" dirty="0">
                <a:latin typeface="Amiri" pitchFamily="2" charset="-78"/>
                <a:ea typeface="Calibri"/>
                <a:cs typeface="Amiri" pitchFamily="2" charset="-78"/>
              </a:rPr>
              <a:t>أعماله تعكس الواقع الاجتماعي والسياسي بأسلوب سردي ملحمي.</a:t>
            </a:r>
            <a:endParaRPr lang="fr-FR" sz="2200" dirty="0">
              <a:latin typeface="Amiri" pitchFamily="2" charset="-78"/>
              <a:ea typeface="Calibri"/>
              <a:cs typeface="Amiri" pitchFamily="2" charset="-78"/>
            </a:endParaRPr>
          </a:p>
          <a:p>
            <a:pPr algn="r" rtl="1"/>
            <a:endParaRPr lang="fr-F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88" y="1340767"/>
            <a:ext cx="297180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283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86800" cy="838200"/>
          </a:xfrm>
        </p:spPr>
        <p:txBody>
          <a:bodyPr/>
          <a:lstStyle/>
          <a:p>
            <a:pPr algn="ctr" rtl="1"/>
            <a:r>
              <a:rPr lang="ar-SA" dirty="0">
                <a:effectLst/>
                <a:latin typeface="Calibri"/>
                <a:ea typeface="Calibri"/>
                <a:cs typeface="Amiri"/>
              </a:rPr>
              <a:t> </a:t>
            </a:r>
            <a:r>
              <a:rPr lang="ar-SA" sz="3200" b="1" dirty="0">
                <a:effectLst/>
                <a:latin typeface="Calibri"/>
                <a:ea typeface="Calibri"/>
                <a:cs typeface="Amiri"/>
              </a:rPr>
              <a:t>أحلام مستغانمي (مواليد 1953)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59832" y="1554162"/>
            <a:ext cx="5931768" cy="4525963"/>
          </a:xfrm>
        </p:spPr>
        <p:txBody>
          <a:bodyPr>
            <a:normAutofit fontScale="92500"/>
          </a:bodyPr>
          <a:lstStyle/>
          <a:p>
            <a:pPr lvl="0" algn="r" rtl="1">
              <a:lnSpc>
                <a:spcPct val="115000"/>
              </a:lnSpc>
              <a:spcAft>
                <a:spcPts val="1000"/>
              </a:spcAft>
              <a:buBlip>
                <a:blip r:embed="rId2"/>
              </a:buBlip>
            </a:pPr>
            <a:r>
              <a:rPr lang="ar-SA" sz="2200" dirty="0" smtClean="0">
                <a:latin typeface="Amiri" pitchFamily="2" charset="-78"/>
                <a:ea typeface="Calibri"/>
                <a:cs typeface="Amiri" pitchFamily="2" charset="-78"/>
              </a:rPr>
              <a:t>أول روائية جزائرية تكتب بالعربية، حائزة على جائزة نجيب محفوظ 1998.</a:t>
            </a:r>
            <a:endParaRPr lang="fr-FR" sz="2200" dirty="0" smtClean="0">
              <a:latin typeface="Amiri" pitchFamily="2" charset="-78"/>
              <a:ea typeface="Calibri"/>
              <a:cs typeface="Amiri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  <a:buBlip>
                <a:blip r:embed="rId2"/>
              </a:buBlip>
            </a:pPr>
            <a:r>
              <a:rPr lang="ar-SA" sz="2200" dirty="0" smtClean="0">
                <a:latin typeface="Amiri" pitchFamily="2" charset="-78"/>
                <a:ea typeface="Calibri"/>
                <a:cs typeface="Amiri" pitchFamily="2" charset="-78"/>
              </a:rPr>
              <a:t>ولدت في تونس (أصول </a:t>
            </a:r>
            <a:r>
              <a:rPr lang="ar-SA" sz="2200" dirty="0" err="1" smtClean="0">
                <a:latin typeface="Amiri" pitchFamily="2" charset="-78"/>
                <a:ea typeface="Calibri"/>
                <a:cs typeface="Amiri" pitchFamily="2" charset="-78"/>
              </a:rPr>
              <a:t>قسنطينية</a:t>
            </a:r>
            <a:r>
              <a:rPr lang="ar-SA" sz="2200" dirty="0" smtClean="0">
                <a:latin typeface="Amiri" pitchFamily="2" charset="-78"/>
                <a:ea typeface="Calibri"/>
                <a:cs typeface="Amiri" pitchFamily="2" charset="-78"/>
              </a:rPr>
              <a:t>)، عاشت في الجزائر بعد الاستقلال.</a:t>
            </a:r>
            <a:endParaRPr lang="fr-FR" sz="2200" dirty="0" smtClean="0">
              <a:latin typeface="Amiri" pitchFamily="2" charset="-78"/>
              <a:ea typeface="Calibri"/>
              <a:cs typeface="Amiri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  <a:buBlip>
                <a:blip r:embed="rId2"/>
              </a:buBlip>
            </a:pPr>
            <a:r>
              <a:rPr lang="ar-SA" sz="2200" dirty="0" smtClean="0">
                <a:latin typeface="Amiri" pitchFamily="2" charset="-78"/>
                <a:ea typeface="Calibri"/>
                <a:cs typeface="Amiri" pitchFamily="2" charset="-78"/>
              </a:rPr>
              <a:t>بدأت شاعرة («على مرفأ الأيام»)، ثم اشتهرت بالرواية.</a:t>
            </a:r>
            <a:endParaRPr lang="fr-FR" sz="2200" dirty="0" smtClean="0">
              <a:latin typeface="Amiri" pitchFamily="2" charset="-78"/>
              <a:ea typeface="Calibri"/>
              <a:cs typeface="Amiri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  <a:buBlip>
                <a:blip r:embed="rId2"/>
              </a:buBlip>
            </a:pPr>
            <a:r>
              <a:rPr lang="ar-SA" sz="2200" dirty="0" smtClean="0">
                <a:latin typeface="Amiri" pitchFamily="2" charset="-78"/>
                <a:ea typeface="Calibri"/>
                <a:cs typeface="Amiri" pitchFamily="2" charset="-78"/>
              </a:rPr>
              <a:t>أشهر أعمالها</a:t>
            </a:r>
            <a:r>
              <a:rPr lang="ar-SA" sz="2200" smtClean="0">
                <a:latin typeface="Amiri" pitchFamily="2" charset="-78"/>
                <a:ea typeface="Calibri"/>
                <a:cs typeface="Amiri" pitchFamily="2" charset="-78"/>
              </a:rPr>
              <a:t>: </a:t>
            </a:r>
            <a:r>
              <a:rPr lang="ar-SA" sz="2200" smtClean="0">
                <a:latin typeface="Amiri" pitchFamily="2" charset="-78"/>
                <a:ea typeface="Calibri"/>
                <a:cs typeface="Amiri" pitchFamily="2" charset="-78"/>
              </a:rPr>
              <a:t>الثلاثية: </a:t>
            </a:r>
            <a:r>
              <a:rPr lang="ar-SA" sz="2200" dirty="0" smtClean="0">
                <a:latin typeface="Amiri" pitchFamily="2" charset="-78"/>
                <a:ea typeface="Calibri"/>
                <a:cs typeface="Amiri" pitchFamily="2" charset="-78"/>
              </a:rPr>
              <a:t>ذاكرة الجسد، فوضى الحواس، عابر سرير.</a:t>
            </a:r>
            <a:endParaRPr lang="fr-FR" sz="2200" dirty="0" smtClean="0">
              <a:latin typeface="Amiri" pitchFamily="2" charset="-78"/>
              <a:ea typeface="Calibri"/>
              <a:cs typeface="Amiri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  <a:buBlip>
                <a:blip r:embed="rId2"/>
              </a:buBlip>
            </a:pPr>
            <a:r>
              <a:rPr lang="ar-SA" sz="2200" dirty="0" smtClean="0">
                <a:latin typeface="Amiri" pitchFamily="2" charset="-78"/>
                <a:ea typeface="Calibri"/>
                <a:cs typeface="Amiri" pitchFamily="2" charset="-78"/>
              </a:rPr>
              <a:t>رواياتها تتناول الحب، الذاكرة، الحرب والتغيرات الاجتماعية.</a:t>
            </a:r>
            <a:endParaRPr lang="fr-FR" sz="2200" dirty="0" smtClean="0">
              <a:latin typeface="Amiri" pitchFamily="2" charset="-78"/>
              <a:ea typeface="Calibri"/>
              <a:cs typeface="Amiri" pitchFamily="2" charset="-78"/>
            </a:endParaRPr>
          </a:p>
          <a:p>
            <a:pPr lvl="0" algn="r" rtl="1">
              <a:lnSpc>
                <a:spcPct val="115000"/>
              </a:lnSpc>
              <a:spcAft>
                <a:spcPts val="1000"/>
              </a:spcAft>
              <a:buBlip>
                <a:blip r:embed="rId2"/>
              </a:buBlip>
            </a:pPr>
            <a:r>
              <a:rPr lang="ar-SA" sz="2200" dirty="0" smtClean="0">
                <a:latin typeface="Amiri" pitchFamily="2" charset="-78"/>
                <a:ea typeface="Calibri"/>
                <a:cs typeface="Amiri" pitchFamily="2" charset="-78"/>
              </a:rPr>
              <a:t>تقيم حاليًا في بيروت.</a:t>
            </a:r>
            <a:endParaRPr lang="fr-FR" sz="2200" dirty="0" smtClean="0">
              <a:latin typeface="Amiri" pitchFamily="2" charset="-78"/>
              <a:ea typeface="Calibri"/>
              <a:cs typeface="Amiri" pitchFamily="2" charset="-78"/>
            </a:endParaRPr>
          </a:p>
          <a:p>
            <a:pPr algn="r" rtl="1"/>
            <a:endParaRPr lang="fr-F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2808312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674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1409</TotalTime>
  <Words>613</Words>
  <Application>Microsoft Office PowerPoint</Application>
  <PresentationFormat>Affichage à l'écran (4:3)</PresentationFormat>
  <Paragraphs>68</Paragraphs>
  <Slides>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Promenade</vt:lpstr>
      <vt:lpstr>Présentation PowerPoint</vt:lpstr>
      <vt:lpstr> الأمير عبد القادر الجزائري (1808–1883) </vt:lpstr>
      <vt:lpstr>البشير الإبراهيمي (1889- 1965). </vt:lpstr>
      <vt:lpstr>أحمد رضا حوحو (1910- 1956)   </vt:lpstr>
      <vt:lpstr> مفدي زكرياء  (1908- 1977). </vt:lpstr>
      <vt:lpstr> محمد ديب (1920- 2003)    </vt:lpstr>
      <vt:lpstr> عبد الحميد بن هدوقة (1925- 1996).  </vt:lpstr>
      <vt:lpstr> الطاهر وطار (1936- 2010).   </vt:lpstr>
      <vt:lpstr> أحلام مستغانمي (مواليد 1953)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Windows User</dc:creator>
  <cp:lastModifiedBy>Windows User</cp:lastModifiedBy>
  <cp:revision>29</cp:revision>
  <dcterms:created xsi:type="dcterms:W3CDTF">2026-04-10T14:17:10Z</dcterms:created>
  <dcterms:modified xsi:type="dcterms:W3CDTF">2026-04-21T22:32:04Z</dcterms:modified>
</cp:coreProperties>
</file>