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3" r:id="rId2"/>
    <p:sldId id="276" r:id="rId3"/>
    <p:sldId id="267" r:id="rId4"/>
    <p:sldId id="268" r:id="rId5"/>
    <p:sldId id="269" r:id="rId6"/>
    <p:sldId id="285" r:id="rId7"/>
    <p:sldId id="290" r:id="rId8"/>
    <p:sldId id="286" r:id="rId9"/>
    <p:sldId id="287" r:id="rId10"/>
    <p:sldId id="288" r:id="rId11"/>
    <p:sldId id="289" r:id="rId12"/>
    <p:sldId id="279" r:id="rId13"/>
    <p:sldId id="271" r:id="rId14"/>
    <p:sldId id="291" r:id="rId15"/>
    <p:sldId id="292" r:id="rId16"/>
    <p:sldId id="281" r:id="rId17"/>
    <p:sldId id="272" r:id="rId18"/>
    <p:sldId id="273" r:id="rId19"/>
    <p:sldId id="274" r:id="rId20"/>
    <p:sldId id="275" r:id="rId21"/>
    <p:sldId id="284"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4" d="100"/>
          <a:sy n="64" d="100"/>
        </p:scale>
        <p:origin x="-606" y="-132"/>
      </p:cViewPr>
      <p:guideLst>
        <p:guide orient="horz"/>
        <p:guide pos="287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87375C-25CA-4F97-897D-23B2D8363862}" type="datetimeFigureOut">
              <a:rPr lang="en-US" smtClean="0"/>
              <a:pPr/>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C1584-060B-4E95-8146-DCDE6361B4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4823B42-4CC1-4AD9-A988-413BD1426361}" type="datetimeFigureOut">
              <a:rPr lang="en-US" smtClean="0"/>
              <a:pPr/>
              <a:t>12/8/2013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7222733-6C08-433D-A00F-CCEAB34BB31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823B42-4CC1-4AD9-A988-413BD1426361}"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22733-6C08-433D-A00F-CCEAB34BB3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823B42-4CC1-4AD9-A988-413BD1426361}"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22733-6C08-433D-A00F-CCEAB34BB3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4823B42-4CC1-4AD9-A988-413BD1426361}"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22733-6C08-433D-A00F-CCEAB34BB31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823B42-4CC1-4AD9-A988-413BD1426361}" type="datetimeFigureOut">
              <a:rPr lang="en-US" smtClean="0"/>
              <a:pPr/>
              <a:t>12/8/2013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7222733-6C08-433D-A00F-CCEAB34BB3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4823B42-4CC1-4AD9-A988-413BD1426361}"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22733-6C08-433D-A00F-CCEAB34BB31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4823B42-4CC1-4AD9-A988-413BD1426361}" type="datetimeFigureOut">
              <a:rPr lang="en-US" smtClean="0"/>
              <a:pPr/>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22733-6C08-433D-A00F-CCEAB34BB31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823B42-4CC1-4AD9-A988-413BD1426361}" type="datetimeFigureOut">
              <a:rPr lang="en-US" smtClean="0"/>
              <a:pPr/>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22733-6C08-433D-A00F-CCEAB34BB3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23B42-4CC1-4AD9-A988-413BD1426361}" type="datetimeFigureOut">
              <a:rPr lang="en-US" smtClean="0"/>
              <a:pPr/>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22733-6C08-433D-A00F-CCEAB34BB3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823B42-4CC1-4AD9-A988-413BD1426361}"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22733-6C08-433D-A00F-CCEAB34BB31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823B42-4CC1-4AD9-A988-413BD1426361}" type="datetimeFigureOut">
              <a:rPr lang="en-US" smtClean="0"/>
              <a:pPr/>
              <a:t>12/8/2013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7222733-6C08-433D-A00F-CCEAB34BB31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4823B42-4CC1-4AD9-A988-413BD1426361}" type="datetimeFigureOut">
              <a:rPr lang="en-US" smtClean="0"/>
              <a:pPr/>
              <a:t>12/8/2013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7222733-6C08-433D-A00F-CCEAB34BB3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95400" y="3200400"/>
            <a:ext cx="6400800" cy="935502"/>
          </a:xfrm>
        </p:spPr>
        <p:txBody>
          <a:bodyPr>
            <a:normAutofit lnSpcReduction="10000"/>
          </a:bodyPr>
          <a:lstStyle/>
          <a:p>
            <a:r>
              <a:rPr lang="fr-FR" dirty="0" smtClean="0"/>
              <a:t>Dr Ait-Ali D. </a:t>
            </a:r>
          </a:p>
          <a:p>
            <a:r>
              <a:rPr lang="fr-FR" dirty="0" smtClean="0"/>
              <a:t>Licence Biochimie (2013/2014)</a:t>
            </a:r>
            <a:endParaRPr lang="fr-FR" dirty="0"/>
          </a:p>
        </p:txBody>
      </p:sp>
      <p:sp>
        <p:nvSpPr>
          <p:cNvPr id="2" name="Title 1"/>
          <p:cNvSpPr>
            <a:spLocks noGrp="1"/>
          </p:cNvSpPr>
          <p:nvPr>
            <p:ph type="ctrTitle"/>
          </p:nvPr>
        </p:nvSpPr>
        <p:spPr>
          <a:xfrm>
            <a:off x="457200" y="1463726"/>
            <a:ext cx="8229600" cy="1470025"/>
          </a:xfrm>
        </p:spPr>
        <p:txBody>
          <a:bodyPr/>
          <a:lstStyle/>
          <a:p>
            <a:r>
              <a:rPr lang="fr-FR" b="1" dirty="0" smtClean="0">
                <a:latin typeface="Comic Sans MS" pitchFamily="66" charset="0"/>
              </a:rPr>
              <a:t>Régulation de l’expression génétique: la traduction</a:t>
            </a:r>
            <a:endParaRPr lang="fr-FR" b="1" dirty="0">
              <a:latin typeface="Comic Sans MS" pitchFamily="66" charset="0"/>
            </a:endParaRPr>
          </a:p>
        </p:txBody>
      </p:sp>
      <p:pic>
        <p:nvPicPr>
          <p:cNvPr id="25602" name="Picture 2" descr="http://www.orpha.net/actor/Orphanews/2010/doc/souris_erlen.jpg"/>
          <p:cNvPicPr>
            <a:picLocks noChangeAspect="1" noChangeArrowheads="1"/>
          </p:cNvPicPr>
          <p:nvPr/>
        </p:nvPicPr>
        <p:blipFill>
          <a:blip r:embed="rId2" cstate="print"/>
          <a:srcRect/>
          <a:stretch>
            <a:fillRect/>
          </a:stretch>
        </p:blipFill>
        <p:spPr bwMode="auto">
          <a:xfrm>
            <a:off x="2916051" y="4436974"/>
            <a:ext cx="3308723" cy="22084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85914" y="737410"/>
            <a:ext cx="8771052" cy="57518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423863" y="333375"/>
            <a:ext cx="8296275"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clrChange>
              <a:clrFrom>
                <a:srgbClr val="FFFFFF"/>
              </a:clrFrom>
              <a:clrTo>
                <a:srgbClr val="FFFFFF">
                  <a:alpha val="0"/>
                </a:srgbClr>
              </a:clrTo>
            </a:clrChange>
          </a:blip>
          <a:srcRect l="4200" t="1306" r="2701" b="6724"/>
          <a:stretch>
            <a:fillRect/>
          </a:stretch>
        </p:blipFill>
        <p:spPr bwMode="auto">
          <a:xfrm>
            <a:off x="235967" y="223731"/>
            <a:ext cx="8642555" cy="6407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958" y="5829868"/>
            <a:ext cx="6971750" cy="738664"/>
          </a:xfrm>
          <a:prstGeom prst="rect">
            <a:avLst/>
          </a:prstGeom>
        </p:spPr>
        <p:txBody>
          <a:bodyPr wrap="square">
            <a:spAutoFit/>
          </a:bodyPr>
          <a:lstStyle/>
          <a:p>
            <a:pPr algn="just">
              <a:spcAft>
                <a:spcPts val="1200"/>
              </a:spcAft>
              <a:buClr>
                <a:srgbClr val="FF0000"/>
              </a:buClr>
              <a:buFont typeface="Wingdings" pitchFamily="2" charset="2"/>
              <a:buChar char="v"/>
            </a:pPr>
            <a:r>
              <a:rPr lang="fr-FR" sz="1600" b="1" dirty="0" smtClean="0">
                <a:latin typeface="Comic Sans MS" pitchFamily="66" charset="0"/>
              </a:rPr>
              <a:t> Il existe autant de </a:t>
            </a:r>
            <a:r>
              <a:rPr lang="fr-FR" sz="1600" b="1" dirty="0" err="1" smtClean="0">
                <a:latin typeface="Comic Sans MS" pitchFamily="66" charset="0"/>
              </a:rPr>
              <a:t>ARNt</a:t>
            </a:r>
            <a:r>
              <a:rPr lang="fr-FR" sz="1600" b="1" dirty="0" smtClean="0">
                <a:latin typeface="Comic Sans MS" pitchFamily="66" charset="0"/>
              </a:rPr>
              <a:t> </a:t>
            </a:r>
            <a:r>
              <a:rPr lang="fr-FR" sz="1600" b="1" dirty="0" smtClean="0">
                <a:latin typeface="Comic Sans MS" pitchFamily="66" charset="0"/>
              </a:rPr>
              <a:t>que d’acides aminés </a:t>
            </a:r>
          </a:p>
          <a:p>
            <a:pPr algn="just">
              <a:buClr>
                <a:srgbClr val="FF0000"/>
              </a:buClr>
              <a:buFont typeface="Wingdings" pitchFamily="2" charset="2"/>
              <a:buChar char="v"/>
            </a:pPr>
            <a:r>
              <a:rPr lang="fr-FR" sz="1600" dirty="0" smtClean="0">
                <a:latin typeface="Comic Sans MS" pitchFamily="66" charset="0"/>
              </a:rPr>
              <a:t> </a:t>
            </a:r>
            <a:r>
              <a:rPr lang="fr-FR" sz="1600" b="1" dirty="0" smtClean="0">
                <a:latin typeface="Comic Sans MS" pitchFamily="66" charset="0"/>
              </a:rPr>
              <a:t>Il n’existe aucun </a:t>
            </a:r>
            <a:r>
              <a:rPr lang="fr-FR" sz="1600" b="1" dirty="0" err="1" smtClean="0">
                <a:latin typeface="Comic Sans MS" pitchFamily="66" charset="0"/>
              </a:rPr>
              <a:t>ARNt</a:t>
            </a:r>
            <a:r>
              <a:rPr lang="fr-FR" sz="1600" b="1" dirty="0" smtClean="0">
                <a:latin typeface="Comic Sans MS" pitchFamily="66" charset="0"/>
              </a:rPr>
              <a:t> possédant un anticodon du codon stop.</a:t>
            </a:r>
            <a:endParaRPr lang="en-US" sz="1600" b="1" dirty="0">
              <a:latin typeface="Comic Sans MS" pitchFamily="66" charset="0"/>
            </a:endParaRPr>
          </a:p>
        </p:txBody>
      </p:sp>
      <p:pic>
        <p:nvPicPr>
          <p:cNvPr id="6145" name="Picture 1"/>
          <p:cNvPicPr>
            <a:picLocks noChangeAspect="1" noChangeArrowheads="1"/>
          </p:cNvPicPr>
          <p:nvPr/>
        </p:nvPicPr>
        <p:blipFill>
          <a:blip r:embed="rId2" cstate="print">
            <a:clrChange>
              <a:clrFrom>
                <a:srgbClr val="FFFFFF"/>
              </a:clrFrom>
              <a:clrTo>
                <a:srgbClr val="FFFFFF">
                  <a:alpha val="0"/>
                </a:srgbClr>
              </a:clrTo>
            </a:clrChange>
          </a:blip>
          <a:srcRect l="6093" t="4613" r="4106"/>
          <a:stretch>
            <a:fillRect/>
          </a:stretch>
        </p:blipFill>
        <p:spPr bwMode="auto">
          <a:xfrm>
            <a:off x="845357" y="224857"/>
            <a:ext cx="7450112" cy="5442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t="3546"/>
          <a:stretch>
            <a:fillRect/>
          </a:stretch>
        </p:blipFill>
        <p:spPr bwMode="auto">
          <a:xfrm>
            <a:off x="428625" y="539646"/>
            <a:ext cx="8286750" cy="59992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428625" y="319088"/>
            <a:ext cx="8286750" cy="621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clrChange>
              <a:clrFrom>
                <a:srgbClr val="FCFCFC"/>
              </a:clrFrom>
              <a:clrTo>
                <a:srgbClr val="FCFCFC">
                  <a:alpha val="0"/>
                </a:srgbClr>
              </a:clrTo>
            </a:clrChange>
          </a:blip>
          <a:srcRect l="3345" t="2792" r="5647" b="931"/>
          <a:stretch>
            <a:fillRect/>
          </a:stretch>
        </p:blipFill>
        <p:spPr bwMode="auto">
          <a:xfrm>
            <a:off x="503451" y="197251"/>
            <a:ext cx="8109616" cy="6424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985" y="4481929"/>
            <a:ext cx="8952270" cy="2185214"/>
          </a:xfrm>
          <a:prstGeom prst="rect">
            <a:avLst/>
          </a:prstGeom>
        </p:spPr>
        <p:txBody>
          <a:bodyPr wrap="square">
            <a:spAutoFit/>
          </a:bodyPr>
          <a:lstStyle/>
          <a:p>
            <a:pPr algn="just">
              <a:spcAft>
                <a:spcPts val="1200"/>
              </a:spcAft>
            </a:pPr>
            <a:r>
              <a:rPr lang="fr-FR" b="1" dirty="0" smtClean="0">
                <a:latin typeface="Comic Sans MS" pitchFamily="66" charset="0"/>
              </a:rPr>
              <a:t>Structure d’un ribosome. </a:t>
            </a:r>
            <a:r>
              <a:rPr lang="fr-FR" dirty="0" smtClean="0">
                <a:latin typeface="Comic Sans MS" pitchFamily="66" charset="0"/>
              </a:rPr>
              <a:t>Un ribosome est composé de deux sous-unités (</a:t>
            </a:r>
            <a:r>
              <a:rPr lang="fr-FR" dirty="0" err="1" smtClean="0">
                <a:latin typeface="Comic Sans MS" pitchFamily="66" charset="0"/>
              </a:rPr>
              <a:t>small</a:t>
            </a:r>
            <a:r>
              <a:rPr lang="fr-FR" dirty="0" smtClean="0">
                <a:latin typeface="Comic Sans MS" pitchFamily="66" charset="0"/>
              </a:rPr>
              <a:t> et large). Chaque sous-unité est elle-même composée d’un assemblage de petits </a:t>
            </a:r>
            <a:r>
              <a:rPr lang="fr-FR" dirty="0" err="1" smtClean="0">
                <a:latin typeface="Comic Sans MS" pitchFamily="66" charset="0"/>
              </a:rPr>
              <a:t>rRNA</a:t>
            </a:r>
            <a:r>
              <a:rPr lang="fr-FR" dirty="0" smtClean="0">
                <a:latin typeface="Comic Sans MS" pitchFamily="66" charset="0"/>
              </a:rPr>
              <a:t> de différentes longueurs et d’un ensemble de protéines.</a:t>
            </a:r>
          </a:p>
          <a:p>
            <a:pPr algn="just"/>
            <a:r>
              <a:rPr lang="fr-FR" dirty="0" smtClean="0">
                <a:latin typeface="Comic Sans MS" pitchFamily="66" charset="0"/>
              </a:rPr>
              <a:t>Les </a:t>
            </a:r>
            <a:r>
              <a:rPr lang="fr-FR" dirty="0" err="1" smtClean="0">
                <a:latin typeface="Comic Sans MS" pitchFamily="66" charset="0"/>
              </a:rPr>
              <a:t>ARNr</a:t>
            </a:r>
            <a:r>
              <a:rPr lang="fr-FR" dirty="0" smtClean="0">
                <a:latin typeface="Comic Sans MS" pitchFamily="66" charset="0"/>
              </a:rPr>
              <a:t> participent à la fois à la structure du ribosome et à ses fonctions catalytiques, la formation de </a:t>
            </a:r>
            <a:r>
              <a:rPr lang="en-US" dirty="0" smtClean="0">
                <a:latin typeface="Comic Sans MS" pitchFamily="66" charset="0"/>
              </a:rPr>
              <a:t>liaisons </a:t>
            </a:r>
            <a:r>
              <a:rPr lang="en-US" dirty="0" err="1" smtClean="0">
                <a:latin typeface="Comic Sans MS" pitchFamily="66" charset="0"/>
              </a:rPr>
              <a:t>peptidiques</a:t>
            </a:r>
            <a:r>
              <a:rPr lang="en-US" dirty="0" smtClean="0">
                <a:latin typeface="Comic Sans MS" pitchFamily="66" charset="0"/>
              </a:rPr>
              <a:t>.</a:t>
            </a:r>
          </a:p>
          <a:p>
            <a:pPr algn="just"/>
            <a:endParaRPr lang="en-US" dirty="0" smtClean="0">
              <a:latin typeface="Comic Sans MS" pitchFamily="66" charset="0"/>
            </a:endParaRPr>
          </a:p>
          <a:p>
            <a:pPr algn="just"/>
            <a:r>
              <a:rPr lang="fr-FR" b="1" dirty="0" smtClean="0">
                <a:solidFill>
                  <a:srgbClr val="FF0000"/>
                </a:solidFill>
                <a:latin typeface="Comic Sans MS" pitchFamily="66" charset="0"/>
              </a:rPr>
              <a:t>S est une constante de sédimentation des ARN, qui reflète leur longueur.</a:t>
            </a:r>
            <a:endParaRPr lang="en-US" b="1" dirty="0">
              <a:solidFill>
                <a:srgbClr val="FF0000"/>
              </a:solidFill>
              <a:latin typeface="Comic Sans MS" pitchFamily="66" charset="0"/>
            </a:endParaRPr>
          </a:p>
        </p:txBody>
      </p:sp>
      <p:grpSp>
        <p:nvGrpSpPr>
          <p:cNvPr id="6" name="Group 5"/>
          <p:cNvGrpSpPr/>
          <p:nvPr/>
        </p:nvGrpSpPr>
        <p:grpSpPr>
          <a:xfrm>
            <a:off x="747237" y="162229"/>
            <a:ext cx="7653521" cy="4309052"/>
            <a:chOff x="393285" y="117985"/>
            <a:chExt cx="7653521" cy="4309052"/>
          </a:xfrm>
        </p:grpSpPr>
        <p:pic>
          <p:nvPicPr>
            <p:cNvPr id="28674" name="Picture 2"/>
            <p:cNvPicPr>
              <a:picLocks noChangeAspect="1" noChangeArrowheads="1"/>
            </p:cNvPicPr>
            <p:nvPr/>
          </p:nvPicPr>
          <p:blipFill>
            <a:blip r:embed="rId2" cstate="print"/>
            <a:srcRect t="-279" r="1333" b="-279"/>
            <a:stretch>
              <a:fillRect/>
            </a:stretch>
          </p:blipFill>
          <p:spPr bwMode="auto">
            <a:xfrm>
              <a:off x="1828797" y="117985"/>
              <a:ext cx="6218009" cy="4309052"/>
            </a:xfrm>
            <a:prstGeom prst="rect">
              <a:avLst/>
            </a:prstGeom>
            <a:noFill/>
            <a:ln w="9525">
              <a:noFill/>
              <a:miter lim="800000"/>
              <a:headEnd/>
              <a:tailEnd/>
            </a:ln>
          </p:spPr>
        </p:pic>
        <p:sp>
          <p:nvSpPr>
            <p:cNvPr id="4" name="TextBox 3"/>
            <p:cNvSpPr txBox="1"/>
            <p:nvPr/>
          </p:nvSpPr>
          <p:spPr>
            <a:xfrm>
              <a:off x="393285" y="1135626"/>
              <a:ext cx="1475084" cy="369332"/>
            </a:xfrm>
            <a:prstGeom prst="rect">
              <a:avLst/>
            </a:prstGeom>
            <a:noFill/>
          </p:spPr>
          <p:txBody>
            <a:bodyPr wrap="none" rtlCol="0">
              <a:spAutoFit/>
            </a:bodyPr>
            <a:lstStyle/>
            <a:p>
              <a:r>
                <a:rPr lang="en-US" dirty="0" err="1" smtClean="0">
                  <a:effectLst>
                    <a:outerShdw blurRad="38100" dist="38100" dir="2700000" algn="tl">
                      <a:srgbClr val="000000">
                        <a:alpha val="43137"/>
                      </a:srgbClr>
                    </a:outerShdw>
                  </a:effectLst>
                  <a:latin typeface="Comic Sans MS" pitchFamily="66" charset="0"/>
                </a:rPr>
                <a:t>Procaryotes</a:t>
              </a:r>
              <a:endParaRPr lang="en-US" dirty="0">
                <a:effectLst>
                  <a:outerShdw blurRad="38100" dist="38100" dir="2700000" algn="tl">
                    <a:srgbClr val="000000">
                      <a:alpha val="43137"/>
                    </a:srgbClr>
                  </a:outerShdw>
                </a:effectLst>
                <a:latin typeface="Comic Sans MS" pitchFamily="66" charset="0"/>
              </a:endParaRPr>
            </a:p>
          </p:txBody>
        </p:sp>
        <p:sp>
          <p:nvSpPr>
            <p:cNvPr id="5" name="TextBox 4"/>
            <p:cNvSpPr txBox="1"/>
            <p:nvPr/>
          </p:nvSpPr>
          <p:spPr>
            <a:xfrm>
              <a:off x="437368" y="3072581"/>
              <a:ext cx="1386918" cy="369332"/>
            </a:xfrm>
            <a:prstGeom prst="rect">
              <a:avLst/>
            </a:prstGeom>
            <a:noFill/>
          </p:spPr>
          <p:txBody>
            <a:bodyPr wrap="none" rtlCol="0">
              <a:spAutoFit/>
            </a:bodyPr>
            <a:lstStyle/>
            <a:p>
              <a:r>
                <a:rPr lang="en-US" dirty="0" err="1" smtClean="0">
                  <a:effectLst>
                    <a:outerShdw blurRad="38100" dist="38100" dir="2700000" algn="tl">
                      <a:srgbClr val="000000">
                        <a:alpha val="43137"/>
                      </a:srgbClr>
                    </a:outerShdw>
                  </a:effectLst>
                  <a:latin typeface="Comic Sans MS" pitchFamily="66" charset="0"/>
                </a:rPr>
                <a:t>Eucaryotes</a:t>
              </a:r>
              <a:endParaRPr lang="en-US" dirty="0">
                <a:effectLst>
                  <a:outerShdw blurRad="38100" dist="38100" dir="2700000" algn="tl">
                    <a:srgbClr val="000000">
                      <a:alpha val="43137"/>
                    </a:srgbClr>
                  </a:outerShdw>
                </a:effectLst>
                <a:latin typeface="Comic Sans MS" pitchFamily="66"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l="3419" t="4211" b="6425"/>
          <a:stretch>
            <a:fillRect/>
          </a:stretch>
        </p:blipFill>
        <p:spPr bwMode="auto">
          <a:xfrm>
            <a:off x="1085658" y="221232"/>
            <a:ext cx="6964809" cy="3141405"/>
          </a:xfrm>
          <a:prstGeom prst="rect">
            <a:avLst/>
          </a:prstGeom>
          <a:noFill/>
          <a:ln w="9525">
            <a:noFill/>
            <a:miter lim="800000"/>
            <a:headEnd/>
            <a:tailEnd/>
          </a:ln>
        </p:spPr>
      </p:pic>
      <p:sp>
        <p:nvSpPr>
          <p:cNvPr id="4" name="Rectangle 3"/>
          <p:cNvSpPr/>
          <p:nvPr/>
        </p:nvSpPr>
        <p:spPr>
          <a:xfrm>
            <a:off x="147480" y="3682983"/>
            <a:ext cx="8849032" cy="2862322"/>
          </a:xfrm>
          <a:prstGeom prst="rect">
            <a:avLst/>
          </a:prstGeom>
        </p:spPr>
        <p:txBody>
          <a:bodyPr wrap="square">
            <a:spAutoFit/>
          </a:bodyPr>
          <a:lstStyle/>
          <a:p>
            <a:pPr algn="just"/>
            <a:r>
              <a:rPr lang="fr-FR" b="1" dirty="0" smtClean="0">
                <a:latin typeface="Comic Sans MS" pitchFamily="66" charset="0"/>
              </a:rPr>
              <a:t>Les sites de liaison aux ARN d’un ribosome. </a:t>
            </a:r>
            <a:r>
              <a:rPr lang="fr-FR" dirty="0" smtClean="0">
                <a:latin typeface="Comic Sans MS" pitchFamily="66" charset="0"/>
              </a:rPr>
              <a:t>Un ribosome peut fixer un </a:t>
            </a:r>
            <a:r>
              <a:rPr lang="fr-FR" dirty="0" err="1" smtClean="0">
                <a:latin typeface="Comic Sans MS" pitchFamily="66" charset="0"/>
              </a:rPr>
              <a:t>ARNm</a:t>
            </a:r>
            <a:r>
              <a:rPr lang="fr-FR" dirty="0" smtClean="0">
                <a:latin typeface="Comic Sans MS" pitchFamily="66" charset="0"/>
              </a:rPr>
              <a:t> et 3 </a:t>
            </a:r>
            <a:r>
              <a:rPr lang="fr-FR" dirty="0" err="1" smtClean="0">
                <a:latin typeface="Comic Sans MS" pitchFamily="66" charset="0"/>
              </a:rPr>
              <a:t>ARNt</a:t>
            </a:r>
            <a:r>
              <a:rPr lang="fr-FR" dirty="0" smtClean="0">
                <a:latin typeface="Comic Sans MS" pitchFamily="66" charset="0"/>
              </a:rPr>
              <a:t> </a:t>
            </a:r>
            <a:r>
              <a:rPr lang="fr-FR" dirty="0" smtClean="0">
                <a:latin typeface="Comic Sans MS" pitchFamily="66" charset="0"/>
              </a:rPr>
              <a:t>sur les sites A, P et E (A pour </a:t>
            </a:r>
            <a:r>
              <a:rPr lang="fr-FR" dirty="0" err="1" smtClean="0">
                <a:latin typeface="Comic Sans MS" pitchFamily="66" charset="0"/>
              </a:rPr>
              <a:t>aminoacyl</a:t>
            </a:r>
            <a:r>
              <a:rPr lang="fr-FR" dirty="0" smtClean="0">
                <a:latin typeface="Comic Sans MS" pitchFamily="66" charset="0"/>
              </a:rPr>
              <a:t>-</a:t>
            </a:r>
            <a:r>
              <a:rPr lang="fr-FR" dirty="0" err="1" smtClean="0">
                <a:latin typeface="Comic Sans MS" pitchFamily="66" charset="0"/>
              </a:rPr>
              <a:t>ARNt</a:t>
            </a:r>
            <a:r>
              <a:rPr lang="fr-FR" dirty="0" smtClean="0">
                <a:latin typeface="Comic Sans MS" pitchFamily="66" charset="0"/>
              </a:rPr>
              <a:t>, </a:t>
            </a:r>
            <a:r>
              <a:rPr lang="fr-FR" dirty="0" smtClean="0">
                <a:latin typeface="Comic Sans MS" pitchFamily="66" charset="0"/>
              </a:rPr>
              <a:t>P pour </a:t>
            </a:r>
            <a:r>
              <a:rPr lang="fr-FR" dirty="0" err="1" smtClean="0">
                <a:latin typeface="Comic Sans MS" pitchFamily="66" charset="0"/>
              </a:rPr>
              <a:t>peptidyl</a:t>
            </a:r>
            <a:r>
              <a:rPr lang="fr-FR" dirty="0" smtClean="0">
                <a:latin typeface="Comic Sans MS" pitchFamily="66" charset="0"/>
              </a:rPr>
              <a:t>-</a:t>
            </a:r>
            <a:r>
              <a:rPr lang="fr-FR" dirty="0" err="1" smtClean="0">
                <a:latin typeface="Comic Sans MS" pitchFamily="66" charset="0"/>
              </a:rPr>
              <a:t>ARNt</a:t>
            </a:r>
            <a:r>
              <a:rPr lang="fr-FR" dirty="0" smtClean="0">
                <a:latin typeface="Comic Sans MS" pitchFamily="66" charset="0"/>
              </a:rPr>
              <a:t>, </a:t>
            </a:r>
            <a:r>
              <a:rPr lang="fr-FR" dirty="0" smtClean="0">
                <a:latin typeface="Comic Sans MS" pitchFamily="66" charset="0"/>
              </a:rPr>
              <a:t>et E pour exit).</a:t>
            </a:r>
          </a:p>
          <a:p>
            <a:pPr algn="just"/>
            <a:endParaRPr lang="fr-FR" dirty="0" smtClean="0">
              <a:latin typeface="Comic Sans MS" pitchFamily="66" charset="0"/>
            </a:endParaRPr>
          </a:p>
          <a:p>
            <a:pPr algn="just"/>
            <a:r>
              <a:rPr lang="fr-FR" dirty="0" smtClean="0">
                <a:latin typeface="Comic Sans MS" pitchFamily="66" charset="0"/>
              </a:rPr>
              <a:t>A gauche, structure d’un ribosome bactérien avec la petite sous-unité en vert foncé au premier plan et la grande sous-unité en vert clair au second plan</a:t>
            </a:r>
            <a:r>
              <a:rPr lang="fr-FR" i="1" dirty="0" smtClean="0">
                <a:latin typeface="Comic Sans MS" pitchFamily="66" charset="0"/>
              </a:rPr>
              <a:t>. Sont représentées en vert aussi bien les protéines que les ARN constituant le</a:t>
            </a:r>
          </a:p>
          <a:p>
            <a:pPr algn="just"/>
            <a:r>
              <a:rPr lang="fr-FR" dirty="0" smtClean="0">
                <a:latin typeface="Comic Sans MS" pitchFamily="66" charset="0"/>
              </a:rPr>
              <a:t>ribosome. Sont représentés en plus les </a:t>
            </a:r>
            <a:r>
              <a:rPr lang="fr-FR" dirty="0" err="1" smtClean="0">
                <a:latin typeface="Comic Sans MS" pitchFamily="66" charset="0"/>
              </a:rPr>
              <a:t>tRNA</a:t>
            </a:r>
            <a:r>
              <a:rPr lang="fr-FR" dirty="0" smtClean="0">
                <a:latin typeface="Comic Sans MS" pitchFamily="66" charset="0"/>
              </a:rPr>
              <a:t> liés au ribosome, en rouge quand lié au site E, en orange quand lié au site P et en jaune quand lié au site A. Pendant la traduction, seuls deux sites sur trois peuvent être occupés.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241" y="911655"/>
            <a:ext cx="8465574" cy="923330"/>
          </a:xfrm>
          <a:prstGeom prst="rect">
            <a:avLst/>
          </a:prstGeom>
        </p:spPr>
        <p:txBody>
          <a:bodyPr wrap="square">
            <a:spAutoFit/>
          </a:bodyPr>
          <a:lstStyle/>
          <a:p>
            <a:pPr algn="just">
              <a:buClr>
                <a:srgbClr val="FF0000"/>
              </a:buClr>
              <a:buFont typeface="Wingdings" pitchFamily="2" charset="2"/>
              <a:buChar char="v"/>
            </a:pPr>
            <a:r>
              <a:rPr lang="fr-FR" dirty="0" smtClean="0">
                <a:latin typeface="Comic Sans MS" pitchFamily="66" charset="0"/>
              </a:rPr>
              <a:t> </a:t>
            </a:r>
            <a:r>
              <a:rPr lang="fr-FR" b="1" dirty="0" smtClean="0">
                <a:solidFill>
                  <a:srgbClr val="0070C0"/>
                </a:solidFill>
                <a:latin typeface="Comic Sans MS" pitchFamily="66" charset="0"/>
              </a:rPr>
              <a:t>Etape d’initiation: </a:t>
            </a:r>
            <a:r>
              <a:rPr lang="fr-FR" dirty="0" smtClean="0">
                <a:latin typeface="Comic Sans MS" pitchFamily="66" charset="0"/>
              </a:rPr>
              <a:t>la petite sous-unité ribosome portant un </a:t>
            </a:r>
            <a:r>
              <a:rPr lang="fr-FR" b="1" dirty="0" err="1" smtClean="0">
                <a:latin typeface="Comic Sans MS" pitchFamily="66" charset="0"/>
              </a:rPr>
              <a:t>formyl</a:t>
            </a:r>
            <a:r>
              <a:rPr lang="fr-FR" b="1" dirty="0" smtClean="0">
                <a:latin typeface="Comic Sans MS" pitchFamily="66" charset="0"/>
              </a:rPr>
              <a:t> </a:t>
            </a:r>
            <a:r>
              <a:rPr lang="fr-FR" b="1" dirty="0" err="1" smtClean="0">
                <a:latin typeface="Comic Sans MS" pitchFamily="66" charset="0"/>
              </a:rPr>
              <a:t>MettRNA</a:t>
            </a:r>
            <a:r>
              <a:rPr lang="fr-FR" b="1" baseline="30000" dirty="0" err="1" smtClean="0">
                <a:latin typeface="Comic Sans MS" pitchFamily="66" charset="0"/>
              </a:rPr>
              <a:t>Met</a:t>
            </a:r>
            <a:r>
              <a:rPr lang="fr-FR" b="1" dirty="0" smtClean="0">
                <a:latin typeface="Comic Sans MS" pitchFamily="66" charset="0"/>
              </a:rPr>
              <a:t> </a:t>
            </a:r>
            <a:r>
              <a:rPr lang="fr-FR" dirty="0" smtClean="0">
                <a:latin typeface="Comic Sans MS" pitchFamily="66" charset="0"/>
              </a:rPr>
              <a:t>initiateur reconnaît l’extrémité 5’, fixe l’</a:t>
            </a:r>
            <a:r>
              <a:rPr lang="fr-FR" dirty="0" err="1" smtClean="0">
                <a:latin typeface="Comic Sans MS" pitchFamily="66" charset="0"/>
              </a:rPr>
              <a:t>ARNm</a:t>
            </a:r>
            <a:r>
              <a:rPr lang="fr-FR" dirty="0" smtClean="0">
                <a:latin typeface="Comic Sans MS" pitchFamily="66" charset="0"/>
              </a:rPr>
              <a:t> puis se déplace sur la séquence jusqu’au codon Méthionine.</a:t>
            </a:r>
          </a:p>
        </p:txBody>
      </p:sp>
      <p:sp>
        <p:nvSpPr>
          <p:cNvPr id="7" name="TextBox 6"/>
          <p:cNvSpPr txBox="1"/>
          <p:nvPr/>
        </p:nvSpPr>
        <p:spPr>
          <a:xfrm>
            <a:off x="1038281" y="99168"/>
            <a:ext cx="7035900" cy="707886"/>
          </a:xfrm>
          <a:prstGeom prst="rect">
            <a:avLst/>
          </a:prstGeom>
          <a:noFill/>
        </p:spPr>
        <p:txBody>
          <a:bodyPr wrap="none" rtlCol="0">
            <a:spAutoFit/>
          </a:bodyPr>
          <a:lstStyle/>
          <a:p>
            <a:r>
              <a:rPr lang="fr-FR" sz="4000" b="1" dirty="0" smtClean="0">
                <a:solidFill>
                  <a:srgbClr val="FF0000"/>
                </a:solidFill>
                <a:latin typeface="Comic Sans MS" pitchFamily="66" charset="0"/>
              </a:rPr>
              <a:t>Mécanisme de la traduction</a:t>
            </a:r>
            <a:endParaRPr lang="fr-FR" sz="4000" b="1" dirty="0">
              <a:solidFill>
                <a:srgbClr val="FF0000"/>
              </a:solidFill>
              <a:latin typeface="Comic Sans MS" pitchFamily="66" charset="0"/>
            </a:endParaRPr>
          </a:p>
        </p:txBody>
      </p:sp>
      <p:pic>
        <p:nvPicPr>
          <p:cNvPr id="3076" name="Picture 4"/>
          <p:cNvPicPr>
            <a:picLocks noChangeAspect="1" noChangeArrowheads="1"/>
          </p:cNvPicPr>
          <p:nvPr/>
        </p:nvPicPr>
        <p:blipFill>
          <a:blip r:embed="rId2" cstate="print">
            <a:clrChange>
              <a:clrFrom>
                <a:srgbClr val="FFFFFF"/>
              </a:clrFrom>
              <a:clrTo>
                <a:srgbClr val="FFFFFF">
                  <a:alpha val="0"/>
                </a:srgbClr>
              </a:clrTo>
            </a:clrChange>
          </a:blip>
          <a:srcRect t="3246" b="4283"/>
          <a:stretch>
            <a:fillRect/>
          </a:stretch>
        </p:blipFill>
        <p:spPr bwMode="auto">
          <a:xfrm>
            <a:off x="500063" y="1918739"/>
            <a:ext cx="8143875" cy="46769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0005" y="250762"/>
            <a:ext cx="3837910" cy="769441"/>
          </a:xfrm>
          <a:prstGeom prst="rect">
            <a:avLst/>
          </a:prstGeom>
          <a:noFill/>
        </p:spPr>
        <p:txBody>
          <a:bodyPr wrap="none" rtlCol="0">
            <a:spAutoFit/>
          </a:bodyPr>
          <a:lstStyle/>
          <a:p>
            <a:r>
              <a:rPr lang="fr-FR" sz="4400" b="1" dirty="0" smtClean="0">
                <a:solidFill>
                  <a:srgbClr val="FF0000"/>
                </a:solidFill>
                <a:latin typeface="Comic Sans MS" pitchFamily="66" charset="0"/>
              </a:rPr>
              <a:t>La traduction</a:t>
            </a:r>
            <a:endParaRPr lang="fr-FR" sz="4400" b="1" dirty="0">
              <a:solidFill>
                <a:srgbClr val="FF0000"/>
              </a:solidFill>
              <a:latin typeface="Comic Sans MS" pitchFamily="66" charset="0"/>
            </a:endParaRPr>
          </a:p>
        </p:txBody>
      </p:sp>
      <p:sp>
        <p:nvSpPr>
          <p:cNvPr id="3" name="TextBox 2"/>
          <p:cNvSpPr txBox="1"/>
          <p:nvPr/>
        </p:nvSpPr>
        <p:spPr>
          <a:xfrm>
            <a:off x="274321" y="1213825"/>
            <a:ext cx="8534400" cy="4893647"/>
          </a:xfrm>
          <a:prstGeom prst="rect">
            <a:avLst/>
          </a:prstGeom>
          <a:noFill/>
        </p:spPr>
        <p:txBody>
          <a:bodyPr wrap="square" rtlCol="0">
            <a:spAutoFit/>
          </a:bodyPr>
          <a:lstStyle/>
          <a:p>
            <a:pPr algn="just">
              <a:buClr>
                <a:srgbClr val="FF0000"/>
              </a:buClr>
              <a:buFont typeface="Wingdings" pitchFamily="2" charset="2"/>
              <a:buChar char="v"/>
            </a:pPr>
            <a:r>
              <a:rPr lang="fr-FR" sz="2400" dirty="0" smtClean="0">
                <a:latin typeface="Comic Sans MS" pitchFamily="66" charset="0"/>
              </a:rPr>
              <a:t> Faible taux de synthèse (18 acides amines par seconde).</a:t>
            </a:r>
          </a:p>
          <a:p>
            <a:pPr algn="just"/>
            <a:endParaRPr lang="fr-FR" sz="2400" dirty="0" smtClean="0">
              <a:latin typeface="Comic Sans MS" pitchFamily="66" charset="0"/>
            </a:endParaRPr>
          </a:p>
          <a:p>
            <a:pPr algn="just">
              <a:buClr>
                <a:srgbClr val="FF0000"/>
              </a:buClr>
              <a:buFont typeface="Wingdings" pitchFamily="2" charset="2"/>
              <a:buChar char="v"/>
            </a:pPr>
            <a:r>
              <a:rPr lang="fr-FR" sz="2400" dirty="0" smtClean="0">
                <a:latin typeface="Comic Sans MS" pitchFamily="66" charset="0"/>
              </a:rPr>
              <a:t> Chez les bactéries la traduction et la transcription sont couplées. Dés que l’extrémité  5’ de l’</a:t>
            </a:r>
            <a:r>
              <a:rPr lang="fr-FR" sz="2400" dirty="0" err="1" smtClean="0">
                <a:latin typeface="Comic Sans MS" pitchFamily="66" charset="0"/>
              </a:rPr>
              <a:t>ARNm</a:t>
            </a:r>
            <a:r>
              <a:rPr lang="fr-FR" sz="2400" dirty="0" smtClean="0">
                <a:latin typeface="Comic Sans MS" pitchFamily="66" charset="0"/>
              </a:rPr>
              <a:t> est synthétisé la traduction commence.</a:t>
            </a:r>
          </a:p>
          <a:p>
            <a:pPr algn="just">
              <a:buClr>
                <a:srgbClr val="FF0000"/>
              </a:buClr>
              <a:buFont typeface="Wingdings" pitchFamily="2" charset="2"/>
              <a:buChar char="v"/>
            </a:pPr>
            <a:endParaRPr lang="fr-FR" sz="2400" dirty="0" smtClean="0">
              <a:latin typeface="Comic Sans MS" pitchFamily="66" charset="0"/>
            </a:endParaRPr>
          </a:p>
          <a:p>
            <a:pPr algn="just">
              <a:buClr>
                <a:srgbClr val="FF0000"/>
              </a:buClr>
              <a:buFont typeface="Wingdings" pitchFamily="2" charset="2"/>
              <a:buChar char="v"/>
            </a:pPr>
            <a:endParaRPr lang="fr-FR" sz="2400" dirty="0" smtClean="0">
              <a:latin typeface="Comic Sans MS" pitchFamily="66" charset="0"/>
            </a:endParaRPr>
          </a:p>
          <a:p>
            <a:pPr algn="just">
              <a:buClr>
                <a:srgbClr val="FF0000"/>
              </a:buClr>
              <a:buFont typeface="Wingdings" pitchFamily="2" charset="2"/>
              <a:buChar char="v"/>
            </a:pPr>
            <a:endParaRPr lang="fr-FR" sz="2400" dirty="0" smtClean="0">
              <a:latin typeface="Comic Sans MS" pitchFamily="66" charset="0"/>
            </a:endParaRPr>
          </a:p>
          <a:p>
            <a:pPr algn="just">
              <a:buClr>
                <a:srgbClr val="FF0000"/>
              </a:buClr>
              <a:buFont typeface="Wingdings" pitchFamily="2" charset="2"/>
              <a:buChar char="v"/>
            </a:pPr>
            <a:endParaRPr lang="fr-FR" sz="2400" dirty="0" smtClean="0">
              <a:latin typeface="Comic Sans MS" pitchFamily="66" charset="0"/>
            </a:endParaRPr>
          </a:p>
          <a:p>
            <a:pPr algn="just">
              <a:buClr>
                <a:srgbClr val="FF0000"/>
              </a:buClr>
              <a:buFont typeface="Wingdings" pitchFamily="2" charset="2"/>
              <a:buChar char="v"/>
            </a:pPr>
            <a:endParaRPr lang="fr-FR" sz="2400" dirty="0" smtClean="0">
              <a:latin typeface="Comic Sans MS" pitchFamily="66" charset="0"/>
            </a:endParaRPr>
          </a:p>
          <a:p>
            <a:pPr algn="just">
              <a:buClr>
                <a:srgbClr val="FF0000"/>
              </a:buClr>
              <a:buFont typeface="Wingdings" pitchFamily="2" charset="2"/>
              <a:buChar char="v"/>
            </a:pPr>
            <a:r>
              <a:rPr lang="fr-FR" sz="2400" dirty="0" smtClean="0">
                <a:latin typeface="Comic Sans MS" pitchFamily="66" charset="0"/>
              </a:rPr>
              <a:t> chez les eucaryotes la situation est différente. Il y’a dépense énergétique </a:t>
            </a:r>
            <a:r>
              <a:rPr lang="fr-FR" sz="2400" i="1" dirty="0" smtClean="0">
                <a:latin typeface="Comic Sans MS" pitchFamily="66" charset="0"/>
              </a:rPr>
              <a:t>i.e.</a:t>
            </a:r>
            <a:r>
              <a:rPr lang="fr-FR" sz="2400" dirty="0" smtClean="0">
                <a:latin typeface="Comic Sans MS" pitchFamily="66" charset="0"/>
              </a:rPr>
              <a:t> 1 ATP et 3 </a:t>
            </a:r>
            <a:r>
              <a:rPr lang="fr-FR" sz="2400" dirty="0" err="1" smtClean="0">
                <a:latin typeface="Comic Sans MS" pitchFamily="66" charset="0"/>
              </a:rPr>
              <a:t>GTPs</a:t>
            </a:r>
            <a:r>
              <a:rPr lang="fr-FR" sz="2400" dirty="0" smtClean="0">
                <a:latin typeface="Comic Sans MS" pitchFamily="66" charset="0"/>
              </a:rPr>
              <a:t> sont hydrolysés/acides amines incorporés  </a:t>
            </a:r>
            <a:endParaRPr lang="fr-FR" sz="2400" dirty="0">
              <a:latin typeface="Comic Sans MS" pitchFamily="66" charset="0"/>
            </a:endParaRPr>
          </a:p>
        </p:txBody>
      </p:sp>
      <p:pic>
        <p:nvPicPr>
          <p:cNvPr id="4" name="Picture 2" descr="http://www.ulysse.u-bordeaux.fr/atelier/ikramer/biocell_diffusion/gbb.cel.fa.106.b3/content/images/11_ARNr_et_nucleole_xl.jpg"/>
          <p:cNvPicPr>
            <a:picLocks noChangeAspect="1" noChangeArrowheads="1"/>
          </p:cNvPicPr>
          <p:nvPr/>
        </p:nvPicPr>
        <p:blipFill>
          <a:blip r:embed="rId2" cstate="print"/>
          <a:srcRect l="2270" t="10026" r="1876" b="66342"/>
          <a:stretch>
            <a:fillRect/>
          </a:stretch>
        </p:blipFill>
        <p:spPr bwMode="auto">
          <a:xfrm>
            <a:off x="722671" y="3259396"/>
            <a:ext cx="7669161" cy="1327387"/>
          </a:xfrm>
          <a:prstGeom prst="rect">
            <a:avLst/>
          </a:prstGeom>
          <a:noFill/>
        </p:spPr>
      </p:pic>
      <p:sp>
        <p:nvSpPr>
          <p:cNvPr id="5" name="TextBox 4"/>
          <p:cNvSpPr txBox="1"/>
          <p:nvPr/>
        </p:nvSpPr>
        <p:spPr>
          <a:xfrm>
            <a:off x="1519084" y="3274145"/>
            <a:ext cx="888385" cy="369332"/>
          </a:xfrm>
          <a:prstGeom prst="rect">
            <a:avLst/>
          </a:prstGeom>
          <a:noFill/>
        </p:spPr>
        <p:txBody>
          <a:bodyPr wrap="none" rtlCol="0">
            <a:spAutoFit/>
          </a:bodyPr>
          <a:lstStyle/>
          <a:p>
            <a:r>
              <a:rPr lang="fr-FR" dirty="0" smtClean="0">
                <a:solidFill>
                  <a:srgbClr val="FF0000"/>
                </a:solidFill>
                <a:latin typeface="Comic Sans MS" pitchFamily="66" charset="0"/>
              </a:rPr>
              <a:t>Gène 1</a:t>
            </a:r>
            <a:endParaRPr lang="fr-FR" dirty="0">
              <a:solidFill>
                <a:srgbClr val="FF0000"/>
              </a:solidFill>
              <a:latin typeface="Comic Sans MS" pitchFamily="66" charset="0"/>
            </a:endParaRPr>
          </a:p>
        </p:txBody>
      </p:sp>
      <p:sp>
        <p:nvSpPr>
          <p:cNvPr id="6" name="TextBox 5"/>
          <p:cNvSpPr txBox="1"/>
          <p:nvPr/>
        </p:nvSpPr>
        <p:spPr>
          <a:xfrm>
            <a:off x="5358581" y="3279061"/>
            <a:ext cx="925253" cy="369332"/>
          </a:xfrm>
          <a:prstGeom prst="rect">
            <a:avLst/>
          </a:prstGeom>
          <a:noFill/>
        </p:spPr>
        <p:txBody>
          <a:bodyPr wrap="none" rtlCol="0">
            <a:spAutoFit/>
          </a:bodyPr>
          <a:lstStyle/>
          <a:p>
            <a:r>
              <a:rPr lang="fr-FR" dirty="0" smtClean="0">
                <a:solidFill>
                  <a:srgbClr val="FF0000"/>
                </a:solidFill>
                <a:latin typeface="Comic Sans MS" pitchFamily="66" charset="0"/>
              </a:rPr>
              <a:t>Gène 2</a:t>
            </a:r>
            <a:endParaRPr lang="fr-FR"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468" y="412952"/>
            <a:ext cx="8672055" cy="3077766"/>
          </a:xfrm>
          <a:prstGeom prst="rect">
            <a:avLst/>
          </a:prstGeom>
          <a:noFill/>
        </p:spPr>
        <p:txBody>
          <a:bodyPr wrap="square" rtlCol="0">
            <a:spAutoFit/>
          </a:bodyPr>
          <a:lstStyle/>
          <a:p>
            <a:pPr algn="just">
              <a:spcAft>
                <a:spcPts val="1200"/>
              </a:spcAft>
              <a:buClr>
                <a:srgbClr val="FF0000"/>
              </a:buClr>
              <a:buFont typeface="Wingdings" pitchFamily="2" charset="2"/>
              <a:buChar char="v"/>
            </a:pPr>
            <a:r>
              <a:rPr lang="fr-FR" b="1" dirty="0" smtClean="0">
                <a:solidFill>
                  <a:srgbClr val="0070C0"/>
                </a:solidFill>
                <a:latin typeface="Comic Sans MS" pitchFamily="66" charset="0"/>
              </a:rPr>
              <a:t> Etape d’élongation:</a:t>
            </a:r>
          </a:p>
          <a:p>
            <a:pPr algn="just">
              <a:spcAft>
                <a:spcPts val="1200"/>
              </a:spcAft>
              <a:buFont typeface="Arial" pitchFamily="34" charset="0"/>
              <a:buChar char="•"/>
            </a:pPr>
            <a:r>
              <a:rPr lang="fr-FR" sz="1600" dirty="0" smtClean="0">
                <a:latin typeface="Comic Sans MS" pitchFamily="66" charset="0"/>
              </a:rPr>
              <a:t> </a:t>
            </a:r>
            <a:r>
              <a:rPr lang="fr-FR" dirty="0" smtClean="0">
                <a:latin typeface="Comic Sans MS" pitchFamily="66" charset="0"/>
              </a:rPr>
              <a:t>"Activation "de l'</a:t>
            </a:r>
            <a:r>
              <a:rPr lang="fr-FR" dirty="0" err="1" smtClean="0">
                <a:latin typeface="Comic Sans MS" pitchFamily="66" charset="0"/>
              </a:rPr>
              <a:t>aatRNA</a:t>
            </a:r>
            <a:r>
              <a:rPr lang="fr-FR" baseline="30000" dirty="0" err="1" smtClean="0">
                <a:latin typeface="Comic Sans MS" pitchFamily="66" charset="0"/>
              </a:rPr>
              <a:t>aa</a:t>
            </a:r>
            <a:r>
              <a:rPr lang="fr-FR" dirty="0" smtClean="0">
                <a:latin typeface="Comic Sans MS" pitchFamily="66" charset="0"/>
              </a:rPr>
              <a:t> avec du GTP et 2 facteurs d'élongation eEF1 (eucaryote </a:t>
            </a:r>
            <a:r>
              <a:rPr lang="fr-FR" dirty="0" err="1" smtClean="0">
                <a:latin typeface="Comic Sans MS" pitchFamily="66" charset="0"/>
              </a:rPr>
              <a:t>elongation</a:t>
            </a:r>
            <a:r>
              <a:rPr lang="fr-FR" dirty="0" smtClean="0">
                <a:latin typeface="Comic Sans MS" pitchFamily="66" charset="0"/>
              </a:rPr>
              <a:t> factor).</a:t>
            </a:r>
          </a:p>
          <a:p>
            <a:pPr algn="just">
              <a:spcAft>
                <a:spcPts val="1200"/>
              </a:spcAft>
              <a:buFont typeface="Arial" pitchFamily="34" charset="0"/>
              <a:buChar char="•"/>
            </a:pPr>
            <a:r>
              <a:rPr lang="fr-FR" dirty="0" smtClean="0">
                <a:latin typeface="Comic Sans MS" pitchFamily="66" charset="0"/>
              </a:rPr>
              <a:t> Liaison de l' </a:t>
            </a:r>
            <a:r>
              <a:rPr lang="fr-FR" dirty="0" err="1" smtClean="0">
                <a:latin typeface="Comic Sans MS" pitchFamily="66" charset="0"/>
              </a:rPr>
              <a:t>aatRNA</a:t>
            </a:r>
            <a:r>
              <a:rPr lang="fr-FR" baseline="30000" dirty="0" err="1" smtClean="0">
                <a:latin typeface="Comic Sans MS" pitchFamily="66" charset="0"/>
              </a:rPr>
              <a:t>aa</a:t>
            </a:r>
            <a:r>
              <a:rPr lang="fr-FR" dirty="0" smtClean="0">
                <a:latin typeface="Comic Sans MS" pitchFamily="66" charset="0"/>
              </a:rPr>
              <a:t> dans le site A</a:t>
            </a:r>
          </a:p>
          <a:p>
            <a:pPr algn="just">
              <a:spcAft>
                <a:spcPts val="1200"/>
              </a:spcAft>
              <a:buFont typeface="Arial" pitchFamily="34" charset="0"/>
              <a:buChar char="•"/>
            </a:pPr>
            <a:r>
              <a:rPr lang="fr-FR" dirty="0" smtClean="0">
                <a:latin typeface="Comic Sans MS" pitchFamily="66" charset="0"/>
              </a:rPr>
              <a:t> Transfert du peptide:  spontané</a:t>
            </a:r>
          </a:p>
          <a:p>
            <a:pPr algn="just">
              <a:spcAft>
                <a:spcPts val="1200"/>
              </a:spcAft>
              <a:buFont typeface="Arial" pitchFamily="34" charset="0"/>
              <a:buChar char="•"/>
            </a:pPr>
            <a:r>
              <a:rPr lang="fr-FR" dirty="0" smtClean="0">
                <a:latin typeface="Comic Sans MS" pitchFamily="66" charset="0"/>
              </a:rPr>
              <a:t> Translocation grâce à un facteur eEF2, consommation d'un GTP par translocation d'un codon.</a:t>
            </a:r>
          </a:p>
          <a:p>
            <a:pPr algn="just">
              <a:buFont typeface="Arial" pitchFamily="34" charset="0"/>
              <a:buChar char="•"/>
            </a:pPr>
            <a:r>
              <a:rPr lang="fr-FR" dirty="0" smtClean="0">
                <a:latin typeface="Comic Sans MS" pitchFamily="66" charset="0"/>
              </a:rPr>
              <a:t> Libération du </a:t>
            </a:r>
            <a:r>
              <a:rPr lang="fr-FR" dirty="0" err="1" smtClean="0">
                <a:latin typeface="Comic Sans MS" pitchFamily="66" charset="0"/>
              </a:rPr>
              <a:t>tRNA</a:t>
            </a:r>
            <a:r>
              <a:rPr lang="fr-FR" dirty="0" smtClean="0">
                <a:latin typeface="Comic Sans MS" pitchFamily="66" charset="0"/>
              </a:rPr>
              <a:t> (site P).</a:t>
            </a:r>
            <a:endParaRPr lang="en-US" dirty="0">
              <a:latin typeface="Comic Sans MS" pitchFamily="66" charset="0"/>
            </a:endParaRPr>
          </a:p>
        </p:txBody>
      </p:sp>
      <p:pic>
        <p:nvPicPr>
          <p:cNvPr id="1025" name="Picture 1"/>
          <p:cNvPicPr>
            <a:picLocks noChangeAspect="1" noChangeArrowheads="1"/>
          </p:cNvPicPr>
          <p:nvPr/>
        </p:nvPicPr>
        <p:blipFill>
          <a:blip r:embed="rId2" cstate="print">
            <a:clrChange>
              <a:clrFrom>
                <a:srgbClr val="FEFEFE"/>
              </a:clrFrom>
              <a:clrTo>
                <a:srgbClr val="FEFEFE">
                  <a:alpha val="0"/>
                </a:srgbClr>
              </a:clrTo>
            </a:clrChange>
          </a:blip>
          <a:srcRect l="2453" t="2838" b="5288"/>
          <a:stretch>
            <a:fillRect/>
          </a:stretch>
        </p:blipFill>
        <p:spPr bwMode="auto">
          <a:xfrm>
            <a:off x="2757949" y="2949678"/>
            <a:ext cx="6281192" cy="3701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clrChange>
              <a:clrFrom>
                <a:srgbClr val="FFFEFF"/>
              </a:clrFrom>
              <a:clrTo>
                <a:srgbClr val="FFFEFF">
                  <a:alpha val="0"/>
                </a:srgbClr>
              </a:clrTo>
            </a:clrChange>
          </a:blip>
          <a:srcRect l="5031" t="5078" r="5671" b="1528"/>
          <a:stretch>
            <a:fillRect/>
          </a:stretch>
        </p:blipFill>
        <p:spPr bwMode="auto">
          <a:xfrm>
            <a:off x="132746" y="1135630"/>
            <a:ext cx="8873095" cy="4748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728" y="663706"/>
            <a:ext cx="8362328" cy="1200329"/>
          </a:xfrm>
          <a:prstGeom prst="rect">
            <a:avLst/>
          </a:prstGeom>
        </p:spPr>
        <p:txBody>
          <a:bodyPr wrap="square">
            <a:spAutoFit/>
          </a:bodyPr>
          <a:lstStyle/>
          <a:p>
            <a:pPr algn="just">
              <a:buClr>
                <a:srgbClr val="FF0000"/>
              </a:buClr>
              <a:buFont typeface="Wingdings" pitchFamily="2" charset="2"/>
              <a:buChar char="v"/>
            </a:pPr>
            <a:r>
              <a:rPr lang="fr-FR" b="1" dirty="0" smtClean="0">
                <a:solidFill>
                  <a:srgbClr val="0070C0"/>
                </a:solidFill>
                <a:latin typeface="Comic Sans MS" pitchFamily="66" charset="0"/>
              </a:rPr>
              <a:t> Etape de terminaison: </a:t>
            </a:r>
            <a:r>
              <a:rPr lang="fr-FR" dirty="0" smtClean="0">
                <a:latin typeface="Comic Sans MS" pitchFamily="66" charset="0"/>
              </a:rPr>
              <a:t>quand le ribosome arrive à un codon stop aucun </a:t>
            </a:r>
            <a:r>
              <a:rPr lang="fr-FR" dirty="0" err="1" smtClean="0">
                <a:latin typeface="Comic Sans MS" pitchFamily="66" charset="0"/>
              </a:rPr>
              <a:t>tRNA</a:t>
            </a:r>
            <a:r>
              <a:rPr lang="fr-FR" dirty="0" smtClean="0">
                <a:latin typeface="Comic Sans MS" pitchFamily="66" charset="0"/>
              </a:rPr>
              <a:t> ne se fixe. Se fixent à la place des protéines appelées facteurs de terminaison (RF = Releasing Factor). Ces facteurs favorisent le </a:t>
            </a:r>
            <a:r>
              <a:rPr lang="fr-FR" dirty="0" err="1" smtClean="0">
                <a:latin typeface="Comic Sans MS" pitchFamily="66" charset="0"/>
              </a:rPr>
              <a:t>relargage</a:t>
            </a:r>
            <a:r>
              <a:rPr lang="fr-FR" dirty="0" smtClean="0">
                <a:latin typeface="Comic Sans MS" pitchFamily="66" charset="0"/>
              </a:rPr>
              <a:t> de la protéine néo-synthétisée et la dissociation du ribosome de l’</a:t>
            </a:r>
            <a:r>
              <a:rPr lang="fr-FR" dirty="0" err="1" smtClean="0">
                <a:latin typeface="Comic Sans MS" pitchFamily="66" charset="0"/>
              </a:rPr>
              <a:t>ARNm</a:t>
            </a:r>
            <a:endParaRPr lang="en-US" dirty="0">
              <a:latin typeface="Comic Sans MS" pitchFamily="66" charset="0"/>
            </a:endParaRPr>
          </a:p>
        </p:txBody>
      </p:sp>
      <p:pic>
        <p:nvPicPr>
          <p:cNvPr id="30722" name="Picture 2"/>
          <p:cNvPicPr>
            <a:picLocks noChangeAspect="1" noChangeArrowheads="1"/>
          </p:cNvPicPr>
          <p:nvPr/>
        </p:nvPicPr>
        <p:blipFill>
          <a:blip r:embed="rId2" cstate="print">
            <a:clrChange>
              <a:clrFrom>
                <a:srgbClr val="FFFFFF"/>
              </a:clrFrom>
              <a:clrTo>
                <a:srgbClr val="FFFFFF">
                  <a:alpha val="0"/>
                </a:srgbClr>
              </a:clrTo>
            </a:clrChange>
          </a:blip>
          <a:srcRect r="19551" b="91188"/>
          <a:stretch>
            <a:fillRect/>
          </a:stretch>
        </p:blipFill>
        <p:spPr bwMode="auto">
          <a:xfrm>
            <a:off x="392990" y="2244979"/>
            <a:ext cx="3662809" cy="380231"/>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42117" t="11091"/>
          <a:stretch>
            <a:fillRect/>
          </a:stretch>
        </p:blipFill>
        <p:spPr bwMode="auto">
          <a:xfrm>
            <a:off x="906711" y="2694820"/>
            <a:ext cx="2635367" cy="3836271"/>
          </a:xfrm>
          <a:prstGeom prst="rect">
            <a:avLst/>
          </a:prstGeom>
          <a:noFill/>
          <a:ln w="9525">
            <a:noFill/>
            <a:miter lim="800000"/>
            <a:headEnd/>
            <a:tailEnd/>
          </a:ln>
        </p:spPr>
      </p:pic>
      <p:grpSp>
        <p:nvGrpSpPr>
          <p:cNvPr id="10" name="Group 9"/>
          <p:cNvGrpSpPr/>
          <p:nvPr/>
        </p:nvGrpSpPr>
        <p:grpSpPr>
          <a:xfrm>
            <a:off x="4737381" y="2625226"/>
            <a:ext cx="3877362" cy="3975459"/>
            <a:chOff x="4719459" y="2625226"/>
            <a:chExt cx="3877362" cy="3975459"/>
          </a:xfrm>
        </p:grpSpPr>
        <p:pic>
          <p:nvPicPr>
            <p:cNvPr id="30723" name="Picture 3"/>
            <p:cNvPicPr>
              <a:picLocks noChangeAspect="1" noChangeArrowheads="1"/>
            </p:cNvPicPr>
            <p:nvPr/>
          </p:nvPicPr>
          <p:blipFill>
            <a:blip r:embed="rId3" cstate="print"/>
            <a:srcRect l="65848" t="57482" r="2456" b="24805"/>
            <a:stretch>
              <a:fillRect/>
            </a:stretch>
          </p:blipFill>
          <p:spPr bwMode="auto">
            <a:xfrm>
              <a:off x="4719459" y="5619103"/>
              <a:ext cx="2182761" cy="855406"/>
            </a:xfrm>
            <a:prstGeom prst="rect">
              <a:avLst/>
            </a:prstGeom>
            <a:noFill/>
            <a:ln w="9525">
              <a:noFill/>
              <a:miter lim="800000"/>
              <a:headEnd/>
              <a:tailEnd/>
            </a:ln>
          </p:spPr>
        </p:pic>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t="6480" r="37222"/>
            <a:stretch>
              <a:fillRect/>
            </a:stretch>
          </p:blipFill>
          <p:spPr bwMode="auto">
            <a:xfrm>
              <a:off x="4791216" y="2625226"/>
              <a:ext cx="3805605" cy="3975459"/>
            </a:xfrm>
            <a:prstGeom prst="rect">
              <a:avLst/>
            </a:prstGeom>
            <a:noFill/>
            <a:ln w="9525">
              <a:noFill/>
              <a:miter lim="800000"/>
              <a:headEnd/>
              <a:tailEnd/>
            </a:ln>
          </p:spPr>
        </p:pic>
      </p:grpSp>
      <p:grpSp>
        <p:nvGrpSpPr>
          <p:cNvPr id="9" name="Group 8"/>
          <p:cNvGrpSpPr/>
          <p:nvPr/>
        </p:nvGrpSpPr>
        <p:grpSpPr>
          <a:xfrm>
            <a:off x="5117649" y="2051709"/>
            <a:ext cx="3116826" cy="637406"/>
            <a:chOff x="3347884" y="1786245"/>
            <a:chExt cx="3116826" cy="637406"/>
          </a:xfrm>
        </p:grpSpPr>
        <p:pic>
          <p:nvPicPr>
            <p:cNvPr id="6" name="Picture 3"/>
            <p:cNvPicPr>
              <a:picLocks noChangeAspect="1" noChangeArrowheads="1"/>
            </p:cNvPicPr>
            <p:nvPr/>
          </p:nvPicPr>
          <p:blipFill>
            <a:blip r:embed="rId3" cstate="print"/>
            <a:srcRect r="65705" b="92094"/>
            <a:stretch>
              <a:fillRect/>
            </a:stretch>
          </p:blipFill>
          <p:spPr bwMode="auto">
            <a:xfrm>
              <a:off x="3725428" y="1786245"/>
              <a:ext cx="2361738" cy="381768"/>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l="34223" t="1085" r="20517" b="92094"/>
            <a:stretch>
              <a:fillRect/>
            </a:stretch>
          </p:blipFill>
          <p:spPr bwMode="auto">
            <a:xfrm>
              <a:off x="3347884" y="2094270"/>
              <a:ext cx="3116826" cy="329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06478" y="516193"/>
            <a:ext cx="8716296" cy="1200329"/>
            <a:chOff x="206478" y="176989"/>
            <a:chExt cx="8716296" cy="1200329"/>
          </a:xfrm>
        </p:grpSpPr>
        <p:sp>
          <p:nvSpPr>
            <p:cNvPr id="3" name="Rectangle 2"/>
            <p:cNvSpPr/>
            <p:nvPr/>
          </p:nvSpPr>
          <p:spPr>
            <a:xfrm>
              <a:off x="1397479" y="271879"/>
              <a:ext cx="414068" cy="258792"/>
            </a:xfrm>
            <a:prstGeom prst="rect">
              <a:avLst/>
            </a:prstGeom>
            <a:solidFill>
              <a:schemeClr val="bg1"/>
            </a:solidFill>
            <a:ln>
              <a:solidFill>
                <a:srgbClr val="FEF4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478" y="176989"/>
              <a:ext cx="8716296" cy="1200329"/>
            </a:xfrm>
            <a:prstGeom prst="rect">
              <a:avLst/>
            </a:prstGeom>
            <a:noFill/>
          </p:spPr>
          <p:txBody>
            <a:bodyPr wrap="square" rtlCol="0">
              <a:spAutoFit/>
            </a:bodyPr>
            <a:lstStyle/>
            <a:p>
              <a:pPr algn="just">
                <a:spcAft>
                  <a:spcPts val="1800"/>
                </a:spcAft>
              </a:pPr>
              <a:r>
                <a:rPr lang="fr-FR" dirty="0" smtClean="0">
                  <a:latin typeface="Comic Sans MS" pitchFamily="66" charset="0"/>
                </a:rPr>
                <a:t>	Tout comme la réplication et la transcription, la synthèse protéique est polarisée. Les ribosomes se déplacent dans le sens 5’ vers 3’ sur l’</a:t>
              </a:r>
              <a:r>
                <a:rPr lang="fr-FR" dirty="0" err="1" smtClean="0">
                  <a:latin typeface="Comic Sans MS" pitchFamily="66" charset="0"/>
                </a:rPr>
                <a:t>ARNm</a:t>
              </a:r>
              <a:r>
                <a:rPr lang="fr-FR" dirty="0" smtClean="0">
                  <a:latin typeface="Comic Sans MS" pitchFamily="66" charset="0"/>
                </a:rPr>
                <a:t>, et synthétisent le polypeptide correspondant de l’extrémité NH2 terminale vers l’extrémité COOH terminale.	</a:t>
              </a:r>
              <a:endParaRPr lang="en-US" dirty="0">
                <a:latin typeface="Comic Sans MS" pitchFamily="66" charset="0"/>
              </a:endParaRPr>
            </a:p>
          </p:txBody>
        </p:sp>
        <p:sp>
          <p:nvSpPr>
            <p:cNvPr id="6" name="Notched Right Arrow 5"/>
            <p:cNvSpPr/>
            <p:nvPr/>
          </p:nvSpPr>
          <p:spPr>
            <a:xfrm>
              <a:off x="280223" y="294976"/>
              <a:ext cx="899647" cy="191812"/>
            </a:xfrm>
            <a:prstGeom prst="notchedRightArrow">
              <a:avLst/>
            </a:prstGeom>
            <a:solidFill>
              <a:schemeClr val="accent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http://upload.wikimedia.org/wikipedia/commons/thumb/4/4a/Proteines.png/300px-Proteines.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0556" y="1873045"/>
            <a:ext cx="7184135" cy="4645744"/>
          </a:xfrm>
          <a:prstGeom prst="rect">
            <a:avLst/>
          </a:prstGeom>
          <a:noFill/>
        </p:spPr>
      </p:pic>
      <p:sp>
        <p:nvSpPr>
          <p:cNvPr id="13" name="TextBox 12"/>
          <p:cNvSpPr txBox="1"/>
          <p:nvPr/>
        </p:nvSpPr>
        <p:spPr>
          <a:xfrm>
            <a:off x="1710820" y="6056675"/>
            <a:ext cx="521297" cy="276999"/>
          </a:xfrm>
          <a:prstGeom prst="rect">
            <a:avLst/>
          </a:prstGeom>
          <a:solidFill>
            <a:schemeClr val="bg1"/>
          </a:solidFill>
        </p:spPr>
        <p:txBody>
          <a:bodyPr wrap="none" rtlCol="0">
            <a:spAutoFit/>
          </a:bodyPr>
          <a:lstStyle/>
          <a:p>
            <a:r>
              <a:rPr lang="en-US" sz="1200" dirty="0" smtClean="0">
                <a:latin typeface="Comic Sans MS" pitchFamily="66" charset="0"/>
              </a:rPr>
              <a:t>NH2</a:t>
            </a:r>
            <a:endParaRPr lang="en-US" sz="1200" dirty="0">
              <a:latin typeface="Comic Sans MS" pitchFamily="66" charset="0"/>
            </a:endParaRPr>
          </a:p>
        </p:txBody>
      </p:sp>
      <p:sp>
        <p:nvSpPr>
          <p:cNvPr id="14" name="TextBox 13"/>
          <p:cNvSpPr txBox="1"/>
          <p:nvPr/>
        </p:nvSpPr>
        <p:spPr>
          <a:xfrm>
            <a:off x="5034116" y="6056675"/>
            <a:ext cx="643125" cy="276999"/>
          </a:xfrm>
          <a:prstGeom prst="rect">
            <a:avLst/>
          </a:prstGeom>
          <a:solidFill>
            <a:schemeClr val="bg1"/>
          </a:solidFill>
        </p:spPr>
        <p:txBody>
          <a:bodyPr wrap="none" rtlCol="0">
            <a:spAutoFit/>
          </a:bodyPr>
          <a:lstStyle/>
          <a:p>
            <a:r>
              <a:rPr lang="en-US" sz="1200" dirty="0" smtClean="0">
                <a:latin typeface="Comic Sans MS" pitchFamily="66" charset="0"/>
              </a:rPr>
              <a:t>COOH</a:t>
            </a:r>
            <a:endParaRPr lang="en-US" sz="12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6424" y="427466"/>
            <a:ext cx="6816290" cy="461665"/>
          </a:xfrm>
          <a:prstGeom prst="rect">
            <a:avLst/>
          </a:prstGeom>
        </p:spPr>
        <p:txBody>
          <a:bodyPr wrap="none">
            <a:spAutoFit/>
          </a:bodyPr>
          <a:lstStyle/>
          <a:p>
            <a:r>
              <a:rPr lang="fr-FR" sz="2400" b="1" u="sng" dirty="0" smtClean="0">
                <a:solidFill>
                  <a:srgbClr val="C00000"/>
                </a:solidFill>
                <a:latin typeface="Comic Sans MS" pitchFamily="66" charset="0"/>
              </a:rPr>
              <a:t>Les différents partenaires de la traduction.</a:t>
            </a:r>
            <a:endParaRPr lang="en-US" sz="2400" u="sng" dirty="0">
              <a:solidFill>
                <a:srgbClr val="C00000"/>
              </a:solidFill>
              <a:latin typeface="Comic Sans MS" pitchFamily="66" charset="0"/>
            </a:endParaRPr>
          </a:p>
        </p:txBody>
      </p:sp>
      <p:sp>
        <p:nvSpPr>
          <p:cNvPr id="4" name="Rectangle 3"/>
          <p:cNvSpPr/>
          <p:nvPr/>
        </p:nvSpPr>
        <p:spPr>
          <a:xfrm>
            <a:off x="88488" y="1210470"/>
            <a:ext cx="8950683" cy="4985980"/>
          </a:xfrm>
          <a:prstGeom prst="rect">
            <a:avLst/>
          </a:prstGeom>
        </p:spPr>
        <p:txBody>
          <a:bodyPr wrap="square">
            <a:spAutoFit/>
          </a:bodyPr>
          <a:lstStyle/>
          <a:p>
            <a:pPr algn="just"/>
            <a:r>
              <a:rPr lang="en-US" b="1" dirty="0" smtClean="0">
                <a:solidFill>
                  <a:srgbClr val="0070C0"/>
                </a:solidFill>
                <a:latin typeface="Comic Sans MS" pitchFamily="66" charset="0"/>
              </a:rPr>
              <a:t>A\ </a:t>
            </a:r>
            <a:r>
              <a:rPr lang="en-US" b="1" dirty="0" err="1" smtClean="0">
                <a:solidFill>
                  <a:srgbClr val="0070C0"/>
                </a:solidFill>
                <a:latin typeface="Comic Sans MS" pitchFamily="66" charset="0"/>
              </a:rPr>
              <a:t>L’ARNm</a:t>
            </a:r>
            <a:r>
              <a:rPr lang="en-US" b="1" dirty="0" smtClean="0">
                <a:solidFill>
                  <a:srgbClr val="0070C0"/>
                </a:solidFill>
                <a:latin typeface="Comic Sans MS" pitchFamily="66" charset="0"/>
              </a:rPr>
              <a:t>.</a:t>
            </a:r>
          </a:p>
          <a:p>
            <a:pPr algn="just">
              <a:spcAft>
                <a:spcPts val="1800"/>
              </a:spcAft>
            </a:pPr>
            <a:r>
              <a:rPr lang="fr-FR" dirty="0" smtClean="0">
                <a:latin typeface="Comic Sans MS" pitchFamily="66" charset="0"/>
              </a:rPr>
              <a:t>L’</a:t>
            </a:r>
            <a:r>
              <a:rPr lang="fr-FR" dirty="0" err="1" smtClean="0">
                <a:latin typeface="Comic Sans MS" pitchFamily="66" charset="0"/>
              </a:rPr>
              <a:t>ARNm</a:t>
            </a:r>
            <a:r>
              <a:rPr lang="fr-FR" dirty="0" smtClean="0">
                <a:latin typeface="Comic Sans MS" pitchFamily="66" charset="0"/>
              </a:rPr>
              <a:t> est la matrice à partir de laquelle s’effectue la traduction des séquences nucléotidiques en séquences peptidiques chez les eucaryotes comme chez les procaryotes. Chez les procaryotes, transcription et traduction sont deux mécanismes couplés puisque ayant lieu dans un seul compartiment cellulaire. A l’inverse chez les eucaryotes, la traduction a lieu uniquement dans le cytoplasme.</a:t>
            </a:r>
          </a:p>
          <a:p>
            <a:pPr algn="just"/>
            <a:r>
              <a:rPr lang="en-US" b="1" dirty="0" smtClean="0">
                <a:solidFill>
                  <a:srgbClr val="0070C0"/>
                </a:solidFill>
                <a:latin typeface="Comic Sans MS" pitchFamily="66" charset="0"/>
              </a:rPr>
              <a:t>B\ Les </a:t>
            </a:r>
            <a:r>
              <a:rPr lang="en-US" b="1" dirty="0" err="1" smtClean="0">
                <a:solidFill>
                  <a:srgbClr val="0070C0"/>
                </a:solidFill>
                <a:latin typeface="Comic Sans MS" pitchFamily="66" charset="0"/>
              </a:rPr>
              <a:t>ARNt</a:t>
            </a:r>
            <a:r>
              <a:rPr lang="en-US" b="1" dirty="0" smtClean="0">
                <a:solidFill>
                  <a:srgbClr val="0070C0"/>
                </a:solidFill>
                <a:latin typeface="Comic Sans MS" pitchFamily="66" charset="0"/>
              </a:rPr>
              <a:t>.</a:t>
            </a:r>
          </a:p>
          <a:p>
            <a:pPr algn="just">
              <a:spcAft>
                <a:spcPts val="1800"/>
              </a:spcAft>
            </a:pPr>
            <a:r>
              <a:rPr lang="fr-FR" dirty="0" smtClean="0">
                <a:latin typeface="Comic Sans MS" pitchFamily="66" charset="0"/>
              </a:rPr>
              <a:t>Les </a:t>
            </a:r>
            <a:r>
              <a:rPr lang="fr-FR" dirty="0" err="1" smtClean="0">
                <a:latin typeface="Comic Sans MS" pitchFamily="66" charset="0"/>
              </a:rPr>
              <a:t>ARNt</a:t>
            </a:r>
            <a:r>
              <a:rPr lang="fr-FR" dirty="0" smtClean="0">
                <a:latin typeface="Comic Sans MS" pitchFamily="66" charset="0"/>
              </a:rPr>
              <a:t> sont les traducteurs qui permettent de passer d’un code à l’autre : nucléotides </a:t>
            </a:r>
            <a:r>
              <a:rPr lang="fr-FR" dirty="0" smtClean="0">
                <a:latin typeface="Comic Sans MS" pitchFamily="66" charset="0"/>
                <a:sym typeface="Wingdings"/>
              </a:rPr>
              <a:t></a:t>
            </a:r>
            <a:r>
              <a:rPr lang="fr-FR" dirty="0" smtClean="0">
                <a:latin typeface="Comic Sans MS" pitchFamily="66" charset="0"/>
              </a:rPr>
              <a:t> acides aminés. Ils portent à la fois l’</a:t>
            </a:r>
            <a:r>
              <a:rPr lang="fr-FR" dirty="0" err="1" smtClean="0">
                <a:latin typeface="Comic Sans MS" pitchFamily="66" charset="0"/>
              </a:rPr>
              <a:t>anti-codon</a:t>
            </a:r>
            <a:r>
              <a:rPr lang="fr-FR" dirty="0" smtClean="0">
                <a:latin typeface="Comic Sans MS" pitchFamily="66" charset="0"/>
              </a:rPr>
              <a:t>, séquence complémentaire du codon présent sur l’</a:t>
            </a:r>
            <a:r>
              <a:rPr lang="fr-FR" dirty="0" err="1" smtClean="0">
                <a:latin typeface="Comic Sans MS" pitchFamily="66" charset="0"/>
              </a:rPr>
              <a:t>ARNm</a:t>
            </a:r>
            <a:r>
              <a:rPr lang="fr-FR" dirty="0" smtClean="0">
                <a:latin typeface="Comic Sans MS" pitchFamily="66" charset="0"/>
              </a:rPr>
              <a:t>, et l’acide aminé correspondent à ce codon.</a:t>
            </a:r>
          </a:p>
          <a:p>
            <a:pPr algn="just"/>
            <a:r>
              <a:rPr lang="en-US" b="1" dirty="0" smtClean="0">
                <a:solidFill>
                  <a:srgbClr val="0070C0"/>
                </a:solidFill>
                <a:latin typeface="Comic Sans MS" pitchFamily="66" charset="0"/>
              </a:rPr>
              <a:t>C\ Les </a:t>
            </a:r>
            <a:r>
              <a:rPr lang="en-US" b="1" dirty="0" err="1" smtClean="0">
                <a:solidFill>
                  <a:srgbClr val="0070C0"/>
                </a:solidFill>
                <a:latin typeface="Comic Sans MS" pitchFamily="66" charset="0"/>
              </a:rPr>
              <a:t>ribosomes</a:t>
            </a:r>
            <a:r>
              <a:rPr lang="en-US" b="1" dirty="0" smtClean="0">
                <a:solidFill>
                  <a:srgbClr val="0070C0"/>
                </a:solidFill>
                <a:latin typeface="Comic Sans MS" pitchFamily="66" charset="0"/>
              </a:rPr>
              <a:t>.</a:t>
            </a:r>
          </a:p>
          <a:p>
            <a:pPr algn="just"/>
            <a:r>
              <a:rPr lang="fr-FR" dirty="0" smtClean="0">
                <a:latin typeface="Comic Sans MS" pitchFamily="66" charset="0"/>
              </a:rPr>
              <a:t>Ce sont des complexes </a:t>
            </a:r>
            <a:r>
              <a:rPr lang="fr-FR" dirty="0" err="1" smtClean="0">
                <a:latin typeface="Comic Sans MS" pitchFamily="66" charset="0"/>
              </a:rPr>
              <a:t>ribo</a:t>
            </a:r>
            <a:r>
              <a:rPr lang="fr-FR" dirty="0" smtClean="0">
                <a:latin typeface="Comic Sans MS" pitchFamily="66" charset="0"/>
              </a:rPr>
              <a:t>-</a:t>
            </a:r>
            <a:r>
              <a:rPr lang="fr-FR" dirty="0" err="1" smtClean="0">
                <a:latin typeface="Comic Sans MS" pitchFamily="66" charset="0"/>
              </a:rPr>
              <a:t>nucléo-protéiques</a:t>
            </a:r>
            <a:r>
              <a:rPr lang="fr-FR" dirty="0" smtClean="0">
                <a:latin typeface="Comic Sans MS" pitchFamily="66" charset="0"/>
              </a:rPr>
              <a:t> </a:t>
            </a:r>
            <a:r>
              <a:rPr lang="fr-FR" dirty="0" smtClean="0">
                <a:latin typeface="Comic Sans MS" pitchFamily="66" charset="0"/>
              </a:rPr>
              <a:t>de grande taille composés de molécules d’ARN (</a:t>
            </a:r>
            <a:r>
              <a:rPr lang="fr-FR" dirty="0" err="1" smtClean="0">
                <a:latin typeface="Comic Sans MS" pitchFamily="66" charset="0"/>
              </a:rPr>
              <a:t>ARNr</a:t>
            </a:r>
            <a:r>
              <a:rPr lang="fr-FR" dirty="0" smtClean="0">
                <a:latin typeface="Comic Sans MS" pitchFamily="66" charset="0"/>
              </a:rPr>
              <a:t>) et de protéines. Ils sont composés d’une petite sous-unité qui se lie à l’</a:t>
            </a:r>
            <a:r>
              <a:rPr lang="fr-FR" dirty="0" err="1" smtClean="0">
                <a:latin typeface="Comic Sans MS" pitchFamily="66" charset="0"/>
              </a:rPr>
              <a:t>ARNm</a:t>
            </a:r>
            <a:r>
              <a:rPr lang="fr-FR" dirty="0" smtClean="0">
                <a:latin typeface="Comic Sans MS" pitchFamily="66" charset="0"/>
              </a:rPr>
              <a:t> et aux </a:t>
            </a:r>
            <a:r>
              <a:rPr lang="fr-FR" dirty="0" err="1" smtClean="0">
                <a:latin typeface="Comic Sans MS" pitchFamily="66" charset="0"/>
              </a:rPr>
              <a:t>ARNt</a:t>
            </a:r>
            <a:r>
              <a:rPr lang="fr-FR" dirty="0" smtClean="0">
                <a:latin typeface="Comic Sans MS" pitchFamily="66" charset="0"/>
              </a:rPr>
              <a:t>, et d’une grande sous-unité qui </a:t>
            </a:r>
            <a:r>
              <a:rPr lang="en-US" dirty="0" err="1" smtClean="0">
                <a:latin typeface="Comic Sans MS" pitchFamily="66" charset="0"/>
              </a:rPr>
              <a:t>catalyse</a:t>
            </a:r>
            <a:r>
              <a:rPr lang="en-US" dirty="0" smtClean="0">
                <a:latin typeface="Comic Sans MS" pitchFamily="66" charset="0"/>
              </a:rPr>
              <a:t> la liaison </a:t>
            </a:r>
            <a:r>
              <a:rPr lang="en-US" dirty="0" err="1" smtClean="0">
                <a:latin typeface="Comic Sans MS" pitchFamily="66" charset="0"/>
              </a:rPr>
              <a:t>peptidique</a:t>
            </a:r>
            <a:r>
              <a:rPr lang="en-US" dirty="0" smtClean="0">
                <a:latin typeface="Comic Sans MS" pitchFamily="66"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621" y="225172"/>
            <a:ext cx="8563896" cy="4708981"/>
          </a:xfrm>
          <a:prstGeom prst="rect">
            <a:avLst/>
          </a:prstGeom>
          <a:noFill/>
        </p:spPr>
        <p:txBody>
          <a:bodyPr wrap="square" rtlCol="0">
            <a:spAutoFit/>
          </a:bodyPr>
          <a:lstStyle/>
          <a:p>
            <a:pPr algn="just"/>
            <a:r>
              <a:rPr lang="fr-FR" dirty="0" smtClean="0">
                <a:latin typeface="Comic Sans MS" pitchFamily="66" charset="0"/>
              </a:rPr>
              <a:t>	La séquence de l’</a:t>
            </a:r>
            <a:r>
              <a:rPr lang="fr-FR" dirty="0" err="1" smtClean="0">
                <a:latin typeface="Comic Sans MS" pitchFamily="66" charset="0"/>
              </a:rPr>
              <a:t>ARNm</a:t>
            </a:r>
            <a:r>
              <a:rPr lang="fr-FR" dirty="0" smtClean="0">
                <a:latin typeface="Comic Sans MS" pitchFamily="66" charset="0"/>
              </a:rPr>
              <a:t> est décodée par groupe de trois nucléotides (codon) qui correspondent à un acide aminé particulier ou aux signaux d’initiation et de terminaison.</a:t>
            </a:r>
          </a:p>
          <a:p>
            <a:pPr algn="just"/>
            <a:endParaRPr lang="fr-FR" dirty="0" smtClean="0">
              <a:latin typeface="Comic Sans MS" pitchFamily="66" charset="0"/>
            </a:endParaRPr>
          </a:p>
          <a:p>
            <a:pPr algn="just">
              <a:spcAft>
                <a:spcPts val="1200"/>
              </a:spcAft>
            </a:pPr>
            <a:r>
              <a:rPr lang="fr-FR" dirty="0" smtClean="0">
                <a:latin typeface="Comic Sans MS" pitchFamily="66" charset="0"/>
              </a:rPr>
              <a:t>	Parmi les principales caractéristiques du code génétique on peut noter:</a:t>
            </a:r>
          </a:p>
          <a:p>
            <a:pPr marL="633413" indent="-176213" algn="just">
              <a:spcAft>
                <a:spcPts val="1200"/>
              </a:spcAft>
              <a:buClr>
                <a:srgbClr val="FF0000"/>
              </a:buClr>
              <a:buFont typeface="Wingdings" pitchFamily="2" charset="2"/>
              <a:buChar char="v"/>
            </a:pPr>
            <a:r>
              <a:rPr lang="fr-FR" dirty="0" smtClean="0">
                <a:latin typeface="Comic Sans MS" pitchFamily="66" charset="0"/>
              </a:rPr>
              <a:t> Le premier nucléotide du premier codon détermine le cadre de lecture ouvert (ORF: Open Reading Frame)</a:t>
            </a:r>
          </a:p>
          <a:p>
            <a:pPr marL="633413" indent="-176213" algn="just">
              <a:spcAft>
                <a:spcPts val="1200"/>
              </a:spcAft>
              <a:buClr>
                <a:srgbClr val="FF0000"/>
              </a:buClr>
              <a:buFont typeface="Wingdings" pitchFamily="2" charset="2"/>
              <a:buChar char="v"/>
            </a:pPr>
            <a:r>
              <a:rPr lang="fr-FR" dirty="0" smtClean="0">
                <a:latin typeface="Comic Sans MS" pitchFamily="66" charset="0"/>
              </a:rPr>
              <a:t> Il n’y a pas d’espace entre des codons successifs (comme il y en a entre deux mots).</a:t>
            </a:r>
          </a:p>
          <a:p>
            <a:pPr marL="633413" indent="-176213" algn="just">
              <a:spcAft>
                <a:spcPts val="1200"/>
              </a:spcAft>
              <a:buClr>
                <a:srgbClr val="FF0000"/>
              </a:buClr>
              <a:buFont typeface="Wingdings" pitchFamily="2" charset="2"/>
              <a:buChar char="v"/>
            </a:pPr>
            <a:r>
              <a:rPr lang="fr-FR" dirty="0" smtClean="0">
                <a:latin typeface="Comic Sans MS" pitchFamily="66" charset="0"/>
              </a:rPr>
              <a:t> Il y a 64 possibilités de combiner les nucléotides en codons (4</a:t>
            </a:r>
            <a:r>
              <a:rPr lang="fr-FR" baseline="30000" dirty="0" smtClean="0">
                <a:latin typeface="Comic Sans MS" pitchFamily="66" charset="0"/>
              </a:rPr>
              <a:t>3</a:t>
            </a:r>
            <a:r>
              <a:rPr lang="fr-FR" dirty="0" smtClean="0">
                <a:latin typeface="Comic Sans MS" pitchFamily="66" charset="0"/>
              </a:rPr>
              <a:t>). Comme il y a 20 acides aminés, il y a donc 44 codons supplémentaires. Trois correspondent à des codons stop ou non-sens, les autres sont des synonymes qui codent pour différents acides aminés. On explique ainsi la</a:t>
            </a:r>
            <a:r>
              <a:rPr lang="fr-FR" i="1" u="sng" dirty="0" smtClean="0">
                <a:latin typeface="Comic Sans MS" pitchFamily="66" charset="0"/>
              </a:rPr>
              <a:t> </a:t>
            </a:r>
            <a:r>
              <a:rPr lang="fr-FR" i="1" u="sng" dirty="0" smtClean="0">
                <a:solidFill>
                  <a:srgbClr val="FF0000"/>
                </a:solidFill>
                <a:latin typeface="Comic Sans MS" pitchFamily="66" charset="0"/>
              </a:rPr>
              <a:t>dégénérescence du code génétique</a:t>
            </a:r>
            <a:r>
              <a:rPr lang="fr-FR" dirty="0" smtClean="0">
                <a:solidFill>
                  <a:srgbClr val="FF0000"/>
                </a:solidFill>
                <a:latin typeface="Comic Sans MS" pitchFamily="66" charset="0"/>
              </a:rPr>
              <a:t>.</a:t>
            </a:r>
          </a:p>
        </p:txBody>
      </p:sp>
      <p:sp>
        <p:nvSpPr>
          <p:cNvPr id="4" name="Notched Right Arrow 3"/>
          <p:cNvSpPr/>
          <p:nvPr/>
        </p:nvSpPr>
        <p:spPr>
          <a:xfrm>
            <a:off x="339699" y="313704"/>
            <a:ext cx="899647" cy="191812"/>
          </a:xfrm>
          <a:prstGeom prst="notchedRightArrow">
            <a:avLst/>
          </a:prstGeom>
          <a:solidFill>
            <a:schemeClr val="accent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otched Right Arrow 4"/>
          <p:cNvSpPr/>
          <p:nvPr/>
        </p:nvSpPr>
        <p:spPr>
          <a:xfrm>
            <a:off x="339699" y="1419804"/>
            <a:ext cx="899647" cy="191812"/>
          </a:xfrm>
          <a:prstGeom prst="notchedRightArrow">
            <a:avLst/>
          </a:prstGeom>
          <a:solidFill>
            <a:schemeClr val="accent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69" name="Picture 1"/>
          <p:cNvPicPr>
            <a:picLocks noChangeAspect="1" noChangeArrowheads="1"/>
          </p:cNvPicPr>
          <p:nvPr/>
        </p:nvPicPr>
        <p:blipFill>
          <a:blip r:embed="rId2" cstate="print">
            <a:clrChange>
              <a:clrFrom>
                <a:srgbClr val="FEFBFC"/>
              </a:clrFrom>
              <a:clrTo>
                <a:srgbClr val="FEFBFC">
                  <a:alpha val="0"/>
                </a:srgbClr>
              </a:clrTo>
            </a:clrChange>
          </a:blip>
          <a:srcRect l="1207" t="3548" r="547" b="5370"/>
          <a:stretch>
            <a:fillRect/>
          </a:stretch>
        </p:blipFill>
        <p:spPr bwMode="auto">
          <a:xfrm>
            <a:off x="751284" y="4923388"/>
            <a:ext cx="7626043" cy="1757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clrChange>
              <a:clrFrom>
                <a:srgbClr val="FFFFFF"/>
              </a:clrFrom>
              <a:clrTo>
                <a:srgbClr val="FFFFFF">
                  <a:alpha val="0"/>
                </a:srgbClr>
              </a:clrTo>
            </a:clrChange>
          </a:blip>
          <a:srcRect l="4928" t="3645" r="4338"/>
          <a:stretch>
            <a:fillRect/>
          </a:stretch>
        </p:blipFill>
        <p:spPr bwMode="auto">
          <a:xfrm>
            <a:off x="160651" y="103255"/>
            <a:ext cx="8812514" cy="5783212"/>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l="7206" t="85558" r="4720" b="2312"/>
          <a:stretch>
            <a:fillRect/>
          </a:stretch>
        </p:blipFill>
        <p:spPr bwMode="auto">
          <a:xfrm>
            <a:off x="1017639" y="5958340"/>
            <a:ext cx="7315200" cy="752168"/>
          </a:xfrm>
          <a:prstGeom prst="rect">
            <a:avLst/>
          </a:prstGeom>
          <a:noFill/>
          <a:ln w="9525">
            <a:noFill/>
            <a:miter lim="800000"/>
            <a:headEnd/>
            <a:tailEnd/>
          </a:ln>
        </p:spPr>
      </p:pic>
      <p:sp>
        <p:nvSpPr>
          <p:cNvPr id="4" name="Rectangle 3"/>
          <p:cNvSpPr/>
          <p:nvPr/>
        </p:nvSpPr>
        <p:spPr>
          <a:xfrm>
            <a:off x="3436377" y="4247535"/>
            <a:ext cx="1045548" cy="324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32147" y="1734526"/>
            <a:ext cx="438982" cy="250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19421" y="1633602"/>
            <a:ext cx="464720" cy="250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l="6767" t="12774" r="6586" b="10232"/>
          <a:stretch>
            <a:fillRect/>
          </a:stretch>
        </p:blipFill>
        <p:spPr bwMode="auto">
          <a:xfrm>
            <a:off x="314800" y="704533"/>
            <a:ext cx="8512479" cy="5651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l="6901" t="4155" r="6191" b="4407"/>
          <a:stretch>
            <a:fillRect/>
          </a:stretch>
        </p:blipFill>
        <p:spPr bwMode="auto">
          <a:xfrm>
            <a:off x="535997" y="503549"/>
            <a:ext cx="8062315" cy="5956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68710" y="1165104"/>
            <a:ext cx="8377082" cy="3716594"/>
            <a:chOff x="368710" y="1165104"/>
            <a:chExt cx="8377082" cy="3716594"/>
          </a:xfrm>
        </p:grpSpPr>
        <p:pic>
          <p:nvPicPr>
            <p:cNvPr id="34818" name="Picture 2"/>
            <p:cNvPicPr>
              <a:picLocks noChangeAspect="1" noChangeArrowheads="1"/>
            </p:cNvPicPr>
            <p:nvPr/>
          </p:nvPicPr>
          <p:blipFill>
            <a:blip r:embed="rId2" cstate="print"/>
            <a:srcRect l="1662" r="7938" b="13405"/>
            <a:stretch>
              <a:fillRect/>
            </a:stretch>
          </p:blipFill>
          <p:spPr bwMode="auto">
            <a:xfrm>
              <a:off x="383457" y="1165104"/>
              <a:ext cx="8362335" cy="3716594"/>
            </a:xfrm>
            <a:prstGeom prst="rect">
              <a:avLst/>
            </a:prstGeom>
            <a:noFill/>
            <a:ln w="9525">
              <a:noFill/>
              <a:miter lim="800000"/>
              <a:headEnd/>
              <a:tailEnd/>
            </a:ln>
          </p:spPr>
        </p:pic>
        <p:sp>
          <p:nvSpPr>
            <p:cNvPr id="3" name="Rectangle 2"/>
            <p:cNvSpPr/>
            <p:nvPr/>
          </p:nvSpPr>
          <p:spPr>
            <a:xfrm>
              <a:off x="368710" y="1194619"/>
              <a:ext cx="383458" cy="368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927</TotalTime>
  <Words>625</Words>
  <Application>Microsoft Office PowerPoint</Application>
  <PresentationFormat>On-screen Show (4:3)</PresentationFormat>
  <Paragraphs>52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Equity</vt:lpstr>
      <vt:lpstr>Régulation de l’expression génétique: la traduction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NIH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Djidouille</dc:creator>
  <cp:lastModifiedBy>Djidouille</cp:lastModifiedBy>
  <cp:revision>76</cp:revision>
  <dcterms:created xsi:type="dcterms:W3CDTF">2013-11-28T22:02:17Z</dcterms:created>
  <dcterms:modified xsi:type="dcterms:W3CDTF">2013-12-08T10:08:08Z</dcterms:modified>
</cp:coreProperties>
</file>