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09" autoAdjust="0"/>
    <p:restoredTop sz="94660"/>
  </p:normalViewPr>
  <p:slideViewPr>
    <p:cSldViewPr snapToGrid="0">
      <p:cViewPr varScale="1">
        <p:scale>
          <a:sx n="90" d="100"/>
          <a:sy n="90"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9ECAB40-A0D6-4947-A947-1A733C6847EA}" type="datetimeFigureOut">
              <a:rPr lang="fr-FR" smtClean="0"/>
              <a:t>18/02/2021</a:t>
            </a:fld>
            <a:endParaRPr lang="fr-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E8D64A9-9694-4C6E-B582-E50DB74D4DDE}" type="slidenum">
              <a:rPr lang="fr-FR" smtClean="0"/>
              <a:t>‹N°›</a:t>
            </a:fld>
            <a:endParaRPr lang="fr-FR"/>
          </a:p>
        </p:txBody>
      </p:sp>
    </p:spTree>
    <p:extLst>
      <p:ext uri="{BB962C8B-B14F-4D97-AF65-F5344CB8AC3E}">
        <p14:creationId xmlns:p14="http://schemas.microsoft.com/office/powerpoint/2010/main" val="18704869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r-FR"/>
          </a:p>
        </p:txBody>
      </p:sp>
      <p:sp>
        <p:nvSpPr>
          <p:cNvPr id="4" name="Slide Number Placeholder 3"/>
          <p:cNvSpPr>
            <a:spLocks noGrp="1"/>
          </p:cNvSpPr>
          <p:nvPr>
            <p:ph type="sldNum" sz="quarter" idx="10"/>
          </p:nvPr>
        </p:nvSpPr>
        <p:spPr/>
        <p:txBody>
          <a:bodyPr/>
          <a:lstStyle/>
          <a:p>
            <a:fld id="{FE8D64A9-9694-4C6E-B582-E50DB74D4DDE}" type="slidenum">
              <a:rPr lang="fr-FR" smtClean="0"/>
              <a:t>1</a:t>
            </a:fld>
            <a:endParaRPr lang="fr-FR"/>
          </a:p>
        </p:txBody>
      </p:sp>
    </p:spTree>
    <p:extLst>
      <p:ext uri="{BB962C8B-B14F-4D97-AF65-F5344CB8AC3E}">
        <p14:creationId xmlns:p14="http://schemas.microsoft.com/office/powerpoint/2010/main" val="1130117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DFEE7335-4B7A-42AB-B2DF-42DE1C479CB1}" type="datetimeFigureOut">
              <a:rPr lang="fr-FR" smtClean="0"/>
              <a:t>18/02/2021</a:t>
            </a:fld>
            <a:endParaRPr lang="fr-FR"/>
          </a:p>
        </p:txBody>
      </p:sp>
      <p:sp>
        <p:nvSpPr>
          <p:cNvPr id="5" name="Footer Placeholder 4"/>
          <p:cNvSpPr>
            <a:spLocks noGrp="1"/>
          </p:cNvSpPr>
          <p:nvPr>
            <p:ph type="ftr" sz="quarter" idx="11"/>
          </p:nvPr>
        </p:nvSpPr>
        <p:spPr/>
        <p:txBody>
          <a:bodyPr/>
          <a:lstStyle/>
          <a:p>
            <a:endParaRPr lang="fr-F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29589970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FEE7335-4B7A-42AB-B2DF-42DE1C479CB1}" type="datetimeFigureOut">
              <a:rPr lang="fr-FR" smtClean="0"/>
              <a:t>18/02/2021</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1977419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FEE7335-4B7A-42AB-B2DF-42DE1C479CB1}" type="datetimeFigureOut">
              <a:rPr lang="fr-FR" smtClean="0"/>
              <a:t>18/02/2021</a:t>
            </a:fld>
            <a:endParaRPr lang="fr-FR"/>
          </a:p>
        </p:txBody>
      </p:sp>
      <p:sp>
        <p:nvSpPr>
          <p:cNvPr id="5" name="Footer Placeholder 4"/>
          <p:cNvSpPr>
            <a:spLocks noGrp="1"/>
          </p:cNvSpPr>
          <p:nvPr>
            <p:ph type="ftr" sz="quarter" idx="11"/>
          </p:nvPr>
        </p:nvSpPr>
        <p:spPr/>
        <p:txBody>
          <a:bodyPr/>
          <a:lstStyle/>
          <a:p>
            <a:endParaRPr lang="fr-F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C137BF-C6AD-4CA1-896C-86CE864415DE}" type="slidenum">
              <a:rPr lang="fr-FR" smtClean="0"/>
              <a:t>‹N°›</a:t>
            </a:fld>
            <a:endParaRPr lang="fr-F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2555294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DFEE7335-4B7A-42AB-B2DF-42DE1C479CB1}" type="datetimeFigureOut">
              <a:rPr lang="fr-FR" smtClean="0"/>
              <a:t>18/02/2021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32384773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DFEE7335-4B7A-42AB-B2DF-42DE1C479CB1}" type="datetimeFigureOut">
              <a:rPr lang="fr-FR" smtClean="0"/>
              <a:t>18/02/2021</a:t>
            </a:fld>
            <a:endParaRPr lang="fr-FR"/>
          </a:p>
        </p:txBody>
      </p:sp>
      <p:sp>
        <p:nvSpPr>
          <p:cNvPr id="6" name="Footer Placeholder 5"/>
          <p:cNvSpPr>
            <a:spLocks noGrp="1"/>
          </p:cNvSpPr>
          <p:nvPr>
            <p:ph type="ftr" sz="quarter" idx="11"/>
          </p:nvPr>
        </p:nvSpPr>
        <p:spPr/>
        <p:txBody>
          <a:bodyPr/>
          <a:lstStyle/>
          <a:p>
            <a:endParaRPr lang="fr-F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C137BF-C6AD-4CA1-896C-86CE864415DE}" type="slidenum">
              <a:rPr lang="fr-FR" smtClean="0"/>
              <a:t>‹N°›</a:t>
            </a:fld>
            <a:endParaRPr lang="fr-F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135512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DFEE7335-4B7A-42AB-B2DF-42DE1C479CB1}" type="datetimeFigureOut">
              <a:rPr lang="fr-FR" smtClean="0"/>
              <a:t>18/02/2021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40608078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FEE7335-4B7A-42AB-B2DF-42DE1C479CB1}" type="datetimeFigureOut">
              <a:rPr lang="fr-FR" smtClean="0"/>
              <a:t>18/02/2021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7572262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FEE7335-4B7A-42AB-B2DF-42DE1C479CB1}" type="datetimeFigureOut">
              <a:rPr lang="fr-FR" smtClean="0"/>
              <a:t>18/02/2021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26611868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DFEE7335-4B7A-42AB-B2DF-42DE1C479CB1}" type="datetimeFigureOut">
              <a:rPr lang="fr-FR" smtClean="0"/>
              <a:t>18/02/2021</a:t>
            </a:fld>
            <a:endParaRPr lang="fr-FR"/>
          </a:p>
        </p:txBody>
      </p:sp>
      <p:sp>
        <p:nvSpPr>
          <p:cNvPr id="5" name="Footer Placeholder 4"/>
          <p:cNvSpPr>
            <a:spLocks noGrp="1"/>
          </p:cNvSpPr>
          <p:nvPr>
            <p:ph type="ftr" sz="quarter" idx="11"/>
          </p:nvPr>
        </p:nvSpPr>
        <p:spPr/>
        <p:txBody>
          <a:bodyPr/>
          <a:lstStyle/>
          <a:p>
            <a:endParaRPr lang="fr-F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8799398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DFEE7335-4B7A-42AB-B2DF-42DE1C479CB1}" type="datetimeFigureOut">
              <a:rPr lang="fr-FR" smtClean="0"/>
              <a:t>18/02/2021</a:t>
            </a:fld>
            <a:endParaRPr lang="fr-FR"/>
          </a:p>
        </p:txBody>
      </p:sp>
      <p:sp>
        <p:nvSpPr>
          <p:cNvPr id="5" name="Footer Placeholder 4"/>
          <p:cNvSpPr>
            <a:spLocks noGrp="1"/>
          </p:cNvSpPr>
          <p:nvPr>
            <p:ph type="ftr" sz="quarter" idx="11"/>
          </p:nvPr>
        </p:nvSpPr>
        <p:spPr/>
        <p:txBody>
          <a:bodyPr/>
          <a:lstStyle/>
          <a:p>
            <a:endParaRPr lang="fr-F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4268920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DFEE7335-4B7A-42AB-B2DF-42DE1C479CB1}" type="datetimeFigureOut">
              <a:rPr lang="fr-FR" smtClean="0"/>
              <a:t>18/02/2021</a:t>
            </a:fld>
            <a:endParaRPr lang="fr-FR"/>
          </a:p>
        </p:txBody>
      </p:sp>
      <p:sp>
        <p:nvSpPr>
          <p:cNvPr id="6" name="Footer Placeholder 5"/>
          <p:cNvSpPr>
            <a:spLocks noGrp="1"/>
          </p:cNvSpPr>
          <p:nvPr>
            <p:ph type="ftr" sz="quarter" idx="11"/>
          </p:nvPr>
        </p:nvSpPr>
        <p:spPr/>
        <p:txBody>
          <a:bodyPr/>
          <a:lstStyle/>
          <a:p>
            <a:endParaRPr lang="fr-F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4057150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DFEE7335-4B7A-42AB-B2DF-42DE1C479CB1}" type="datetimeFigureOut">
              <a:rPr lang="fr-FR" smtClean="0"/>
              <a:t>18/02/2021</a:t>
            </a:fld>
            <a:endParaRPr lang="fr-FR"/>
          </a:p>
        </p:txBody>
      </p:sp>
      <p:sp>
        <p:nvSpPr>
          <p:cNvPr id="8" name="Footer Placeholder 7"/>
          <p:cNvSpPr>
            <a:spLocks noGrp="1"/>
          </p:cNvSpPr>
          <p:nvPr>
            <p:ph type="ftr" sz="quarter" idx="11"/>
          </p:nvPr>
        </p:nvSpPr>
        <p:spPr/>
        <p:txBody>
          <a:bodyPr/>
          <a:lstStyle/>
          <a:p>
            <a:endParaRPr lang="fr-F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33515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DFEE7335-4B7A-42AB-B2DF-42DE1C479CB1}" type="datetimeFigureOut">
              <a:rPr lang="fr-FR" smtClean="0"/>
              <a:t>18/02/2021</a:t>
            </a:fld>
            <a:endParaRPr lang="fr-FR"/>
          </a:p>
        </p:txBody>
      </p:sp>
      <p:sp>
        <p:nvSpPr>
          <p:cNvPr id="4" name="Footer Placeholder 3"/>
          <p:cNvSpPr>
            <a:spLocks noGrp="1"/>
          </p:cNvSpPr>
          <p:nvPr>
            <p:ph type="ftr" sz="quarter" idx="11"/>
          </p:nvPr>
        </p:nvSpPr>
        <p:spPr/>
        <p:txBody>
          <a:bodyPr/>
          <a:lstStyle/>
          <a:p>
            <a:endParaRPr lang="fr-F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4000287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EE7335-4B7A-42AB-B2DF-42DE1C479CB1}" type="datetimeFigureOut">
              <a:rPr lang="fr-FR" smtClean="0"/>
              <a:t>18/02/2021</a:t>
            </a:fld>
            <a:endParaRPr lang="fr-FR"/>
          </a:p>
        </p:txBody>
      </p:sp>
      <p:sp>
        <p:nvSpPr>
          <p:cNvPr id="3" name="Footer Placeholder 2"/>
          <p:cNvSpPr>
            <a:spLocks noGrp="1"/>
          </p:cNvSpPr>
          <p:nvPr>
            <p:ph type="ftr" sz="quarter" idx="11"/>
          </p:nvPr>
        </p:nvSpPr>
        <p:spPr/>
        <p:txBody>
          <a:bodyPr/>
          <a:lstStyle/>
          <a:p>
            <a:endParaRPr lang="fr-F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1841004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FEE7335-4B7A-42AB-B2DF-42DE1C479CB1}" type="datetimeFigureOut">
              <a:rPr lang="fr-FR" smtClean="0"/>
              <a:t>18/02/2021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1677045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DFEE7335-4B7A-42AB-B2DF-42DE1C479CB1}" type="datetimeFigureOut">
              <a:rPr lang="fr-FR" smtClean="0"/>
              <a:t>18/02/2021</a:t>
            </a:fld>
            <a:endParaRPr lang="fr-FR"/>
          </a:p>
        </p:txBody>
      </p:sp>
      <p:sp>
        <p:nvSpPr>
          <p:cNvPr id="6" name="Footer Placeholder 5"/>
          <p:cNvSpPr>
            <a:spLocks noGrp="1"/>
          </p:cNvSpPr>
          <p:nvPr>
            <p:ph type="ftr" sz="quarter" idx="11"/>
          </p:nvPr>
        </p:nvSpPr>
        <p:spPr/>
        <p:txBody>
          <a:bodyPr/>
          <a:lstStyle/>
          <a:p>
            <a:endParaRPr lang="fr-F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6C137BF-C6AD-4CA1-896C-86CE864415DE}" type="slidenum">
              <a:rPr lang="fr-FR" smtClean="0"/>
              <a:t>‹N°›</a:t>
            </a:fld>
            <a:endParaRPr lang="fr-FR"/>
          </a:p>
        </p:txBody>
      </p:sp>
    </p:spTree>
    <p:extLst>
      <p:ext uri="{BB962C8B-B14F-4D97-AF65-F5344CB8AC3E}">
        <p14:creationId xmlns:p14="http://schemas.microsoft.com/office/powerpoint/2010/main" val="1513585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FEE7335-4B7A-42AB-B2DF-42DE1C479CB1}" type="datetimeFigureOut">
              <a:rPr lang="fr-FR" smtClean="0"/>
              <a:t>18/02/2021</a:t>
            </a:fld>
            <a:endParaRPr lang="fr-F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6C137BF-C6AD-4CA1-896C-86CE864415DE}" type="slidenum">
              <a:rPr lang="fr-FR" smtClean="0"/>
              <a:t>‹N°›</a:t>
            </a:fld>
            <a:endParaRPr lang="fr-FR"/>
          </a:p>
        </p:txBody>
      </p:sp>
    </p:spTree>
    <p:extLst>
      <p:ext uri="{BB962C8B-B14F-4D97-AF65-F5344CB8AC3E}">
        <p14:creationId xmlns:p14="http://schemas.microsoft.com/office/powerpoint/2010/main" val="36320083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97827" y="2860157"/>
            <a:ext cx="8915399" cy="2991113"/>
          </a:xfrm>
        </p:spPr>
        <p:txBody>
          <a:bodyPr>
            <a:noAutofit/>
          </a:bodyPr>
          <a:lstStyle/>
          <a:p>
            <a:pPr algn="ctr"/>
            <a:r>
              <a:rPr lang="fr-FR" sz="3200" b="1" dirty="0">
                <a:solidFill>
                  <a:schemeClr val="tx1"/>
                </a:solidFill>
                <a:latin typeface="Times New Roman" panose="02020603050405020304" pitchFamily="18" charset="0"/>
                <a:cs typeface="Times New Roman" panose="02020603050405020304" pitchFamily="18" charset="0"/>
              </a:rPr>
              <a:t>Enseignement N°3: Le champ d’application de la directive 2011/83/UE</a:t>
            </a:r>
            <a:br>
              <a:rPr lang="fr-FR" sz="3200" b="1" dirty="0">
                <a:solidFill>
                  <a:schemeClr val="tx1"/>
                </a:solidFill>
                <a:latin typeface="Times New Roman" panose="02020603050405020304" pitchFamily="18" charset="0"/>
                <a:cs typeface="Times New Roman" panose="02020603050405020304" pitchFamily="18" charset="0"/>
              </a:rPr>
            </a:br>
            <a:br>
              <a:rPr lang="fr-FR" sz="3200" b="1" dirty="0">
                <a:solidFill>
                  <a:schemeClr val="tx1"/>
                </a:solidFill>
                <a:latin typeface="Times New Roman" panose="02020603050405020304" pitchFamily="18" charset="0"/>
                <a:cs typeface="Times New Roman" panose="02020603050405020304" pitchFamily="18" charset="0"/>
              </a:rPr>
            </a:br>
            <a:r>
              <a:rPr lang="fr-FR" sz="3200" b="1" dirty="0">
                <a:solidFill>
                  <a:schemeClr val="tx1"/>
                </a:solidFill>
                <a:latin typeface="Times New Roman" panose="02020603050405020304" pitchFamily="18" charset="0"/>
                <a:cs typeface="Times New Roman" panose="02020603050405020304" pitchFamily="18" charset="0"/>
              </a:rPr>
              <a:t>Par Pr BELIMENE Yamina</a:t>
            </a:r>
            <a:endParaRPr lang="fr-FR" sz="3200" dirty="0">
              <a:solidFill>
                <a:schemeClr val="tx1"/>
              </a:solidFill>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1170709" y="124690"/>
            <a:ext cx="9850581" cy="2735467"/>
          </a:xfrm>
        </p:spPr>
        <p:txBody>
          <a:bodyPr>
            <a:normAutofit lnSpcReduction="10000"/>
          </a:bodyPr>
          <a:lstStyle/>
          <a:p>
            <a:endParaRPr lang="fr-FR" dirty="0"/>
          </a:p>
          <a:p>
            <a:pPr algn="ctr"/>
            <a:endParaRPr lang="fr-FR" sz="2000" b="1" dirty="0">
              <a:latin typeface="Times New Roman" panose="02020603050405020304" pitchFamily="18" charset="0"/>
              <a:cs typeface="Times New Roman" panose="02020603050405020304" pitchFamily="18" charset="0"/>
            </a:endParaRPr>
          </a:p>
          <a:p>
            <a:pPr algn="ctr"/>
            <a:endParaRPr lang="fr-FR" sz="2000" b="1" dirty="0">
              <a:latin typeface="Times New Roman" panose="02020603050405020304" pitchFamily="18" charset="0"/>
              <a:cs typeface="Times New Roman" panose="02020603050405020304" pitchFamily="18" charset="0"/>
            </a:endParaRPr>
          </a:p>
          <a:p>
            <a:pPr algn="ctr"/>
            <a:r>
              <a:rPr lang="fr-FR" sz="2000" b="1" dirty="0">
                <a:solidFill>
                  <a:schemeClr val="tx1"/>
                </a:solidFill>
                <a:latin typeface="Times New Roman" panose="02020603050405020304" pitchFamily="18" charset="0"/>
                <a:cs typeface="Times New Roman" panose="02020603050405020304" pitchFamily="18" charset="0"/>
              </a:rPr>
              <a:t>Module Jean Monnet </a:t>
            </a:r>
            <a:br>
              <a:rPr lang="fr-FR" sz="2000" b="1" dirty="0">
                <a:solidFill>
                  <a:schemeClr val="tx1"/>
                </a:solidFill>
                <a:latin typeface="Times New Roman" panose="02020603050405020304" pitchFamily="18" charset="0"/>
                <a:cs typeface="Times New Roman" panose="02020603050405020304" pitchFamily="18" charset="0"/>
              </a:rPr>
            </a:br>
            <a:r>
              <a:rPr lang="fr-FR" sz="2000" b="1" dirty="0">
                <a:solidFill>
                  <a:schemeClr val="tx1"/>
                </a:solidFill>
                <a:latin typeface="Times New Roman" panose="02020603050405020304" pitchFamily="18" charset="0"/>
                <a:cs typeface="Times New Roman" panose="02020603050405020304" pitchFamily="18" charset="0"/>
              </a:rPr>
              <a:t>620610-epp-1-2020-1-dz-eppjmo-module </a:t>
            </a:r>
            <a:br>
              <a:rPr lang="fr-FR" sz="2000" b="1" dirty="0">
                <a:solidFill>
                  <a:schemeClr val="tx1"/>
                </a:solidFill>
                <a:latin typeface="Times New Roman" panose="02020603050405020304" pitchFamily="18" charset="0"/>
                <a:cs typeface="Times New Roman" panose="02020603050405020304" pitchFamily="18" charset="0"/>
              </a:rPr>
            </a:br>
            <a:r>
              <a:rPr lang="fr-FR" sz="2000" b="1" dirty="0">
                <a:solidFill>
                  <a:schemeClr val="tx1"/>
                </a:solidFill>
                <a:latin typeface="Times New Roman" panose="02020603050405020304" pitchFamily="18" charset="0"/>
                <a:cs typeface="Times New Roman" panose="02020603050405020304" pitchFamily="18" charset="0"/>
              </a:rPr>
              <a:t>Coordinateur du projet: Dr ATMANI Bilal </a:t>
            </a:r>
          </a:p>
          <a:p>
            <a:pPr algn="ctr"/>
            <a:r>
              <a:rPr lang="fr-FR" sz="2000" b="1" dirty="0">
                <a:solidFill>
                  <a:schemeClr val="tx1"/>
                </a:solidFill>
                <a:latin typeface="Times New Roman" panose="02020603050405020304" pitchFamily="18" charset="0"/>
                <a:cs typeface="Times New Roman" panose="02020603050405020304" pitchFamily="18" charset="0"/>
              </a:rPr>
              <a:t>Intitulé du module: « Le droit européen de la protection du consommateur »</a:t>
            </a:r>
            <a:br>
              <a:rPr lang="fr-FR" sz="3600" b="1" dirty="0">
                <a:solidFill>
                  <a:schemeClr val="tx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br>
            <a:endParaRPr lang="fr-FR" sz="1100" dirty="0">
              <a:solidFill>
                <a:schemeClr val="tx1"/>
              </a:solidFill>
            </a:endParaRPr>
          </a:p>
          <a:p>
            <a:endParaRPr lang="fr-FR" dirty="0"/>
          </a:p>
          <a:p>
            <a:endParaRPr lang="fr-FR" dirty="0"/>
          </a:p>
        </p:txBody>
      </p:sp>
      <p:pic>
        <p:nvPicPr>
          <p:cNvPr id="5" name="Image 4">
            <a:extLst>
              <a:ext uri="{FF2B5EF4-FFF2-40B4-BE49-F238E27FC236}">
                <a16:creationId xmlns:a16="http://schemas.microsoft.com/office/drawing/2014/main" id="{7C8296FF-A1E3-44E0-ADFE-9DAAE17F0F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145709" y="321150"/>
            <a:ext cx="3358903" cy="992507"/>
          </a:xfrm>
          <a:prstGeom prst="rect">
            <a:avLst/>
          </a:prstGeom>
        </p:spPr>
      </p:pic>
      <p:pic>
        <p:nvPicPr>
          <p:cNvPr id="8" name="Image 7">
            <a:extLst>
              <a:ext uri="{FF2B5EF4-FFF2-40B4-BE49-F238E27FC236}">
                <a16:creationId xmlns:a16="http://schemas.microsoft.com/office/drawing/2014/main" id="{14CB69ED-48D9-456D-9A3C-907A9469519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0264" y="321150"/>
            <a:ext cx="3214456" cy="962025"/>
          </a:xfrm>
          <a:prstGeom prst="rect">
            <a:avLst/>
          </a:prstGeom>
        </p:spPr>
      </p:pic>
    </p:spTree>
    <p:extLst>
      <p:ext uri="{BB962C8B-B14F-4D97-AF65-F5344CB8AC3E}">
        <p14:creationId xmlns:p14="http://schemas.microsoft.com/office/powerpoint/2010/main" val="2280740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626838" y="1560327"/>
            <a:ext cx="11346873" cy="5839691"/>
          </a:xfrm>
        </p:spPr>
        <p:txBody>
          <a:bodyPr>
            <a:noAutofit/>
          </a:bodyPr>
          <a:lstStyle/>
          <a:p>
            <a:pPr marL="396000" indent="0" algn="just">
              <a:lnSpc>
                <a:spcPct val="100000"/>
              </a:lnSpc>
              <a:spcBef>
                <a:spcPts val="0"/>
              </a:spcBef>
              <a:buNone/>
            </a:pPr>
            <a:r>
              <a:rPr lang="fr-FR" dirty="0">
                <a:solidFill>
                  <a:schemeClr val="tx1"/>
                </a:solidFill>
                <a:latin typeface="Garamond" panose="02020404030301010803" pitchFamily="18" charset="0"/>
              </a:rPr>
              <a:t>d) portant sur les services financiers;</a:t>
            </a:r>
          </a:p>
          <a:p>
            <a:pPr marL="396000" indent="0" algn="just">
              <a:lnSpc>
                <a:spcPct val="100000"/>
              </a:lnSpc>
              <a:spcBef>
                <a:spcPts val="0"/>
              </a:spcBef>
              <a:buNone/>
            </a:pPr>
            <a:r>
              <a:rPr lang="fr-FR" dirty="0">
                <a:solidFill>
                  <a:schemeClr val="tx1"/>
                </a:solidFill>
                <a:latin typeface="Garamond" panose="02020404030301010803" pitchFamily="18" charset="0"/>
              </a:rPr>
              <a:t>e) portant sur la création, l’acquisition ou le transfert de biens immobiliers ou de droits sur des biens immobiliers;</a:t>
            </a:r>
          </a:p>
          <a:p>
            <a:pPr marL="396000" indent="0" algn="just">
              <a:lnSpc>
                <a:spcPct val="100000"/>
              </a:lnSpc>
              <a:spcBef>
                <a:spcPts val="0"/>
              </a:spcBef>
              <a:buNone/>
            </a:pPr>
            <a:r>
              <a:rPr lang="fr-FR" dirty="0">
                <a:solidFill>
                  <a:schemeClr val="tx1"/>
                </a:solidFill>
                <a:latin typeface="Garamond" panose="02020404030301010803" pitchFamily="18" charset="0"/>
              </a:rPr>
              <a:t>f) portant sur la construction d’immeubles neufs, la transfor­mation importante d’immeubles existants ou la location d’un logement à des fins résidentielles;</a:t>
            </a:r>
          </a:p>
          <a:p>
            <a:pPr marL="396000" indent="0" algn="just">
              <a:lnSpc>
                <a:spcPct val="100000"/>
              </a:lnSpc>
              <a:spcBef>
                <a:spcPts val="0"/>
              </a:spcBef>
              <a:buNone/>
            </a:pPr>
            <a:r>
              <a:rPr lang="fr-FR" dirty="0">
                <a:solidFill>
                  <a:schemeClr val="tx1"/>
                </a:solidFill>
                <a:latin typeface="Garamond" panose="02020404030301010803" pitchFamily="18" charset="0"/>
              </a:rPr>
              <a:t>g) qui relèvent du champ d’application de la directive 90/314/CEE du Conseil du 13 juin 1990 concernant les voyages, vacances et circuits à forfait;</a:t>
            </a:r>
          </a:p>
          <a:p>
            <a:pPr marL="396000" indent="0" algn="just">
              <a:lnSpc>
                <a:spcPct val="100000"/>
              </a:lnSpc>
              <a:spcBef>
                <a:spcPts val="0"/>
              </a:spcBef>
              <a:buNone/>
            </a:pPr>
            <a:r>
              <a:rPr lang="fr-FR" dirty="0">
                <a:solidFill>
                  <a:schemeClr val="tx1"/>
                </a:solidFill>
                <a:latin typeface="Garamond" panose="02020404030301010803" pitchFamily="18" charset="0"/>
              </a:rPr>
              <a:t>h) qui relèvent du champ d’application de la directive 2008/122/CE du Parlement européen et du Conseil du 14 janvier 2009 relative à la protection des consommateurs en ce qui concerne certains aspects des contrats d’utilisation de biens à temps partagé, des contrats de produits de vacances à long terme et des contrats de revente et d’échange;</a:t>
            </a:r>
          </a:p>
          <a:p>
            <a:pPr marL="396000" indent="0" rtl="1">
              <a:lnSpc>
                <a:spcPct val="100000"/>
              </a:lnSpc>
              <a:spcBef>
                <a:spcPts val="0"/>
              </a:spcBef>
              <a:buNone/>
            </a:pPr>
            <a:endParaRPr lang="fr-FR" dirty="0"/>
          </a:p>
        </p:txBody>
      </p:sp>
    </p:spTree>
    <p:extLst>
      <p:ext uri="{BB962C8B-B14F-4D97-AF65-F5344CB8AC3E}">
        <p14:creationId xmlns:p14="http://schemas.microsoft.com/office/powerpoint/2010/main" val="20984007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30035"/>
            <a:ext cx="10515600" cy="4846927"/>
          </a:xfrm>
        </p:spPr>
        <p:txBody>
          <a:bodyPr>
            <a:noAutofit/>
          </a:bodyPr>
          <a:lstStyle/>
          <a:p>
            <a:pPr marL="0" indent="0">
              <a:buNone/>
            </a:pPr>
            <a:r>
              <a:rPr lang="fr-FR" dirty="0">
                <a:solidFill>
                  <a:schemeClr val="tx1"/>
                </a:solidFill>
                <a:latin typeface="Garamond" panose="02020404030301010803" pitchFamily="18" charset="0"/>
              </a:rPr>
              <a:t> i) qui sont établis, conformément aux droits des États membres, par un officier public tenu par la loi à l’indépen­dance et à l’impartialité et devant veiller, en fournissant une information juridique complète, à ce que le consommateur ne conclue le contrat qu’après mûre réflexion juridique et en toute connaissance de sa portée juridique;</a:t>
            </a:r>
          </a:p>
          <a:p>
            <a:pPr marL="0" indent="0">
              <a:buNone/>
            </a:pPr>
            <a:r>
              <a:rPr lang="fr-FR" dirty="0">
                <a:solidFill>
                  <a:schemeClr val="tx1"/>
                </a:solidFill>
                <a:latin typeface="Garamond" panose="02020404030301010803" pitchFamily="18" charset="0"/>
              </a:rPr>
              <a:t>j) portant sur la fourniture de denrées alimentaires, de bois­sons ou d’autres biens ménagers de consommation courante, qui sont livrés physiquement par un professionnel lors de tournées fréquentes et régulières au domicile, au lieu de résidence ou de travail du consommateur;</a:t>
            </a:r>
          </a:p>
        </p:txBody>
      </p:sp>
    </p:spTree>
    <p:extLst>
      <p:ext uri="{BB962C8B-B14F-4D97-AF65-F5344CB8AC3E}">
        <p14:creationId xmlns:p14="http://schemas.microsoft.com/office/powerpoint/2010/main" val="13135941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610591"/>
            <a:ext cx="10515600" cy="4566372"/>
          </a:xfrm>
        </p:spPr>
        <p:txBody>
          <a:bodyPr>
            <a:normAutofit/>
          </a:bodyPr>
          <a:lstStyle/>
          <a:p>
            <a:pPr marL="0" indent="0">
              <a:buNone/>
            </a:pPr>
            <a:r>
              <a:rPr lang="fr-FR" dirty="0">
                <a:latin typeface="Garamond" panose="02020404030301010803" pitchFamily="18" charset="0"/>
              </a:rPr>
              <a:t>k) portant sur les services de transport de passagers, à l’excep­tion de l’article 8, paragraphe 2, et des articles 19 et 22;</a:t>
            </a:r>
          </a:p>
          <a:p>
            <a:pPr marL="0" indent="0">
              <a:buNone/>
            </a:pPr>
            <a:r>
              <a:rPr lang="fr-FR" dirty="0">
                <a:latin typeface="Garamond" panose="02020404030301010803" pitchFamily="18" charset="0"/>
              </a:rPr>
              <a:t>l) conclus au moyen de distributeurs automatiques ou de sites commerciaux automatisés;</a:t>
            </a:r>
          </a:p>
          <a:p>
            <a:pPr marL="0" indent="0">
              <a:buNone/>
            </a:pPr>
            <a:r>
              <a:rPr lang="fr-FR" dirty="0">
                <a:latin typeface="Garamond" panose="02020404030301010803" pitchFamily="18" charset="0"/>
              </a:rPr>
              <a:t>m) conclus avec des opérateurs de télécommunications au moyen de téléphones publics payants aux fins de l’utilisation de ces derniers ou conclus aux fins de l’utilisation d’une connexion unique par téléphone, par internet ou par télé­copie établie par le consommateur.</a:t>
            </a:r>
          </a:p>
          <a:p>
            <a:pPr marL="0" indent="0">
              <a:buNone/>
            </a:pPr>
            <a:endParaRPr lang="fr-FR" dirty="0">
              <a:latin typeface="Garamond" panose="02020404030301010803" pitchFamily="18" charset="0"/>
            </a:endParaRPr>
          </a:p>
        </p:txBody>
      </p:sp>
    </p:spTree>
    <p:extLst>
      <p:ext uri="{BB962C8B-B14F-4D97-AF65-F5344CB8AC3E}">
        <p14:creationId xmlns:p14="http://schemas.microsoft.com/office/powerpoint/2010/main" val="355692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23900" y="2690037"/>
            <a:ext cx="10515600" cy="2936208"/>
          </a:xfrm>
        </p:spPr>
        <p:txBody>
          <a:bodyPr>
            <a:noAutofit/>
          </a:bodyPr>
          <a:lstStyle/>
          <a:p>
            <a:pPr marL="0" indent="0">
              <a:buNone/>
            </a:pPr>
            <a:endParaRPr lang="fr-FR" dirty="0">
              <a:effectLst/>
              <a:latin typeface="Garamond" panose="02020404030301010803" pitchFamily="18" charset="0"/>
              <a:ea typeface="Calibri" panose="020F0502020204030204" pitchFamily="34" charset="0"/>
              <a:cs typeface="Arial" panose="020B0604020202020204" pitchFamily="34" charset="0"/>
            </a:endParaRPr>
          </a:p>
          <a:p>
            <a:pPr marL="0" indent="0">
              <a:buNone/>
            </a:pPr>
            <a:r>
              <a:rPr lang="fr-FR" dirty="0">
                <a:latin typeface="Garamond" panose="02020404030301010803" pitchFamily="18" charset="0"/>
                <a:ea typeface="Calibri" panose="020F0502020204030204" pitchFamily="34" charset="0"/>
                <a:cs typeface="Arial" panose="020B0604020202020204" pitchFamily="34" charset="0"/>
              </a:rPr>
              <a:t>    </a:t>
            </a:r>
            <a:r>
              <a:rPr lang="fr-FR" dirty="0">
                <a:effectLst/>
                <a:latin typeface="Garamond" panose="02020404030301010803" pitchFamily="18" charset="0"/>
                <a:ea typeface="Calibri" panose="020F0502020204030204" pitchFamily="34" charset="0"/>
                <a:cs typeface="Arial" panose="020B0604020202020204" pitchFamily="34" charset="0"/>
              </a:rPr>
              <a:t>L’Union européenne à 27 pays,  avoisine  la barre des 500 millions de consommateurs potentiels. À partir du milieu des années 1970, l’Union a entrepris d’harmoniser ces mesures nationales afin de garantir aux européens un même niveau de protection élevé dans l’ensemble du marché unique, et conformément à l’article 169 du Traité sur le fonctionnement de l’Union Européenne, et dans le cadre de la préservation des intérêts, de la santé et de la sécurité des consommateurs.</a:t>
            </a:r>
            <a:endParaRPr lang="fr-FR" dirty="0"/>
          </a:p>
        </p:txBody>
      </p:sp>
    </p:spTree>
    <p:extLst>
      <p:ext uri="{BB962C8B-B14F-4D97-AF65-F5344CB8AC3E}">
        <p14:creationId xmlns:p14="http://schemas.microsoft.com/office/powerpoint/2010/main" val="3603667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47254" y="1191780"/>
            <a:ext cx="10515600" cy="4351338"/>
          </a:xfrm>
        </p:spPr>
        <p:txBody>
          <a:bodyPr>
            <a:noAutofit/>
          </a:bodyPr>
          <a:lstStyle/>
          <a:p>
            <a:pPr marL="360000" indent="457200" algn="just">
              <a:lnSpc>
                <a:spcPct val="100000"/>
              </a:lnSpc>
              <a:spcBef>
                <a:spcPts val="0"/>
              </a:spcBef>
              <a:buNone/>
            </a:pPr>
            <a:r>
              <a:rPr lang="fr-FR" sz="2800" dirty="0">
                <a:solidFill>
                  <a:schemeClr val="tx1"/>
                </a:solidFill>
                <a:latin typeface="Garamond" panose="02020404030301010803" pitchFamily="18" charset="0"/>
              </a:rPr>
              <a:t> Cette politique de l'Union Européen vise progressivement à élaborer des mesures pour défendre les intérêts spécifiques de ces consommateurs dont le rôle économique et politique est primordial dans la société. L'objectif c'est  parvenir à la mise en place d'un véritable marché intérieur pour les consommateurs, offrant un juste équilibre entre un niveau élevé de protection de ces derniers et la compétitivité des entreprises.</a:t>
            </a:r>
          </a:p>
          <a:p>
            <a:pPr marL="0" indent="0">
              <a:lnSpc>
                <a:spcPct val="100000"/>
              </a:lnSpc>
              <a:buNone/>
            </a:pPr>
            <a:endParaRPr lang="fr-FR" dirty="0">
              <a:latin typeface="Garamond" panose="02020404030301010803" pitchFamily="18" charset="0"/>
            </a:endParaRPr>
          </a:p>
        </p:txBody>
      </p:sp>
    </p:spTree>
    <p:extLst>
      <p:ext uri="{BB962C8B-B14F-4D97-AF65-F5344CB8AC3E}">
        <p14:creationId xmlns:p14="http://schemas.microsoft.com/office/powerpoint/2010/main" val="2007540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97527"/>
            <a:ext cx="10515600" cy="3356264"/>
          </a:xfrm>
        </p:spPr>
        <p:txBody>
          <a:bodyPr>
            <a:normAutofit/>
          </a:bodyPr>
          <a:lstStyle/>
          <a:p>
            <a:pPr marL="360000" indent="0" algn="just">
              <a:buNone/>
            </a:pPr>
            <a:r>
              <a:rPr lang="fr-FR" sz="2800" dirty="0">
                <a:effectLst/>
                <a:latin typeface="Garamond" panose="02020404030301010803" pitchFamily="18" charset="0"/>
                <a:ea typeface="Calibri" panose="020F0502020204030204" pitchFamily="34" charset="0"/>
                <a:cs typeface="Arial" panose="020B0604020202020204" pitchFamily="34" charset="0"/>
              </a:rPr>
              <a:t>Au cours des vingt-cinq dernières années, six directives ont constitué le cœur de la législation horizontale (en d’autres termes, qui s’applique à tous les secteurs) de l’UE en matière de commercialisation et de protection des consommateurs, qui couvre l’ensemble du cycle de transaction entre entreprises et consommateurs (B2C): de la publicité à la conclusion et à l'exécution du contrat.</a:t>
            </a:r>
            <a:endParaRPr lang="fr-FR" sz="2800" dirty="0"/>
          </a:p>
        </p:txBody>
      </p:sp>
    </p:spTree>
    <p:extLst>
      <p:ext uri="{BB962C8B-B14F-4D97-AF65-F5344CB8AC3E}">
        <p14:creationId xmlns:p14="http://schemas.microsoft.com/office/powerpoint/2010/main" val="2102309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fr-FR" sz="2800" b="1" dirty="0">
                <a:latin typeface="Garamond" panose="02020404030301010803" pitchFamily="18" charset="0"/>
              </a:rPr>
              <a:t>Les six directives cité ci-dessus </a:t>
            </a:r>
          </a:p>
        </p:txBody>
      </p:sp>
      <p:sp>
        <p:nvSpPr>
          <p:cNvPr id="3" name="Content Placeholder 2"/>
          <p:cNvSpPr>
            <a:spLocks noGrp="1"/>
          </p:cNvSpPr>
          <p:nvPr>
            <p:ph idx="1"/>
          </p:nvPr>
        </p:nvSpPr>
        <p:spPr>
          <a:xfrm>
            <a:off x="838200" y="1482725"/>
            <a:ext cx="10515600" cy="4351338"/>
          </a:xfrm>
        </p:spPr>
        <p:txBody>
          <a:bodyPr>
            <a:noAutofit/>
          </a:bodyPr>
          <a:lstStyle/>
          <a:p>
            <a:pPr marL="360000" indent="0">
              <a:lnSpc>
                <a:spcPct val="100000"/>
              </a:lnSpc>
              <a:spcBef>
                <a:spcPts val="0"/>
              </a:spcBef>
              <a:buNone/>
            </a:pPr>
            <a:r>
              <a:rPr lang="fr-FR" dirty="0">
                <a:latin typeface="Garamond" panose="02020404030301010803" pitchFamily="18" charset="0"/>
              </a:rPr>
              <a:t>- la directive 2005/29/CE sur les pratiques commerciales déloyales;</a:t>
            </a:r>
          </a:p>
          <a:p>
            <a:pPr marL="360000" indent="0">
              <a:lnSpc>
                <a:spcPct val="100000"/>
              </a:lnSpc>
              <a:spcBef>
                <a:spcPts val="0"/>
              </a:spcBef>
              <a:buNone/>
            </a:pPr>
            <a:r>
              <a:rPr lang="fr-FR" dirty="0">
                <a:latin typeface="Garamond" panose="02020404030301010803" pitchFamily="18" charset="0"/>
              </a:rPr>
              <a:t>-la directive 93/13/CEE concernant les clauses abusives dans les contrats conclus avec les consommateurs;</a:t>
            </a:r>
          </a:p>
          <a:p>
            <a:pPr marL="360000" indent="0">
              <a:lnSpc>
                <a:spcPct val="100000"/>
              </a:lnSpc>
              <a:spcBef>
                <a:spcPts val="0"/>
              </a:spcBef>
              <a:buNone/>
            </a:pPr>
            <a:r>
              <a:rPr lang="fr-FR" dirty="0">
                <a:latin typeface="Garamond" panose="02020404030301010803" pitchFamily="18" charset="0"/>
              </a:rPr>
              <a:t>-la directive 98/6/CE relative à l’indication des prix;</a:t>
            </a:r>
          </a:p>
          <a:p>
            <a:pPr marL="360000" indent="0">
              <a:lnSpc>
                <a:spcPct val="100000"/>
              </a:lnSpc>
              <a:spcBef>
                <a:spcPts val="0"/>
              </a:spcBef>
              <a:buNone/>
            </a:pPr>
            <a:r>
              <a:rPr lang="fr-FR" dirty="0">
                <a:latin typeface="Garamond" panose="02020404030301010803" pitchFamily="18" charset="0"/>
              </a:rPr>
              <a:t>-la directive 1999/44/CE concernant la vente et les garanties des biens de consommation;</a:t>
            </a:r>
          </a:p>
          <a:p>
            <a:pPr marL="360000" indent="0">
              <a:lnSpc>
                <a:spcPct val="100000"/>
              </a:lnSpc>
              <a:spcBef>
                <a:spcPts val="0"/>
              </a:spcBef>
              <a:buNone/>
            </a:pPr>
            <a:r>
              <a:rPr lang="fr-FR" dirty="0">
                <a:latin typeface="Garamond" panose="02020404030301010803" pitchFamily="18" charset="0"/>
              </a:rPr>
              <a:t>-la directive 2009/22/CE relative aux actions en cessation;</a:t>
            </a:r>
          </a:p>
          <a:p>
            <a:pPr marL="360000" indent="0">
              <a:lnSpc>
                <a:spcPct val="100000"/>
              </a:lnSpc>
              <a:spcBef>
                <a:spcPts val="0"/>
              </a:spcBef>
              <a:buNone/>
            </a:pPr>
            <a:r>
              <a:rPr lang="fr-FR" dirty="0">
                <a:latin typeface="Garamond" panose="02020404030301010803" pitchFamily="18" charset="0"/>
              </a:rPr>
              <a:t>-la directive 2006/114/CE en matière de publicité trompeuse et de publicité comparative</a:t>
            </a:r>
          </a:p>
          <a:p>
            <a:pPr marL="360000">
              <a:lnSpc>
                <a:spcPct val="100000"/>
              </a:lnSpc>
              <a:spcBef>
                <a:spcPts val="0"/>
              </a:spcBef>
            </a:pPr>
            <a:endParaRPr lang="fr-FR" dirty="0">
              <a:latin typeface="Garamond" panose="02020404030301010803" pitchFamily="18" charset="0"/>
            </a:endParaRPr>
          </a:p>
        </p:txBody>
      </p:sp>
    </p:spTree>
    <p:extLst>
      <p:ext uri="{BB962C8B-B14F-4D97-AF65-F5344CB8AC3E}">
        <p14:creationId xmlns:p14="http://schemas.microsoft.com/office/powerpoint/2010/main" val="29036236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654" y="1127052"/>
            <a:ext cx="11554691" cy="4954772"/>
          </a:xfrm>
        </p:spPr>
        <p:txBody>
          <a:bodyPr>
            <a:noAutofit/>
          </a:bodyPr>
          <a:lstStyle/>
          <a:p>
            <a:pPr marL="360000" indent="0" algn="just">
              <a:lnSpc>
                <a:spcPct val="100000"/>
              </a:lnSpc>
              <a:spcBef>
                <a:spcPts val="0"/>
              </a:spcBef>
              <a:buNone/>
            </a:pPr>
            <a:r>
              <a:rPr lang="fr-FR" sz="2800" dirty="0">
                <a:solidFill>
                  <a:schemeClr val="tx1"/>
                </a:solidFill>
                <a:effectLst/>
                <a:latin typeface="Garamond" panose="02020404030301010803" pitchFamily="18" charset="0"/>
                <a:ea typeface="Calibri" panose="020F0502020204030204" pitchFamily="34" charset="0"/>
                <a:cs typeface="Arial" panose="020B0604020202020204" pitchFamily="34" charset="0"/>
              </a:rPr>
              <a:t>L’autre instrument de la législation horizontale de l’UE en matière de protection des consommateurs :</a:t>
            </a:r>
          </a:p>
          <a:p>
            <a:pPr marL="360000" indent="0" algn="just">
              <a:lnSpc>
                <a:spcPct val="100000"/>
              </a:lnSpc>
              <a:spcBef>
                <a:spcPts val="0"/>
              </a:spcBef>
              <a:buNone/>
            </a:pPr>
            <a:r>
              <a:rPr lang="fr-FR" sz="2800" dirty="0">
                <a:solidFill>
                  <a:schemeClr val="tx1"/>
                </a:solidFill>
                <a:effectLst/>
                <a:latin typeface="Garamond" panose="02020404030301010803" pitchFamily="18" charset="0"/>
                <a:ea typeface="Calibri" panose="020F0502020204030204" pitchFamily="34" charset="0"/>
                <a:cs typeface="Arial" panose="020B0604020202020204" pitchFamily="34" charset="0"/>
              </a:rPr>
              <a:t>la directive 2011/83/UE sur les droits des consommateurs, entrée en application en juin 2014, </a:t>
            </a:r>
            <a:r>
              <a:rPr lang="fr-FR" sz="2800" dirty="0">
                <a:solidFill>
                  <a:schemeClr val="tx1"/>
                </a:solidFill>
                <a:latin typeface="Garamond" panose="02020404030301010803" pitchFamily="18" charset="0"/>
              </a:rPr>
              <a:t>Elle simplifie considérablement l'acquis communautaire en matière de protection des consommateurs. En fusionnant quatre directives, elle réglemente les aspects communs de manière systématique et élimine les chevauchements et les contradictions. La proposition réglemente ainsi de manière cohérente un certain nombre d'aspects communs tels que des définitions communes, un ensemble d'informations précontractuelles de base et des règles relatives aux aspects contractuels des ventes, actuellement disséminées dans différentes directives. |</a:t>
            </a:r>
          </a:p>
        </p:txBody>
      </p:sp>
    </p:spTree>
    <p:extLst>
      <p:ext uri="{BB962C8B-B14F-4D97-AF65-F5344CB8AC3E}">
        <p14:creationId xmlns:p14="http://schemas.microsoft.com/office/powerpoint/2010/main" val="7465413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95155" y="561109"/>
            <a:ext cx="6089072" cy="1007918"/>
          </a:xfrm>
          <a:ln w="28575">
            <a:solidFill>
              <a:schemeClr val="accent1">
                <a:lumMod val="60000"/>
                <a:lumOff val="40000"/>
              </a:schemeClr>
            </a:solidFill>
          </a:ln>
        </p:spPr>
        <p:style>
          <a:lnRef idx="2">
            <a:schemeClr val="dk1"/>
          </a:lnRef>
          <a:fillRef idx="1">
            <a:schemeClr val="lt1"/>
          </a:fillRef>
          <a:effectRef idx="0">
            <a:schemeClr val="dk1"/>
          </a:effectRef>
          <a:fontRef idx="minor">
            <a:schemeClr val="dk1"/>
          </a:fontRef>
        </p:style>
        <p:txBody>
          <a:bodyPr>
            <a:normAutofit fontScale="90000"/>
          </a:bodyPr>
          <a:lstStyle/>
          <a:p>
            <a:pPr algn="ctr"/>
            <a:r>
              <a:rPr lang="fr-FR" sz="3200" dirty="0">
                <a:latin typeface="Garamond" panose="02020404030301010803" pitchFamily="18" charset="0"/>
              </a:rPr>
              <a:t>Champ d’application de la directive </a:t>
            </a:r>
            <a:br>
              <a:rPr lang="fr-FR" sz="3200" dirty="0">
                <a:latin typeface="Garamond" panose="02020404030301010803" pitchFamily="18" charset="0"/>
              </a:rPr>
            </a:br>
            <a:endParaRPr lang="fr-FR" sz="3200" dirty="0">
              <a:latin typeface="Garamond" panose="02020404030301010803" pitchFamily="18" charset="0"/>
            </a:endParaRPr>
          </a:p>
        </p:txBody>
      </p:sp>
      <p:sp>
        <p:nvSpPr>
          <p:cNvPr id="3" name="Content Placeholder 2"/>
          <p:cNvSpPr>
            <a:spLocks noGrp="1"/>
          </p:cNvSpPr>
          <p:nvPr>
            <p:ph idx="1"/>
          </p:nvPr>
        </p:nvSpPr>
        <p:spPr>
          <a:xfrm>
            <a:off x="838200" y="2358735"/>
            <a:ext cx="10515600" cy="3818227"/>
          </a:xfrm>
        </p:spPr>
        <p:txBody>
          <a:bodyPr>
            <a:normAutofit/>
          </a:bodyPr>
          <a:lstStyle/>
          <a:p>
            <a:pPr marL="0" indent="0" algn="just">
              <a:lnSpc>
                <a:spcPct val="107000"/>
              </a:lnSpc>
              <a:spcAft>
                <a:spcPts val="0"/>
              </a:spcAft>
              <a:buNone/>
            </a:pPr>
            <a:r>
              <a:rPr lang="fr-FR" sz="2800" dirty="0">
                <a:solidFill>
                  <a:schemeClr val="tx1"/>
                </a:solidFill>
                <a:effectLst/>
                <a:latin typeface="Garamond" panose="02020404030301010803" pitchFamily="18" charset="0"/>
                <a:ea typeface="Calibri" panose="020F0502020204030204" pitchFamily="34" charset="0"/>
                <a:cs typeface="Arial" panose="020B0604020202020204" pitchFamily="34" charset="0"/>
              </a:rPr>
              <a:t>1) La présente directive s’applique, dans les conditions et dans la mesure prévue par ses dispositions, à tout contrat conclu entre un professionnel et un consommateur. Elle s’applique également aux contrats portant sur la fourniture d’eau, de gaz, d’électricité ou de chauffage urbain, y compris par des fournisseurs publics, dans la mesure où ces biens sont fournis sur une base contractuelle.</a:t>
            </a:r>
          </a:p>
          <a:p>
            <a:pPr marL="0" indent="0">
              <a:buNone/>
            </a:pPr>
            <a:endParaRPr lang="fr-FR" dirty="0">
              <a:latin typeface="Garamond" panose="02020404030301010803" pitchFamily="18" charset="0"/>
            </a:endParaRPr>
          </a:p>
        </p:txBody>
      </p:sp>
    </p:spTree>
    <p:extLst>
      <p:ext uri="{BB962C8B-B14F-4D97-AF65-F5344CB8AC3E}">
        <p14:creationId xmlns:p14="http://schemas.microsoft.com/office/powerpoint/2010/main" val="2605102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904009"/>
            <a:ext cx="10515600" cy="4010891"/>
          </a:xfrm>
        </p:spPr>
        <p:txBody>
          <a:bodyPr>
            <a:normAutofit/>
          </a:bodyPr>
          <a:lstStyle/>
          <a:p>
            <a:pPr marL="0" indent="0">
              <a:buNone/>
            </a:pPr>
            <a:endParaRPr lang="fr-FR" dirty="0">
              <a:latin typeface="Garamond" panose="02020404030301010803" pitchFamily="18" charset="0"/>
            </a:endParaRPr>
          </a:p>
          <a:p>
            <a:pPr marL="0" indent="0">
              <a:buNone/>
            </a:pPr>
            <a:endParaRPr lang="fr-FR" dirty="0">
              <a:latin typeface="Garamond" panose="02020404030301010803" pitchFamily="18" charset="0"/>
            </a:endParaRPr>
          </a:p>
          <a:p>
            <a:pPr marL="0" indent="0">
              <a:buNone/>
            </a:pPr>
            <a:r>
              <a:rPr lang="fr-FR" sz="2800" dirty="0">
                <a:solidFill>
                  <a:schemeClr val="tx1"/>
                </a:solidFill>
                <a:latin typeface="Garamond" panose="02020404030301010803" pitchFamily="18" charset="0"/>
              </a:rPr>
              <a:t>2) Si l’une des dispositions de la présente directive est contraire à une disposition d’un autre acte de l’Union régissant des secteurs spécifiques, la disposition de cet autre acte de l’Union prime et s’applique à ces secteurs spécifiques.</a:t>
            </a:r>
          </a:p>
          <a:p>
            <a:pPr marL="0" indent="0">
              <a:buNone/>
            </a:pPr>
            <a:endParaRPr lang="fr-FR" sz="2400" dirty="0">
              <a:latin typeface="Garamond" panose="02020404030301010803" pitchFamily="18" charset="0"/>
            </a:endParaRPr>
          </a:p>
        </p:txBody>
      </p:sp>
    </p:spTree>
    <p:extLst>
      <p:ext uri="{BB962C8B-B14F-4D97-AF65-F5344CB8AC3E}">
        <p14:creationId xmlns:p14="http://schemas.microsoft.com/office/powerpoint/2010/main" val="2958309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445488"/>
            <a:ext cx="10515600" cy="2785731"/>
          </a:xfrm>
        </p:spPr>
        <p:txBody>
          <a:bodyPr>
            <a:noAutofit/>
          </a:bodyPr>
          <a:lstStyle/>
          <a:p>
            <a:pPr marL="0" indent="0" algn="just">
              <a:lnSpc>
                <a:spcPct val="100000"/>
              </a:lnSpc>
              <a:spcBef>
                <a:spcPts val="0"/>
              </a:spcBef>
              <a:buNone/>
            </a:pPr>
            <a:r>
              <a:rPr lang="fr-FR" dirty="0">
                <a:solidFill>
                  <a:schemeClr val="tx1"/>
                </a:solidFill>
                <a:latin typeface="Garamond" panose="02020404030301010803" pitchFamily="18" charset="0"/>
              </a:rPr>
              <a:t>3 . La présente directive ne s’applique pas aux contrats:</a:t>
            </a:r>
          </a:p>
          <a:p>
            <a:pPr marL="0" indent="0" algn="just">
              <a:lnSpc>
                <a:spcPct val="100000"/>
              </a:lnSpc>
              <a:spcBef>
                <a:spcPts val="0"/>
              </a:spcBef>
              <a:buNone/>
            </a:pPr>
            <a:r>
              <a:rPr lang="fr-FR" dirty="0">
                <a:solidFill>
                  <a:schemeClr val="tx1"/>
                </a:solidFill>
                <a:latin typeface="Garamond" panose="02020404030301010803" pitchFamily="18" charset="0"/>
              </a:rPr>
              <a:t>a) portant sur les services sociaux, y compris le logement social, l’aide à l’enfance et l’aide aux familles et aux personnes se trouvant de manière permanente ou tempo­raire dans une situation de besoin, y compris les soins de longue durée;</a:t>
            </a:r>
          </a:p>
          <a:p>
            <a:pPr marL="0" indent="0" algn="just">
              <a:lnSpc>
                <a:spcPct val="100000"/>
              </a:lnSpc>
              <a:spcBef>
                <a:spcPts val="0"/>
              </a:spcBef>
              <a:buNone/>
            </a:pPr>
            <a:r>
              <a:rPr lang="fr-FR" dirty="0">
                <a:solidFill>
                  <a:schemeClr val="tx1"/>
                </a:solidFill>
                <a:latin typeface="Garamond" panose="02020404030301010803" pitchFamily="18" charset="0"/>
              </a:rPr>
              <a:t>b) portant sur les soins de santé tels que définis à l’article 3, point (a), de la directive 2011/24/UE, que ces services soient ou non assurés dans le cadre d’établissements de soins;</a:t>
            </a:r>
          </a:p>
          <a:p>
            <a:pPr marL="0" indent="0" algn="just">
              <a:lnSpc>
                <a:spcPct val="100000"/>
              </a:lnSpc>
              <a:spcBef>
                <a:spcPts val="0"/>
              </a:spcBef>
              <a:buNone/>
            </a:pPr>
            <a:r>
              <a:rPr lang="fr-FR" dirty="0">
                <a:solidFill>
                  <a:schemeClr val="tx1"/>
                </a:solidFill>
                <a:latin typeface="Garamond" panose="02020404030301010803" pitchFamily="18" charset="0"/>
              </a:rPr>
              <a:t>c) portant sur les jeux d’argent, qui impliquent des mises ayant une valeur monétaire dans les jeux de hasard, y compris les loteries, les jeux de casino et les transactions portant sur des paris.</a:t>
            </a:r>
          </a:p>
          <a:p>
            <a:pPr marL="0" indent="0">
              <a:lnSpc>
                <a:spcPct val="100000"/>
              </a:lnSpc>
              <a:spcBef>
                <a:spcPts val="0"/>
              </a:spcBef>
              <a:buNone/>
            </a:pPr>
            <a:r>
              <a:rPr lang="fr-FR" dirty="0">
                <a:latin typeface="Garamond" panose="02020404030301010803" pitchFamily="18" charset="0"/>
              </a:rPr>
              <a:t> </a:t>
            </a:r>
          </a:p>
          <a:p>
            <a:pPr marL="0" indent="0">
              <a:lnSpc>
                <a:spcPct val="100000"/>
              </a:lnSpc>
              <a:spcBef>
                <a:spcPts val="0"/>
              </a:spcBef>
              <a:buNone/>
            </a:pPr>
            <a:endParaRPr lang="fr-FR" dirty="0"/>
          </a:p>
        </p:txBody>
      </p:sp>
    </p:spTree>
    <p:extLst>
      <p:ext uri="{BB962C8B-B14F-4D97-AF65-F5344CB8AC3E}">
        <p14:creationId xmlns:p14="http://schemas.microsoft.com/office/powerpoint/2010/main" val="2921813283"/>
      </p:ext>
    </p:extLst>
  </p:cSld>
  <p:clrMapOvr>
    <a:masterClrMapping/>
  </p:clrMapOvr>
</p:sld>
</file>

<file path=ppt/theme/theme1.xml><?xml version="1.0" encoding="utf-8"?>
<a:theme xmlns:a="http://schemas.openxmlformats.org/drawingml/2006/main" name="Brin">
  <a:themeElements>
    <a:clrScheme name="Bri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Bri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Bri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165</TotalTime>
  <Words>1063</Words>
  <Application>Microsoft Office PowerPoint</Application>
  <PresentationFormat>Grand écran</PresentationFormat>
  <Paragraphs>40</Paragraphs>
  <Slides>12</Slides>
  <Notes>1</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12</vt:i4>
      </vt:variant>
    </vt:vector>
  </HeadingPairs>
  <TitlesOfParts>
    <vt:vector size="19" baseType="lpstr">
      <vt:lpstr>Arial</vt:lpstr>
      <vt:lpstr>Calibri</vt:lpstr>
      <vt:lpstr>Century Gothic</vt:lpstr>
      <vt:lpstr>Garamond</vt:lpstr>
      <vt:lpstr>Times New Roman</vt:lpstr>
      <vt:lpstr>Wingdings 3</vt:lpstr>
      <vt:lpstr>Brin</vt:lpstr>
      <vt:lpstr>Enseignement N°3: Le champ d’application de la directive 2011/83/UE  Par Pr BELIMENE Yamina</vt:lpstr>
      <vt:lpstr>Présentation PowerPoint</vt:lpstr>
      <vt:lpstr>Présentation PowerPoint</vt:lpstr>
      <vt:lpstr>Présentation PowerPoint</vt:lpstr>
      <vt:lpstr>Les six directives cité ci-dessus </vt:lpstr>
      <vt:lpstr>Présentation PowerPoint</vt:lpstr>
      <vt:lpstr>Champ d’application de la directive  </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Directive 2011/83/UE du Parlement européen et du Conseil du 25 octobre 2011 relative aux droits des consommateurs</dc:title>
  <dc:creator>USER</dc:creator>
  <cp:lastModifiedBy>Billal</cp:lastModifiedBy>
  <cp:revision>20</cp:revision>
  <dcterms:created xsi:type="dcterms:W3CDTF">2021-01-30T06:35:59Z</dcterms:created>
  <dcterms:modified xsi:type="dcterms:W3CDTF">2021-02-18T09:54:36Z</dcterms:modified>
</cp:coreProperties>
</file>