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7" r:id="rId2"/>
    <p:sldId id="267" r:id="rId3"/>
    <p:sldId id="274" r:id="rId4"/>
    <p:sldId id="277" r:id="rId5"/>
    <p:sldId id="278" r:id="rId6"/>
    <p:sldId id="265" r:id="rId7"/>
  </p:sldIdLst>
  <p:sldSz cx="9144000" cy="6858000" type="screen4x3"/>
  <p:notesSz cx="6858000" cy="9144000"/>
  <p:defaultText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1973" autoAdjust="0"/>
    <p:restoredTop sz="94660"/>
  </p:normalViewPr>
  <p:slideViewPr>
    <p:cSldViewPr>
      <p:cViewPr varScale="1">
        <p:scale>
          <a:sx n="114" d="100"/>
          <a:sy n="114" d="100"/>
        </p:scale>
        <p:origin x="-1554" y="-90"/>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ar-DZ"/>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ar-DZ"/>
          </a:p>
        </p:txBody>
      </p:sp>
      <p:sp>
        <p:nvSpPr>
          <p:cNvPr id="4" name="Espace réservé de la date 3"/>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xmlns="" val="3380707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xmlns="" val="1814683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ar-DZ"/>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xmlns="" val="1432170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xmlns="" val="3955979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r">
              <a:defRPr sz="4000" b="1" cap="all"/>
            </a:lvl1pPr>
          </a:lstStyle>
          <a:p>
            <a:r>
              <a:rPr lang="fr-FR" smtClean="0"/>
              <a:t>Modifiez le style du titre</a:t>
            </a:r>
            <a:endParaRPr lang="ar-DZ"/>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xmlns="" val="33016647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e la date 4"/>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xmlns="" val="29903860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ar-DZ"/>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7" name="Espace réservé de la date 6"/>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8" name="Espace réservé du pied de page 7"/>
          <p:cNvSpPr>
            <a:spLocks noGrp="1"/>
          </p:cNvSpPr>
          <p:nvPr>
            <p:ph type="ftr" sz="quarter" idx="11"/>
          </p:nvPr>
        </p:nvSpPr>
        <p:spPr/>
        <p:txBody>
          <a:bodyPr/>
          <a:lstStyle/>
          <a:p>
            <a:endParaRPr lang="ar-DZ"/>
          </a:p>
        </p:txBody>
      </p:sp>
      <p:sp>
        <p:nvSpPr>
          <p:cNvPr id="9" name="Espace réservé du numéro de diapositive 8"/>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xmlns="" val="11901708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e la date 2"/>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4" name="Espace réservé du pied de page 3"/>
          <p:cNvSpPr>
            <a:spLocks noGrp="1"/>
          </p:cNvSpPr>
          <p:nvPr>
            <p:ph type="ftr" sz="quarter" idx="11"/>
          </p:nvPr>
        </p:nvSpPr>
        <p:spPr/>
        <p:txBody>
          <a:bodyPr/>
          <a:lstStyle/>
          <a:p>
            <a:endParaRPr lang="ar-DZ"/>
          </a:p>
        </p:txBody>
      </p:sp>
      <p:sp>
        <p:nvSpPr>
          <p:cNvPr id="5" name="Espace réservé du numéro de diapositive 4"/>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xmlns="" val="17565785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3" name="Espace réservé du pied de page 2"/>
          <p:cNvSpPr>
            <a:spLocks noGrp="1"/>
          </p:cNvSpPr>
          <p:nvPr>
            <p:ph type="ftr" sz="quarter" idx="11"/>
          </p:nvPr>
        </p:nvSpPr>
        <p:spPr/>
        <p:txBody>
          <a:bodyPr/>
          <a:lstStyle/>
          <a:p>
            <a:endParaRPr lang="ar-DZ"/>
          </a:p>
        </p:txBody>
      </p:sp>
      <p:sp>
        <p:nvSpPr>
          <p:cNvPr id="4" name="Espace réservé du numéro de diapositive 3"/>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xmlns="" val="27173520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r">
              <a:defRPr sz="2000" b="1"/>
            </a:lvl1pPr>
          </a:lstStyle>
          <a:p>
            <a:r>
              <a:rPr lang="fr-FR" smtClean="0"/>
              <a:t>Modifiez le style du titre</a:t>
            </a:r>
            <a:endParaRPr lang="ar-DZ"/>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xmlns="" val="30899742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r">
              <a:defRPr sz="2000" b="1"/>
            </a:lvl1pPr>
          </a:lstStyle>
          <a:p>
            <a:r>
              <a:rPr lang="fr-FR" smtClean="0"/>
              <a:t>Modifiez le style du titre</a:t>
            </a:r>
            <a:endParaRPr lang="ar-DZ"/>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DZ"/>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xmlns="" val="7838697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fr-FR" smtClean="0"/>
              <a:t>Modifiez le style du titre</a:t>
            </a:r>
            <a:endParaRPr lang="ar-DZ"/>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40708F31-DB9B-48C7-9E9D-2BB88EBEFD22}" type="datetimeFigureOut">
              <a:rPr lang="ar-DZ" smtClean="0"/>
              <a:pPr/>
              <a:t>11-11-1447</a:t>
            </a:fld>
            <a:endParaRPr lang="ar-DZ"/>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DZ"/>
          </a:p>
        </p:txBody>
      </p:sp>
      <p:sp>
        <p:nvSpPr>
          <p:cNvPr id="6" name="Espace réservé du numéro de diapositive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E8D5B187-C38C-49FC-A626-E31FA657ED64}" type="slidenum">
              <a:rPr lang="ar-DZ" smtClean="0"/>
              <a:pPr/>
              <a:t>‹N°›</a:t>
            </a:fld>
            <a:endParaRPr lang="ar-DZ"/>
          </a:p>
        </p:txBody>
      </p:sp>
    </p:spTree>
    <p:extLst>
      <p:ext uri="{BB962C8B-B14F-4D97-AF65-F5344CB8AC3E}">
        <p14:creationId xmlns:p14="http://schemas.microsoft.com/office/powerpoint/2010/main" xmlns="" val="27434887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60990"/>
            <a:ext cx="8229600" cy="863754"/>
          </a:xfrm>
        </p:spPr>
        <p:style>
          <a:lnRef idx="1">
            <a:schemeClr val="accent3"/>
          </a:lnRef>
          <a:fillRef idx="2">
            <a:schemeClr val="accent3"/>
          </a:fillRef>
          <a:effectRef idx="1">
            <a:schemeClr val="accent3"/>
          </a:effectRef>
          <a:fontRef idx="minor">
            <a:schemeClr val="dk1"/>
          </a:fontRef>
        </p:style>
        <p:txBody>
          <a:bodyPr>
            <a:normAutofit/>
          </a:bodyPr>
          <a:lstStyle/>
          <a:p>
            <a:r>
              <a:rPr lang="ar-SA" sz="2400" b="1" dirty="0">
                <a:latin typeface="Arabic Typesetting" pitchFamily="66" charset="-78"/>
                <a:ea typeface="Calibri" panose="020F0502020204030204" pitchFamily="34" charset="0"/>
                <a:cs typeface="Arabic Typesetting" pitchFamily="66" charset="-78"/>
              </a:rPr>
              <a:t>الفرق المسرحية العربية: فرقة جورج أبيض</a:t>
            </a:r>
            <a:endParaRPr lang="ar-DZ" sz="2400" b="1" dirty="0">
              <a:latin typeface="Arabic Typesetting" pitchFamily="66" charset="-78"/>
              <a:cs typeface="Arabic Typesetting" pitchFamily="66" charset="-78"/>
            </a:endParaRPr>
          </a:p>
        </p:txBody>
      </p:sp>
      <p:sp>
        <p:nvSpPr>
          <p:cNvPr id="3" name="Espace réservé du contenu 2"/>
          <p:cNvSpPr>
            <a:spLocks noGrp="1"/>
          </p:cNvSpPr>
          <p:nvPr>
            <p:ph idx="1"/>
          </p:nvPr>
        </p:nvSpPr>
        <p:spPr>
          <a:xfrm>
            <a:off x="457200" y="1268760"/>
            <a:ext cx="8219256" cy="5030019"/>
          </a:xfrm>
        </p:spPr>
        <p:style>
          <a:lnRef idx="1">
            <a:schemeClr val="accent4"/>
          </a:lnRef>
          <a:fillRef idx="2">
            <a:schemeClr val="accent4"/>
          </a:fillRef>
          <a:effectRef idx="1">
            <a:schemeClr val="accent4"/>
          </a:effectRef>
          <a:fontRef idx="minor">
            <a:schemeClr val="dk1"/>
          </a:fontRef>
        </p:style>
        <p:txBody>
          <a:bodyPr>
            <a:normAutofit lnSpcReduction="10000"/>
          </a:bodyPr>
          <a:lstStyle/>
          <a:p>
            <a:pPr algn="just"/>
            <a:r>
              <a:rPr lang="ar-DZ" b="1" dirty="0" smtClean="0">
                <a:latin typeface="Arabic Typesetting" pitchFamily="66" charset="-78"/>
                <a:cs typeface="Arabic Typesetting" pitchFamily="66" charset="-78"/>
              </a:rPr>
              <a:t>ملخص: لعبت الفرق المسرحية العربية دورا في تطوير المسرح العربي، والتعريف به من خلال الجولات التي كانت تقوم بها في المشرق والمغرب، وكانت معظم الفرق العربية الأولى التي ظهرت في القرن التاسع عشر فرقا مسرحية غنائية، ورغم انطلاقة هذه الفرق الصحيحة، إلا أن ازديادها حوّل شغف المسرح نحو المسرح التجاري، لكن حلول القرن العشرين أدى إلى بروز فرق عربية جديدة، تبحث عن مسرح فنّي حقيقي، لا يضع في أولوياته تقديم مسرح شعري أو غنائي، بقدر ما يبحث عن مسرح فنّي، فكانت فرقة جورج أبيض الثانية التي قدمت عروضا مسرحية لأشهر التراجيديات والكوميديات المعروفة، بعد ترجمتها وعرضها بممثلين عرب، وكانت دافعا لازدهار فن التمثيل والتأليف، كما كانت مثالا يحتذى في كل قطر عربي تزوره هذه الفرقة. </a:t>
            </a:r>
          </a:p>
          <a:p>
            <a:pPr algn="just"/>
            <a:r>
              <a:rPr lang="ar-DZ" b="1" dirty="0" smtClean="0">
                <a:latin typeface="Arabic Typesetting" pitchFamily="66" charset="-78"/>
                <a:cs typeface="Arabic Typesetting" pitchFamily="66" charset="-78"/>
              </a:rPr>
              <a:t>الكلمات المفتاحية: جورج أبيض، الفرق المسرحية، الجولات الفنية.</a:t>
            </a:r>
            <a:endParaRPr lang="ar-DZ" b="1" dirty="0">
              <a:latin typeface="Arabic Typesetting" pitchFamily="66" charset="-78"/>
              <a:cs typeface="Arabic Typesetting" pitchFamily="66" charset="-78"/>
            </a:endParaRPr>
          </a:p>
        </p:txBody>
      </p:sp>
    </p:spTree>
    <p:extLst>
      <p:ext uri="{BB962C8B-B14F-4D97-AF65-F5344CB8AC3E}">
        <p14:creationId xmlns:p14="http://schemas.microsoft.com/office/powerpoint/2010/main" xmlns="" val="11137971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62074"/>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ar-DZ" sz="3200" dirty="0" smtClean="0">
                <a:solidFill>
                  <a:schemeClr val="tx2"/>
                </a:solidFill>
                <a:latin typeface="Amiri" panose="00000500000000000000" pitchFamily="2" charset="-78"/>
                <a:cs typeface="Amiri" panose="00000500000000000000" pitchFamily="2" charset="-78"/>
              </a:rPr>
              <a:t>مقدمة</a:t>
            </a:r>
            <a:endParaRPr lang="fr-FR" sz="3200" dirty="0">
              <a:solidFill>
                <a:schemeClr val="tx2"/>
              </a:solidFill>
              <a:latin typeface="Amiri" panose="00000500000000000000" pitchFamily="2" charset="-78"/>
              <a:cs typeface="Amiri" panose="00000500000000000000" pitchFamily="2" charset="-78"/>
            </a:endParaRPr>
          </a:p>
        </p:txBody>
      </p:sp>
      <p:sp>
        <p:nvSpPr>
          <p:cNvPr id="3" name="Espace réservé du contenu 2"/>
          <p:cNvSpPr>
            <a:spLocks noGrp="1"/>
          </p:cNvSpPr>
          <p:nvPr>
            <p:ph idx="1"/>
          </p:nvPr>
        </p:nvSpPr>
        <p:spPr>
          <a:xfrm>
            <a:off x="457200" y="836712"/>
            <a:ext cx="8229600" cy="5400600"/>
          </a:xfrm>
        </p:spPr>
        <p:style>
          <a:lnRef idx="1">
            <a:schemeClr val="accent3"/>
          </a:lnRef>
          <a:fillRef idx="2">
            <a:schemeClr val="accent3"/>
          </a:fillRef>
          <a:effectRef idx="1">
            <a:schemeClr val="accent3"/>
          </a:effectRef>
          <a:fontRef idx="minor">
            <a:schemeClr val="dk1"/>
          </a:fontRef>
        </p:style>
        <p:txBody>
          <a:bodyPr>
            <a:normAutofit/>
          </a:bodyPr>
          <a:lstStyle/>
          <a:p>
            <a:pPr lvl="0" algn="justLow">
              <a:spcBef>
                <a:spcPts val="200"/>
              </a:spcBef>
              <a:buSzPts val="1800"/>
              <a:buFont typeface="Traditional Arabic" panose="02020603050405020304" pitchFamily="18" charset="-78"/>
              <a:buChar char="-"/>
            </a:pPr>
            <a:r>
              <a:rPr lang="ar-SA" sz="2800" dirty="0" smtClean="0">
                <a:latin typeface="Arabic Typesetting" panose="03020402040406030203" pitchFamily="66" charset="-78"/>
                <a:ea typeface="Calibri" panose="020F0502020204030204" pitchFamily="34" charset="0"/>
                <a:cs typeface="Arabic Typesetting" panose="03020402040406030203" pitchFamily="66" charset="-78"/>
              </a:rPr>
              <a:t>لعبت</a:t>
            </a:r>
            <a:r>
              <a:rPr lang="ar-SA" sz="2800" b="1" dirty="0" smtClean="0">
                <a:latin typeface="Arabic Typesetting" panose="03020402040406030203" pitchFamily="66" charset="-78"/>
                <a:ea typeface="Calibri" panose="020F0502020204030204" pitchFamily="34" charset="0"/>
                <a:cs typeface="Arabic Typesetting" panose="03020402040406030203" pitchFamily="66" charset="-78"/>
              </a:rPr>
              <a:t> </a:t>
            </a:r>
            <a:r>
              <a:rPr lang="ar-SA" sz="2800" dirty="0">
                <a:latin typeface="Arabic Typesetting" panose="03020402040406030203" pitchFamily="66" charset="-78"/>
                <a:ea typeface="Calibri" panose="020F0502020204030204" pitchFamily="34" charset="0"/>
                <a:cs typeface="Arabic Typesetting" panose="03020402040406030203" pitchFamily="66" charset="-78"/>
              </a:rPr>
              <a:t>الفرق المسرحية العربية دورا </a:t>
            </a:r>
            <a:r>
              <a:rPr lang="ar-SA" sz="2800" dirty="0" smtClean="0">
                <a:latin typeface="Arabic Typesetting" panose="03020402040406030203" pitchFamily="66" charset="-78"/>
                <a:ea typeface="Calibri" panose="020F0502020204030204" pitchFamily="34" charset="0"/>
                <a:cs typeface="Arabic Typesetting" panose="03020402040406030203" pitchFamily="66" charset="-78"/>
              </a:rPr>
              <a:t>في </a:t>
            </a:r>
            <a:r>
              <a:rPr lang="ar-SA" sz="2800" dirty="0">
                <a:latin typeface="Arabic Typesetting" panose="03020402040406030203" pitchFamily="66" charset="-78"/>
                <a:ea typeface="Calibri" panose="020F0502020204030204" pitchFamily="34" charset="0"/>
                <a:cs typeface="Arabic Typesetting" panose="03020402040406030203" pitchFamily="66" charset="-78"/>
              </a:rPr>
              <a:t>التعريف بفن المسرح في الأوساط </a:t>
            </a:r>
            <a:r>
              <a:rPr lang="ar-SA" sz="2800" dirty="0" smtClean="0">
                <a:latin typeface="Arabic Typesetting" panose="03020402040406030203" pitchFamily="66" charset="-78"/>
                <a:ea typeface="Calibri" panose="020F0502020204030204" pitchFamily="34" charset="0"/>
                <a:cs typeface="Arabic Typesetting" panose="03020402040406030203" pitchFamily="66" charset="-78"/>
              </a:rPr>
              <a:t>العربية</a:t>
            </a:r>
            <a:r>
              <a:rPr lang="ar-DZ" sz="2800" dirty="0" smtClean="0">
                <a:latin typeface="Arabic Typesetting" panose="03020402040406030203" pitchFamily="66" charset="-78"/>
                <a:ea typeface="Calibri" panose="020F0502020204030204" pitchFamily="34" charset="0"/>
                <a:cs typeface="Arabic Typesetting" panose="03020402040406030203" pitchFamily="66" charset="-78"/>
              </a:rPr>
              <a:t>،</a:t>
            </a:r>
            <a:r>
              <a:rPr lang="ar-SA" sz="2800" dirty="0" smtClean="0">
                <a:latin typeface="Arabic Typesetting" panose="03020402040406030203" pitchFamily="66" charset="-78"/>
                <a:ea typeface="Calibri" panose="020F0502020204030204" pitchFamily="34" charset="0"/>
                <a:cs typeface="Arabic Typesetting" panose="03020402040406030203" pitchFamily="66" charset="-78"/>
              </a:rPr>
              <a:t> </a:t>
            </a:r>
            <a:r>
              <a:rPr lang="ar-SA" sz="2800" dirty="0">
                <a:latin typeface="Arabic Typesetting" panose="03020402040406030203" pitchFamily="66" charset="-78"/>
                <a:ea typeface="Calibri" panose="020F0502020204030204" pitchFamily="34" charset="0"/>
                <a:cs typeface="Arabic Typesetting" panose="03020402040406030203" pitchFamily="66" charset="-78"/>
              </a:rPr>
              <a:t>ابتداء من منتصف القرن 19م، ونشره في الأقطار العربية، وقد تنافست في هذا عدة فرق مسرحية معظمها كان من أرض الشام، واتجه معظمها نحو </a:t>
            </a:r>
            <a:r>
              <a:rPr lang="ar-SA" sz="2800" dirty="0" smtClean="0">
                <a:latin typeface="Arabic Typesetting" panose="03020402040406030203" pitchFamily="66" charset="-78"/>
                <a:ea typeface="Calibri" panose="020F0502020204030204" pitchFamily="34" charset="0"/>
                <a:cs typeface="Arabic Typesetting" panose="03020402040406030203" pitchFamily="66" charset="-78"/>
              </a:rPr>
              <a:t>المسرح </a:t>
            </a:r>
            <a:r>
              <a:rPr lang="ar-SA" sz="2800" dirty="0">
                <a:latin typeface="Arabic Typesetting" panose="03020402040406030203" pitchFamily="66" charset="-78"/>
                <a:ea typeface="Calibri" panose="020F0502020204030204" pitchFamily="34" charset="0"/>
                <a:cs typeface="Arabic Typesetting" panose="03020402040406030203" pitchFamily="66" charset="-78"/>
              </a:rPr>
              <a:t>الغنائي أو </a:t>
            </a:r>
            <a:r>
              <a:rPr lang="ar-SA" sz="2800" dirty="0" err="1">
                <a:latin typeface="Arabic Typesetting" panose="03020402040406030203" pitchFamily="66" charset="-78"/>
                <a:ea typeface="Calibri" panose="020F0502020204030204" pitchFamily="34" charset="0"/>
                <a:cs typeface="Arabic Typesetting" panose="03020402040406030203" pitchFamily="66" charset="-78"/>
              </a:rPr>
              <a:t>الأوبيريت</a:t>
            </a:r>
            <a:r>
              <a:rPr lang="ar-SA" sz="2800" dirty="0">
                <a:latin typeface="Arabic Typesetting" panose="03020402040406030203" pitchFamily="66" charset="-78"/>
                <a:ea typeface="Calibri" panose="020F0502020204030204" pitchFamily="34" charset="0"/>
                <a:cs typeface="Arabic Typesetting" panose="03020402040406030203" pitchFamily="66" charset="-78"/>
              </a:rPr>
              <a:t>، انطلاقا من إدراك رواد المسرح الأوائل بأن الجمهور العربي كان منجذبا بقوة نحو الطرب والموسيقى والشعر، لهذا حققت هذه الفرق المسرحية للجمهور شغفه، كما حققت هدفها في الترويج لفن المسرح، ومهدت الطريق أمام فرق أخرى لتعرف بأنواع جديدة للمسرح لم يعهدها جمهور القرن 19م، وابتداء من القرن 20م تعرف الجمهور على المسرح الفني المترجم والمقتبس والمؤلف على حسب تقنيات المسرح العالمي، وتعرف الجمهور العربي على يد جورج أبيض وفرقته التمثيلية على المسرح الفني ابتداء من سنة 1912، وهي فرقة تمثيلية عربية امتد تأثيرها </a:t>
            </a:r>
            <a:r>
              <a:rPr lang="ar-DZ" sz="2800" dirty="0" smtClean="0">
                <a:latin typeface="Arabic Typesetting" panose="03020402040406030203" pitchFamily="66" charset="-78"/>
                <a:ea typeface="Calibri" panose="020F0502020204030204" pitchFamily="34" charset="0"/>
                <a:cs typeface="Arabic Typesetting" panose="03020402040406030203" pitchFamily="66" charset="-78"/>
              </a:rPr>
              <a:t>من</a:t>
            </a:r>
            <a:r>
              <a:rPr lang="ar-SA" sz="2800" dirty="0" smtClean="0">
                <a:latin typeface="Arabic Typesetting" panose="03020402040406030203" pitchFamily="66" charset="-78"/>
                <a:ea typeface="Calibri" panose="020F0502020204030204" pitchFamily="34" charset="0"/>
                <a:cs typeface="Arabic Typesetting" panose="03020402040406030203" pitchFamily="66" charset="-78"/>
              </a:rPr>
              <a:t> </a:t>
            </a:r>
            <a:r>
              <a:rPr lang="ar-SA" sz="2800" dirty="0">
                <a:latin typeface="Arabic Typesetting" panose="03020402040406030203" pitchFamily="66" charset="-78"/>
                <a:ea typeface="Calibri" panose="020F0502020204030204" pitchFamily="34" charset="0"/>
                <a:cs typeface="Arabic Typesetting" panose="03020402040406030203" pitchFamily="66" charset="-78"/>
              </a:rPr>
              <a:t>المشرق </a:t>
            </a:r>
            <a:r>
              <a:rPr lang="ar-DZ" sz="2800" dirty="0" smtClean="0">
                <a:latin typeface="Arabic Typesetting" panose="03020402040406030203" pitchFamily="66" charset="-78"/>
                <a:ea typeface="Calibri" panose="020F0502020204030204" pitchFamily="34" charset="0"/>
                <a:cs typeface="Arabic Typesetting" panose="03020402040406030203" pitchFamily="66" charset="-78"/>
              </a:rPr>
              <a:t>إلى </a:t>
            </a:r>
            <a:r>
              <a:rPr lang="ar-SA" sz="2800" dirty="0" smtClean="0">
                <a:latin typeface="Arabic Typesetting" panose="03020402040406030203" pitchFamily="66" charset="-78"/>
                <a:ea typeface="Calibri" panose="020F0502020204030204" pitchFamily="34" charset="0"/>
                <a:cs typeface="Arabic Typesetting" panose="03020402040406030203" pitchFamily="66" charset="-78"/>
              </a:rPr>
              <a:t>المغرب</a:t>
            </a:r>
            <a:r>
              <a:rPr lang="ar-DZ" sz="2800" dirty="0" smtClean="0">
                <a:latin typeface="Arabic Typesetting" panose="03020402040406030203" pitchFamily="66" charset="-78"/>
                <a:ea typeface="Calibri" panose="020F0502020204030204" pitchFamily="34" charset="0"/>
                <a:cs typeface="Arabic Typesetting" panose="03020402040406030203" pitchFamily="66" charset="-78"/>
              </a:rPr>
              <a:t>،</a:t>
            </a:r>
            <a:r>
              <a:rPr lang="ar-SA" sz="2800" dirty="0" smtClean="0">
                <a:latin typeface="Arabic Typesetting" panose="03020402040406030203" pitchFamily="66" charset="-78"/>
                <a:ea typeface="Calibri" panose="020F0502020204030204" pitchFamily="34" charset="0"/>
                <a:cs typeface="Arabic Typesetting" panose="03020402040406030203" pitchFamily="66" charset="-78"/>
              </a:rPr>
              <a:t> </a:t>
            </a:r>
            <a:r>
              <a:rPr lang="ar-SA" sz="2800" dirty="0">
                <a:latin typeface="Arabic Typesetting" panose="03020402040406030203" pitchFamily="66" charset="-78"/>
                <a:ea typeface="Calibri" panose="020F0502020204030204" pitchFamily="34" charset="0"/>
                <a:cs typeface="Arabic Typesetting" panose="03020402040406030203" pitchFamily="66" charset="-78"/>
              </a:rPr>
              <a:t>ومن خلال جولاتها الفنية تعرفت الكثير من الدول العربية على فن </a:t>
            </a:r>
            <a:r>
              <a:rPr lang="ar-SA" sz="2800" dirty="0" smtClean="0">
                <a:latin typeface="Arabic Typesetting" panose="03020402040406030203" pitchFamily="66" charset="-78"/>
                <a:ea typeface="Calibri" panose="020F0502020204030204" pitchFamily="34" charset="0"/>
                <a:cs typeface="Arabic Typesetting" panose="03020402040406030203" pitchFamily="66" charset="-78"/>
              </a:rPr>
              <a:t>المسرح</a:t>
            </a:r>
            <a:r>
              <a:rPr lang="ar-DZ" sz="2800" dirty="0" smtClean="0">
                <a:latin typeface="Arabic Typesetting" panose="03020402040406030203" pitchFamily="66" charset="-78"/>
                <a:ea typeface="Calibri" panose="020F0502020204030204" pitchFamily="34" charset="0"/>
                <a:cs typeface="Arabic Typesetting" panose="03020402040406030203" pitchFamily="66" charset="-78"/>
              </a:rPr>
              <a:t>،</a:t>
            </a:r>
            <a:r>
              <a:rPr lang="ar-SA" sz="2800" dirty="0" smtClean="0">
                <a:latin typeface="Arabic Typesetting" panose="03020402040406030203" pitchFamily="66" charset="-78"/>
                <a:ea typeface="Calibri" panose="020F0502020204030204" pitchFamily="34" charset="0"/>
                <a:cs typeface="Arabic Typesetting" panose="03020402040406030203" pitchFamily="66" charset="-78"/>
              </a:rPr>
              <a:t> </a:t>
            </a:r>
            <a:r>
              <a:rPr lang="ar-SA" sz="2800" dirty="0">
                <a:latin typeface="Arabic Typesetting" panose="03020402040406030203" pitchFamily="66" charset="-78"/>
                <a:ea typeface="Calibri" panose="020F0502020204030204" pitchFamily="34" charset="0"/>
                <a:cs typeface="Arabic Typesetting" panose="03020402040406030203" pitchFamily="66" charset="-78"/>
              </a:rPr>
              <a:t>وعلى هديه أسست فرقها المسرحية الخاصة. </a:t>
            </a:r>
            <a:endParaRPr lang="ar-DZ" sz="2800" dirty="0" smtClean="0">
              <a:latin typeface="Arabic Typesetting" panose="03020402040406030203" pitchFamily="66" charset="-78"/>
              <a:ea typeface="Calibri" panose="020F0502020204030204" pitchFamily="34" charset="0"/>
              <a:cs typeface="Arabic Typesetting" panose="03020402040406030203" pitchFamily="66" charset="-78"/>
            </a:endParaRPr>
          </a:p>
          <a:p>
            <a:pPr lvl="0" algn="justLow">
              <a:spcBef>
                <a:spcPts val="200"/>
              </a:spcBef>
              <a:buSzPts val="1800"/>
              <a:buFont typeface="Traditional Arabic" panose="02020603050405020304" pitchFamily="18" charset="-78"/>
              <a:buChar char="-"/>
            </a:pPr>
            <a:r>
              <a:rPr lang="ar-SA" sz="2800" dirty="0" smtClean="0">
                <a:latin typeface="Arabic Typesetting" panose="03020402040406030203" pitchFamily="66" charset="-78"/>
                <a:ea typeface="Calibri" panose="020F0502020204030204" pitchFamily="34" charset="0"/>
                <a:cs typeface="Arabic Typesetting" panose="03020402040406030203" pitchFamily="66" charset="-78"/>
              </a:rPr>
              <a:t>فما </a:t>
            </a:r>
            <a:r>
              <a:rPr lang="ar-SA" sz="2800" dirty="0">
                <a:latin typeface="Arabic Typesetting" panose="03020402040406030203" pitchFamily="66" charset="-78"/>
                <a:ea typeface="Calibri" panose="020F0502020204030204" pitchFamily="34" charset="0"/>
                <a:cs typeface="Arabic Typesetting" panose="03020402040406030203" pitchFamily="66" charset="-78"/>
              </a:rPr>
              <a:t>هو دور هذه الفرق في تأسيس وإنشاء المسارح العربية؟  </a:t>
            </a:r>
            <a:endParaRPr lang="fr-FR" sz="2800" dirty="0">
              <a:latin typeface="Arabic Typesetting" panose="03020402040406030203" pitchFamily="66" charset="-78"/>
              <a:ea typeface="Calibri" panose="020F0502020204030204" pitchFamily="34" charset="0"/>
              <a:cs typeface="Arabic Typesetting" panose="03020402040406030203" pitchFamily="66" charset="-78"/>
            </a:endParaRPr>
          </a:p>
          <a:p>
            <a:pPr indent="538480" algn="just">
              <a:lnSpc>
                <a:spcPct val="115000"/>
              </a:lnSpc>
              <a:spcBef>
                <a:spcPts val="1200"/>
              </a:spcBef>
              <a:spcAft>
                <a:spcPts val="1000"/>
              </a:spcAft>
              <a:tabLst>
                <a:tab pos="-15240" algn="r"/>
              </a:tabLst>
            </a:pPr>
            <a:endParaRPr lang="fr-FR" sz="2800" dirty="0">
              <a:effectLst/>
              <a:latin typeface="Arabic Typesetting" panose="03020402040406030203" pitchFamily="66" charset="-78"/>
              <a:ea typeface="Times New Roman" panose="02020603050405020304" pitchFamily="18" charset="0"/>
              <a:cs typeface="Arabic Typesetting" panose="03020402040406030203" pitchFamily="66" charset="-78"/>
            </a:endParaRPr>
          </a:p>
        </p:txBody>
      </p:sp>
    </p:spTree>
    <p:extLst>
      <p:ext uri="{BB962C8B-B14F-4D97-AF65-F5344CB8AC3E}">
        <p14:creationId xmlns:p14="http://schemas.microsoft.com/office/powerpoint/2010/main" xmlns="" val="7694317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490066"/>
          </a:xfrm>
        </p:spPr>
        <p:style>
          <a:lnRef idx="1">
            <a:schemeClr val="accent3"/>
          </a:lnRef>
          <a:fillRef idx="2">
            <a:schemeClr val="accent3"/>
          </a:fillRef>
          <a:effectRef idx="1">
            <a:schemeClr val="accent3"/>
          </a:effectRef>
          <a:fontRef idx="minor">
            <a:schemeClr val="dk1"/>
          </a:fontRef>
        </p:style>
        <p:txBody>
          <a:bodyPr>
            <a:normAutofit/>
          </a:bodyPr>
          <a:lstStyle/>
          <a:p>
            <a:r>
              <a:rPr lang="ar-DZ" sz="2400" b="1"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1- </a:t>
            </a:r>
            <a:r>
              <a:rPr lang="ar-SA" sz="2400" b="1" dirty="0" smtClean="0">
                <a:latin typeface="Arabic Typesetting" panose="03020402040406030203" pitchFamily="66" charset="-78"/>
                <a:ea typeface="Calibri" panose="020F0502020204030204" pitchFamily="34" charset="0"/>
                <a:cs typeface="Arabic Typesetting" panose="03020402040406030203" pitchFamily="66" charset="-78"/>
              </a:rPr>
              <a:t>دور الفرق المسرحية العربية في القرن 19م في التعريف بالمسرح العربي</a:t>
            </a:r>
            <a:endParaRPr lang="fr-FR" sz="2400" dirty="0">
              <a:latin typeface="Arabic Typesetting" panose="03020402040406030203" pitchFamily="66" charset="-78"/>
              <a:cs typeface="Arabic Typesetting" panose="03020402040406030203" pitchFamily="66" charset="-78"/>
            </a:endParaRPr>
          </a:p>
        </p:txBody>
      </p:sp>
      <p:sp>
        <p:nvSpPr>
          <p:cNvPr id="3" name="Espace réservé du contenu 2"/>
          <p:cNvSpPr>
            <a:spLocks noGrp="1"/>
          </p:cNvSpPr>
          <p:nvPr>
            <p:ph idx="1"/>
          </p:nvPr>
        </p:nvSpPr>
        <p:spPr>
          <a:xfrm>
            <a:off x="457200" y="764704"/>
            <a:ext cx="8229600" cy="5976664"/>
          </a:xfrm>
        </p:spPr>
        <p:style>
          <a:lnRef idx="1">
            <a:schemeClr val="accent5"/>
          </a:lnRef>
          <a:fillRef idx="2">
            <a:schemeClr val="accent5"/>
          </a:fillRef>
          <a:effectRef idx="1">
            <a:schemeClr val="accent5"/>
          </a:effectRef>
          <a:fontRef idx="minor">
            <a:schemeClr val="dk1"/>
          </a:fontRef>
        </p:style>
        <p:txBody>
          <a:bodyPr>
            <a:normAutofit fontScale="85000" lnSpcReduction="20000"/>
          </a:bodyPr>
          <a:lstStyle/>
          <a:p>
            <a:pPr lvl="0" algn="justLow">
              <a:spcBef>
                <a:spcPts val="200"/>
              </a:spcBef>
              <a:buSzPts val="1600"/>
              <a:buFont typeface="+mj-lt"/>
              <a:buAutoNum type="arabicPeriod"/>
            </a:pPr>
            <a:r>
              <a:rPr lang="ar-DZ" sz="2600" dirty="0" smtClean="0">
                <a:latin typeface="Arabic Typesetting" panose="03020402040406030203" pitchFamily="66" charset="-78"/>
                <a:ea typeface="Calibri" panose="020F0502020204030204" pitchFamily="34" charset="0"/>
                <a:cs typeface="Arabic Typesetting" panose="03020402040406030203" pitchFamily="66" charset="-78"/>
              </a:rPr>
              <a:t>ي</a:t>
            </a:r>
            <a:r>
              <a:rPr lang="ar-SA" sz="2600" dirty="0" smtClean="0">
                <a:latin typeface="Arabic Typesetting" panose="03020402040406030203" pitchFamily="66" charset="-78"/>
                <a:ea typeface="Calibri" panose="020F0502020204030204" pitchFamily="34" charset="0"/>
                <a:cs typeface="Arabic Typesetting" panose="03020402040406030203" pitchFamily="66" charset="-78"/>
              </a:rPr>
              <a:t>عود </a:t>
            </a:r>
            <a:r>
              <a:rPr lang="ar-SA" sz="2600" dirty="0">
                <a:latin typeface="Arabic Typesetting" panose="03020402040406030203" pitchFamily="66" charset="-78"/>
                <a:ea typeface="Calibri" panose="020F0502020204030204" pitchFamily="34" charset="0"/>
                <a:cs typeface="Arabic Typesetting" panose="03020402040406030203" pitchFamily="66" charset="-78"/>
              </a:rPr>
              <a:t>الفضل الأول في إرساء وتطوير المسرح العربي إلى رواده الأوائل في </a:t>
            </a:r>
            <a:r>
              <a:rPr lang="ar-SA" sz="2600" dirty="0" smtClean="0">
                <a:latin typeface="Arabic Typesetting" panose="03020402040406030203" pitchFamily="66" charset="-78"/>
                <a:ea typeface="Calibri" panose="020F0502020204030204" pitchFamily="34" charset="0"/>
                <a:cs typeface="Arabic Typesetting" panose="03020402040406030203" pitchFamily="66" charset="-78"/>
              </a:rPr>
              <a:t>سوريا </a:t>
            </a:r>
            <a:r>
              <a:rPr lang="ar-SA" sz="2600" dirty="0">
                <a:latin typeface="Arabic Typesetting" panose="03020402040406030203" pitchFamily="66" charset="-78"/>
                <a:ea typeface="Calibri" panose="020F0502020204030204" pitchFamily="34" charset="0"/>
                <a:cs typeface="Arabic Typesetting" panose="03020402040406030203" pitchFamily="66" charset="-78"/>
              </a:rPr>
              <a:t>ولبنان، فقد </a:t>
            </a:r>
            <a:r>
              <a:rPr lang="ar-SA" sz="2600" dirty="0" smtClean="0">
                <a:latin typeface="Arabic Typesetting" panose="03020402040406030203" pitchFamily="66" charset="-78"/>
                <a:ea typeface="Calibri" panose="020F0502020204030204" pitchFamily="34" charset="0"/>
                <a:cs typeface="Arabic Typesetting" panose="03020402040406030203" pitchFamily="66" charset="-78"/>
              </a:rPr>
              <a:t>وضع</a:t>
            </a:r>
            <a:r>
              <a:rPr lang="ar-DZ" sz="2600" dirty="0" err="1" smtClean="0">
                <a:latin typeface="Arabic Typesetting" panose="03020402040406030203" pitchFamily="66" charset="-78"/>
                <a:ea typeface="Calibri" panose="020F0502020204030204" pitchFamily="34" charset="0"/>
                <a:cs typeface="Arabic Typesetting" panose="03020402040406030203" pitchFamily="66" charset="-78"/>
              </a:rPr>
              <a:t>وا</a:t>
            </a:r>
            <a:r>
              <a:rPr lang="ar-SA" sz="2600" dirty="0" smtClean="0">
                <a:latin typeface="Arabic Typesetting" panose="03020402040406030203" pitchFamily="66" charset="-78"/>
                <a:ea typeface="Calibri" panose="020F0502020204030204" pitchFamily="34" charset="0"/>
                <a:cs typeface="Arabic Typesetting" panose="03020402040406030203" pitchFamily="66" charset="-78"/>
              </a:rPr>
              <a:t> </a:t>
            </a:r>
            <a:r>
              <a:rPr lang="ar-SA" sz="2600" dirty="0">
                <a:latin typeface="Arabic Typesetting" panose="03020402040406030203" pitchFamily="66" charset="-78"/>
                <a:ea typeface="Calibri" panose="020F0502020204030204" pitchFamily="34" charset="0"/>
                <a:cs typeface="Arabic Typesetting" panose="03020402040406030203" pitchFamily="66" charset="-78"/>
              </a:rPr>
              <a:t>اللبنات الأولى للمسرح العربي، رغم أن الملاحظ أن هذا الفن تطور وانتعش أكثر في مصر، التي استقطبت العديد من الفرق المسرحية، التي وجدت في مصر المناخ المناسب لتقديم عروضها المسرحية، بعيدا عن أشكال الرقابة التي كانت تمارس على ممتهني المسرح في الشام، ويعزى هذا إلى شبه الاستقلال الذي تمتعت به مصر، في تلك الحقبة الزمنية، وبعدها الجغرافي عن مركز الخلافة العثمانية، فقد قام الخديوي اسماعيل ببناء دار للأوبرا سنة 1869، بينما كانت بلاد الشام تتعرض، في تلك الفترة، لحركة قمع فكرية وسياسية عثمانية، مما حدا بكثير من الفنانين والشعراء إلى النزوح من بلاد الشام إلى مصر. </a:t>
            </a:r>
            <a:r>
              <a:rPr lang="ar-SA" sz="2600" dirty="0" smtClean="0">
                <a:latin typeface="Arabic Typesetting" panose="03020402040406030203" pitchFamily="66" charset="-78"/>
                <a:ea typeface="Calibri" panose="020F0502020204030204" pitchFamily="34" charset="0"/>
                <a:cs typeface="Arabic Typesetting" panose="03020402040406030203" pitchFamily="66" charset="-78"/>
              </a:rPr>
              <a:t>وأول </a:t>
            </a:r>
            <a:r>
              <a:rPr lang="ar-SA" sz="2600" dirty="0">
                <a:latin typeface="Arabic Typesetting" panose="03020402040406030203" pitchFamily="66" charset="-78"/>
                <a:ea typeface="Calibri" panose="020F0502020204030204" pitchFamily="34" charset="0"/>
                <a:cs typeface="Arabic Typesetting" panose="03020402040406030203" pitchFamily="66" charset="-78"/>
              </a:rPr>
              <a:t>فرقة مسرحية وفدت آنذاك (1876-1877) هي فرقة سليم </a:t>
            </a:r>
            <a:r>
              <a:rPr lang="ar-SA" sz="2600" dirty="0" smtClean="0">
                <a:latin typeface="Arabic Typesetting" panose="03020402040406030203" pitchFamily="66" charset="-78"/>
                <a:ea typeface="Calibri" panose="020F0502020204030204" pitchFamily="34" charset="0"/>
                <a:cs typeface="Arabic Typesetting" panose="03020402040406030203" pitchFamily="66" charset="-78"/>
              </a:rPr>
              <a:t>النق</a:t>
            </a:r>
            <a:r>
              <a:rPr lang="ar-DZ" sz="2600" dirty="0" smtClean="0">
                <a:latin typeface="Arabic Typesetting" panose="03020402040406030203" pitchFamily="66" charset="-78"/>
                <a:ea typeface="Calibri" panose="020F0502020204030204" pitchFamily="34" charset="0"/>
                <a:cs typeface="Arabic Typesetting" panose="03020402040406030203" pitchFamily="66" charset="-78"/>
              </a:rPr>
              <a:t>ّ</a:t>
            </a:r>
            <a:r>
              <a:rPr lang="ar-SA" sz="2600" dirty="0" smtClean="0">
                <a:latin typeface="Arabic Typesetting" panose="03020402040406030203" pitchFamily="66" charset="-78"/>
                <a:ea typeface="Calibri" panose="020F0502020204030204" pitchFamily="34" charset="0"/>
                <a:cs typeface="Arabic Typesetting" panose="03020402040406030203" pitchFamily="66" charset="-78"/>
              </a:rPr>
              <a:t>اش</a:t>
            </a:r>
            <a:r>
              <a:rPr lang="ar-SA" sz="2600" dirty="0">
                <a:latin typeface="Arabic Typesetting" panose="03020402040406030203" pitchFamily="66" charset="-78"/>
                <a:ea typeface="Calibri" panose="020F0502020204030204" pitchFamily="34" charset="0"/>
                <a:cs typeface="Arabic Typesetting" panose="03020402040406030203" pitchFamily="66" charset="-78"/>
              </a:rPr>
              <a:t>، حيث نزلت في الإسكندرية الأكثر تحررا مقارنة ببلاد الشام، وقد تألفت الفرقة من اثني عشر ممثلا وأربع ممثلات، وقامت بتقديم بعض التمثيليات المترجمة عن اللغة الفرنسية. خلف سليم النقاش في الإشراف على الفرقة زميله يوسف خياط (1877-1895). كما ظهرت فرق شامية أخرى لعبت دورا مهما على ساحة المسرح المصري، وهي فرقة سليمان </a:t>
            </a:r>
            <a:r>
              <a:rPr lang="ar-SA" sz="2600" dirty="0" err="1">
                <a:latin typeface="Arabic Typesetting" panose="03020402040406030203" pitchFamily="66" charset="-78"/>
                <a:ea typeface="Calibri" panose="020F0502020204030204" pitchFamily="34" charset="0"/>
                <a:cs typeface="Arabic Typesetting" panose="03020402040406030203" pitchFamily="66" charset="-78"/>
              </a:rPr>
              <a:t>القرداحي</a:t>
            </a:r>
            <a:r>
              <a:rPr lang="ar-SA" sz="2600" dirty="0">
                <a:latin typeface="Arabic Typesetting" panose="03020402040406030203" pitchFamily="66" charset="-78"/>
                <a:ea typeface="Calibri" panose="020F0502020204030204" pitchFamily="34" charset="0"/>
                <a:cs typeface="Arabic Typesetting" panose="03020402040406030203" pitchFamily="66" charset="-78"/>
              </a:rPr>
              <a:t> (1882-1909)، وفرقة سليمان الحداد (1887)، وفرقة اسكندر فرح (1881-1909)، هذا إضافة إلى فرقة أبو خليل القباني التي وصلت مصر هي الأخرى في نفس الفترة الزمنية (1884-1909) لتتابع عملها المسرحي الذي بدأته في سوريا. </a:t>
            </a:r>
            <a:endParaRPr lang="fr-FR" sz="2600" dirty="0">
              <a:latin typeface="Arabic Typesetting" panose="03020402040406030203" pitchFamily="66" charset="-78"/>
              <a:cs typeface="Arabic Typesetting" panose="03020402040406030203" pitchFamily="66" charset="-78"/>
            </a:endParaRPr>
          </a:p>
          <a:p>
            <a:pPr algn="justLow">
              <a:lnSpc>
                <a:spcPct val="115000"/>
              </a:lnSpc>
            </a:pPr>
            <a:r>
              <a:rPr lang="ar-SA" sz="2600" dirty="0">
                <a:latin typeface="Arabic Typesetting" panose="03020402040406030203" pitchFamily="66" charset="-78"/>
                <a:ea typeface="Calibri" panose="020F0502020204030204" pitchFamily="34" charset="0"/>
                <a:cs typeface="Arabic Typesetting" panose="03020402040406030203" pitchFamily="66" charset="-78"/>
              </a:rPr>
              <a:t>       يؤكد محمد مندور على أهمية ما قام به أهل الشام، مشيرا إلى انتقال أهم تلك الفرق من هناك والإقامة في مصر، كما </a:t>
            </a:r>
            <a:r>
              <a:rPr lang="ar-SA" sz="2600" dirty="0" smtClean="0">
                <a:latin typeface="Arabic Typesetting" panose="03020402040406030203" pitchFamily="66" charset="-78"/>
                <a:ea typeface="Calibri" panose="020F0502020204030204" pitchFamily="34" charset="0"/>
                <a:cs typeface="Arabic Typesetting" panose="03020402040406030203" pitchFamily="66" charset="-78"/>
              </a:rPr>
              <a:t>ذكرنا، </a:t>
            </a:r>
            <a:r>
              <a:rPr lang="ar-SA" sz="2600" dirty="0">
                <a:latin typeface="Arabic Typesetting" panose="03020402040406030203" pitchFamily="66" charset="-78"/>
                <a:ea typeface="Calibri" panose="020F0502020204030204" pitchFamily="34" charset="0"/>
                <a:cs typeface="Arabic Typesetting" panose="03020402040406030203" pitchFamily="66" charset="-78"/>
              </a:rPr>
              <a:t>ويضيف أنه كان لهؤلاء السوريين الأوائل، بنوع خاص، فضل في ظهور رائد فن </a:t>
            </a:r>
            <a:r>
              <a:rPr lang="ar-SA" sz="2600" dirty="0" smtClean="0">
                <a:latin typeface="Arabic Typesetting" panose="03020402040406030203" pitchFamily="66" charset="-78"/>
                <a:ea typeface="Calibri" panose="020F0502020204030204" pitchFamily="34" charset="0"/>
                <a:cs typeface="Arabic Typesetting" panose="03020402040406030203" pitchFamily="66" charset="-78"/>
              </a:rPr>
              <a:t>الأوبريت </a:t>
            </a:r>
            <a:r>
              <a:rPr lang="ar-SA" sz="2600" dirty="0">
                <a:latin typeface="Arabic Typesetting" panose="03020402040406030203" pitchFamily="66" charset="-78"/>
                <a:ea typeface="Calibri" panose="020F0502020204030204" pitchFamily="34" charset="0"/>
                <a:cs typeface="Arabic Typesetting" panose="03020402040406030203" pitchFamily="66" charset="-78"/>
              </a:rPr>
              <a:t>المصري الشيخ سلامة حجازي (1852-1917)، الذي أخذ هذا الفن عن القباني، قبل أن يستقل ويكون فرقته الخاصة، التي عملت من سنة 1905-1914. </a:t>
            </a:r>
            <a:endParaRPr lang="fr-FR" sz="2600" dirty="0">
              <a:latin typeface="Arabic Typesetting" panose="03020402040406030203" pitchFamily="66" charset="-78"/>
              <a:ea typeface="Calibri" panose="020F0502020204030204" pitchFamily="34" charset="0"/>
              <a:cs typeface="Arabic Typesetting" panose="03020402040406030203" pitchFamily="66" charset="-78"/>
            </a:endParaRPr>
          </a:p>
          <a:p>
            <a:pPr algn="justLow">
              <a:lnSpc>
                <a:spcPct val="115000"/>
              </a:lnSpc>
            </a:pPr>
            <a:r>
              <a:rPr lang="ar-SA" sz="2600" dirty="0">
                <a:latin typeface="Arabic Typesetting" panose="03020402040406030203" pitchFamily="66" charset="-78"/>
                <a:ea typeface="Calibri" panose="020F0502020204030204" pitchFamily="34" charset="0"/>
                <a:cs typeface="Arabic Typesetting" panose="03020402040406030203" pitchFamily="66" charset="-78"/>
              </a:rPr>
              <a:t>    لم يقتصر دور </a:t>
            </a:r>
            <a:r>
              <a:rPr lang="ar-SA" sz="2600" dirty="0" err="1">
                <a:latin typeface="Arabic Typesetting" panose="03020402040406030203" pitchFamily="66" charset="-78"/>
                <a:ea typeface="Calibri" panose="020F0502020204030204" pitchFamily="34" charset="0"/>
                <a:cs typeface="Arabic Typesetting" panose="03020402040406030203" pitchFamily="66" charset="-78"/>
              </a:rPr>
              <a:t>الشوام</a:t>
            </a:r>
            <a:r>
              <a:rPr lang="ar-SA" sz="2600" dirty="0">
                <a:latin typeface="Arabic Typesetting" panose="03020402040406030203" pitchFamily="66" charset="-78"/>
                <a:ea typeface="Calibri" panose="020F0502020204030204" pitchFamily="34" charset="0"/>
                <a:cs typeface="Arabic Typesetting" panose="03020402040406030203" pitchFamily="66" charset="-78"/>
              </a:rPr>
              <a:t> على دورهم الريادي في إنشاء الفرق والمسارح، بل ساهموا أيضا في ترجمة وتعريب الكثير من المسرحيات الغربية. كما أن ظهور الفرق الشامية في سنوات السبعينيات من القرن 19م على أرض مصر مثلت نهاية مرحلة وبداية لمرحلة جديدة، فقد أصبح المسرح أكثر تنظيما عما كان عليه من قبل.. </a:t>
            </a:r>
            <a:endParaRPr lang="ar-DZ" sz="2600" dirty="0" smtClean="0">
              <a:latin typeface="Arabic Typesetting" panose="03020402040406030203" pitchFamily="66" charset="-78"/>
              <a:ea typeface="Calibri" panose="020F0502020204030204" pitchFamily="34" charset="0"/>
              <a:cs typeface="Arabic Typesetting" panose="03020402040406030203" pitchFamily="66" charset="-78"/>
            </a:endParaRPr>
          </a:p>
          <a:p>
            <a:pPr algn="justLow">
              <a:lnSpc>
                <a:spcPct val="115000"/>
              </a:lnSpc>
            </a:pPr>
            <a:r>
              <a:rPr lang="ar-SA" sz="2600" dirty="0" smtClean="0">
                <a:latin typeface="Arabic Typesetting" panose="03020402040406030203" pitchFamily="66" charset="-78"/>
                <a:ea typeface="Calibri" panose="020F0502020204030204" pitchFamily="34" charset="0"/>
                <a:cs typeface="Arabic Typesetting" panose="03020402040406030203" pitchFamily="66" charset="-78"/>
              </a:rPr>
              <a:t>وانطلاقا </a:t>
            </a:r>
            <a:r>
              <a:rPr lang="ar-SA" sz="2600" dirty="0">
                <a:latin typeface="Arabic Typesetting" panose="03020402040406030203" pitchFamily="66" charset="-78"/>
                <a:ea typeface="Calibri" panose="020F0502020204030204" pitchFamily="34" charset="0"/>
                <a:cs typeface="Arabic Typesetting" panose="03020402040406030203" pitchFamily="66" charset="-78"/>
              </a:rPr>
              <a:t>من هذا يطرح السؤال الآتي: ما هو الدور الذي لعبته مصر نهاية القرن التاسع عشر  وأوائل القرن العشرين؟</a:t>
            </a:r>
            <a:endParaRPr lang="fr-FR" sz="2600" dirty="0">
              <a:latin typeface="Arabic Typesetting" panose="03020402040406030203" pitchFamily="66" charset="-78"/>
              <a:ea typeface="Calibri" panose="020F0502020204030204" pitchFamily="34" charset="0"/>
              <a:cs typeface="Arabic Typesetting" panose="03020402040406030203" pitchFamily="66" charset="-78"/>
            </a:endParaRPr>
          </a:p>
          <a:p>
            <a:endParaRPr lang="fr-FR" dirty="0"/>
          </a:p>
        </p:txBody>
      </p:sp>
    </p:spTree>
    <p:extLst>
      <p:ext uri="{BB962C8B-B14F-4D97-AF65-F5344CB8AC3E}">
        <p14:creationId xmlns:p14="http://schemas.microsoft.com/office/powerpoint/2010/main" xmlns="" val="42763824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490066"/>
          </a:xfrm>
        </p:spPr>
        <p:style>
          <a:lnRef idx="1">
            <a:schemeClr val="accent4"/>
          </a:lnRef>
          <a:fillRef idx="2">
            <a:schemeClr val="accent4"/>
          </a:fillRef>
          <a:effectRef idx="1">
            <a:schemeClr val="accent4"/>
          </a:effectRef>
          <a:fontRef idx="minor">
            <a:schemeClr val="dk1"/>
          </a:fontRef>
        </p:style>
        <p:txBody>
          <a:bodyPr>
            <a:normAutofit/>
          </a:bodyPr>
          <a:lstStyle/>
          <a:p>
            <a:r>
              <a:rPr lang="ar-DZ" sz="2400" b="1" dirty="0" smtClean="0">
                <a:latin typeface="Arabic Typesetting" panose="03020402040406030203" pitchFamily="66" charset="-78"/>
                <a:ea typeface="Calibri" panose="020F0502020204030204" pitchFamily="34" charset="0"/>
                <a:cs typeface="Arabic Typesetting" panose="03020402040406030203" pitchFamily="66" charset="-78"/>
              </a:rPr>
              <a:t>2-</a:t>
            </a:r>
            <a:r>
              <a:rPr lang="ar-SA" sz="2400" b="1" dirty="0">
                <a:latin typeface="Arabic Typesetting" panose="03020402040406030203" pitchFamily="66" charset="-78"/>
                <a:ea typeface="Calibri" panose="020F0502020204030204" pitchFamily="34" charset="0"/>
                <a:cs typeface="Arabic Typesetting" panose="03020402040406030203" pitchFamily="66" charset="-78"/>
              </a:rPr>
              <a:t>فرقة جورج أبيض المسرحية</a:t>
            </a:r>
            <a:endParaRPr lang="fr-FR" sz="2400" dirty="0">
              <a:latin typeface="Arabic Typesetting" panose="03020402040406030203" pitchFamily="66" charset="-78"/>
              <a:cs typeface="Arabic Typesetting" panose="03020402040406030203" pitchFamily="66" charset="-78"/>
            </a:endParaRPr>
          </a:p>
        </p:txBody>
      </p:sp>
      <p:sp>
        <p:nvSpPr>
          <p:cNvPr id="3" name="Espace réservé du contenu 2"/>
          <p:cNvSpPr>
            <a:spLocks noGrp="1"/>
          </p:cNvSpPr>
          <p:nvPr>
            <p:ph idx="1"/>
          </p:nvPr>
        </p:nvSpPr>
        <p:spPr>
          <a:xfrm>
            <a:off x="457200" y="764704"/>
            <a:ext cx="8229600" cy="5976664"/>
          </a:xfrm>
        </p:spPr>
        <p:style>
          <a:lnRef idx="1">
            <a:schemeClr val="accent3"/>
          </a:lnRef>
          <a:fillRef idx="2">
            <a:schemeClr val="accent3"/>
          </a:fillRef>
          <a:effectRef idx="1">
            <a:schemeClr val="accent3"/>
          </a:effectRef>
          <a:fontRef idx="minor">
            <a:schemeClr val="dk1"/>
          </a:fontRef>
        </p:style>
        <p:txBody>
          <a:bodyPr>
            <a:normAutofit fontScale="92500" lnSpcReduction="20000"/>
          </a:bodyPr>
          <a:lstStyle/>
          <a:p>
            <a:pPr lvl="0" algn="justLow">
              <a:spcBef>
                <a:spcPts val="200"/>
              </a:spcBef>
              <a:buSzPts val="1600"/>
              <a:buFont typeface="+mj-lt"/>
              <a:buAutoNum type="arabicPeriod"/>
            </a:pPr>
            <a:r>
              <a:rPr lang="ar-SA" sz="2000" dirty="0">
                <a:latin typeface="Arabic Typesetting" panose="03020402040406030203" pitchFamily="66" charset="-78"/>
                <a:ea typeface="Calibri" panose="020F0502020204030204" pitchFamily="34" charset="0"/>
                <a:cs typeface="Arabic Typesetting" panose="03020402040406030203" pitchFamily="66" charset="-78"/>
              </a:rPr>
              <a:t>يعتبر العقد الثاني من القرن العشرين إحدى أهم المحطات في تاريخ المسرح العربي الحديث، وهي فترة خصب فني، إذ تعددت الجوقات وتجلت المواهب، وقويت المنافسة بين الفرق، فألفينا فرقة سلامة حجازي وفرقة منيرة المهدية اللتان قدمتا المسرح الغنائي، وأدى عزيز عيد الملهاة (</a:t>
            </a:r>
            <a:r>
              <a:rPr lang="ar-SA" sz="2000" dirty="0" err="1">
                <a:latin typeface="Arabic Typesetting" panose="03020402040406030203" pitchFamily="66" charset="-78"/>
                <a:ea typeface="Calibri" panose="020F0502020204030204" pitchFamily="34" charset="0"/>
                <a:cs typeface="Arabic Typesetting" panose="03020402040406030203" pitchFamily="66" charset="-78"/>
              </a:rPr>
              <a:t>الفودفيل</a:t>
            </a:r>
            <a:r>
              <a:rPr lang="ar-SA" sz="2000" dirty="0">
                <a:latin typeface="Arabic Typesetting" panose="03020402040406030203" pitchFamily="66" charset="-78"/>
                <a:ea typeface="Calibri" panose="020F0502020204030204" pitchFamily="34" charset="0"/>
                <a:cs typeface="Arabic Typesetting" panose="03020402040406030203" pitchFamily="66" charset="-78"/>
              </a:rPr>
              <a:t>)، وقدم جورج أبيض المأساة. و أبرز هذه الفرق يومئذ فرقة جورج أبيض (1880-1957) الأولى، التي ظهرت بعد مرحلة حاسمة في أطوار المسرح العربي، حيث خطا أبيض بالمسرح أول خطوة حقيقية نحو إيجاد فن صحيح، مبني على الدراسة الأصولية، ومتصل بتراث المسرح الأوروبي العتيد، بأنواعه وتقنياته. </a:t>
            </a:r>
            <a:r>
              <a:rPr lang="ar-SA" sz="2000" dirty="0" smtClean="0">
                <a:latin typeface="Arabic Typesetting" panose="03020402040406030203" pitchFamily="66" charset="-78"/>
                <a:ea typeface="Calibri" panose="020F0502020204030204" pitchFamily="34" charset="0"/>
                <a:cs typeface="Arabic Typesetting" panose="03020402040406030203" pitchFamily="66" charset="-78"/>
              </a:rPr>
              <a:t>وأتاحت </a:t>
            </a:r>
            <a:r>
              <a:rPr lang="ar-SA" sz="2000" dirty="0">
                <a:latin typeface="Arabic Typesetting" panose="03020402040406030203" pitchFamily="66" charset="-78"/>
                <a:ea typeface="Calibri" panose="020F0502020204030204" pitchFamily="34" charset="0"/>
                <a:cs typeface="Arabic Typesetting" panose="03020402040406030203" pitchFamily="66" charset="-78"/>
              </a:rPr>
              <a:t>فرقته ظهور المؤلفين المسرحيين المحليين والملحنين المسرحيين، وكذلك ظهر لأول مرة الممثلون المدربون بالأسلوب العلمي. </a:t>
            </a:r>
            <a:endParaRPr lang="fr-FR" sz="1400" dirty="0">
              <a:latin typeface="Arabic Typesetting" panose="03020402040406030203" pitchFamily="66" charset="-78"/>
              <a:ea typeface="Calibri" panose="020F0502020204030204" pitchFamily="34" charset="0"/>
              <a:cs typeface="Arabic Typesetting" panose="03020402040406030203" pitchFamily="66" charset="-78"/>
            </a:endParaRPr>
          </a:p>
          <a:p>
            <a:pPr algn="justLow">
              <a:lnSpc>
                <a:spcPct val="115000"/>
              </a:lnSpc>
            </a:pPr>
            <a:r>
              <a:rPr lang="ar-SA" sz="2000" dirty="0">
                <a:latin typeface="Arabic Typesetting" panose="03020402040406030203" pitchFamily="66" charset="-78"/>
                <a:ea typeface="Calibri" panose="020F0502020204030204" pitchFamily="34" charset="0"/>
                <a:cs typeface="Arabic Typesetting" panose="03020402040406030203" pitchFamily="66" charset="-78"/>
              </a:rPr>
              <a:t>عاد أبيض من فرنسا في عام 1910 على رأس فرقة فرنسية لتقديم عروض باللغة الفرنسية، بعد أن أوفده الخديوي عباس حلمي إلى هناك سنة 1904، حيث درس فيها أصول المسرح والتمثيل على يدي الممثل الفرنسي </a:t>
            </a:r>
            <a:r>
              <a:rPr lang="ar-SA" sz="2000" b="1" dirty="0">
                <a:latin typeface="Arabic Typesetting" panose="03020402040406030203" pitchFamily="66" charset="-78"/>
                <a:ea typeface="Calibri" panose="020F0502020204030204" pitchFamily="34" charset="0"/>
                <a:cs typeface="Arabic Typesetting" panose="03020402040406030203" pitchFamily="66" charset="-78"/>
              </a:rPr>
              <a:t>سيلفان</a:t>
            </a:r>
            <a:r>
              <a:rPr lang="ar-SA" sz="2000" dirty="0">
                <a:latin typeface="Arabic Typesetting" panose="03020402040406030203" pitchFamily="66" charset="-78"/>
                <a:ea typeface="Calibri" panose="020F0502020204030204" pitchFamily="34" charset="0"/>
                <a:cs typeface="Arabic Typesetting" panose="03020402040406030203" pitchFamily="66" charset="-78"/>
              </a:rPr>
              <a:t>، ونال إجازة المعهد العالي للتمثيل (</a:t>
            </a:r>
            <a:r>
              <a:rPr lang="ar-SA" sz="2000" dirty="0" err="1">
                <a:latin typeface="Arabic Typesetting" panose="03020402040406030203" pitchFamily="66" charset="-78"/>
                <a:ea typeface="Calibri" panose="020F0502020204030204" pitchFamily="34" charset="0"/>
                <a:cs typeface="Arabic Typesetting" panose="03020402040406030203" pitchFamily="66" charset="-78"/>
              </a:rPr>
              <a:t>الكونسرفتوار</a:t>
            </a:r>
            <a:r>
              <a:rPr lang="ar-SA" sz="2000" dirty="0">
                <a:latin typeface="Arabic Typesetting" panose="03020402040406030203" pitchFamily="66" charset="-78"/>
                <a:ea typeface="Calibri" panose="020F0502020204030204" pitchFamily="34" charset="0"/>
                <a:cs typeface="Arabic Typesetting" panose="03020402040406030203" pitchFamily="66" charset="-78"/>
              </a:rPr>
              <a:t>)، وقد عاد إلى مصر ومعه فرقة تمثيل فرنسية، كان من بين أفرادها الممثل جان </a:t>
            </a:r>
            <a:r>
              <a:rPr lang="ar-SA" sz="2000" dirty="0" err="1">
                <a:latin typeface="Arabic Typesetting" panose="03020402040406030203" pitchFamily="66" charset="-78"/>
                <a:ea typeface="Calibri" panose="020F0502020204030204" pitchFamily="34" charset="0"/>
                <a:cs typeface="Arabic Typesetting" panose="03020402040406030203" pitchFamily="66" charset="-78"/>
              </a:rPr>
              <a:t>هارفيه</a:t>
            </a:r>
            <a:r>
              <a:rPr lang="ar-SA" sz="2000" dirty="0">
                <a:latin typeface="Arabic Typesetting" panose="03020402040406030203" pitchFamily="66" charset="-78"/>
                <a:ea typeface="Calibri" panose="020F0502020204030204" pitchFamily="34" charset="0"/>
                <a:cs typeface="Arabic Typesetting" panose="03020402040406030203" pitchFamily="66" charset="-78"/>
              </a:rPr>
              <a:t>، وقدم بهذه الفرقة موسمين على مسرح الاسكندرية ودار الأوبرا بالقاهرة، ومثلت عدة مسرحيات منها: «</a:t>
            </a:r>
            <a:r>
              <a:rPr lang="ar-SA" sz="2000" b="1" dirty="0">
                <a:latin typeface="Arabic Typesetting" panose="03020402040406030203" pitchFamily="66" charset="-78"/>
                <a:ea typeface="Calibri" panose="020F0502020204030204" pitchFamily="34" charset="0"/>
                <a:cs typeface="Arabic Typesetting" panose="03020402040406030203" pitchFamily="66" charset="-78"/>
              </a:rPr>
              <a:t>لويس الحادي عشر</a:t>
            </a:r>
            <a:r>
              <a:rPr lang="ar-SA" sz="2000" dirty="0">
                <a:latin typeface="Arabic Typesetting" panose="03020402040406030203" pitchFamily="66" charset="-78"/>
                <a:ea typeface="Calibri" panose="020F0502020204030204" pitchFamily="34" charset="0"/>
                <a:cs typeface="Arabic Typesetting" panose="03020402040406030203" pitchFamily="66" charset="-78"/>
              </a:rPr>
              <a:t>»</a:t>
            </a:r>
            <a:r>
              <a:rPr lang="ar-SA" sz="2000" b="1" dirty="0">
                <a:latin typeface="Arabic Typesetting" panose="03020402040406030203" pitchFamily="66" charset="-78"/>
                <a:ea typeface="Calibri" panose="020F0502020204030204" pitchFamily="34" charset="0"/>
                <a:cs typeface="Arabic Typesetting" panose="03020402040406030203" pitchFamily="66" charset="-78"/>
              </a:rPr>
              <a:t> و</a:t>
            </a:r>
            <a:r>
              <a:rPr lang="ar-SA" sz="2000" dirty="0">
                <a:latin typeface="Arabic Typesetting" panose="03020402040406030203" pitchFamily="66" charset="-78"/>
                <a:ea typeface="Calibri" panose="020F0502020204030204" pitchFamily="34" charset="0"/>
                <a:cs typeface="Arabic Typesetting" panose="03020402040406030203" pitchFamily="66" charset="-78"/>
              </a:rPr>
              <a:t>«</a:t>
            </a:r>
            <a:r>
              <a:rPr lang="ar-SA" sz="2000" b="1" dirty="0" err="1">
                <a:latin typeface="Arabic Typesetting" panose="03020402040406030203" pitchFamily="66" charset="-78"/>
                <a:ea typeface="Calibri" panose="020F0502020204030204" pitchFamily="34" charset="0"/>
                <a:cs typeface="Arabic Typesetting" panose="03020402040406030203" pitchFamily="66" charset="-78"/>
              </a:rPr>
              <a:t>تارتوف</a:t>
            </a:r>
            <a:r>
              <a:rPr lang="ar-SA" sz="2000" dirty="0">
                <a:latin typeface="Arabic Typesetting" panose="03020402040406030203" pitchFamily="66" charset="-78"/>
                <a:ea typeface="Calibri" panose="020F0502020204030204" pitchFamily="34" charset="0"/>
                <a:cs typeface="Arabic Typesetting" panose="03020402040406030203" pitchFamily="66" charset="-78"/>
              </a:rPr>
              <a:t>»..ثم عادت الفرقة إلى فرنسا بعد انتهاء عقدها. </a:t>
            </a:r>
            <a:endParaRPr lang="ar-DZ" sz="2000" dirty="0" smtClean="0">
              <a:latin typeface="Arabic Typesetting" panose="03020402040406030203" pitchFamily="66" charset="-78"/>
              <a:ea typeface="Calibri" panose="020F0502020204030204" pitchFamily="34" charset="0"/>
              <a:cs typeface="Arabic Typesetting" panose="03020402040406030203" pitchFamily="66" charset="-78"/>
            </a:endParaRPr>
          </a:p>
          <a:p>
            <a:pPr algn="justLow">
              <a:lnSpc>
                <a:spcPct val="115000"/>
              </a:lnSpc>
            </a:pPr>
            <a:r>
              <a:rPr lang="ar-SA" sz="2000" dirty="0" smtClean="0">
                <a:latin typeface="Arabic Typesetting" panose="03020402040406030203" pitchFamily="66" charset="-78"/>
                <a:ea typeface="Calibri" panose="020F0502020204030204" pitchFamily="34" charset="0"/>
                <a:cs typeface="Arabic Typesetting" panose="03020402040406030203" pitchFamily="66" charset="-78"/>
              </a:rPr>
              <a:t>في </a:t>
            </a:r>
            <a:r>
              <a:rPr lang="ar-SA" sz="2000" dirty="0">
                <a:latin typeface="Arabic Typesetting" panose="03020402040406030203" pitchFamily="66" charset="-78"/>
                <a:ea typeface="Calibri" panose="020F0502020204030204" pitchFamily="34" charset="0"/>
                <a:cs typeface="Arabic Typesetting" panose="03020402040406030203" pitchFamily="66" charset="-78"/>
              </a:rPr>
              <a:t>عام 1911 كان الزعيم سعد زغلول وزيرا للمعارف فدعا إليه جورج أبيض وطلب منه تكوين فرقة عربية بديلة عن الفرقة الفرنسية، على أن يقدم الأعمال الفرنسية بالعربية، وأسس فرقة من مشاهير الممثلين في تلك الأيام، وعكف بعد ذلك عاما كاملا على إعداد وتعريب المسرحيات التي مثلها باللغة الفرنسية. وما لبث أن استقطب حوله مجموعة من أفضل المواهب والمحترفين، مما حفز المؤلفين  على التفرغ لأعمال الترجمة والاقتباس والتأليف، ومن أوائل الترجمات كانت مسرحية: «أوديب ملكا» </a:t>
            </a:r>
            <a:r>
              <a:rPr lang="ar-SA" sz="2000" dirty="0" err="1">
                <a:latin typeface="Arabic Typesetting" panose="03020402040406030203" pitchFamily="66" charset="-78"/>
                <a:ea typeface="Calibri" panose="020F0502020204030204" pitchFamily="34" charset="0"/>
                <a:cs typeface="Arabic Typesetting" panose="03020402040406030203" pitchFamily="66" charset="-78"/>
              </a:rPr>
              <a:t>لسوفوكليس</a:t>
            </a:r>
            <a:r>
              <a:rPr lang="ar-SA" sz="2000" dirty="0">
                <a:latin typeface="Arabic Typesetting" panose="03020402040406030203" pitchFamily="66" charset="-78"/>
                <a:ea typeface="Calibri" panose="020F0502020204030204" pitchFamily="34" charset="0"/>
                <a:cs typeface="Arabic Typesetting" panose="03020402040406030203" pitchFamily="66" charset="-78"/>
              </a:rPr>
              <a:t> ترجمها فرح أنطون، ومسرحية: «عطيل» لشكسبير ترجمها خليل مطران،  ومسرحية: « لويس الحادي عشر». وقدم أيضا: «مضحك الملك»، «الشرف الياباني»، «الإيمان»، كما قدم في مسيرته الفنية مسرحيات موليير كمسرحية:« </a:t>
            </a:r>
            <a:r>
              <a:rPr lang="ar-SA" sz="2000" dirty="0" err="1">
                <a:latin typeface="Arabic Typesetting" panose="03020402040406030203" pitchFamily="66" charset="-78"/>
                <a:ea typeface="Calibri" panose="020F0502020204030204" pitchFamily="34" charset="0"/>
                <a:cs typeface="Arabic Typesetting" panose="03020402040406030203" pitchFamily="66" charset="-78"/>
              </a:rPr>
              <a:t>تارتوف</a:t>
            </a:r>
            <a:r>
              <a:rPr lang="ar-SA" sz="2000" dirty="0">
                <a:latin typeface="Arabic Typesetting" panose="03020402040406030203" pitchFamily="66" charset="-78"/>
                <a:ea typeface="Calibri" panose="020F0502020204030204" pitchFamily="34" charset="0"/>
                <a:cs typeface="Arabic Typesetting" panose="03020402040406030203" pitchFamily="66" charset="-78"/>
              </a:rPr>
              <a:t>» التي قدمها أيضا مقتبسة تحت عنوان: «الشيخ متلوف»، وقدم لموليير أيضا: «مدرسة الأزواج»، «مدرسة النساء»، «النساء العاملات»... وهي من النوع الكوميدي من اقتباس جلال عثمان، حاول فيها جورج أبيض أن يتحول إلى ممثل كوميدي، لكنه فشل فشلا ذريعا لأنه كان مطبوعا بالفن التراجيدي، وكادت هذه التجربة أن تعصف بفرقته وتنهي مسيرتها الطويلة. </a:t>
            </a:r>
            <a:endParaRPr lang="fr-FR" sz="2000" dirty="0">
              <a:latin typeface="Arabic Typesetting" panose="03020402040406030203" pitchFamily="66" charset="-78"/>
              <a:ea typeface="Calibri" panose="020F0502020204030204" pitchFamily="34" charset="0"/>
              <a:cs typeface="Arabic Typesetting" panose="03020402040406030203" pitchFamily="66" charset="-78"/>
            </a:endParaRPr>
          </a:p>
          <a:p>
            <a:pPr algn="justLow">
              <a:lnSpc>
                <a:spcPct val="115000"/>
              </a:lnSpc>
            </a:pPr>
            <a:r>
              <a:rPr lang="ar-SA" sz="2000" dirty="0">
                <a:latin typeface="Arabic Typesetting" panose="03020402040406030203" pitchFamily="66" charset="-78"/>
                <a:ea typeface="Calibri" panose="020F0502020204030204" pitchFamily="34" charset="0"/>
                <a:cs typeface="Arabic Typesetting" panose="03020402040406030203" pitchFamily="66" charset="-78"/>
              </a:rPr>
              <a:t>وكان أول ما افتتحت به الفرقة نشاطها مسرحية شعرية بعنوان: «جريح بيروت» من تأليف الشاعر حافظ إبراهيم، كما قدمت في ما بعد مسرحية: «الحاكم بأمر الله» </a:t>
            </a:r>
            <a:r>
              <a:rPr lang="ar-SA" sz="2000" dirty="0" err="1">
                <a:latin typeface="Arabic Typesetting" panose="03020402040406030203" pitchFamily="66" charset="-78"/>
                <a:ea typeface="Calibri" panose="020F0502020204030204" pitchFamily="34" charset="0"/>
                <a:cs typeface="Arabic Typesetting" panose="03020402040406030203" pitchFamily="66" charset="-78"/>
              </a:rPr>
              <a:t>لابراهيم</a:t>
            </a:r>
            <a:r>
              <a:rPr lang="ar-SA" sz="2000" dirty="0">
                <a:latin typeface="Arabic Typesetting" panose="03020402040406030203" pitchFamily="66" charset="-78"/>
                <a:ea typeface="Calibri" panose="020F0502020204030204" pitchFamily="34" charset="0"/>
                <a:cs typeface="Arabic Typesetting" panose="03020402040406030203" pitchFamily="66" charset="-78"/>
              </a:rPr>
              <a:t> رمزي، ومسرحيتا: «صلاح الدين ومملكة أورشليم»، و«مصر الجديدة ومصر القديمة » لفرح أنطون، والتي اعتبرت أول مسرحية مصرية.</a:t>
            </a:r>
            <a:endParaRPr lang="fr-FR" sz="2000" dirty="0">
              <a:latin typeface="Arabic Typesetting" panose="03020402040406030203" pitchFamily="66" charset="-78"/>
              <a:ea typeface="Calibri" panose="020F0502020204030204" pitchFamily="34" charset="0"/>
              <a:cs typeface="Arabic Typesetting" panose="03020402040406030203" pitchFamily="66" charset="-78"/>
            </a:endParaRPr>
          </a:p>
          <a:p>
            <a:pPr lvl="0" algn="just">
              <a:lnSpc>
                <a:spcPct val="115000"/>
              </a:lnSpc>
              <a:buFont typeface="+mj-lt"/>
              <a:buAutoNum type="arabicPeriod" startAt="3"/>
            </a:pPr>
            <a:endParaRPr lang="fr-FR" sz="20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xmlns="" val="36416405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490066"/>
          </a:xfrm>
        </p:spPr>
        <p:style>
          <a:lnRef idx="1">
            <a:schemeClr val="accent2"/>
          </a:lnRef>
          <a:fillRef idx="2">
            <a:schemeClr val="accent2"/>
          </a:fillRef>
          <a:effectRef idx="1">
            <a:schemeClr val="accent2"/>
          </a:effectRef>
          <a:fontRef idx="minor">
            <a:schemeClr val="dk1"/>
          </a:fontRef>
        </p:style>
        <p:txBody>
          <a:bodyPr>
            <a:noAutofit/>
          </a:bodyPr>
          <a:lstStyle/>
          <a:p>
            <a:r>
              <a:rPr lang="ar-DZ" sz="2400" b="1" dirty="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a:t>
            </a:r>
            <a:r>
              <a:rPr lang="ar-SA" sz="2400" b="1" dirty="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فرقة جورج أبيض المسرحية</a:t>
            </a:r>
            <a:endParaRPr lang="fr-FR" sz="2800" dirty="0">
              <a:latin typeface="Arabic Typesetting" panose="03020402040406030203" pitchFamily="66" charset="-78"/>
              <a:cs typeface="Arabic Typesetting" panose="03020402040406030203" pitchFamily="66" charset="-78"/>
            </a:endParaRPr>
          </a:p>
        </p:txBody>
      </p:sp>
      <p:sp>
        <p:nvSpPr>
          <p:cNvPr id="3" name="Espace réservé du contenu 2"/>
          <p:cNvSpPr>
            <a:spLocks noGrp="1"/>
          </p:cNvSpPr>
          <p:nvPr>
            <p:ph idx="1"/>
          </p:nvPr>
        </p:nvSpPr>
        <p:spPr>
          <a:xfrm>
            <a:off x="107504" y="836712"/>
            <a:ext cx="8856984" cy="5904656"/>
          </a:xfrm>
        </p:spPr>
        <p:style>
          <a:lnRef idx="1">
            <a:schemeClr val="accent1"/>
          </a:lnRef>
          <a:fillRef idx="2">
            <a:schemeClr val="accent1"/>
          </a:fillRef>
          <a:effectRef idx="1">
            <a:schemeClr val="accent1"/>
          </a:effectRef>
          <a:fontRef idx="minor">
            <a:schemeClr val="dk1"/>
          </a:fontRef>
        </p:style>
        <p:txBody>
          <a:bodyPr>
            <a:normAutofit/>
          </a:bodyPr>
          <a:lstStyle/>
          <a:p>
            <a:pPr algn="justLow">
              <a:lnSpc>
                <a:spcPct val="115000"/>
              </a:lnSpc>
            </a:pPr>
            <a:r>
              <a:rPr lang="ar-SA" sz="1800" dirty="0">
                <a:latin typeface="Arabic Typesetting" panose="03020402040406030203" pitchFamily="66" charset="-78"/>
                <a:ea typeface="Calibri" panose="020F0502020204030204" pitchFamily="34" charset="0"/>
                <a:cs typeface="Arabic Typesetting" panose="03020402040406030203" pitchFamily="66" charset="-78"/>
              </a:rPr>
              <a:t>لاقت خطوة جورج أبيض ترحيبا وتشجيعا واسعا فأقبل عليه الجمهور للمشاهدة من جميع الطبقات، وانضم إلى فرقته نخبة من المثقفين </a:t>
            </a:r>
            <a:r>
              <a:rPr lang="ar-SA" sz="1800" dirty="0" smtClean="0">
                <a:latin typeface="Arabic Typesetting" panose="03020402040406030203" pitchFamily="66" charset="-78"/>
                <a:ea typeface="Calibri" panose="020F0502020204030204" pitchFamily="34" charset="0"/>
                <a:cs typeface="Arabic Typesetting" panose="03020402040406030203" pitchFamily="66" charset="-78"/>
              </a:rPr>
              <a:t>مثل </a:t>
            </a:r>
            <a:r>
              <a:rPr lang="ar-SA" sz="1800" dirty="0">
                <a:latin typeface="Arabic Typesetting" panose="03020402040406030203" pitchFamily="66" charset="-78"/>
                <a:ea typeface="Calibri" panose="020F0502020204030204" pitchFamily="34" charset="0"/>
                <a:cs typeface="Arabic Typesetting" panose="03020402040406030203" pitchFamily="66" charset="-78"/>
              </a:rPr>
              <a:t>المحامي عبد الرحمن </a:t>
            </a:r>
            <a:r>
              <a:rPr lang="ar-SA" sz="1800" dirty="0" smtClean="0">
                <a:latin typeface="Arabic Typesetting" panose="03020402040406030203" pitchFamily="66" charset="-78"/>
                <a:ea typeface="Calibri" panose="020F0502020204030204" pitchFamily="34" charset="0"/>
                <a:cs typeface="Arabic Typesetting" panose="03020402040406030203" pitchFamily="66" charset="-78"/>
              </a:rPr>
              <a:t>رشدي</a:t>
            </a:r>
            <a:r>
              <a:rPr lang="ar-DZ" sz="1800" dirty="0" smtClean="0">
                <a:latin typeface="Arabic Typesetting" panose="03020402040406030203" pitchFamily="66" charset="-78"/>
                <a:ea typeface="Calibri" panose="020F0502020204030204" pitchFamily="34" charset="0"/>
                <a:cs typeface="Arabic Typesetting" panose="03020402040406030203" pitchFamily="66" charset="-78"/>
              </a:rPr>
              <a:t>،</a:t>
            </a:r>
            <a:r>
              <a:rPr lang="ar-SA" sz="1800" dirty="0" smtClean="0">
                <a:latin typeface="Arabic Typesetting" panose="03020402040406030203" pitchFamily="66" charset="-78"/>
                <a:ea typeface="Calibri" panose="020F0502020204030204" pitchFamily="34" charset="0"/>
                <a:cs typeface="Arabic Typesetting" panose="03020402040406030203" pitchFamily="66" charset="-78"/>
              </a:rPr>
              <a:t> </a:t>
            </a:r>
            <a:r>
              <a:rPr lang="ar-SA" sz="1800" dirty="0">
                <a:latin typeface="Arabic Typesetting" panose="03020402040406030203" pitchFamily="66" charset="-78"/>
                <a:ea typeface="Calibri" panose="020F0502020204030204" pitchFamily="34" charset="0"/>
                <a:cs typeface="Arabic Typesetting" panose="03020402040406030203" pitchFamily="66" charset="-78"/>
              </a:rPr>
              <a:t>والشاعر فؤاد </a:t>
            </a:r>
            <a:r>
              <a:rPr lang="ar-SA" sz="1800" dirty="0" smtClean="0">
                <a:latin typeface="Arabic Typesetting" panose="03020402040406030203" pitchFamily="66" charset="-78"/>
                <a:ea typeface="Calibri" panose="020F0502020204030204" pitchFamily="34" charset="0"/>
                <a:cs typeface="Arabic Typesetting" panose="03020402040406030203" pitchFamily="66" charset="-78"/>
              </a:rPr>
              <a:t>سليم</a:t>
            </a:r>
            <a:r>
              <a:rPr lang="ar-DZ" sz="1800" dirty="0" smtClean="0">
                <a:latin typeface="Arabic Typesetting" panose="03020402040406030203" pitchFamily="66" charset="-78"/>
                <a:ea typeface="Calibri" panose="020F0502020204030204" pitchFamily="34" charset="0"/>
                <a:cs typeface="Arabic Typesetting" panose="03020402040406030203" pitchFamily="66" charset="-78"/>
              </a:rPr>
              <a:t>،</a:t>
            </a:r>
            <a:r>
              <a:rPr lang="ar-SA" sz="1800" dirty="0" smtClean="0">
                <a:latin typeface="Arabic Typesetting" panose="03020402040406030203" pitchFamily="66" charset="-78"/>
                <a:ea typeface="Calibri" panose="020F0502020204030204" pitchFamily="34" charset="0"/>
                <a:cs typeface="Arabic Typesetting" panose="03020402040406030203" pitchFamily="66" charset="-78"/>
              </a:rPr>
              <a:t> </a:t>
            </a:r>
            <a:r>
              <a:rPr lang="ar-SA" sz="1800" dirty="0">
                <a:latin typeface="Arabic Typesetting" panose="03020402040406030203" pitchFamily="66" charset="-78"/>
                <a:ea typeface="Calibri" panose="020F0502020204030204" pitchFamily="34" charset="0"/>
                <a:cs typeface="Arabic Typesetting" panose="03020402040406030203" pitchFamily="66" charset="-78"/>
              </a:rPr>
              <a:t>والممثل والكاتب المسرحي الكبير يوسف وهبي، حيث أثمر تعاونهما سنة 1923 تقديم مسرحية: «</a:t>
            </a:r>
            <a:r>
              <a:rPr lang="ar-SA" sz="1800" b="1" dirty="0">
                <a:latin typeface="Arabic Typesetting" panose="03020402040406030203" pitchFamily="66" charset="-78"/>
                <a:ea typeface="Calibri" panose="020F0502020204030204" pitchFamily="34" charset="0"/>
                <a:cs typeface="Arabic Typesetting" panose="03020402040406030203" pitchFamily="66" charset="-78"/>
              </a:rPr>
              <a:t>مصرع</a:t>
            </a:r>
            <a:r>
              <a:rPr lang="ar-SA" sz="1800" dirty="0">
                <a:latin typeface="Arabic Typesetting" panose="03020402040406030203" pitchFamily="66" charset="-78"/>
                <a:ea typeface="Calibri" panose="020F0502020204030204" pitchFamily="34" charset="0"/>
                <a:cs typeface="Arabic Typesetting" panose="03020402040406030203" pitchFamily="66" charset="-78"/>
              </a:rPr>
              <a:t> </a:t>
            </a:r>
            <a:r>
              <a:rPr lang="ar-SA" sz="1800" b="1" dirty="0">
                <a:latin typeface="Arabic Typesetting" panose="03020402040406030203" pitchFamily="66" charset="-78"/>
                <a:ea typeface="Calibri" panose="020F0502020204030204" pitchFamily="34" charset="0"/>
                <a:cs typeface="Arabic Typesetting" panose="03020402040406030203" pitchFamily="66" charset="-78"/>
              </a:rPr>
              <a:t>كليوبترا</a:t>
            </a:r>
            <a:r>
              <a:rPr lang="ar-SA" sz="1800" dirty="0">
                <a:latin typeface="Arabic Typesetting" panose="03020402040406030203" pitchFamily="66" charset="-78"/>
                <a:ea typeface="Calibri" panose="020F0502020204030204" pitchFamily="34" charset="0"/>
                <a:cs typeface="Arabic Typesetting" panose="03020402040406030203" pitchFamily="66" charset="-78"/>
              </a:rPr>
              <a:t>»، وقد أدى هذا إلى ارتفاع مكانة الممثل والنص المسرحي معا. كما بدأ الاهتمام بالإخراج وإعداد الملابس والمناظر المناسبة لأحداث المسرحية، ولأول مرة دخلت الألحان المسجلة على النوتة الموسيقية في المسرح، خاصة وأن جورج أبيض جامل انعطاف الجمهور إلى الغناء فلم يخل المسرحيات منه، ووكل إلى سلامة حجازي تلحين مقطوعات جماعية كان لها صدى طيبا لدى الجمهور، وكان جورج أبيض قد استعان بالشيخ سلامة حجازي في بداية الحرب العالمية الأولى، وكون معه فرقة أبيض وحجازي، وأثمر تعاونهما عن إخراج مسرحيات غنائية مترجمة، منها: </a:t>
            </a:r>
            <a:r>
              <a:rPr lang="ar-SA" sz="1800" b="1" dirty="0">
                <a:latin typeface="Arabic Typesetting" panose="03020402040406030203" pitchFamily="66" charset="-78"/>
                <a:ea typeface="Calibri" panose="020F0502020204030204" pitchFamily="34" charset="0"/>
                <a:cs typeface="Arabic Typesetting" panose="03020402040406030203" pitchFamily="66" charset="-78"/>
              </a:rPr>
              <a:t>«الإفريقية»</a:t>
            </a:r>
            <a:r>
              <a:rPr lang="ar-SA" sz="1800" dirty="0">
                <a:latin typeface="Arabic Typesetting" panose="03020402040406030203" pitchFamily="66" charset="-78"/>
                <a:ea typeface="Calibri" panose="020F0502020204030204" pitchFamily="34" charset="0"/>
                <a:cs typeface="Arabic Typesetting" panose="03020402040406030203" pitchFamily="66" charset="-78"/>
              </a:rPr>
              <a:t> </a:t>
            </a:r>
            <a:r>
              <a:rPr lang="ar-SA" sz="1800" dirty="0" err="1">
                <a:latin typeface="Arabic Typesetting" panose="03020402040406030203" pitchFamily="66" charset="-78"/>
                <a:ea typeface="Calibri" panose="020F0502020204030204" pitchFamily="34" charset="0"/>
                <a:cs typeface="Arabic Typesetting" panose="03020402040406030203" pitchFamily="66" charset="-78"/>
              </a:rPr>
              <a:t>و</a:t>
            </a:r>
            <a:r>
              <a:rPr lang="ar-SA" sz="1800" b="1" dirty="0" err="1">
                <a:latin typeface="Arabic Typesetting" panose="03020402040406030203" pitchFamily="66" charset="-78"/>
                <a:ea typeface="Calibri" panose="020F0502020204030204" pitchFamily="34" charset="0"/>
                <a:cs typeface="Arabic Typesetting" panose="03020402040406030203" pitchFamily="66" charset="-78"/>
              </a:rPr>
              <a:t>«مي</a:t>
            </a:r>
            <a:r>
              <a:rPr lang="ar-SA" sz="1800" b="1" dirty="0">
                <a:latin typeface="Arabic Typesetting" panose="03020402040406030203" pitchFamily="66" charset="-78"/>
                <a:ea typeface="Calibri" panose="020F0502020204030204" pitchFamily="34" charset="0"/>
                <a:cs typeface="Arabic Typesetting" panose="03020402040406030203" pitchFamily="66" charset="-78"/>
              </a:rPr>
              <a:t> </a:t>
            </a:r>
            <a:r>
              <a:rPr lang="ar-SA" sz="1800" b="1" dirty="0" err="1">
                <a:latin typeface="Arabic Typesetting" panose="03020402040406030203" pitchFamily="66" charset="-78"/>
                <a:ea typeface="Calibri" panose="020F0502020204030204" pitchFamily="34" charset="0"/>
                <a:cs typeface="Arabic Typesetting" panose="03020402040406030203" pitchFamily="66" charset="-78"/>
              </a:rPr>
              <a:t>وهوراس</a:t>
            </a:r>
            <a:r>
              <a:rPr lang="ar-SA" sz="1800" dirty="0">
                <a:latin typeface="Arabic Typesetting" panose="03020402040406030203" pitchFamily="66" charset="-78"/>
                <a:ea typeface="Calibri" panose="020F0502020204030204" pitchFamily="34" charset="0"/>
                <a:cs typeface="Arabic Typesetting" panose="03020402040406030203" pitchFamily="66" charset="-78"/>
              </a:rPr>
              <a:t>»، وأخرى مقتبسة مثل: </a:t>
            </a:r>
            <a:r>
              <a:rPr lang="ar-SA" sz="1800" b="1" dirty="0">
                <a:latin typeface="Arabic Typesetting" panose="03020402040406030203" pitchFamily="66" charset="-78"/>
                <a:ea typeface="Calibri" panose="020F0502020204030204" pitchFamily="34" charset="0"/>
                <a:cs typeface="Arabic Typesetting" panose="03020402040406030203" pitchFamily="66" charset="-78"/>
              </a:rPr>
              <a:t>«ثارات العرب»،</a:t>
            </a:r>
            <a:r>
              <a:rPr lang="ar-SA" sz="1800" dirty="0">
                <a:latin typeface="Arabic Typesetting" panose="03020402040406030203" pitchFamily="66" charset="-78"/>
                <a:ea typeface="Calibri" panose="020F0502020204030204" pitchFamily="34" charset="0"/>
                <a:cs typeface="Arabic Typesetting" panose="03020402040406030203" pitchFamily="66" charset="-78"/>
              </a:rPr>
              <a:t> لكن الفرقة كانت </a:t>
            </a:r>
            <a:r>
              <a:rPr lang="ar-SA" sz="1800" dirty="0" smtClean="0">
                <a:latin typeface="Arabic Typesetting" panose="03020402040406030203" pitchFamily="66" charset="-78"/>
                <a:ea typeface="Calibri" panose="020F0502020204030204" pitchFamily="34" charset="0"/>
                <a:cs typeface="Arabic Typesetting" panose="03020402040406030203" pitchFamily="66" charset="-78"/>
              </a:rPr>
              <a:t>متنافرة</a:t>
            </a:r>
            <a:r>
              <a:rPr lang="ar-DZ" sz="1800" dirty="0" smtClean="0">
                <a:latin typeface="Arabic Typesetting" panose="03020402040406030203" pitchFamily="66" charset="-78"/>
                <a:ea typeface="Calibri" panose="020F0502020204030204" pitchFamily="34" charset="0"/>
                <a:cs typeface="Arabic Typesetting" panose="03020402040406030203" pitchFamily="66" charset="-78"/>
              </a:rPr>
              <a:t>،</a:t>
            </a:r>
            <a:r>
              <a:rPr lang="ar-SA" sz="1800" dirty="0" smtClean="0">
                <a:latin typeface="Arabic Typesetting" panose="03020402040406030203" pitchFamily="66" charset="-78"/>
                <a:ea typeface="Calibri" panose="020F0502020204030204" pitchFamily="34" charset="0"/>
                <a:cs typeface="Arabic Typesetting" panose="03020402040406030203" pitchFamily="66" charset="-78"/>
              </a:rPr>
              <a:t> </a:t>
            </a:r>
            <a:r>
              <a:rPr lang="ar-SA" sz="1800" dirty="0">
                <a:latin typeface="Arabic Typesetting" panose="03020402040406030203" pitchFamily="66" charset="-78"/>
                <a:ea typeface="Calibri" panose="020F0502020204030204" pitchFamily="34" charset="0"/>
                <a:cs typeface="Arabic Typesetting" panose="03020402040406030203" pitchFamily="66" charset="-78"/>
              </a:rPr>
              <a:t>ولم تعمر طويلا ليستقل كل من جورج وحجازي بنفسه وبفرقته في مجال الفن. وعموما فقد أحدث ظهور فرقة جورج أبيض انقلابا في </a:t>
            </a:r>
            <a:r>
              <a:rPr lang="ar-SA" sz="1800" dirty="0" err="1">
                <a:latin typeface="Arabic Typesetting" panose="03020402040406030203" pitchFamily="66" charset="-78"/>
                <a:ea typeface="Calibri" panose="020F0502020204030204" pitchFamily="34" charset="0"/>
                <a:cs typeface="Arabic Typesetting" panose="03020402040406030203" pitchFamily="66" charset="-78"/>
              </a:rPr>
              <a:t>الصنعة</a:t>
            </a:r>
            <a:r>
              <a:rPr lang="ar-SA" sz="1800" dirty="0">
                <a:latin typeface="Arabic Typesetting" panose="03020402040406030203" pitchFamily="66" charset="-78"/>
                <a:ea typeface="Calibri" panose="020F0502020204030204" pitchFamily="34" charset="0"/>
                <a:cs typeface="Arabic Typesetting" panose="03020402040406030203" pitchFamily="66" charset="-78"/>
              </a:rPr>
              <a:t> الفنية، وحولتها من عصر الارتجال إلى عصر الدراما والعلم، والإيمان بضرورة العمل المتواصل من أجل رفع أذواق الجماهير فنيا، وجعلت هذه الخطوة البعض يعلن أنها بداية مرحلة وانتهاء مرحلة لها خصائصها المميزة.</a:t>
            </a:r>
            <a:endParaRPr lang="fr-FR" sz="1800" dirty="0">
              <a:latin typeface="Arabic Typesetting" panose="03020402040406030203" pitchFamily="66" charset="-78"/>
              <a:ea typeface="Calibri" panose="020F0502020204030204" pitchFamily="34" charset="0"/>
              <a:cs typeface="Arabic Typesetting" panose="03020402040406030203" pitchFamily="66" charset="-78"/>
            </a:endParaRPr>
          </a:p>
          <a:p>
            <a:pPr algn="justLow">
              <a:lnSpc>
                <a:spcPct val="115000"/>
              </a:lnSpc>
            </a:pPr>
            <a:r>
              <a:rPr lang="ar-SA" sz="1800" dirty="0">
                <a:latin typeface="Arabic Typesetting" panose="03020402040406030203" pitchFamily="66" charset="-78"/>
                <a:ea typeface="Calibri" panose="020F0502020204030204" pitchFamily="34" charset="0"/>
                <a:cs typeface="Arabic Typesetting" panose="03020402040406030203" pitchFamily="66" charset="-78"/>
              </a:rPr>
              <a:t>أسهم جورج أبيض في تكوين وإنشاء فرقة </a:t>
            </a:r>
            <a:r>
              <a:rPr lang="ar-SA" sz="1800" dirty="0" err="1">
                <a:latin typeface="Arabic Typesetting" panose="03020402040406030203" pitchFamily="66" charset="-78"/>
                <a:ea typeface="Calibri" panose="020F0502020204030204" pitchFamily="34" charset="0"/>
                <a:cs typeface="Arabic Typesetting" panose="03020402040406030203" pitchFamily="66" charset="-78"/>
              </a:rPr>
              <a:t>إتحاد</a:t>
            </a:r>
            <a:r>
              <a:rPr lang="ar-SA" sz="1800" dirty="0">
                <a:latin typeface="Arabic Typesetting" panose="03020402040406030203" pitchFamily="66" charset="-78"/>
                <a:ea typeface="Calibri" panose="020F0502020204030204" pitchFamily="34" charset="0"/>
                <a:cs typeface="Arabic Typesetting" panose="03020402040406030203" pitchFamily="66" charset="-78"/>
              </a:rPr>
              <a:t> الممثلين ثم الفرقة القومية، وقدم في إطارها مسرحية: </a:t>
            </a:r>
            <a:r>
              <a:rPr lang="ar-SA" sz="1800" b="1" dirty="0">
                <a:latin typeface="Arabic Typesetting" panose="03020402040406030203" pitchFamily="66" charset="-78"/>
                <a:ea typeface="Calibri" panose="020F0502020204030204" pitchFamily="34" charset="0"/>
                <a:cs typeface="Arabic Typesetting" panose="03020402040406030203" pitchFamily="66" charset="-78"/>
              </a:rPr>
              <a:t>«أهل الكهف»</a:t>
            </a:r>
            <a:r>
              <a:rPr lang="ar-SA" sz="1800" dirty="0">
                <a:latin typeface="Arabic Typesetting" panose="03020402040406030203" pitchFamily="66" charset="-78"/>
                <a:ea typeface="Calibri" panose="020F0502020204030204" pitchFamily="34" charset="0"/>
                <a:cs typeface="Arabic Typesetting" panose="03020402040406030203" pitchFamily="66" charset="-78"/>
              </a:rPr>
              <a:t> لتوفيق الحكيم، ومسرحية: </a:t>
            </a:r>
            <a:r>
              <a:rPr lang="ar-SA" sz="1800" b="1" dirty="0">
                <a:latin typeface="Arabic Typesetting" panose="03020402040406030203" pitchFamily="66" charset="-78"/>
                <a:ea typeface="Calibri" panose="020F0502020204030204" pitchFamily="34" charset="0"/>
                <a:cs typeface="Arabic Typesetting" panose="03020402040406030203" pitchFamily="66" charset="-78"/>
              </a:rPr>
              <a:t>«</a:t>
            </a:r>
            <a:r>
              <a:rPr lang="ar-SA" sz="1800" b="1" dirty="0" err="1">
                <a:latin typeface="Arabic Typesetting" panose="03020402040406030203" pitchFamily="66" charset="-78"/>
                <a:ea typeface="Calibri" panose="020F0502020204030204" pitchFamily="34" charset="0"/>
                <a:cs typeface="Arabic Typesetting" panose="03020402040406030203" pitchFamily="66" charset="-78"/>
              </a:rPr>
              <a:t>أندروماك</a:t>
            </a:r>
            <a:r>
              <a:rPr lang="ar-SA" sz="1800" b="1" dirty="0">
                <a:latin typeface="Arabic Typesetting" panose="03020402040406030203" pitchFamily="66" charset="-78"/>
                <a:ea typeface="Calibri" panose="020F0502020204030204" pitchFamily="34" charset="0"/>
                <a:cs typeface="Arabic Typesetting" panose="03020402040406030203" pitchFamily="66" charset="-78"/>
              </a:rPr>
              <a:t>»</a:t>
            </a:r>
            <a:r>
              <a:rPr lang="ar-SA" sz="1800" dirty="0">
                <a:latin typeface="Arabic Typesetting" panose="03020402040406030203" pitchFamily="66" charset="-78"/>
                <a:ea typeface="Calibri" panose="020F0502020204030204" pitchFamily="34" charset="0"/>
                <a:cs typeface="Arabic Typesetting" panose="03020402040406030203" pitchFamily="66" charset="-78"/>
              </a:rPr>
              <a:t> التي ترجمها طه حسين، وأحيل على التقاعد سنة 1937، لكنه عاد إلى ممارسة الفن المسرحي بعد الثورة سنة 1952، وبتكليف من قادتها عين مديرا عاما للفرقة المصرية، التي قدمت مسرحيات</a:t>
            </a:r>
            <a:r>
              <a:rPr lang="ar-SA" sz="1800" b="1" dirty="0">
                <a:latin typeface="Arabic Typesetting" panose="03020402040406030203" pitchFamily="66" charset="-78"/>
                <a:ea typeface="Calibri" panose="020F0502020204030204" pitchFamily="34" charset="0"/>
                <a:cs typeface="Arabic Typesetting" panose="03020402040406030203" pitchFamily="66" charset="-78"/>
              </a:rPr>
              <a:t>: «الشرف والوطن»، و«شمشون ودليلة».   </a:t>
            </a:r>
            <a:endParaRPr lang="fr-FR" sz="1800" dirty="0">
              <a:latin typeface="Arabic Typesetting" panose="03020402040406030203" pitchFamily="66" charset="-78"/>
              <a:ea typeface="Calibri" panose="020F0502020204030204" pitchFamily="34" charset="0"/>
              <a:cs typeface="Arabic Typesetting" panose="03020402040406030203" pitchFamily="66" charset="-78"/>
            </a:endParaRPr>
          </a:p>
          <a:p>
            <a:pPr algn="justLow">
              <a:lnSpc>
                <a:spcPct val="115000"/>
              </a:lnSpc>
            </a:pPr>
            <a:r>
              <a:rPr lang="ar-SA" sz="1800" dirty="0">
                <a:latin typeface="Arabic Typesetting" panose="03020402040406030203" pitchFamily="66" charset="-78"/>
                <a:ea typeface="Calibri" panose="020F0502020204030204" pitchFamily="34" charset="0"/>
                <a:cs typeface="Arabic Typesetting" panose="03020402040406030203" pitchFamily="66" charset="-78"/>
              </a:rPr>
              <a:t>قامت فرقة جورج أبيض بالعديد من الجولات الفنية داخل مصر وخارجها، وتحديدا نحو فلسطين والعراق وسوريا ولبنان، وقدمت فيها عروضا لمسرحية: «</a:t>
            </a:r>
            <a:r>
              <a:rPr lang="ar-SA" sz="1800" b="1" dirty="0">
                <a:latin typeface="Arabic Typesetting" panose="03020402040406030203" pitchFamily="66" charset="-78"/>
                <a:ea typeface="Calibri" panose="020F0502020204030204" pitchFamily="34" charset="0"/>
                <a:cs typeface="Arabic Typesetting" panose="03020402040406030203" pitchFamily="66" charset="-78"/>
              </a:rPr>
              <a:t>صلاح الدين الأيوبي</a:t>
            </a:r>
            <a:r>
              <a:rPr lang="ar-SA" sz="1800" dirty="0">
                <a:latin typeface="Arabic Typesetting" panose="03020402040406030203" pitchFamily="66" charset="-78"/>
                <a:ea typeface="Calibri" panose="020F0502020204030204" pitchFamily="34" charset="0"/>
                <a:cs typeface="Arabic Typesetting" panose="03020402040406030203" pitchFamily="66" charset="-78"/>
              </a:rPr>
              <a:t>» ومسرحية: «</a:t>
            </a:r>
            <a:r>
              <a:rPr lang="ar-SA" sz="1800" b="1" dirty="0">
                <a:latin typeface="Arabic Typesetting" panose="03020402040406030203" pitchFamily="66" charset="-78"/>
                <a:ea typeface="Calibri" panose="020F0502020204030204" pitchFamily="34" charset="0"/>
                <a:cs typeface="Arabic Typesetting" panose="03020402040406030203" pitchFamily="66" charset="-78"/>
              </a:rPr>
              <a:t>هاملت</a:t>
            </a:r>
            <a:r>
              <a:rPr lang="ar-SA" sz="1800" dirty="0">
                <a:latin typeface="Arabic Typesetting" panose="03020402040406030203" pitchFamily="66" charset="-78"/>
                <a:ea typeface="Calibri" panose="020F0502020204030204" pitchFamily="34" charset="0"/>
                <a:cs typeface="Arabic Typesetting" panose="03020402040406030203" pitchFamily="66" charset="-78"/>
              </a:rPr>
              <a:t>» لشكسبير...وعرفت الجماهير العربية بفن المسرح، وأسهمت في بعث مسرح خاص في هذه الدول. كما قامت بجولات فنية نحو أمريكا وقدمت عروضا مسرحية باللغة العربية. وقامت الفرقة ابتداء أوائل العشرينات بجولات فنية نحو تونس والجزائر، وفي تونس طلبت منه جمعية الأدباء أن ينشئ لها مسرحاً تونسيا، ويشرف عليه مدة عام ونصف العام، فعادت الفرقة إلى القاهرة، واستمر جورج بتونس مدة عام ونصف العام، أنشأ خلالها أول معهد لفن المسرح بتونس، كما كان لعروض هذه الفرقة دورا في بعث فن المسرح في البلدان المغاربية كالجزائر وليبيا والمغرب، التي راحت تجتهد في تشكيل فرق مسرحية أسوة بالفرق العربية التي كانت تزور هذه البلدان وتقدم عروضها فيها</a:t>
            </a:r>
            <a:r>
              <a:rPr lang="fr-FR" sz="1800" dirty="0">
                <a:latin typeface="Arabic Typesetting" panose="03020402040406030203" pitchFamily="66" charset="-78"/>
                <a:ea typeface="Calibri" panose="020F0502020204030204" pitchFamily="34" charset="0"/>
                <a:cs typeface="Arabic Typesetting" panose="03020402040406030203" pitchFamily="66" charset="-78"/>
              </a:rPr>
              <a:t> .</a:t>
            </a:r>
            <a:endParaRPr lang="fr-FR" sz="1800" dirty="0">
              <a:effectLst/>
              <a:latin typeface="Arabic Typesetting" panose="03020402040406030203" pitchFamily="66" charset="-78"/>
              <a:ea typeface="Calibri" panose="020F0502020204030204" pitchFamily="34" charset="0"/>
              <a:cs typeface="Arabic Typesetting" panose="03020402040406030203" pitchFamily="66" charset="-78"/>
            </a:endParaRPr>
          </a:p>
        </p:txBody>
      </p:sp>
    </p:spTree>
    <p:extLst>
      <p:ext uri="{BB962C8B-B14F-4D97-AF65-F5344CB8AC3E}">
        <p14:creationId xmlns:p14="http://schemas.microsoft.com/office/powerpoint/2010/main" xmlns="" val="296335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60648"/>
            <a:ext cx="8229600" cy="504056"/>
          </a:xfrm>
        </p:spPr>
        <p:style>
          <a:lnRef idx="1">
            <a:schemeClr val="accent1"/>
          </a:lnRef>
          <a:fillRef idx="2">
            <a:schemeClr val="accent1"/>
          </a:fillRef>
          <a:effectRef idx="1">
            <a:schemeClr val="accent1"/>
          </a:effectRef>
          <a:fontRef idx="minor">
            <a:schemeClr val="dk1"/>
          </a:fontRef>
        </p:style>
        <p:txBody>
          <a:bodyPr>
            <a:normAutofit fontScale="90000"/>
          </a:bodyPr>
          <a:lstStyle/>
          <a:p>
            <a:r>
              <a:rPr lang="ar-DZ" sz="3600" b="1" dirty="0" smtClean="0">
                <a:latin typeface="Arabic Typesetting" pitchFamily="66" charset="-78"/>
                <a:cs typeface="Arabic Typesetting" pitchFamily="66" charset="-78"/>
              </a:rPr>
              <a:t>استنتاج، وتدريب </a:t>
            </a:r>
            <a:endParaRPr lang="ar-DZ" sz="3600" b="1" dirty="0">
              <a:latin typeface="Arabic Typesetting" pitchFamily="66" charset="-78"/>
              <a:cs typeface="Arabic Typesetting" pitchFamily="66" charset="-78"/>
            </a:endParaRPr>
          </a:p>
        </p:txBody>
      </p:sp>
      <p:sp>
        <p:nvSpPr>
          <p:cNvPr id="3" name="Espace réservé du texte 2"/>
          <p:cNvSpPr>
            <a:spLocks noGrp="1"/>
          </p:cNvSpPr>
          <p:nvPr>
            <p:ph type="body" idx="1"/>
          </p:nvPr>
        </p:nvSpPr>
        <p:spPr>
          <a:xfrm>
            <a:off x="457200" y="836713"/>
            <a:ext cx="3106688" cy="504056"/>
          </a:xfrm>
        </p:spPr>
        <p:style>
          <a:lnRef idx="1">
            <a:schemeClr val="accent4"/>
          </a:lnRef>
          <a:fillRef idx="2">
            <a:schemeClr val="accent4"/>
          </a:fillRef>
          <a:effectRef idx="1">
            <a:schemeClr val="accent4"/>
          </a:effectRef>
          <a:fontRef idx="minor">
            <a:schemeClr val="dk1"/>
          </a:fontRef>
        </p:style>
        <p:txBody>
          <a:bodyPr>
            <a:normAutofit fontScale="92500" lnSpcReduction="20000"/>
          </a:bodyPr>
          <a:lstStyle/>
          <a:p>
            <a:pPr algn="ctr"/>
            <a:r>
              <a:rPr lang="ar-DZ" sz="3600" dirty="0">
                <a:solidFill>
                  <a:prstClr val="black"/>
                </a:solidFill>
                <a:latin typeface="Arabic Typesetting" pitchFamily="66" charset="-78"/>
                <a:cs typeface="Arabic Typesetting" pitchFamily="66" charset="-78"/>
              </a:rPr>
              <a:t>تدريب</a:t>
            </a:r>
            <a:endParaRPr lang="ar-DZ" dirty="0"/>
          </a:p>
        </p:txBody>
      </p:sp>
      <p:sp>
        <p:nvSpPr>
          <p:cNvPr id="4" name="Espace réservé du contenu 3"/>
          <p:cNvSpPr>
            <a:spLocks noGrp="1"/>
          </p:cNvSpPr>
          <p:nvPr>
            <p:ph sz="half" idx="2"/>
          </p:nvPr>
        </p:nvSpPr>
        <p:spPr>
          <a:xfrm>
            <a:off x="457200" y="1412778"/>
            <a:ext cx="3106688" cy="5256581"/>
          </a:xfrm>
        </p:spPr>
        <p:style>
          <a:lnRef idx="1">
            <a:schemeClr val="accent3"/>
          </a:lnRef>
          <a:fillRef idx="2">
            <a:schemeClr val="accent3"/>
          </a:fillRef>
          <a:effectRef idx="1">
            <a:schemeClr val="accent3"/>
          </a:effectRef>
          <a:fontRef idx="minor">
            <a:schemeClr val="dk1"/>
          </a:fontRef>
        </p:style>
        <p:txBody>
          <a:bodyPr>
            <a:normAutofit/>
          </a:bodyPr>
          <a:lstStyle/>
          <a:p>
            <a:pPr algn="just"/>
            <a:r>
              <a:rPr lang="ar-DZ" sz="2800" dirty="0" smtClean="0">
                <a:latin typeface="Arabic Typesetting" panose="03020402040406030203" pitchFamily="66" charset="-78"/>
                <a:cs typeface="Arabic Typesetting" panose="03020402040406030203" pitchFamily="66" charset="-78"/>
              </a:rPr>
              <a:t>- ما هو الدور الذي لعبته الفرق المسرحية العربية منذ بدايتها في القرن </a:t>
            </a:r>
            <a:r>
              <a:rPr lang="ar-DZ" sz="2800" dirty="0" err="1" smtClean="0">
                <a:latin typeface="Arabic Typesetting" panose="03020402040406030203" pitchFamily="66" charset="-78"/>
                <a:cs typeface="Arabic Typesetting" panose="03020402040406030203" pitchFamily="66" charset="-78"/>
              </a:rPr>
              <a:t>19م؟</a:t>
            </a:r>
            <a:endParaRPr lang="ar-DZ" sz="2800" dirty="0" smtClean="0">
              <a:latin typeface="Arabic Typesetting" panose="03020402040406030203" pitchFamily="66" charset="-78"/>
              <a:cs typeface="Arabic Typesetting" panose="03020402040406030203" pitchFamily="66" charset="-78"/>
            </a:endParaRPr>
          </a:p>
          <a:p>
            <a:pPr algn="just"/>
            <a:r>
              <a:rPr lang="ar-DZ" sz="2800" dirty="0" smtClean="0">
                <a:latin typeface="Arabic Typesetting" panose="03020402040406030203" pitchFamily="66" charset="-78"/>
                <a:cs typeface="Arabic Typesetting" panose="03020402040406030203" pitchFamily="66" charset="-78"/>
              </a:rPr>
              <a:t>- فيما تكمن أهمية فرقة جورج أبيض بالمقارنة مع الفرق المسرحية </a:t>
            </a:r>
            <a:r>
              <a:rPr lang="ar-DZ" sz="2800" dirty="0" err="1" smtClean="0">
                <a:latin typeface="Arabic Typesetting" panose="03020402040406030203" pitchFamily="66" charset="-78"/>
                <a:cs typeface="Arabic Typesetting" panose="03020402040406030203" pitchFamily="66" charset="-78"/>
              </a:rPr>
              <a:t>الأخرى؟</a:t>
            </a:r>
            <a:endParaRPr lang="ar-DZ" sz="2800" dirty="0" smtClean="0">
              <a:latin typeface="Arabic Typesetting" panose="03020402040406030203" pitchFamily="66" charset="-78"/>
              <a:cs typeface="Arabic Typesetting" panose="03020402040406030203" pitchFamily="66" charset="-78"/>
            </a:endParaRPr>
          </a:p>
          <a:p>
            <a:pPr algn="just"/>
            <a:r>
              <a:rPr lang="ar-DZ" sz="2800" dirty="0" smtClean="0">
                <a:latin typeface="Arabic Typesetting" panose="03020402040406030203" pitchFamily="66" charset="-78"/>
                <a:cs typeface="Arabic Typesetting" panose="03020402040406030203" pitchFamily="66" charset="-78"/>
              </a:rPr>
              <a:t>- لماذا تجاوز تأثير فرقة جورج أبيض حدود مصر نحو كثير من الأقطار </a:t>
            </a:r>
            <a:r>
              <a:rPr lang="ar-DZ" sz="2800" dirty="0" err="1" smtClean="0">
                <a:latin typeface="Arabic Typesetting" panose="03020402040406030203" pitchFamily="66" charset="-78"/>
                <a:cs typeface="Arabic Typesetting" panose="03020402040406030203" pitchFamily="66" charset="-78"/>
              </a:rPr>
              <a:t>العربية؟</a:t>
            </a:r>
            <a:endParaRPr lang="ar-DZ" sz="2800" dirty="0" smtClean="0">
              <a:latin typeface="Arabic Typesetting" panose="03020402040406030203" pitchFamily="66" charset="-78"/>
              <a:cs typeface="Arabic Typesetting" panose="03020402040406030203" pitchFamily="66" charset="-78"/>
            </a:endParaRPr>
          </a:p>
        </p:txBody>
      </p:sp>
      <p:sp>
        <p:nvSpPr>
          <p:cNvPr id="5" name="Espace réservé du texte 4"/>
          <p:cNvSpPr>
            <a:spLocks noGrp="1"/>
          </p:cNvSpPr>
          <p:nvPr>
            <p:ph type="body" sz="quarter" idx="3"/>
          </p:nvPr>
        </p:nvSpPr>
        <p:spPr>
          <a:xfrm>
            <a:off x="3635897" y="836713"/>
            <a:ext cx="4968551" cy="360039"/>
          </a:xfrm>
        </p:spPr>
        <p:style>
          <a:lnRef idx="1">
            <a:schemeClr val="accent3"/>
          </a:lnRef>
          <a:fillRef idx="2">
            <a:schemeClr val="accent3"/>
          </a:fillRef>
          <a:effectRef idx="1">
            <a:schemeClr val="accent3"/>
          </a:effectRef>
          <a:fontRef idx="minor">
            <a:schemeClr val="dk1"/>
          </a:fontRef>
        </p:style>
        <p:txBody>
          <a:bodyPr>
            <a:normAutofit fontScale="55000" lnSpcReduction="20000"/>
          </a:bodyPr>
          <a:lstStyle/>
          <a:p>
            <a:pPr algn="ctr"/>
            <a:r>
              <a:rPr lang="ar-DZ" sz="3600" dirty="0" smtClean="0">
                <a:solidFill>
                  <a:prstClr val="black"/>
                </a:solidFill>
                <a:latin typeface="Arabic Typesetting" pitchFamily="66" charset="-78"/>
                <a:cs typeface="Arabic Typesetting" pitchFamily="66" charset="-78"/>
              </a:rPr>
              <a:t>استنتاج</a:t>
            </a:r>
            <a:endParaRPr lang="ar-DZ" dirty="0"/>
          </a:p>
        </p:txBody>
      </p:sp>
      <p:sp>
        <p:nvSpPr>
          <p:cNvPr id="6" name="Espace réservé du contenu 5"/>
          <p:cNvSpPr>
            <a:spLocks noGrp="1"/>
          </p:cNvSpPr>
          <p:nvPr>
            <p:ph sz="quarter" idx="4"/>
          </p:nvPr>
        </p:nvSpPr>
        <p:spPr>
          <a:xfrm>
            <a:off x="3635897" y="1268761"/>
            <a:ext cx="4968552" cy="5589239"/>
          </a:xfrm>
        </p:spPr>
        <p:style>
          <a:lnRef idx="1">
            <a:schemeClr val="accent4"/>
          </a:lnRef>
          <a:fillRef idx="2">
            <a:schemeClr val="accent4"/>
          </a:fillRef>
          <a:effectRef idx="1">
            <a:schemeClr val="accent4"/>
          </a:effectRef>
          <a:fontRef idx="minor">
            <a:schemeClr val="dk1"/>
          </a:fontRef>
        </p:style>
        <p:txBody>
          <a:bodyPr>
            <a:noAutofit/>
          </a:bodyPr>
          <a:lstStyle/>
          <a:p>
            <a:pPr algn="just"/>
            <a:r>
              <a:rPr lang="ar-SA" sz="2000" dirty="0" smtClean="0">
                <a:latin typeface="Arabic Typesetting" panose="03020402040406030203" pitchFamily="66" charset="-78"/>
                <a:ea typeface="Calibri" panose="020F0502020204030204" pitchFamily="34" charset="0"/>
                <a:cs typeface="Arabic Typesetting" panose="03020402040406030203" pitchFamily="66" charset="-78"/>
              </a:rPr>
              <a:t>قدمت</a:t>
            </a:r>
            <a:r>
              <a:rPr lang="ar-DZ" sz="2000" dirty="0" smtClean="0">
                <a:latin typeface="Arabic Typesetting" panose="03020402040406030203" pitchFamily="66" charset="-78"/>
                <a:ea typeface="Calibri" panose="020F0502020204030204" pitchFamily="34" charset="0"/>
                <a:cs typeface="Arabic Typesetting" panose="03020402040406030203" pitchFamily="66" charset="-78"/>
              </a:rPr>
              <a:t> </a:t>
            </a:r>
            <a:r>
              <a:rPr lang="ar-SA" sz="2000" dirty="0" smtClean="0">
                <a:latin typeface="Arabic Typesetting" panose="03020402040406030203" pitchFamily="66" charset="-78"/>
                <a:ea typeface="Calibri" panose="020F0502020204030204" pitchFamily="34" charset="0"/>
                <a:cs typeface="Arabic Typesetting" panose="03020402040406030203" pitchFamily="66" charset="-78"/>
              </a:rPr>
              <a:t>فرقة </a:t>
            </a:r>
            <a:r>
              <a:rPr lang="ar-SA" sz="2000" dirty="0">
                <a:latin typeface="Arabic Typesetting" panose="03020402040406030203" pitchFamily="66" charset="-78"/>
                <a:ea typeface="Calibri" panose="020F0502020204030204" pitchFamily="34" charset="0"/>
                <a:cs typeface="Arabic Typesetting" panose="03020402040406030203" pitchFamily="66" charset="-78"/>
              </a:rPr>
              <a:t>جورج أبيض </a:t>
            </a:r>
            <a:r>
              <a:rPr lang="ar-SA" sz="2000" dirty="0" smtClean="0">
                <a:latin typeface="Arabic Typesetting" panose="03020402040406030203" pitchFamily="66" charset="-78"/>
                <a:ea typeface="Calibri" panose="020F0502020204030204" pitchFamily="34" charset="0"/>
                <a:cs typeface="Arabic Typesetting" panose="03020402040406030203" pitchFamily="66" charset="-78"/>
              </a:rPr>
              <a:t>نموذجا </a:t>
            </a:r>
            <a:r>
              <a:rPr lang="ar-SA" sz="2000" dirty="0">
                <a:latin typeface="Arabic Typesetting" panose="03020402040406030203" pitchFamily="66" charset="-78"/>
                <a:ea typeface="Calibri" panose="020F0502020204030204" pitchFamily="34" charset="0"/>
                <a:cs typeface="Arabic Typesetting" panose="03020402040406030203" pitchFamily="66" charset="-78"/>
              </a:rPr>
              <a:t>لفن المسرح </a:t>
            </a:r>
            <a:r>
              <a:rPr lang="ar-DZ" sz="2000" dirty="0" smtClean="0">
                <a:latin typeface="Arabic Typesetting" panose="03020402040406030203" pitchFamily="66" charset="-78"/>
                <a:ea typeface="Calibri" panose="020F0502020204030204" pitchFamily="34" charset="0"/>
                <a:cs typeface="Arabic Typesetting" panose="03020402040406030203" pitchFamily="66" charset="-78"/>
              </a:rPr>
              <a:t>ا</a:t>
            </a:r>
            <a:r>
              <a:rPr lang="ar-SA" sz="2000" dirty="0" smtClean="0">
                <a:latin typeface="Arabic Typesetting" panose="03020402040406030203" pitchFamily="66" charset="-78"/>
                <a:ea typeface="Calibri" panose="020F0502020204030204" pitchFamily="34" charset="0"/>
                <a:cs typeface="Arabic Typesetting" panose="03020402040406030203" pitchFamily="66" charset="-78"/>
              </a:rPr>
              <a:t>ستوجب </a:t>
            </a:r>
            <a:r>
              <a:rPr lang="ar-SA" sz="2000" dirty="0">
                <a:latin typeface="Arabic Typesetting" panose="03020402040406030203" pitchFamily="66" charset="-78"/>
                <a:ea typeface="Calibri" panose="020F0502020204030204" pitchFamily="34" charset="0"/>
                <a:cs typeface="Arabic Typesetting" panose="03020402040406030203" pitchFamily="66" charset="-78"/>
              </a:rPr>
              <a:t>إتباعه، نظرا لمسايرته واستجلابه لفن المسرح الحقيقي المتأصل لدى الغرب، والذي يجب أن يحتذى عربيا ليتم التأسيس لهذا الفن على أسس فنية وعلمية، تأخذ بعين الاعتبار النص المسرحي ومدى أصالته وتحقيقه لخصائص المسرح </a:t>
            </a:r>
            <a:r>
              <a:rPr lang="ar-SA" sz="2000" dirty="0" smtClean="0">
                <a:latin typeface="Arabic Typesetting" panose="03020402040406030203" pitchFamily="66" charset="-78"/>
                <a:ea typeface="Calibri" panose="020F0502020204030204" pitchFamily="34" charset="0"/>
                <a:cs typeface="Arabic Typesetting" panose="03020402040406030203" pitchFamily="66" charset="-78"/>
              </a:rPr>
              <a:t>الفنية</a:t>
            </a:r>
            <a:r>
              <a:rPr lang="ar-DZ" sz="2000" dirty="0" smtClean="0">
                <a:latin typeface="Arabic Typesetting" panose="03020402040406030203" pitchFamily="66" charset="-78"/>
                <a:ea typeface="Calibri" panose="020F0502020204030204" pitchFamily="34" charset="0"/>
                <a:cs typeface="Arabic Typesetting" panose="03020402040406030203" pitchFamily="66" charset="-78"/>
              </a:rPr>
              <a:t>.</a:t>
            </a:r>
          </a:p>
          <a:p>
            <a:pPr algn="just"/>
            <a:r>
              <a:rPr lang="ar-SA" sz="2000" dirty="0" smtClean="0">
                <a:latin typeface="Arabic Typesetting" panose="03020402040406030203" pitchFamily="66" charset="-78"/>
                <a:ea typeface="Calibri" panose="020F0502020204030204" pitchFamily="34" charset="0"/>
                <a:cs typeface="Arabic Typesetting" panose="03020402040406030203" pitchFamily="66" charset="-78"/>
              </a:rPr>
              <a:t>قدم </a:t>
            </a:r>
            <a:r>
              <a:rPr lang="ar-SA" sz="2000" dirty="0">
                <a:latin typeface="Arabic Typesetting" panose="03020402040406030203" pitchFamily="66" charset="-78"/>
                <a:ea typeface="Calibri" panose="020F0502020204030204" pitchFamily="34" charset="0"/>
                <a:cs typeface="Arabic Typesetting" panose="03020402040406030203" pitchFamily="66" charset="-78"/>
              </a:rPr>
              <a:t>نصوصا مترجمة تعد </a:t>
            </a:r>
            <a:r>
              <a:rPr lang="ar-SA" sz="2000" dirty="0" smtClean="0">
                <a:latin typeface="Arabic Typesetting" panose="03020402040406030203" pitchFamily="66" charset="-78"/>
                <a:ea typeface="Calibri" panose="020F0502020204030204" pitchFamily="34" charset="0"/>
                <a:cs typeface="Arabic Typesetting" panose="03020402040406030203" pitchFamily="66" charset="-78"/>
              </a:rPr>
              <a:t>نماذج</a:t>
            </a:r>
            <a:r>
              <a:rPr lang="ar-DZ" sz="2000" dirty="0" smtClean="0">
                <a:latin typeface="Arabic Typesetting" panose="03020402040406030203" pitchFamily="66" charset="-78"/>
                <a:ea typeface="Calibri" panose="020F0502020204030204" pitchFamily="34" charset="0"/>
                <a:cs typeface="Arabic Typesetting" panose="03020402040406030203" pitchFamily="66" charset="-78"/>
              </a:rPr>
              <a:t>ا</a:t>
            </a:r>
            <a:r>
              <a:rPr lang="ar-SA" sz="2000" dirty="0" smtClean="0">
                <a:latin typeface="Arabic Typesetting" panose="03020402040406030203" pitchFamily="66" charset="-78"/>
                <a:ea typeface="Calibri" panose="020F0502020204030204" pitchFamily="34" charset="0"/>
                <a:cs typeface="Arabic Typesetting" panose="03020402040406030203" pitchFamily="66" charset="-78"/>
              </a:rPr>
              <a:t> </a:t>
            </a:r>
            <a:r>
              <a:rPr lang="ar-SA" sz="2000" dirty="0">
                <a:latin typeface="Arabic Typesetting" panose="03020402040406030203" pitchFamily="66" charset="-78"/>
                <a:ea typeface="Calibri" panose="020F0502020204030204" pitchFamily="34" charset="0"/>
                <a:cs typeface="Arabic Typesetting" panose="03020402040406030203" pitchFamily="66" charset="-78"/>
              </a:rPr>
              <a:t>في المسرح العالمي، كما قدم أعمالا مقتبسة ومعربة تراعي طبيعة النصوص الأصلية، وقدم نصوصا مؤلفة لأدباء عرب راعوا فيها خصوصيات المسرح الفني</a:t>
            </a:r>
            <a:r>
              <a:rPr lang="ar-SA" sz="2000" dirty="0" smtClean="0">
                <a:latin typeface="Arabic Typesetting" panose="03020402040406030203" pitchFamily="66" charset="-78"/>
                <a:ea typeface="Calibri" panose="020F0502020204030204" pitchFamily="34" charset="0"/>
                <a:cs typeface="Arabic Typesetting" panose="03020402040406030203" pitchFamily="66" charset="-78"/>
              </a:rPr>
              <a:t>.</a:t>
            </a:r>
            <a:endParaRPr lang="ar-DZ" sz="2000" dirty="0" smtClean="0">
              <a:latin typeface="Arabic Typesetting" panose="03020402040406030203" pitchFamily="66" charset="-78"/>
              <a:ea typeface="Calibri" panose="020F0502020204030204" pitchFamily="34" charset="0"/>
              <a:cs typeface="Arabic Typesetting" panose="03020402040406030203" pitchFamily="66" charset="-78"/>
            </a:endParaRPr>
          </a:p>
          <a:p>
            <a:pPr algn="just"/>
            <a:r>
              <a:rPr lang="ar-SA" sz="2000" dirty="0" smtClean="0">
                <a:latin typeface="Arabic Typesetting" panose="03020402040406030203" pitchFamily="66" charset="-78"/>
                <a:ea typeface="Calibri" panose="020F0502020204030204" pitchFamily="34" charset="0"/>
                <a:cs typeface="Arabic Typesetting" panose="03020402040406030203" pitchFamily="66" charset="-78"/>
              </a:rPr>
              <a:t> اهتم </a:t>
            </a:r>
            <a:r>
              <a:rPr lang="ar-SA" sz="2000" dirty="0">
                <a:latin typeface="Arabic Typesetting" panose="03020402040406030203" pitchFamily="66" charset="-78"/>
                <a:ea typeface="Calibri" panose="020F0502020204030204" pitchFamily="34" charset="0"/>
                <a:cs typeface="Arabic Typesetting" panose="03020402040406030203" pitchFamily="66" charset="-78"/>
              </a:rPr>
              <a:t>أبيض بالتمثيل والإخراج المسرحي وبالديكور والملابس...وغيرها من العناصر المسرحية والتي تستهدف الجمهور بطريقة مباشرة وتدفعه للتفاعل مع العروض، لهذا لم يجد جورج أبيض صعوبة في استمالة الجمهور نحو فن </a:t>
            </a:r>
            <a:r>
              <a:rPr lang="ar-SA" sz="2000" dirty="0" smtClean="0">
                <a:latin typeface="Arabic Typesetting" panose="03020402040406030203" pitchFamily="66" charset="-78"/>
                <a:ea typeface="Calibri" panose="020F0502020204030204" pitchFamily="34" charset="0"/>
                <a:cs typeface="Arabic Typesetting" panose="03020402040406030203" pitchFamily="66" charset="-78"/>
              </a:rPr>
              <a:t>التراجيديا</a:t>
            </a:r>
            <a:r>
              <a:rPr lang="ar-DZ" sz="2000" dirty="0" smtClean="0">
                <a:latin typeface="Arabic Typesetting" panose="03020402040406030203" pitchFamily="66" charset="-78"/>
                <a:ea typeface="Calibri" panose="020F0502020204030204" pitchFamily="34" charset="0"/>
                <a:cs typeface="Arabic Typesetting" panose="03020402040406030203" pitchFamily="66" charset="-78"/>
              </a:rPr>
              <a:t>.</a:t>
            </a:r>
            <a:r>
              <a:rPr lang="ar-SA" sz="2000" dirty="0" smtClean="0">
                <a:latin typeface="Arabic Typesetting" panose="03020402040406030203" pitchFamily="66" charset="-78"/>
                <a:ea typeface="Calibri" panose="020F0502020204030204" pitchFamily="34" charset="0"/>
                <a:cs typeface="Arabic Typesetting" panose="03020402040406030203" pitchFamily="66" charset="-78"/>
              </a:rPr>
              <a:t> </a:t>
            </a:r>
            <a:endParaRPr lang="ar-DZ" sz="2000" dirty="0" smtClean="0">
              <a:latin typeface="Arabic Typesetting" panose="03020402040406030203" pitchFamily="66" charset="-78"/>
              <a:ea typeface="Calibri" panose="020F0502020204030204" pitchFamily="34" charset="0"/>
              <a:cs typeface="Arabic Typesetting" panose="03020402040406030203" pitchFamily="66" charset="-78"/>
            </a:endParaRPr>
          </a:p>
          <a:p>
            <a:pPr algn="just"/>
            <a:r>
              <a:rPr lang="ar-SA" sz="2000" dirty="0" smtClean="0">
                <a:latin typeface="Arabic Typesetting" panose="03020402040406030203" pitchFamily="66" charset="-78"/>
                <a:ea typeface="Calibri" panose="020F0502020204030204" pitchFamily="34" charset="0"/>
                <a:cs typeface="Arabic Typesetting" panose="03020402040406030203" pitchFamily="66" charset="-78"/>
              </a:rPr>
              <a:t>ضمن بعض مسرحياته مقاطع غنائية مسايرا طبيعة الجمهور وميله إلى الطرب، كما جازف </a:t>
            </a:r>
            <a:r>
              <a:rPr lang="ar-SA" sz="2000" dirty="0">
                <a:latin typeface="Arabic Typesetting" panose="03020402040406030203" pitchFamily="66" charset="-78"/>
                <a:ea typeface="Calibri" panose="020F0502020204030204" pitchFamily="34" charset="0"/>
                <a:cs typeface="Arabic Typesetting" panose="03020402040406030203" pitchFamily="66" charset="-78"/>
              </a:rPr>
              <a:t>بتقديم الكوميديا، رغم أنه ممثل مطبوع ومتمرس على التراجيديا، لا لشيء سوى أن يقدم فنا يحترم تنوع المسرح. </a:t>
            </a:r>
            <a:endParaRPr lang="ar-DZ" sz="2000" dirty="0" smtClean="0">
              <a:latin typeface="Arabic Typesetting" panose="03020402040406030203" pitchFamily="66" charset="-78"/>
              <a:ea typeface="Calibri" panose="020F0502020204030204" pitchFamily="34" charset="0"/>
              <a:cs typeface="Arabic Typesetting" panose="03020402040406030203" pitchFamily="66" charset="-78"/>
            </a:endParaRPr>
          </a:p>
          <a:p>
            <a:pPr algn="just"/>
            <a:r>
              <a:rPr lang="ar-SA" sz="2000" dirty="0">
                <a:latin typeface="Arabic Typesetting" panose="03020402040406030203" pitchFamily="66" charset="-78"/>
                <a:ea typeface="Calibri" panose="020F0502020204030204" pitchFamily="34" charset="0"/>
                <a:cs typeface="Arabic Typesetting" panose="03020402040406030203" pitchFamily="66" charset="-78"/>
              </a:rPr>
              <a:t> استطاع </a:t>
            </a:r>
            <a:r>
              <a:rPr lang="ar-SA" sz="2000" dirty="0" smtClean="0">
                <a:latin typeface="Arabic Typesetting" panose="03020402040406030203" pitchFamily="66" charset="-78"/>
                <a:ea typeface="Calibri" panose="020F0502020204030204" pitchFamily="34" charset="0"/>
                <a:cs typeface="Arabic Typesetting" panose="03020402040406030203" pitchFamily="66" charset="-78"/>
              </a:rPr>
              <a:t>أبيض بفنه </a:t>
            </a:r>
            <a:r>
              <a:rPr lang="ar-SA" sz="2000" dirty="0">
                <a:latin typeface="Arabic Typesetting" panose="03020402040406030203" pitchFamily="66" charset="-78"/>
                <a:ea typeface="Calibri" panose="020F0502020204030204" pitchFamily="34" charset="0"/>
                <a:cs typeface="Arabic Typesetting" panose="03020402040406030203" pitchFamily="66" charset="-78"/>
              </a:rPr>
              <a:t>أن يؤثر في الجماهير العربية في المشرق كما في المغرب، من خلال جولاته الفنية، والتي كانت من </a:t>
            </a:r>
            <a:r>
              <a:rPr lang="ar-SA" sz="2000" dirty="0" smtClean="0">
                <a:latin typeface="Arabic Typesetting" panose="03020402040406030203" pitchFamily="66" charset="-78"/>
                <a:ea typeface="Calibri" panose="020F0502020204030204" pitchFamily="34" charset="0"/>
                <a:cs typeface="Arabic Typesetting" panose="03020402040406030203" pitchFamily="66" charset="-78"/>
              </a:rPr>
              <a:t>الأسباب </a:t>
            </a:r>
            <a:r>
              <a:rPr lang="ar-SA" sz="2000" dirty="0">
                <a:latin typeface="Arabic Typesetting" panose="03020402040406030203" pitchFamily="66" charset="-78"/>
                <a:ea typeface="Calibri" panose="020F0502020204030204" pitchFamily="34" charset="0"/>
                <a:cs typeface="Arabic Typesetting" panose="03020402040406030203" pitchFamily="66" charset="-78"/>
              </a:rPr>
              <a:t>التي دفعت المهتمين بفن المسرح في البلدان التي زارها لإنشاء فرق تمثيلية خاصة </a:t>
            </a:r>
            <a:r>
              <a:rPr lang="ar-SA" sz="2000" dirty="0" smtClean="0">
                <a:latin typeface="Arabic Typesetting" panose="03020402040406030203" pitchFamily="66" charset="-78"/>
                <a:ea typeface="Calibri" panose="020F0502020204030204" pitchFamily="34" charset="0"/>
                <a:cs typeface="Arabic Typesetting" panose="03020402040406030203" pitchFamily="66" charset="-78"/>
              </a:rPr>
              <a:t>به</a:t>
            </a:r>
            <a:r>
              <a:rPr lang="ar-DZ" sz="2000" dirty="0" smtClean="0">
                <a:latin typeface="Arabic Typesetting" panose="03020402040406030203" pitchFamily="66" charset="-78"/>
                <a:ea typeface="Calibri" panose="020F0502020204030204" pitchFamily="34" charset="0"/>
                <a:cs typeface="Arabic Typesetting" panose="03020402040406030203" pitchFamily="66" charset="-78"/>
              </a:rPr>
              <a:t>ا،</a:t>
            </a:r>
            <a:r>
              <a:rPr lang="ar-SA" sz="2000" dirty="0" smtClean="0">
                <a:latin typeface="Arabic Typesetting" panose="03020402040406030203" pitchFamily="66" charset="-78"/>
                <a:ea typeface="Calibri" panose="020F0502020204030204" pitchFamily="34" charset="0"/>
                <a:cs typeface="Arabic Typesetting" panose="03020402040406030203" pitchFamily="66" charset="-78"/>
              </a:rPr>
              <a:t> </a:t>
            </a:r>
            <a:r>
              <a:rPr lang="ar-SA" sz="2000" dirty="0">
                <a:latin typeface="Arabic Typesetting" panose="03020402040406030203" pitchFamily="66" charset="-78"/>
                <a:ea typeface="Calibri" panose="020F0502020204030204" pitchFamily="34" charset="0"/>
                <a:cs typeface="Arabic Typesetting" panose="03020402040406030203" pitchFamily="66" charset="-78"/>
              </a:rPr>
              <a:t>وبعث الخطوات الأولى لحركية مسرحية في بلدانهم أسوة بجورج أبيض وفرقته التمثيلية.</a:t>
            </a:r>
            <a:endParaRPr lang="ar-DZ" sz="2200" dirty="0">
              <a:latin typeface="Arabic Typesetting" pitchFamily="66" charset="-78"/>
              <a:cs typeface="Arabic Typesetting" pitchFamily="66" charset="-78"/>
            </a:endParaRPr>
          </a:p>
        </p:txBody>
      </p:sp>
    </p:spTree>
    <p:extLst>
      <p:ext uri="{BB962C8B-B14F-4D97-AF65-F5344CB8AC3E}">
        <p14:creationId xmlns:p14="http://schemas.microsoft.com/office/powerpoint/2010/main" xmlns="" val="3854892651"/>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1245</TotalTime>
  <Words>1493</Words>
  <Application>Microsoft Office PowerPoint</Application>
  <PresentationFormat>Affichage à l'écran (4:3)</PresentationFormat>
  <Paragraphs>31</Paragraphs>
  <Slides>6</Slides>
  <Notes>0</Notes>
  <HiddenSlides>0</HiddenSlides>
  <MMClips>0</MMClips>
  <ScaleCrop>false</ScaleCrop>
  <HeadingPairs>
    <vt:vector size="4" baseType="variant">
      <vt:variant>
        <vt:lpstr>Thème</vt:lpstr>
      </vt:variant>
      <vt:variant>
        <vt:i4>1</vt:i4>
      </vt:variant>
      <vt:variant>
        <vt:lpstr>Titres des diapositives</vt:lpstr>
      </vt:variant>
      <vt:variant>
        <vt:i4>6</vt:i4>
      </vt:variant>
    </vt:vector>
  </HeadingPairs>
  <TitlesOfParts>
    <vt:vector size="7" baseType="lpstr">
      <vt:lpstr>Thème Office</vt:lpstr>
      <vt:lpstr>الفرق المسرحية العربية: فرقة جورج أبيض</vt:lpstr>
      <vt:lpstr>مقدمة</vt:lpstr>
      <vt:lpstr>1- دور الفرق المسرحية العربية في القرن 19م في التعريف بالمسرح العربي</vt:lpstr>
      <vt:lpstr>2-فرقة جورج أبيض المسرحية</vt:lpstr>
      <vt:lpstr>-فرقة جورج أبيض المسرحية</vt:lpstr>
      <vt:lpstr>استنتاج، وتدريب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قضايا الآداب العالمية المعاصرة: الحرية، العدالة، السلام، والاغتراب</dc:title>
  <dc:creator>M2C</dc:creator>
  <cp:lastModifiedBy>HP-PRO</cp:lastModifiedBy>
  <cp:revision>93</cp:revision>
  <dcterms:created xsi:type="dcterms:W3CDTF">2024-11-02T21:21:42Z</dcterms:created>
  <dcterms:modified xsi:type="dcterms:W3CDTF">2026-04-27T11:44:11Z</dcterms:modified>
</cp:coreProperties>
</file>