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433399"/>
            <a:ext cx="7477601" cy="958215"/>
          </a:xfrm>
          <a:prstGeom prst="rect">
            <a:avLst/>
          </a:prstGeom>
          <a:noFill/>
          <a:ln/>
        </p:spPr>
        <p:txBody>
          <a:bodyPr wrap="none" rtlCol="0" anchor="t"/>
          <a:lstStyle/>
          <a:p>
            <a:pPr marL="0" indent="0">
              <a:lnSpc>
                <a:spcPts val="7545"/>
              </a:lnSpc>
              <a:buNone/>
            </a:pPr>
            <a:r>
              <a:rPr lang="en-US" sz="6036" b="1" kern="0" spc="-181" dirty="0">
                <a:solidFill>
                  <a:srgbClr val="000000"/>
                </a:solidFill>
                <a:latin typeface="Inter" pitchFamily="34" charset="0"/>
                <a:ea typeface="Inter" pitchFamily="34" charset="-122"/>
                <a:cs typeface="Inter" pitchFamily="34" charset="-120"/>
              </a:rPr>
              <a:t>Les cultural studies</a:t>
            </a:r>
            <a:endParaRPr lang="en-US" sz="6036" dirty="0"/>
          </a:p>
        </p:txBody>
      </p:sp>
      <p:sp>
        <p:nvSpPr>
          <p:cNvPr id="6" name="Text 3"/>
          <p:cNvSpPr/>
          <p:nvPr/>
        </p:nvSpPr>
        <p:spPr>
          <a:xfrm>
            <a:off x="833199" y="3724870"/>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sont une discipline interdisciplinaire qui étudie les pratiques culturelles et leur impact sur la société. Explorez ce domaine fascinant et découvrez son histoire, ses concepts clés et son champ d'application.</a:t>
            </a:r>
            <a:endParaRPr lang="en-US" sz="1750" dirty="0"/>
          </a:p>
        </p:txBody>
      </p:sp>
      <p:sp>
        <p:nvSpPr>
          <p:cNvPr id="7" name="Shape 4"/>
          <p:cNvSpPr/>
          <p:nvPr/>
        </p:nvSpPr>
        <p:spPr>
          <a:xfrm>
            <a:off x="833199" y="5396389"/>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840819" y="5404009"/>
            <a:ext cx="340162" cy="340162"/>
          </a:xfrm>
          <a:prstGeom prst="rect">
            <a:avLst/>
          </a:prstGeom>
        </p:spPr>
      </p:pic>
      <p:sp>
        <p:nvSpPr>
          <p:cNvPr id="9" name="Text 5"/>
          <p:cNvSpPr/>
          <p:nvPr/>
        </p:nvSpPr>
        <p:spPr>
          <a:xfrm>
            <a:off x="1299686" y="5401866"/>
            <a:ext cx="2421493" cy="388858"/>
          </a:xfrm>
          <a:prstGeom prst="rect">
            <a:avLst/>
          </a:prstGeom>
          <a:noFill/>
          <a:ln/>
        </p:spPr>
        <p:txBody>
          <a:bodyPr wrap="none" rtlCol="0" anchor="t"/>
          <a:lstStyle/>
          <a:p>
            <a:pPr marL="0" indent="0" algn="l">
              <a:lnSpc>
                <a:spcPts val="3062"/>
              </a:lnSpc>
              <a:buNone/>
            </a:pPr>
            <a:r>
              <a:rPr lang="en-US" sz="2187" b="1" kern="0" spc="-35" dirty="0">
                <a:solidFill>
                  <a:srgbClr val="272525"/>
                </a:solidFill>
                <a:latin typeface="Inter" pitchFamily="34" charset="0"/>
                <a:ea typeface="Inter" pitchFamily="34" charset="-122"/>
                <a:cs typeface="Inter" pitchFamily="34" charset="-120"/>
              </a:rPr>
              <a:t>by Leila Hammoud</a:t>
            </a:r>
            <a:endParaRPr lang="en-US" sz="2187" dirty="0"/>
          </a:p>
        </p:txBody>
      </p:sp>
      <p:pic>
        <p:nvPicPr>
          <p:cNvPr id="10"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4456628"/>
            <a:ext cx="7614166"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Définition des cultural studies</a:t>
            </a:r>
            <a:endParaRPr lang="en-US" sz="4374" dirty="0"/>
          </a:p>
        </p:txBody>
      </p:sp>
      <p:sp>
        <p:nvSpPr>
          <p:cNvPr id="6" name="Text 3"/>
          <p:cNvSpPr/>
          <p:nvPr/>
        </p:nvSpPr>
        <p:spPr>
          <a:xfrm>
            <a:off x="2037993" y="5484257"/>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désignent l'étude critique des phénomènes culturels tels que les médias, la littérature, l'art, la musique, etc. Elle examine comment ces productions culturelles influencent la société et les individus.</a:t>
            </a:r>
            <a:endParaRPr lang="en-US" sz="1750" dirty="0"/>
          </a:p>
        </p:txBody>
      </p:sp>
      <p:pic>
        <p:nvPicPr>
          <p:cNvPr id="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869871"/>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Historique et origine</a:t>
            </a:r>
            <a:endParaRPr lang="en-US" sz="4374" dirty="0"/>
          </a:p>
        </p:txBody>
      </p:sp>
      <p:sp>
        <p:nvSpPr>
          <p:cNvPr id="5" name="Shape 3"/>
          <p:cNvSpPr/>
          <p:nvPr/>
        </p:nvSpPr>
        <p:spPr>
          <a:xfrm>
            <a:off x="2349103" y="2008584"/>
            <a:ext cx="44410" cy="5351026"/>
          </a:xfrm>
          <a:prstGeom prst="roundRect">
            <a:avLst>
              <a:gd name="adj" fmla="val 225151"/>
            </a:avLst>
          </a:prstGeom>
          <a:solidFill>
            <a:srgbClr val="C0C1D7"/>
          </a:solidFill>
          <a:ln/>
        </p:spPr>
      </p:sp>
      <p:sp>
        <p:nvSpPr>
          <p:cNvPr id="6" name="Shape 4"/>
          <p:cNvSpPr/>
          <p:nvPr/>
        </p:nvSpPr>
        <p:spPr>
          <a:xfrm>
            <a:off x="2621220" y="2409885"/>
            <a:ext cx="777597" cy="44410"/>
          </a:xfrm>
          <a:prstGeom prst="roundRect">
            <a:avLst>
              <a:gd name="adj" fmla="val 225151"/>
            </a:avLst>
          </a:prstGeom>
          <a:solidFill>
            <a:srgbClr val="C0C1D7"/>
          </a:solidFill>
          <a:ln/>
        </p:spPr>
      </p:sp>
      <p:sp>
        <p:nvSpPr>
          <p:cNvPr id="7" name="Shape 5"/>
          <p:cNvSpPr/>
          <p:nvPr/>
        </p:nvSpPr>
        <p:spPr>
          <a:xfrm>
            <a:off x="2121277" y="2182177"/>
            <a:ext cx="499943" cy="499943"/>
          </a:xfrm>
          <a:prstGeom prst="roundRect">
            <a:avLst>
              <a:gd name="adj" fmla="val 20000"/>
            </a:avLst>
          </a:prstGeom>
          <a:solidFill>
            <a:srgbClr val="DADBF1"/>
          </a:solidFill>
          <a:ln w="7620">
            <a:solidFill>
              <a:srgbClr val="C0C1D7"/>
            </a:solidFill>
            <a:prstDash val="solid"/>
          </a:ln>
        </p:spPr>
      </p:sp>
      <p:sp>
        <p:nvSpPr>
          <p:cNvPr id="8" name="Text 6"/>
          <p:cNvSpPr/>
          <p:nvPr/>
        </p:nvSpPr>
        <p:spPr>
          <a:xfrm>
            <a:off x="2294632" y="2223849"/>
            <a:ext cx="153114"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1</a:t>
            </a:r>
            <a:endParaRPr lang="en-US" sz="2624" dirty="0"/>
          </a:p>
        </p:txBody>
      </p:sp>
      <p:sp>
        <p:nvSpPr>
          <p:cNvPr id="9" name="Text 7"/>
          <p:cNvSpPr/>
          <p:nvPr/>
        </p:nvSpPr>
        <p:spPr>
          <a:xfrm>
            <a:off x="3593306" y="2230755"/>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Années 1950</a:t>
            </a:r>
            <a:endParaRPr lang="en-US" sz="2187" dirty="0"/>
          </a:p>
        </p:txBody>
      </p:sp>
      <p:sp>
        <p:nvSpPr>
          <p:cNvPr id="10" name="Text 8"/>
          <p:cNvSpPr/>
          <p:nvPr/>
        </p:nvSpPr>
        <p:spPr>
          <a:xfrm>
            <a:off x="3593306" y="2711172"/>
            <a:ext cx="8999101"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ont émergé en Grande-Bretagne en tant que domaine académique, en réponse aux inégalités sociales et à la culture de masse.</a:t>
            </a:r>
            <a:endParaRPr lang="en-US" sz="1750" dirty="0"/>
          </a:p>
        </p:txBody>
      </p:sp>
      <p:sp>
        <p:nvSpPr>
          <p:cNvPr id="11" name="Shape 9"/>
          <p:cNvSpPr/>
          <p:nvPr/>
        </p:nvSpPr>
        <p:spPr>
          <a:xfrm>
            <a:off x="2621220" y="4267617"/>
            <a:ext cx="777597" cy="44410"/>
          </a:xfrm>
          <a:prstGeom prst="roundRect">
            <a:avLst>
              <a:gd name="adj" fmla="val 225151"/>
            </a:avLst>
          </a:prstGeom>
          <a:solidFill>
            <a:srgbClr val="C0C1D7"/>
          </a:solidFill>
          <a:ln/>
        </p:spPr>
      </p:sp>
      <p:sp>
        <p:nvSpPr>
          <p:cNvPr id="12" name="Shape 10"/>
          <p:cNvSpPr/>
          <p:nvPr/>
        </p:nvSpPr>
        <p:spPr>
          <a:xfrm>
            <a:off x="2121277" y="4039910"/>
            <a:ext cx="499943" cy="499943"/>
          </a:xfrm>
          <a:prstGeom prst="roundRect">
            <a:avLst>
              <a:gd name="adj" fmla="val 20000"/>
            </a:avLst>
          </a:prstGeom>
          <a:solidFill>
            <a:srgbClr val="DADBF1"/>
          </a:solidFill>
          <a:ln w="7620">
            <a:solidFill>
              <a:srgbClr val="C0C1D7"/>
            </a:solidFill>
            <a:prstDash val="solid"/>
          </a:ln>
        </p:spPr>
      </p:sp>
      <p:sp>
        <p:nvSpPr>
          <p:cNvPr id="13" name="Text 11"/>
          <p:cNvSpPr/>
          <p:nvPr/>
        </p:nvSpPr>
        <p:spPr>
          <a:xfrm>
            <a:off x="2271177" y="4081582"/>
            <a:ext cx="200025"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2</a:t>
            </a:r>
            <a:endParaRPr lang="en-US" sz="2624" dirty="0"/>
          </a:p>
        </p:txBody>
      </p:sp>
      <p:sp>
        <p:nvSpPr>
          <p:cNvPr id="14" name="Text 12"/>
          <p:cNvSpPr/>
          <p:nvPr/>
        </p:nvSpPr>
        <p:spPr>
          <a:xfrm>
            <a:off x="3593306" y="4088487"/>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Années 1960-1970</a:t>
            </a:r>
            <a:endParaRPr lang="en-US" sz="2187" dirty="0"/>
          </a:p>
        </p:txBody>
      </p:sp>
      <p:sp>
        <p:nvSpPr>
          <p:cNvPr id="15" name="Text 13"/>
          <p:cNvSpPr/>
          <p:nvPr/>
        </p:nvSpPr>
        <p:spPr>
          <a:xfrm>
            <a:off x="3593306" y="4568904"/>
            <a:ext cx="8999101"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Le mouvement des cultural studies s'est développé, en se concentrant sur l'analyse des médias de masse et des processus de production culturelle.</a:t>
            </a:r>
            <a:endParaRPr lang="en-US" sz="1750" dirty="0"/>
          </a:p>
        </p:txBody>
      </p:sp>
      <p:sp>
        <p:nvSpPr>
          <p:cNvPr id="16" name="Shape 14"/>
          <p:cNvSpPr/>
          <p:nvPr/>
        </p:nvSpPr>
        <p:spPr>
          <a:xfrm>
            <a:off x="2621220" y="6125349"/>
            <a:ext cx="777597" cy="44410"/>
          </a:xfrm>
          <a:prstGeom prst="roundRect">
            <a:avLst>
              <a:gd name="adj" fmla="val 225151"/>
            </a:avLst>
          </a:prstGeom>
          <a:solidFill>
            <a:srgbClr val="C0C1D7"/>
          </a:solidFill>
          <a:ln/>
        </p:spPr>
      </p:sp>
      <p:sp>
        <p:nvSpPr>
          <p:cNvPr id="17" name="Shape 15"/>
          <p:cNvSpPr/>
          <p:nvPr/>
        </p:nvSpPr>
        <p:spPr>
          <a:xfrm>
            <a:off x="2121277" y="5897642"/>
            <a:ext cx="499943" cy="499943"/>
          </a:xfrm>
          <a:prstGeom prst="roundRect">
            <a:avLst>
              <a:gd name="adj" fmla="val 20000"/>
            </a:avLst>
          </a:prstGeom>
          <a:solidFill>
            <a:srgbClr val="DADBF1"/>
          </a:solidFill>
          <a:ln w="7620">
            <a:solidFill>
              <a:srgbClr val="C0C1D7"/>
            </a:solidFill>
            <a:prstDash val="solid"/>
          </a:ln>
        </p:spPr>
      </p:sp>
      <p:sp>
        <p:nvSpPr>
          <p:cNvPr id="18" name="Text 16"/>
          <p:cNvSpPr/>
          <p:nvPr/>
        </p:nvSpPr>
        <p:spPr>
          <a:xfrm>
            <a:off x="2266295" y="5939314"/>
            <a:ext cx="209788"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3</a:t>
            </a:r>
            <a:endParaRPr lang="en-US" sz="2624" dirty="0"/>
          </a:p>
        </p:txBody>
      </p:sp>
      <p:sp>
        <p:nvSpPr>
          <p:cNvPr id="19" name="Text 17"/>
          <p:cNvSpPr/>
          <p:nvPr/>
        </p:nvSpPr>
        <p:spPr>
          <a:xfrm>
            <a:off x="3593306" y="5946219"/>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Années 1980-1990</a:t>
            </a:r>
            <a:endParaRPr lang="en-US" sz="2187" dirty="0"/>
          </a:p>
        </p:txBody>
      </p:sp>
      <p:sp>
        <p:nvSpPr>
          <p:cNvPr id="20" name="Text 18"/>
          <p:cNvSpPr/>
          <p:nvPr/>
        </p:nvSpPr>
        <p:spPr>
          <a:xfrm>
            <a:off x="3593306" y="6426637"/>
            <a:ext cx="8999101"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se sont étendues à d'autres domaines tels que la race, le genre, la classe, et ont influencé les études littéraires, sociologiques et anthropologiques.</a:t>
            </a:r>
            <a:endParaRPr lang="en-US" sz="1750" dirty="0"/>
          </a:p>
        </p:txBody>
      </p:sp>
      <p:pic>
        <p:nvPicPr>
          <p:cNvPr id="2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1657945"/>
            <a:ext cx="812506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Principaux concepts et théories</a:t>
            </a:r>
            <a:endParaRPr lang="en-US" sz="4374" dirty="0"/>
          </a:p>
        </p:txBody>
      </p:sp>
      <p:sp>
        <p:nvSpPr>
          <p:cNvPr id="5" name="Shape 3"/>
          <p:cNvSpPr/>
          <p:nvPr/>
        </p:nvSpPr>
        <p:spPr>
          <a:xfrm>
            <a:off x="2037993" y="2796659"/>
            <a:ext cx="3370064" cy="3774996"/>
          </a:xfrm>
          <a:prstGeom prst="roundRect">
            <a:avLst>
              <a:gd name="adj" fmla="val 2967"/>
            </a:avLst>
          </a:prstGeom>
          <a:solidFill>
            <a:srgbClr val="DADBF1"/>
          </a:solidFill>
          <a:ln w="7620">
            <a:solidFill>
              <a:srgbClr val="C0C1D7"/>
            </a:solidFill>
            <a:prstDash val="solid"/>
          </a:ln>
        </p:spPr>
      </p:sp>
      <p:sp>
        <p:nvSpPr>
          <p:cNvPr id="6" name="Text 4"/>
          <p:cNvSpPr/>
          <p:nvPr/>
        </p:nvSpPr>
        <p:spPr>
          <a:xfrm>
            <a:off x="2267783" y="3026450"/>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Hégémonie culturelle</a:t>
            </a:r>
            <a:endParaRPr lang="en-US" sz="2187" dirty="0"/>
          </a:p>
        </p:txBody>
      </p:sp>
      <p:sp>
        <p:nvSpPr>
          <p:cNvPr id="7" name="Text 5"/>
          <p:cNvSpPr/>
          <p:nvPr/>
        </p:nvSpPr>
        <p:spPr>
          <a:xfrm>
            <a:off x="2267783" y="3506867"/>
            <a:ext cx="2910483"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analysent comment les groupes dominants maintiennent leur pouvoir en imposant leurs valeurs et croyances à la société.</a:t>
            </a:r>
            <a:endParaRPr lang="en-US" sz="1750" dirty="0"/>
          </a:p>
        </p:txBody>
      </p:sp>
      <p:sp>
        <p:nvSpPr>
          <p:cNvPr id="8" name="Shape 6"/>
          <p:cNvSpPr/>
          <p:nvPr/>
        </p:nvSpPr>
        <p:spPr>
          <a:xfrm>
            <a:off x="5630228" y="2796659"/>
            <a:ext cx="3370064" cy="3774996"/>
          </a:xfrm>
          <a:prstGeom prst="roundRect">
            <a:avLst>
              <a:gd name="adj" fmla="val 2967"/>
            </a:avLst>
          </a:prstGeom>
          <a:solidFill>
            <a:srgbClr val="DADBF1"/>
          </a:solidFill>
          <a:ln w="7620">
            <a:solidFill>
              <a:srgbClr val="C0C1D7"/>
            </a:solidFill>
            <a:prstDash val="solid"/>
          </a:ln>
        </p:spPr>
      </p:sp>
      <p:sp>
        <p:nvSpPr>
          <p:cNvPr id="9" name="Text 7"/>
          <p:cNvSpPr/>
          <p:nvPr/>
        </p:nvSpPr>
        <p:spPr>
          <a:xfrm>
            <a:off x="5860018" y="3026450"/>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Résistance culturelle</a:t>
            </a:r>
            <a:endParaRPr lang="en-US" sz="2187" dirty="0"/>
          </a:p>
        </p:txBody>
      </p:sp>
      <p:sp>
        <p:nvSpPr>
          <p:cNvPr id="10" name="Text 8"/>
          <p:cNvSpPr/>
          <p:nvPr/>
        </p:nvSpPr>
        <p:spPr>
          <a:xfrm>
            <a:off x="5860018" y="3506867"/>
            <a:ext cx="2910483"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Elles étudient également les formes de résistance et de contestation culturelle qui émergent des groupes marginalisés et subalternes.</a:t>
            </a:r>
            <a:endParaRPr lang="en-US" sz="1750" dirty="0"/>
          </a:p>
        </p:txBody>
      </p:sp>
      <p:sp>
        <p:nvSpPr>
          <p:cNvPr id="11" name="Shape 9"/>
          <p:cNvSpPr/>
          <p:nvPr/>
        </p:nvSpPr>
        <p:spPr>
          <a:xfrm>
            <a:off x="9222462" y="2796659"/>
            <a:ext cx="3370064" cy="3774996"/>
          </a:xfrm>
          <a:prstGeom prst="roundRect">
            <a:avLst>
              <a:gd name="adj" fmla="val 2967"/>
            </a:avLst>
          </a:prstGeom>
          <a:solidFill>
            <a:srgbClr val="DADBF1"/>
          </a:solidFill>
          <a:ln w="7620">
            <a:solidFill>
              <a:srgbClr val="C0C1D7"/>
            </a:solidFill>
            <a:prstDash val="solid"/>
          </a:ln>
        </p:spPr>
      </p:sp>
      <p:sp>
        <p:nvSpPr>
          <p:cNvPr id="12" name="Text 10"/>
          <p:cNvSpPr/>
          <p:nvPr/>
        </p:nvSpPr>
        <p:spPr>
          <a:xfrm>
            <a:off x="9452253" y="3026450"/>
            <a:ext cx="2910483" cy="694373"/>
          </a:xfrm>
          <a:prstGeom prst="rect">
            <a:avLst/>
          </a:prstGeom>
          <a:noFill/>
          <a:ln/>
        </p:spPr>
        <p:txBody>
          <a:bodyPr wrap="squar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Identité et représentation</a:t>
            </a:r>
            <a:endParaRPr lang="en-US" sz="2187" dirty="0"/>
          </a:p>
        </p:txBody>
      </p:sp>
      <p:sp>
        <p:nvSpPr>
          <p:cNvPr id="13" name="Text 11"/>
          <p:cNvSpPr/>
          <p:nvPr/>
        </p:nvSpPr>
        <p:spPr>
          <a:xfrm>
            <a:off x="9452253" y="3854053"/>
            <a:ext cx="2910483" cy="2487811"/>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se penchent sur la construction de l'identité individuelle et collective à travers les pratiques culturelles et les processus de représentation.</a:t>
            </a:r>
            <a:endParaRPr lang="en-US" sz="1750" dirty="0"/>
          </a:p>
        </p:txBody>
      </p:sp>
      <p:pic>
        <p:nvPicPr>
          <p:cNvPr id="14"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2890123"/>
            <a:ext cx="706338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Méthodologie de recherche</a:t>
            </a:r>
            <a:endParaRPr lang="en-US" sz="4374" dirty="0"/>
          </a:p>
        </p:txBody>
      </p:sp>
      <p:sp>
        <p:nvSpPr>
          <p:cNvPr id="6" name="Text 3"/>
          <p:cNvSpPr/>
          <p:nvPr/>
        </p:nvSpPr>
        <p:spPr>
          <a:xfrm>
            <a:off x="6319599" y="391775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utilisent des approches qualitatives et quantitatives pour examiner les pratiques culturelles. L'analyse du discours, l'observation participante et les entretiens sont des méthodes couramment utilisées.</a:t>
            </a:r>
            <a:endParaRPr lang="en-US" sz="1750" dirty="0"/>
          </a:p>
        </p:txBody>
      </p:sp>
      <p:pic>
        <p:nvPicPr>
          <p:cNvPr id="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37993" y="904042"/>
            <a:ext cx="7784425"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Applications et champ d'étude</a:t>
            </a:r>
            <a:endParaRPr lang="en-US" sz="4374" dirty="0"/>
          </a:p>
        </p:txBody>
      </p:sp>
      <p:pic>
        <p:nvPicPr>
          <p:cNvPr id="5" name="Image 0" descr="preencoded.png"/>
          <p:cNvPicPr>
            <a:picLocks noChangeAspect="1"/>
          </p:cNvPicPr>
          <p:nvPr/>
        </p:nvPicPr>
        <p:blipFill>
          <a:blip r:embed="rId3"/>
          <a:stretch>
            <a:fillRect/>
          </a:stretch>
        </p:blipFill>
        <p:spPr>
          <a:xfrm>
            <a:off x="2037993" y="2042755"/>
            <a:ext cx="3295888" cy="2036921"/>
          </a:xfrm>
          <a:prstGeom prst="rect">
            <a:avLst/>
          </a:prstGeom>
        </p:spPr>
      </p:pic>
      <p:sp>
        <p:nvSpPr>
          <p:cNvPr id="6" name="Text 3"/>
          <p:cNvSpPr/>
          <p:nvPr/>
        </p:nvSpPr>
        <p:spPr>
          <a:xfrm>
            <a:off x="2037993" y="4357330"/>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Études médiatiques</a:t>
            </a:r>
            <a:endParaRPr lang="en-US" sz="2187" dirty="0"/>
          </a:p>
        </p:txBody>
      </p:sp>
      <p:sp>
        <p:nvSpPr>
          <p:cNvPr id="7" name="Text 4"/>
          <p:cNvSpPr/>
          <p:nvPr/>
        </p:nvSpPr>
        <p:spPr>
          <a:xfrm>
            <a:off x="2037993" y="4837748"/>
            <a:ext cx="3295888" cy="2487811"/>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sont appliquées à l'analyse des médias de masse, de la publicité et des réseaux sociaux pour comprendre comment ils influencent la société et la culture.</a:t>
            </a:r>
            <a:endParaRPr lang="en-US" sz="1750" dirty="0"/>
          </a:p>
        </p:txBody>
      </p:sp>
      <p:pic>
        <p:nvPicPr>
          <p:cNvPr id="8" name="Image 1" descr="preencoded.png"/>
          <p:cNvPicPr>
            <a:picLocks noChangeAspect="1"/>
          </p:cNvPicPr>
          <p:nvPr/>
        </p:nvPicPr>
        <p:blipFill>
          <a:blip r:embed="rId4"/>
          <a:stretch>
            <a:fillRect/>
          </a:stretch>
        </p:blipFill>
        <p:spPr>
          <a:xfrm>
            <a:off x="5667137" y="2042755"/>
            <a:ext cx="3296007" cy="2037040"/>
          </a:xfrm>
          <a:prstGeom prst="rect">
            <a:avLst/>
          </a:prstGeom>
        </p:spPr>
      </p:pic>
      <p:sp>
        <p:nvSpPr>
          <p:cNvPr id="9" name="Text 5"/>
          <p:cNvSpPr/>
          <p:nvPr/>
        </p:nvSpPr>
        <p:spPr>
          <a:xfrm>
            <a:off x="5667137" y="4357449"/>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Subcultures</a:t>
            </a:r>
            <a:endParaRPr lang="en-US" sz="2187" dirty="0"/>
          </a:p>
        </p:txBody>
      </p:sp>
      <p:sp>
        <p:nvSpPr>
          <p:cNvPr id="10" name="Text 6"/>
          <p:cNvSpPr/>
          <p:nvPr/>
        </p:nvSpPr>
        <p:spPr>
          <a:xfrm>
            <a:off x="5667137" y="4837867"/>
            <a:ext cx="3296007"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Elles s'intéressent également aux subcultures et à leurs pratiques culturelles, telles que le mouvement punk, le hip-hop ou les fans de science-fiction.</a:t>
            </a:r>
            <a:endParaRPr lang="en-US" sz="1750" dirty="0"/>
          </a:p>
        </p:txBody>
      </p:sp>
      <p:pic>
        <p:nvPicPr>
          <p:cNvPr id="11" name="Image 2" descr="preencoded.png"/>
          <p:cNvPicPr>
            <a:picLocks noChangeAspect="1"/>
          </p:cNvPicPr>
          <p:nvPr/>
        </p:nvPicPr>
        <p:blipFill>
          <a:blip r:embed="rId5"/>
          <a:stretch>
            <a:fillRect/>
          </a:stretch>
        </p:blipFill>
        <p:spPr>
          <a:xfrm>
            <a:off x="9296400" y="2042755"/>
            <a:ext cx="3296007" cy="2037040"/>
          </a:xfrm>
          <a:prstGeom prst="rect">
            <a:avLst/>
          </a:prstGeom>
        </p:spPr>
      </p:pic>
      <p:sp>
        <p:nvSpPr>
          <p:cNvPr id="12" name="Text 7"/>
          <p:cNvSpPr/>
          <p:nvPr/>
        </p:nvSpPr>
        <p:spPr>
          <a:xfrm>
            <a:off x="9296400" y="4357449"/>
            <a:ext cx="3296007" cy="694373"/>
          </a:xfrm>
          <a:prstGeom prst="rect">
            <a:avLst/>
          </a:prstGeom>
          <a:noFill/>
          <a:ln/>
        </p:spPr>
        <p:txBody>
          <a:bodyPr wrap="squar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Recherche et enseignement</a:t>
            </a:r>
            <a:endParaRPr lang="en-US" sz="2187" dirty="0"/>
          </a:p>
        </p:txBody>
      </p:sp>
      <p:sp>
        <p:nvSpPr>
          <p:cNvPr id="13" name="Text 8"/>
          <p:cNvSpPr/>
          <p:nvPr/>
        </p:nvSpPr>
        <p:spPr>
          <a:xfrm>
            <a:off x="9296400" y="5185053"/>
            <a:ext cx="3296007" cy="2132409"/>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nourrissent la recherche académique et l'enseignement dans divers domaines, tels que la sociologie, la littérature, l'anthropologie et les études culturelles.</a:t>
            </a:r>
            <a:endParaRPr lang="en-US" sz="1750"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3701415"/>
            <a:ext cx="6545104"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Contributions et critiques</a:t>
            </a:r>
            <a:endParaRPr lang="en-US" sz="4374" dirty="0"/>
          </a:p>
        </p:txBody>
      </p:sp>
      <p:sp>
        <p:nvSpPr>
          <p:cNvPr id="6" name="Text 3"/>
          <p:cNvSpPr/>
          <p:nvPr/>
        </p:nvSpPr>
        <p:spPr>
          <a:xfrm>
            <a:off x="2393394" y="4729043"/>
            <a:ext cx="10199013"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Les cultural studies ont permis de remettre en question les hiérarchies culturelles et de donner une voix aux marginalisés.</a:t>
            </a:r>
            <a:endParaRPr lang="en-US" sz="1750" dirty="0"/>
          </a:p>
        </p:txBody>
      </p:sp>
      <p:sp>
        <p:nvSpPr>
          <p:cNvPr id="7" name="Text 4"/>
          <p:cNvSpPr/>
          <p:nvPr/>
        </p:nvSpPr>
        <p:spPr>
          <a:xfrm>
            <a:off x="2393394" y="5617488"/>
            <a:ext cx="10199013"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Cependant, elles ont été critiquées pour leur manque de rigueur méthodologique et certaines accusations de biais politique.</a:t>
            </a:r>
            <a:endParaRPr lang="en-US" sz="1750" dirty="0"/>
          </a:p>
        </p:txBody>
      </p:sp>
      <p:sp>
        <p:nvSpPr>
          <p:cNvPr id="8" name="Text 5"/>
          <p:cNvSpPr/>
          <p:nvPr/>
        </p:nvSpPr>
        <p:spPr>
          <a:xfrm>
            <a:off x="2393394" y="6505932"/>
            <a:ext cx="10199013"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272525"/>
                </a:solidFill>
                <a:latin typeface="Inter" pitchFamily="34" charset="0"/>
                <a:ea typeface="Inter" pitchFamily="34" charset="-122"/>
                <a:cs typeface="Inter" pitchFamily="34" charset="-120"/>
              </a:rPr>
              <a:t>Certains estiment également que leur étude se limite souvent à la culture populaire et néglige les formes d'expression artistique plus élites.</a:t>
            </a:r>
            <a:endParaRPr lang="en-US" sz="1750" dirty="0"/>
          </a:p>
        </p:txBody>
      </p:sp>
      <p:pic>
        <p:nvPicPr>
          <p:cNvPr id="9"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2890123"/>
            <a:ext cx="7005995"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Conclusion et perspectives</a:t>
            </a:r>
            <a:endParaRPr lang="en-US" sz="4374" dirty="0"/>
          </a:p>
        </p:txBody>
      </p:sp>
      <p:sp>
        <p:nvSpPr>
          <p:cNvPr id="6" name="Text 3"/>
          <p:cNvSpPr/>
          <p:nvPr/>
        </p:nvSpPr>
        <p:spPr>
          <a:xfrm>
            <a:off x="6319599" y="391775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Les cultural studies ont grandement contribué à la compréhension des dynamiques culturelles. Elles continuent d'évoluer et de s'adapter aux nouvelles réalités et aux enjeux contemporains, offrant de nouvelles perspectives sur la société et la culture.</a:t>
            </a:r>
            <a:endParaRPr lang="en-US" sz="1750" dirty="0"/>
          </a:p>
        </p:txBody>
      </p:sp>
      <p:pic>
        <p:nvPicPr>
          <p:cNvPr id="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Personnalisé</PresentationFormat>
  <Paragraphs>45</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Office Theme</vt:lpstr>
      <vt:lpstr>Diapositive 1</vt:lpstr>
      <vt:lpstr>Diapositive 2</vt:lpstr>
      <vt:lpstr>Diapositive 3</vt:lpstr>
      <vt:lpstr>Diapositive 4</vt:lpstr>
      <vt:lpstr>Diapositive 5</vt:lpstr>
      <vt:lpstr>Diapositive 6</vt:lpstr>
      <vt:lpstr>Diapositive 7</vt:lpstr>
      <vt:lpstr>Diapositive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ACER</cp:lastModifiedBy>
  <cp:revision>1</cp:revision>
  <dcterms:created xsi:type="dcterms:W3CDTF">2024-04-25T20:54:05Z</dcterms:created>
  <dcterms:modified xsi:type="dcterms:W3CDTF">2024-04-25T21:02:28Z</dcterms:modified>
</cp:coreProperties>
</file>