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11"/>
    <p:restoredTop sz="94610"/>
  </p:normalViewPr>
  <p:slideViewPr>
    <p:cSldViewPr snapToGrid="0" snapToObjects="1">
      <p:cViewPr varScale="1">
        <p:scale>
          <a:sx n="61" d="100"/>
          <a:sy n="61" d="100"/>
        </p:scale>
        <p:origin x="-564" y="-84"/>
      </p:cViewPr>
      <p:guideLst>
        <p:guide orient="horz" pos="2592"/>
        <p:guide pos="4608"/>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1</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2</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3</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4</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5</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6</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7</a:t>
            </a:fld>
            <a:endParaRPr lang="en-US"/>
          </a:p>
        </p:txBody>
      </p:sp>
    </p:spTree>
    <p:extLst>
      <p:ext uri="{BB962C8B-B14F-4D97-AF65-F5344CB8AC3E}">
        <p14:creationId xmlns=""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pPr/>
              <a:t>8</a:t>
            </a:fld>
            <a:endParaRPr lang="en-US"/>
          </a:p>
        </p:txBody>
      </p:sp>
    </p:spTree>
    <p:extLst>
      <p:ext uri="{BB962C8B-B14F-4D97-AF65-F5344CB8AC3E}">
        <p14:creationId xmlns=""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s://gamma.app" TargetMode="Externa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gamma.app"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gamma.app"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hyperlink" Target="https://gamma.app"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gamma.app"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hyperlink" Target="https://gamma.app" TargetMode="External"/><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gamma.app"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gamma.app" TargetMode="Externa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9151620" y="0"/>
            <a:ext cx="5486400" cy="8229600"/>
          </a:xfrm>
          <a:prstGeom prst="rect">
            <a:avLst/>
          </a:prstGeom>
        </p:spPr>
      </p:pic>
      <p:sp>
        <p:nvSpPr>
          <p:cNvPr id="5" name="Text 2"/>
          <p:cNvSpPr/>
          <p:nvPr/>
        </p:nvSpPr>
        <p:spPr>
          <a:xfrm>
            <a:off x="833199" y="2433399"/>
            <a:ext cx="7477601" cy="958215"/>
          </a:xfrm>
          <a:prstGeom prst="rect">
            <a:avLst/>
          </a:prstGeom>
          <a:noFill/>
          <a:ln/>
        </p:spPr>
        <p:txBody>
          <a:bodyPr wrap="none" rtlCol="0" anchor="t"/>
          <a:lstStyle/>
          <a:p>
            <a:pPr marL="0" indent="0">
              <a:lnSpc>
                <a:spcPts val="7545"/>
              </a:lnSpc>
              <a:buNone/>
            </a:pPr>
            <a:r>
              <a:rPr lang="en-US" sz="6036" b="1" kern="0" spc="-181" dirty="0">
                <a:solidFill>
                  <a:srgbClr val="000000"/>
                </a:solidFill>
                <a:latin typeface="Inter" pitchFamily="34" charset="0"/>
                <a:ea typeface="Inter" pitchFamily="34" charset="-122"/>
                <a:cs typeface="Inter" pitchFamily="34" charset="-120"/>
              </a:rPr>
              <a:t>Les cultural studies</a:t>
            </a:r>
            <a:endParaRPr lang="en-US" sz="6036" dirty="0"/>
          </a:p>
        </p:txBody>
      </p:sp>
      <p:sp>
        <p:nvSpPr>
          <p:cNvPr id="6" name="Text 3"/>
          <p:cNvSpPr/>
          <p:nvPr/>
        </p:nvSpPr>
        <p:spPr>
          <a:xfrm>
            <a:off x="833199" y="3724870"/>
            <a:ext cx="7477601" cy="1421606"/>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Les cultural studies sont une discipline interdisciplinaire qui étudie les pratiques culturelles et leur impact sur la société. Explorez ce domaine fascinant et découvrez son histoire, ses concepts clés et son champ d'application.</a:t>
            </a:r>
            <a:endParaRPr lang="en-US" sz="1750" dirty="0"/>
          </a:p>
        </p:txBody>
      </p:sp>
      <p:sp>
        <p:nvSpPr>
          <p:cNvPr id="7" name="Shape 4"/>
          <p:cNvSpPr/>
          <p:nvPr/>
        </p:nvSpPr>
        <p:spPr>
          <a:xfrm>
            <a:off x="833199" y="5396389"/>
            <a:ext cx="355402" cy="355402"/>
          </a:xfrm>
          <a:prstGeom prst="roundRect">
            <a:avLst>
              <a:gd name="adj" fmla="val 25726039"/>
            </a:avLst>
          </a:prstGeom>
          <a:noFill/>
          <a:ln w="7620">
            <a:solidFill>
              <a:srgbClr val="FFFFFF"/>
            </a:solidFill>
            <a:prstDash val="solid"/>
          </a:ln>
        </p:spPr>
      </p:sp>
      <p:pic>
        <p:nvPicPr>
          <p:cNvPr id="8" name="Image 1" descr="preencoded.png"/>
          <p:cNvPicPr>
            <a:picLocks noChangeAspect="1"/>
          </p:cNvPicPr>
          <p:nvPr/>
        </p:nvPicPr>
        <p:blipFill>
          <a:blip r:embed="rId4"/>
          <a:stretch>
            <a:fillRect/>
          </a:stretch>
        </p:blipFill>
        <p:spPr>
          <a:xfrm>
            <a:off x="840819" y="5404009"/>
            <a:ext cx="340162" cy="340162"/>
          </a:xfrm>
          <a:prstGeom prst="rect">
            <a:avLst/>
          </a:prstGeom>
        </p:spPr>
      </p:pic>
      <p:sp>
        <p:nvSpPr>
          <p:cNvPr id="9" name="Text 5"/>
          <p:cNvSpPr/>
          <p:nvPr/>
        </p:nvSpPr>
        <p:spPr>
          <a:xfrm>
            <a:off x="1299686" y="5401866"/>
            <a:ext cx="2421493" cy="388858"/>
          </a:xfrm>
          <a:prstGeom prst="rect">
            <a:avLst/>
          </a:prstGeom>
          <a:noFill/>
          <a:ln/>
        </p:spPr>
        <p:txBody>
          <a:bodyPr wrap="none" rtlCol="0" anchor="t"/>
          <a:lstStyle/>
          <a:p>
            <a:pPr marL="0" indent="0" algn="l">
              <a:lnSpc>
                <a:spcPts val="3062"/>
              </a:lnSpc>
              <a:buNone/>
            </a:pPr>
            <a:r>
              <a:rPr lang="en-US" sz="2187" b="1" kern="0" spc="-35" dirty="0">
                <a:solidFill>
                  <a:srgbClr val="272525"/>
                </a:solidFill>
                <a:latin typeface="Inter" pitchFamily="34" charset="0"/>
                <a:ea typeface="Inter" pitchFamily="34" charset="-122"/>
                <a:cs typeface="Inter" pitchFamily="34" charset="-120"/>
              </a:rPr>
              <a:t>by Leila Hammoud</a:t>
            </a:r>
            <a:endParaRPr lang="en-US" sz="2187" dirty="0"/>
          </a:p>
        </p:txBody>
      </p:sp>
      <p:pic>
        <p:nvPicPr>
          <p:cNvPr id="10" name="Image 2" descr="preencoded.png">
            <a:hlinkClick r:id="rId5"/>
          </p:cNvPr>
          <p:cNvPicPr>
            <a:picLocks noChangeAspect="1"/>
          </p:cNvPicPr>
          <p:nvPr/>
        </p:nvPicPr>
        <p:blipFill>
          <a:blip r:embed="rId6"/>
          <a:stretch>
            <a:fillRect/>
          </a:stretch>
        </p:blipFill>
        <p:spPr>
          <a:xfrm>
            <a:off x="12242153" y="7589520"/>
            <a:ext cx="2296807" cy="54864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0" y="0"/>
            <a:ext cx="14630400" cy="2777490"/>
          </a:xfrm>
          <a:prstGeom prst="rect">
            <a:avLst/>
          </a:prstGeom>
        </p:spPr>
      </p:pic>
      <p:sp>
        <p:nvSpPr>
          <p:cNvPr id="5" name="Text 2"/>
          <p:cNvSpPr/>
          <p:nvPr/>
        </p:nvSpPr>
        <p:spPr>
          <a:xfrm>
            <a:off x="2037993" y="4456628"/>
            <a:ext cx="7614166" cy="694373"/>
          </a:xfrm>
          <a:prstGeom prst="rect">
            <a:avLst/>
          </a:prstGeom>
          <a:noFill/>
          <a:ln/>
        </p:spPr>
        <p:txBody>
          <a:bodyPr wrap="none" rtlCol="0" anchor="t"/>
          <a:lstStyle/>
          <a:p>
            <a:pPr marL="0" indent="0">
              <a:lnSpc>
                <a:spcPts val="5468"/>
              </a:lnSpc>
              <a:buNone/>
            </a:pPr>
            <a:r>
              <a:rPr lang="en-US" sz="4374" b="1" kern="0" spc="-131" dirty="0">
                <a:solidFill>
                  <a:srgbClr val="000000"/>
                </a:solidFill>
                <a:latin typeface="Inter" pitchFamily="34" charset="0"/>
                <a:ea typeface="Inter" pitchFamily="34" charset="-122"/>
                <a:cs typeface="Inter" pitchFamily="34" charset="-120"/>
              </a:rPr>
              <a:t>Définition des cultural studies</a:t>
            </a:r>
            <a:endParaRPr lang="en-US" sz="4374" dirty="0"/>
          </a:p>
        </p:txBody>
      </p:sp>
      <p:sp>
        <p:nvSpPr>
          <p:cNvPr id="6" name="Text 3"/>
          <p:cNvSpPr/>
          <p:nvPr/>
        </p:nvSpPr>
        <p:spPr>
          <a:xfrm>
            <a:off x="2037993" y="5484257"/>
            <a:ext cx="10554414" cy="1066205"/>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Les cultural studies désignent l'étude critique des phénomènes culturels tels que les médias, la littérature, l'art, la musique, etc. Elle examine comment ces productions culturelles influencent la société et les individus.</a:t>
            </a:r>
            <a:endParaRPr lang="en-US" sz="1750" dirty="0"/>
          </a:p>
        </p:txBody>
      </p:sp>
      <p:pic>
        <p:nvPicPr>
          <p:cNvPr id="7" name="Image 1" descr="preencoded.png">
            <a:hlinkClick r:id="rId4"/>
          </p:cNvPr>
          <p:cNvPicPr>
            <a:picLocks noChangeAspect="1"/>
          </p:cNvPicPr>
          <p:nvPr/>
        </p:nvPicPr>
        <p:blipFill>
          <a:blip r:embed="rId5"/>
          <a:stretch>
            <a:fillRect/>
          </a:stretch>
        </p:blipFill>
        <p:spPr>
          <a:xfrm>
            <a:off x="12242153" y="7589520"/>
            <a:ext cx="2296807" cy="54864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
        <p:nvSpPr>
          <p:cNvPr id="4" name="Text 2"/>
          <p:cNvSpPr/>
          <p:nvPr/>
        </p:nvSpPr>
        <p:spPr>
          <a:xfrm>
            <a:off x="2037993" y="869871"/>
            <a:ext cx="5554980" cy="694373"/>
          </a:xfrm>
          <a:prstGeom prst="rect">
            <a:avLst/>
          </a:prstGeom>
          <a:noFill/>
          <a:ln/>
        </p:spPr>
        <p:txBody>
          <a:bodyPr wrap="none" rtlCol="0" anchor="t"/>
          <a:lstStyle/>
          <a:p>
            <a:pPr marL="0" indent="0">
              <a:lnSpc>
                <a:spcPts val="5468"/>
              </a:lnSpc>
              <a:buNone/>
            </a:pPr>
            <a:r>
              <a:rPr lang="en-US" sz="4374" b="1" kern="0" spc="-131" dirty="0">
                <a:solidFill>
                  <a:srgbClr val="000000"/>
                </a:solidFill>
                <a:latin typeface="Inter" pitchFamily="34" charset="0"/>
                <a:ea typeface="Inter" pitchFamily="34" charset="-122"/>
                <a:cs typeface="Inter" pitchFamily="34" charset="-120"/>
              </a:rPr>
              <a:t>Historique et origine</a:t>
            </a:r>
            <a:endParaRPr lang="en-US" sz="4374" dirty="0"/>
          </a:p>
        </p:txBody>
      </p:sp>
      <p:sp>
        <p:nvSpPr>
          <p:cNvPr id="5" name="Shape 3"/>
          <p:cNvSpPr/>
          <p:nvPr/>
        </p:nvSpPr>
        <p:spPr>
          <a:xfrm>
            <a:off x="2349103" y="2008584"/>
            <a:ext cx="44410" cy="5351026"/>
          </a:xfrm>
          <a:prstGeom prst="roundRect">
            <a:avLst>
              <a:gd name="adj" fmla="val 225151"/>
            </a:avLst>
          </a:prstGeom>
          <a:solidFill>
            <a:srgbClr val="C0C1D7"/>
          </a:solidFill>
          <a:ln/>
        </p:spPr>
      </p:sp>
      <p:sp>
        <p:nvSpPr>
          <p:cNvPr id="6" name="Shape 4"/>
          <p:cNvSpPr/>
          <p:nvPr/>
        </p:nvSpPr>
        <p:spPr>
          <a:xfrm>
            <a:off x="2621220" y="2409885"/>
            <a:ext cx="777597" cy="44410"/>
          </a:xfrm>
          <a:prstGeom prst="roundRect">
            <a:avLst>
              <a:gd name="adj" fmla="val 225151"/>
            </a:avLst>
          </a:prstGeom>
          <a:solidFill>
            <a:srgbClr val="C0C1D7"/>
          </a:solidFill>
          <a:ln/>
        </p:spPr>
      </p:sp>
      <p:sp>
        <p:nvSpPr>
          <p:cNvPr id="7" name="Shape 5"/>
          <p:cNvSpPr/>
          <p:nvPr/>
        </p:nvSpPr>
        <p:spPr>
          <a:xfrm>
            <a:off x="2121277" y="2182177"/>
            <a:ext cx="499943" cy="499943"/>
          </a:xfrm>
          <a:prstGeom prst="roundRect">
            <a:avLst>
              <a:gd name="adj" fmla="val 20000"/>
            </a:avLst>
          </a:prstGeom>
          <a:solidFill>
            <a:srgbClr val="DADBF1"/>
          </a:solidFill>
          <a:ln w="7620">
            <a:solidFill>
              <a:srgbClr val="C0C1D7"/>
            </a:solidFill>
            <a:prstDash val="solid"/>
          </a:ln>
        </p:spPr>
      </p:sp>
      <p:sp>
        <p:nvSpPr>
          <p:cNvPr id="8" name="Text 6"/>
          <p:cNvSpPr/>
          <p:nvPr/>
        </p:nvSpPr>
        <p:spPr>
          <a:xfrm>
            <a:off x="2294632" y="2223849"/>
            <a:ext cx="153114" cy="416481"/>
          </a:xfrm>
          <a:prstGeom prst="rect">
            <a:avLst/>
          </a:prstGeom>
          <a:noFill/>
          <a:ln/>
        </p:spPr>
        <p:txBody>
          <a:bodyPr wrap="none" rtlCol="0" anchor="t"/>
          <a:lstStyle/>
          <a:p>
            <a:pPr marL="0" indent="0" algn="ctr">
              <a:lnSpc>
                <a:spcPts val="3281"/>
              </a:lnSpc>
              <a:buNone/>
            </a:pPr>
            <a:r>
              <a:rPr lang="en-US" sz="2624" b="1" kern="0" spc="-79" dirty="0">
                <a:solidFill>
                  <a:srgbClr val="272525"/>
                </a:solidFill>
                <a:latin typeface="Inter" pitchFamily="34" charset="0"/>
                <a:ea typeface="Inter" pitchFamily="34" charset="-122"/>
                <a:cs typeface="Inter" pitchFamily="34" charset="-120"/>
              </a:rPr>
              <a:t>1</a:t>
            </a:r>
            <a:endParaRPr lang="en-US" sz="2624" dirty="0"/>
          </a:p>
        </p:txBody>
      </p:sp>
      <p:sp>
        <p:nvSpPr>
          <p:cNvPr id="9" name="Text 7"/>
          <p:cNvSpPr/>
          <p:nvPr/>
        </p:nvSpPr>
        <p:spPr>
          <a:xfrm>
            <a:off x="3593306" y="2230755"/>
            <a:ext cx="2777490" cy="347186"/>
          </a:xfrm>
          <a:prstGeom prst="rect">
            <a:avLst/>
          </a:prstGeom>
          <a:noFill/>
          <a:ln/>
        </p:spPr>
        <p:txBody>
          <a:bodyPr wrap="none" rtlCol="0" anchor="t"/>
          <a:lstStyle/>
          <a:p>
            <a:pPr marL="0" indent="0" algn="l">
              <a:lnSpc>
                <a:spcPts val="2734"/>
              </a:lnSpc>
              <a:buNone/>
            </a:pPr>
            <a:r>
              <a:rPr lang="en-US" sz="2187" b="1" kern="0" spc="-66" dirty="0">
                <a:solidFill>
                  <a:srgbClr val="272525"/>
                </a:solidFill>
                <a:latin typeface="Inter" pitchFamily="34" charset="0"/>
                <a:ea typeface="Inter" pitchFamily="34" charset="-122"/>
                <a:cs typeface="Inter" pitchFamily="34" charset="-120"/>
              </a:rPr>
              <a:t>Années 1950</a:t>
            </a:r>
            <a:endParaRPr lang="en-US" sz="2187" dirty="0"/>
          </a:p>
        </p:txBody>
      </p:sp>
      <p:sp>
        <p:nvSpPr>
          <p:cNvPr id="10" name="Text 8"/>
          <p:cNvSpPr/>
          <p:nvPr/>
        </p:nvSpPr>
        <p:spPr>
          <a:xfrm>
            <a:off x="3593306" y="2711172"/>
            <a:ext cx="8999101" cy="710803"/>
          </a:xfrm>
          <a:prstGeom prst="rect">
            <a:avLst/>
          </a:prstGeom>
          <a:noFill/>
          <a:ln/>
        </p:spPr>
        <p:txBody>
          <a:bodyPr wrap="square" rtlCol="0" anchor="t"/>
          <a:lstStyle/>
          <a:p>
            <a:pPr marL="0" indent="0" algn="l">
              <a:lnSpc>
                <a:spcPts val="2799"/>
              </a:lnSpc>
              <a:buNone/>
            </a:pPr>
            <a:r>
              <a:rPr lang="en-US" sz="1750" kern="0" spc="-35" dirty="0">
                <a:solidFill>
                  <a:srgbClr val="272525"/>
                </a:solidFill>
                <a:latin typeface="Inter" pitchFamily="34" charset="0"/>
                <a:ea typeface="Inter" pitchFamily="34" charset="-122"/>
                <a:cs typeface="Inter" pitchFamily="34" charset="-120"/>
              </a:rPr>
              <a:t>Les cultural studies ont émergé en Grande-Bretagne en tant que domaine académique, en réponse aux inégalités sociales et à la culture de masse.</a:t>
            </a:r>
            <a:endParaRPr lang="en-US" sz="1750" dirty="0"/>
          </a:p>
        </p:txBody>
      </p:sp>
      <p:sp>
        <p:nvSpPr>
          <p:cNvPr id="11" name="Shape 9"/>
          <p:cNvSpPr/>
          <p:nvPr/>
        </p:nvSpPr>
        <p:spPr>
          <a:xfrm>
            <a:off x="2621220" y="4267617"/>
            <a:ext cx="777597" cy="44410"/>
          </a:xfrm>
          <a:prstGeom prst="roundRect">
            <a:avLst>
              <a:gd name="adj" fmla="val 225151"/>
            </a:avLst>
          </a:prstGeom>
          <a:solidFill>
            <a:srgbClr val="C0C1D7"/>
          </a:solidFill>
          <a:ln/>
        </p:spPr>
      </p:sp>
      <p:sp>
        <p:nvSpPr>
          <p:cNvPr id="12" name="Shape 10"/>
          <p:cNvSpPr/>
          <p:nvPr/>
        </p:nvSpPr>
        <p:spPr>
          <a:xfrm>
            <a:off x="2121277" y="4039910"/>
            <a:ext cx="499943" cy="499943"/>
          </a:xfrm>
          <a:prstGeom prst="roundRect">
            <a:avLst>
              <a:gd name="adj" fmla="val 20000"/>
            </a:avLst>
          </a:prstGeom>
          <a:solidFill>
            <a:srgbClr val="DADBF1"/>
          </a:solidFill>
          <a:ln w="7620">
            <a:solidFill>
              <a:srgbClr val="C0C1D7"/>
            </a:solidFill>
            <a:prstDash val="solid"/>
          </a:ln>
        </p:spPr>
      </p:sp>
      <p:sp>
        <p:nvSpPr>
          <p:cNvPr id="13" name="Text 11"/>
          <p:cNvSpPr/>
          <p:nvPr/>
        </p:nvSpPr>
        <p:spPr>
          <a:xfrm>
            <a:off x="2271177" y="4081582"/>
            <a:ext cx="200025" cy="416481"/>
          </a:xfrm>
          <a:prstGeom prst="rect">
            <a:avLst/>
          </a:prstGeom>
          <a:noFill/>
          <a:ln/>
        </p:spPr>
        <p:txBody>
          <a:bodyPr wrap="none" rtlCol="0" anchor="t"/>
          <a:lstStyle/>
          <a:p>
            <a:pPr marL="0" indent="0" algn="ctr">
              <a:lnSpc>
                <a:spcPts val="3281"/>
              </a:lnSpc>
              <a:buNone/>
            </a:pPr>
            <a:r>
              <a:rPr lang="en-US" sz="2624" b="1" kern="0" spc="-79" dirty="0">
                <a:solidFill>
                  <a:srgbClr val="272525"/>
                </a:solidFill>
                <a:latin typeface="Inter" pitchFamily="34" charset="0"/>
                <a:ea typeface="Inter" pitchFamily="34" charset="-122"/>
                <a:cs typeface="Inter" pitchFamily="34" charset="-120"/>
              </a:rPr>
              <a:t>2</a:t>
            </a:r>
            <a:endParaRPr lang="en-US" sz="2624" dirty="0"/>
          </a:p>
        </p:txBody>
      </p:sp>
      <p:sp>
        <p:nvSpPr>
          <p:cNvPr id="14" name="Text 12"/>
          <p:cNvSpPr/>
          <p:nvPr/>
        </p:nvSpPr>
        <p:spPr>
          <a:xfrm>
            <a:off x="3593306" y="4088487"/>
            <a:ext cx="2777490" cy="347186"/>
          </a:xfrm>
          <a:prstGeom prst="rect">
            <a:avLst/>
          </a:prstGeom>
          <a:noFill/>
          <a:ln/>
        </p:spPr>
        <p:txBody>
          <a:bodyPr wrap="none" rtlCol="0" anchor="t"/>
          <a:lstStyle/>
          <a:p>
            <a:pPr marL="0" indent="0" algn="l">
              <a:lnSpc>
                <a:spcPts val="2734"/>
              </a:lnSpc>
              <a:buNone/>
            </a:pPr>
            <a:r>
              <a:rPr lang="en-US" sz="2187" b="1" kern="0" spc="-66" dirty="0">
                <a:solidFill>
                  <a:srgbClr val="272525"/>
                </a:solidFill>
                <a:latin typeface="Inter" pitchFamily="34" charset="0"/>
                <a:ea typeface="Inter" pitchFamily="34" charset="-122"/>
                <a:cs typeface="Inter" pitchFamily="34" charset="-120"/>
              </a:rPr>
              <a:t>Années 1960-1970</a:t>
            </a:r>
            <a:endParaRPr lang="en-US" sz="2187" dirty="0"/>
          </a:p>
        </p:txBody>
      </p:sp>
      <p:sp>
        <p:nvSpPr>
          <p:cNvPr id="15" name="Text 13"/>
          <p:cNvSpPr/>
          <p:nvPr/>
        </p:nvSpPr>
        <p:spPr>
          <a:xfrm>
            <a:off x="3593306" y="4568904"/>
            <a:ext cx="8999101" cy="710803"/>
          </a:xfrm>
          <a:prstGeom prst="rect">
            <a:avLst/>
          </a:prstGeom>
          <a:noFill/>
          <a:ln/>
        </p:spPr>
        <p:txBody>
          <a:bodyPr wrap="square" rtlCol="0" anchor="t"/>
          <a:lstStyle/>
          <a:p>
            <a:pPr marL="0" indent="0" algn="l">
              <a:lnSpc>
                <a:spcPts val="2799"/>
              </a:lnSpc>
              <a:buNone/>
            </a:pPr>
            <a:r>
              <a:rPr lang="en-US" sz="1750" kern="0" spc="-35" dirty="0">
                <a:solidFill>
                  <a:srgbClr val="272525"/>
                </a:solidFill>
                <a:latin typeface="Inter" pitchFamily="34" charset="0"/>
                <a:ea typeface="Inter" pitchFamily="34" charset="-122"/>
                <a:cs typeface="Inter" pitchFamily="34" charset="-120"/>
              </a:rPr>
              <a:t>Le mouvement des cultural studies s'est développé, en se concentrant sur l'analyse des médias de masse et des processus de production culturelle.</a:t>
            </a:r>
            <a:endParaRPr lang="en-US" sz="1750" dirty="0"/>
          </a:p>
        </p:txBody>
      </p:sp>
      <p:sp>
        <p:nvSpPr>
          <p:cNvPr id="16" name="Shape 14"/>
          <p:cNvSpPr/>
          <p:nvPr/>
        </p:nvSpPr>
        <p:spPr>
          <a:xfrm>
            <a:off x="2621220" y="6125349"/>
            <a:ext cx="777597" cy="44410"/>
          </a:xfrm>
          <a:prstGeom prst="roundRect">
            <a:avLst>
              <a:gd name="adj" fmla="val 225151"/>
            </a:avLst>
          </a:prstGeom>
          <a:solidFill>
            <a:srgbClr val="C0C1D7"/>
          </a:solidFill>
          <a:ln/>
        </p:spPr>
      </p:sp>
      <p:sp>
        <p:nvSpPr>
          <p:cNvPr id="17" name="Shape 15"/>
          <p:cNvSpPr/>
          <p:nvPr/>
        </p:nvSpPr>
        <p:spPr>
          <a:xfrm>
            <a:off x="2121277" y="5897642"/>
            <a:ext cx="499943" cy="499943"/>
          </a:xfrm>
          <a:prstGeom prst="roundRect">
            <a:avLst>
              <a:gd name="adj" fmla="val 20000"/>
            </a:avLst>
          </a:prstGeom>
          <a:solidFill>
            <a:srgbClr val="DADBF1"/>
          </a:solidFill>
          <a:ln w="7620">
            <a:solidFill>
              <a:srgbClr val="C0C1D7"/>
            </a:solidFill>
            <a:prstDash val="solid"/>
          </a:ln>
        </p:spPr>
      </p:sp>
      <p:sp>
        <p:nvSpPr>
          <p:cNvPr id="18" name="Text 16"/>
          <p:cNvSpPr/>
          <p:nvPr/>
        </p:nvSpPr>
        <p:spPr>
          <a:xfrm>
            <a:off x="2266295" y="5939314"/>
            <a:ext cx="209788" cy="416481"/>
          </a:xfrm>
          <a:prstGeom prst="rect">
            <a:avLst/>
          </a:prstGeom>
          <a:noFill/>
          <a:ln/>
        </p:spPr>
        <p:txBody>
          <a:bodyPr wrap="none" rtlCol="0" anchor="t"/>
          <a:lstStyle/>
          <a:p>
            <a:pPr marL="0" indent="0" algn="ctr">
              <a:lnSpc>
                <a:spcPts val="3281"/>
              </a:lnSpc>
              <a:buNone/>
            </a:pPr>
            <a:r>
              <a:rPr lang="en-US" sz="2624" b="1" kern="0" spc="-79" dirty="0">
                <a:solidFill>
                  <a:srgbClr val="272525"/>
                </a:solidFill>
                <a:latin typeface="Inter" pitchFamily="34" charset="0"/>
                <a:ea typeface="Inter" pitchFamily="34" charset="-122"/>
                <a:cs typeface="Inter" pitchFamily="34" charset="-120"/>
              </a:rPr>
              <a:t>3</a:t>
            </a:r>
            <a:endParaRPr lang="en-US" sz="2624" dirty="0"/>
          </a:p>
        </p:txBody>
      </p:sp>
      <p:sp>
        <p:nvSpPr>
          <p:cNvPr id="19" name="Text 17"/>
          <p:cNvSpPr/>
          <p:nvPr/>
        </p:nvSpPr>
        <p:spPr>
          <a:xfrm>
            <a:off x="3593306" y="5946219"/>
            <a:ext cx="2777490" cy="347186"/>
          </a:xfrm>
          <a:prstGeom prst="rect">
            <a:avLst/>
          </a:prstGeom>
          <a:noFill/>
          <a:ln/>
        </p:spPr>
        <p:txBody>
          <a:bodyPr wrap="none" rtlCol="0" anchor="t"/>
          <a:lstStyle/>
          <a:p>
            <a:pPr marL="0" indent="0" algn="l">
              <a:lnSpc>
                <a:spcPts val="2734"/>
              </a:lnSpc>
              <a:buNone/>
            </a:pPr>
            <a:r>
              <a:rPr lang="en-US" sz="2187" b="1" kern="0" spc="-66" dirty="0">
                <a:solidFill>
                  <a:srgbClr val="272525"/>
                </a:solidFill>
                <a:latin typeface="Inter" pitchFamily="34" charset="0"/>
                <a:ea typeface="Inter" pitchFamily="34" charset="-122"/>
                <a:cs typeface="Inter" pitchFamily="34" charset="-120"/>
              </a:rPr>
              <a:t>Années 1980-1990</a:t>
            </a:r>
            <a:endParaRPr lang="en-US" sz="2187" dirty="0"/>
          </a:p>
        </p:txBody>
      </p:sp>
      <p:sp>
        <p:nvSpPr>
          <p:cNvPr id="20" name="Text 18"/>
          <p:cNvSpPr/>
          <p:nvPr/>
        </p:nvSpPr>
        <p:spPr>
          <a:xfrm>
            <a:off x="3593306" y="6426637"/>
            <a:ext cx="8999101" cy="710803"/>
          </a:xfrm>
          <a:prstGeom prst="rect">
            <a:avLst/>
          </a:prstGeom>
          <a:noFill/>
          <a:ln/>
        </p:spPr>
        <p:txBody>
          <a:bodyPr wrap="square" rtlCol="0" anchor="t"/>
          <a:lstStyle/>
          <a:p>
            <a:pPr marL="0" indent="0" algn="l">
              <a:lnSpc>
                <a:spcPts val="2799"/>
              </a:lnSpc>
              <a:buNone/>
            </a:pPr>
            <a:r>
              <a:rPr lang="en-US" sz="1750" kern="0" spc="-35" dirty="0">
                <a:solidFill>
                  <a:srgbClr val="272525"/>
                </a:solidFill>
                <a:latin typeface="Inter" pitchFamily="34" charset="0"/>
                <a:ea typeface="Inter" pitchFamily="34" charset="-122"/>
                <a:cs typeface="Inter" pitchFamily="34" charset="-120"/>
              </a:rPr>
              <a:t>Les cultural studies se sont étendues à d'autres domaines tels que la race, le genre, la classe, et ont influencé les études littéraires, sociologiques et anthropologiques.</a:t>
            </a:r>
            <a:endParaRPr lang="en-US" sz="1750" dirty="0"/>
          </a:p>
        </p:txBody>
      </p:sp>
      <p:pic>
        <p:nvPicPr>
          <p:cNvPr id="21" name="Image 0" descr="preencoded.png">
            <a:hlinkClick r:id="rId3"/>
          </p:cNvPr>
          <p:cNvPicPr>
            <a:picLocks noChangeAspect="1"/>
          </p:cNvPicPr>
          <p:nvPr/>
        </p:nvPicPr>
        <p:blipFill>
          <a:blip r:embed="rId4"/>
          <a:stretch>
            <a:fillRect/>
          </a:stretch>
        </p:blipFill>
        <p:spPr>
          <a:xfrm>
            <a:off x="12242153" y="7589520"/>
            <a:ext cx="2296807" cy="54864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
        <p:nvSpPr>
          <p:cNvPr id="4" name="Text 2"/>
          <p:cNvSpPr/>
          <p:nvPr/>
        </p:nvSpPr>
        <p:spPr>
          <a:xfrm>
            <a:off x="2037993" y="1657945"/>
            <a:ext cx="8125063" cy="694373"/>
          </a:xfrm>
          <a:prstGeom prst="rect">
            <a:avLst/>
          </a:prstGeom>
          <a:noFill/>
          <a:ln/>
        </p:spPr>
        <p:txBody>
          <a:bodyPr wrap="none" rtlCol="0" anchor="t"/>
          <a:lstStyle/>
          <a:p>
            <a:pPr marL="0" indent="0">
              <a:lnSpc>
                <a:spcPts val="5468"/>
              </a:lnSpc>
              <a:buNone/>
            </a:pPr>
            <a:r>
              <a:rPr lang="en-US" sz="4374" b="1" kern="0" spc="-131" dirty="0">
                <a:solidFill>
                  <a:srgbClr val="000000"/>
                </a:solidFill>
                <a:latin typeface="Inter" pitchFamily="34" charset="0"/>
                <a:ea typeface="Inter" pitchFamily="34" charset="-122"/>
                <a:cs typeface="Inter" pitchFamily="34" charset="-120"/>
              </a:rPr>
              <a:t>Principaux concepts et théories</a:t>
            </a:r>
            <a:endParaRPr lang="en-US" sz="4374" dirty="0"/>
          </a:p>
        </p:txBody>
      </p:sp>
      <p:sp>
        <p:nvSpPr>
          <p:cNvPr id="5" name="Shape 3"/>
          <p:cNvSpPr/>
          <p:nvPr/>
        </p:nvSpPr>
        <p:spPr>
          <a:xfrm>
            <a:off x="2037993" y="2796659"/>
            <a:ext cx="3370064" cy="3774996"/>
          </a:xfrm>
          <a:prstGeom prst="roundRect">
            <a:avLst>
              <a:gd name="adj" fmla="val 2967"/>
            </a:avLst>
          </a:prstGeom>
          <a:solidFill>
            <a:srgbClr val="DADBF1"/>
          </a:solidFill>
          <a:ln w="7620">
            <a:solidFill>
              <a:srgbClr val="C0C1D7"/>
            </a:solidFill>
            <a:prstDash val="solid"/>
          </a:ln>
        </p:spPr>
      </p:sp>
      <p:sp>
        <p:nvSpPr>
          <p:cNvPr id="6" name="Text 4"/>
          <p:cNvSpPr/>
          <p:nvPr/>
        </p:nvSpPr>
        <p:spPr>
          <a:xfrm>
            <a:off x="2267783" y="3026450"/>
            <a:ext cx="2777490" cy="347186"/>
          </a:xfrm>
          <a:prstGeom prst="rect">
            <a:avLst/>
          </a:prstGeom>
          <a:noFill/>
          <a:ln/>
        </p:spPr>
        <p:txBody>
          <a:bodyPr wrap="none" rtlCol="0" anchor="t"/>
          <a:lstStyle/>
          <a:p>
            <a:pPr marL="0" indent="0">
              <a:lnSpc>
                <a:spcPts val="2734"/>
              </a:lnSpc>
              <a:buNone/>
            </a:pPr>
            <a:r>
              <a:rPr lang="en-US" sz="2187" b="1" kern="0" spc="-66" dirty="0">
                <a:solidFill>
                  <a:srgbClr val="272525"/>
                </a:solidFill>
                <a:latin typeface="Inter" pitchFamily="34" charset="0"/>
                <a:ea typeface="Inter" pitchFamily="34" charset="-122"/>
                <a:cs typeface="Inter" pitchFamily="34" charset="-120"/>
              </a:rPr>
              <a:t>Hégémonie culturelle</a:t>
            </a:r>
            <a:endParaRPr lang="en-US" sz="2187" dirty="0"/>
          </a:p>
        </p:txBody>
      </p:sp>
      <p:sp>
        <p:nvSpPr>
          <p:cNvPr id="7" name="Text 5"/>
          <p:cNvSpPr/>
          <p:nvPr/>
        </p:nvSpPr>
        <p:spPr>
          <a:xfrm>
            <a:off x="2267783" y="3506867"/>
            <a:ext cx="2910483" cy="2132409"/>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Les cultural studies analysent comment les groupes dominants maintiennent leur pouvoir en imposant leurs valeurs et croyances à la société.</a:t>
            </a:r>
            <a:endParaRPr lang="en-US" sz="1750" dirty="0"/>
          </a:p>
        </p:txBody>
      </p:sp>
      <p:sp>
        <p:nvSpPr>
          <p:cNvPr id="8" name="Shape 6"/>
          <p:cNvSpPr/>
          <p:nvPr/>
        </p:nvSpPr>
        <p:spPr>
          <a:xfrm>
            <a:off x="5630228" y="2796659"/>
            <a:ext cx="3370064" cy="3774996"/>
          </a:xfrm>
          <a:prstGeom prst="roundRect">
            <a:avLst>
              <a:gd name="adj" fmla="val 2967"/>
            </a:avLst>
          </a:prstGeom>
          <a:solidFill>
            <a:srgbClr val="DADBF1"/>
          </a:solidFill>
          <a:ln w="7620">
            <a:solidFill>
              <a:srgbClr val="C0C1D7"/>
            </a:solidFill>
            <a:prstDash val="solid"/>
          </a:ln>
        </p:spPr>
      </p:sp>
      <p:sp>
        <p:nvSpPr>
          <p:cNvPr id="9" name="Text 7"/>
          <p:cNvSpPr/>
          <p:nvPr/>
        </p:nvSpPr>
        <p:spPr>
          <a:xfrm>
            <a:off x="5860018" y="3026450"/>
            <a:ext cx="2777490" cy="347186"/>
          </a:xfrm>
          <a:prstGeom prst="rect">
            <a:avLst/>
          </a:prstGeom>
          <a:noFill/>
          <a:ln/>
        </p:spPr>
        <p:txBody>
          <a:bodyPr wrap="none" rtlCol="0" anchor="t"/>
          <a:lstStyle/>
          <a:p>
            <a:pPr marL="0" indent="0">
              <a:lnSpc>
                <a:spcPts val="2734"/>
              </a:lnSpc>
              <a:buNone/>
            </a:pPr>
            <a:r>
              <a:rPr lang="en-US" sz="2187" b="1" kern="0" spc="-66" dirty="0">
                <a:solidFill>
                  <a:srgbClr val="272525"/>
                </a:solidFill>
                <a:latin typeface="Inter" pitchFamily="34" charset="0"/>
                <a:ea typeface="Inter" pitchFamily="34" charset="-122"/>
                <a:cs typeface="Inter" pitchFamily="34" charset="-120"/>
              </a:rPr>
              <a:t>Résistance culturelle</a:t>
            </a:r>
            <a:endParaRPr lang="en-US" sz="2187" dirty="0"/>
          </a:p>
        </p:txBody>
      </p:sp>
      <p:sp>
        <p:nvSpPr>
          <p:cNvPr id="10" name="Text 8"/>
          <p:cNvSpPr/>
          <p:nvPr/>
        </p:nvSpPr>
        <p:spPr>
          <a:xfrm>
            <a:off x="5860018" y="3506867"/>
            <a:ext cx="2910483" cy="1777008"/>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Elles étudient également les formes de résistance et de contestation culturelle qui émergent des groupes marginalisés et subalternes.</a:t>
            </a:r>
            <a:endParaRPr lang="en-US" sz="1750" dirty="0"/>
          </a:p>
        </p:txBody>
      </p:sp>
      <p:sp>
        <p:nvSpPr>
          <p:cNvPr id="11" name="Shape 9"/>
          <p:cNvSpPr/>
          <p:nvPr/>
        </p:nvSpPr>
        <p:spPr>
          <a:xfrm>
            <a:off x="9222462" y="2796659"/>
            <a:ext cx="3370064" cy="3774996"/>
          </a:xfrm>
          <a:prstGeom prst="roundRect">
            <a:avLst>
              <a:gd name="adj" fmla="val 2967"/>
            </a:avLst>
          </a:prstGeom>
          <a:solidFill>
            <a:srgbClr val="DADBF1"/>
          </a:solidFill>
          <a:ln w="7620">
            <a:solidFill>
              <a:srgbClr val="C0C1D7"/>
            </a:solidFill>
            <a:prstDash val="solid"/>
          </a:ln>
        </p:spPr>
      </p:sp>
      <p:sp>
        <p:nvSpPr>
          <p:cNvPr id="12" name="Text 10"/>
          <p:cNvSpPr/>
          <p:nvPr/>
        </p:nvSpPr>
        <p:spPr>
          <a:xfrm>
            <a:off x="9452253" y="3026450"/>
            <a:ext cx="2910483" cy="694373"/>
          </a:xfrm>
          <a:prstGeom prst="rect">
            <a:avLst/>
          </a:prstGeom>
          <a:noFill/>
          <a:ln/>
        </p:spPr>
        <p:txBody>
          <a:bodyPr wrap="square" rtlCol="0" anchor="t"/>
          <a:lstStyle/>
          <a:p>
            <a:pPr marL="0" indent="0">
              <a:lnSpc>
                <a:spcPts val="2734"/>
              </a:lnSpc>
              <a:buNone/>
            </a:pPr>
            <a:r>
              <a:rPr lang="en-US" sz="2187" b="1" kern="0" spc="-66" dirty="0">
                <a:solidFill>
                  <a:srgbClr val="272525"/>
                </a:solidFill>
                <a:latin typeface="Inter" pitchFamily="34" charset="0"/>
                <a:ea typeface="Inter" pitchFamily="34" charset="-122"/>
                <a:cs typeface="Inter" pitchFamily="34" charset="-120"/>
              </a:rPr>
              <a:t>Identité et représentation</a:t>
            </a:r>
            <a:endParaRPr lang="en-US" sz="2187" dirty="0"/>
          </a:p>
        </p:txBody>
      </p:sp>
      <p:sp>
        <p:nvSpPr>
          <p:cNvPr id="13" name="Text 11"/>
          <p:cNvSpPr/>
          <p:nvPr/>
        </p:nvSpPr>
        <p:spPr>
          <a:xfrm>
            <a:off x="9452253" y="3854053"/>
            <a:ext cx="2910483" cy="2487811"/>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Les cultural studies se penchent sur la construction de l'identité individuelle et collective à travers les pratiques culturelles et les processus de représentation.</a:t>
            </a:r>
            <a:endParaRPr lang="en-US" sz="1750" dirty="0"/>
          </a:p>
        </p:txBody>
      </p:sp>
      <p:pic>
        <p:nvPicPr>
          <p:cNvPr id="14" name="Image 0" descr="preencoded.png">
            <a:hlinkClick r:id="rId3"/>
          </p:cNvPr>
          <p:cNvPicPr>
            <a:picLocks noChangeAspect="1"/>
          </p:cNvPicPr>
          <p:nvPr/>
        </p:nvPicPr>
        <p:blipFill>
          <a:blip r:embed="rId4"/>
          <a:stretch>
            <a:fillRect/>
          </a:stretch>
        </p:blipFill>
        <p:spPr>
          <a:xfrm>
            <a:off x="12242153" y="7589520"/>
            <a:ext cx="2296807" cy="54864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7620" y="0"/>
            <a:ext cx="5486400" cy="8229600"/>
          </a:xfrm>
          <a:prstGeom prst="rect">
            <a:avLst/>
          </a:prstGeom>
        </p:spPr>
      </p:pic>
      <p:sp>
        <p:nvSpPr>
          <p:cNvPr id="5" name="Text 2"/>
          <p:cNvSpPr/>
          <p:nvPr/>
        </p:nvSpPr>
        <p:spPr>
          <a:xfrm>
            <a:off x="6319599" y="2890123"/>
            <a:ext cx="7063383" cy="694373"/>
          </a:xfrm>
          <a:prstGeom prst="rect">
            <a:avLst/>
          </a:prstGeom>
          <a:noFill/>
          <a:ln/>
        </p:spPr>
        <p:txBody>
          <a:bodyPr wrap="none" rtlCol="0" anchor="t"/>
          <a:lstStyle/>
          <a:p>
            <a:pPr marL="0" indent="0">
              <a:lnSpc>
                <a:spcPts val="5468"/>
              </a:lnSpc>
              <a:buNone/>
            </a:pPr>
            <a:r>
              <a:rPr lang="en-US" sz="4374" b="1" kern="0" spc="-131" dirty="0">
                <a:solidFill>
                  <a:srgbClr val="000000"/>
                </a:solidFill>
                <a:latin typeface="Inter" pitchFamily="34" charset="0"/>
                <a:ea typeface="Inter" pitchFamily="34" charset="-122"/>
                <a:cs typeface="Inter" pitchFamily="34" charset="-120"/>
              </a:rPr>
              <a:t>Méthodologie de recherche</a:t>
            </a:r>
            <a:endParaRPr lang="en-US" sz="4374" dirty="0"/>
          </a:p>
        </p:txBody>
      </p:sp>
      <p:sp>
        <p:nvSpPr>
          <p:cNvPr id="6" name="Text 3"/>
          <p:cNvSpPr/>
          <p:nvPr/>
        </p:nvSpPr>
        <p:spPr>
          <a:xfrm>
            <a:off x="6319599" y="3917752"/>
            <a:ext cx="7477601" cy="1421606"/>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Les cultural studies utilisent des approches qualitatives et quantitatives pour examiner les pratiques culturelles. L'analyse du discours, l'observation participante et les entretiens sont des méthodes couramment utilisées.</a:t>
            </a:r>
            <a:endParaRPr lang="en-US" sz="1750" dirty="0"/>
          </a:p>
        </p:txBody>
      </p:sp>
      <p:pic>
        <p:nvPicPr>
          <p:cNvPr id="7" name="Image 1" descr="preencoded.png">
            <a:hlinkClick r:id="rId4"/>
          </p:cNvPr>
          <p:cNvPicPr>
            <a:picLocks noChangeAspect="1"/>
          </p:cNvPicPr>
          <p:nvPr/>
        </p:nvPicPr>
        <p:blipFill>
          <a:blip r:embed="rId5"/>
          <a:stretch>
            <a:fillRect/>
          </a:stretch>
        </p:blipFill>
        <p:spPr>
          <a:xfrm>
            <a:off x="12242153" y="7589520"/>
            <a:ext cx="2296807" cy="54864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sp>
        <p:nvSpPr>
          <p:cNvPr id="4" name="Text 2"/>
          <p:cNvSpPr/>
          <p:nvPr/>
        </p:nvSpPr>
        <p:spPr>
          <a:xfrm>
            <a:off x="2037993" y="904042"/>
            <a:ext cx="7784425" cy="694373"/>
          </a:xfrm>
          <a:prstGeom prst="rect">
            <a:avLst/>
          </a:prstGeom>
          <a:noFill/>
          <a:ln/>
        </p:spPr>
        <p:txBody>
          <a:bodyPr wrap="none" rtlCol="0" anchor="t"/>
          <a:lstStyle/>
          <a:p>
            <a:pPr marL="0" indent="0">
              <a:lnSpc>
                <a:spcPts val="5468"/>
              </a:lnSpc>
              <a:buNone/>
            </a:pPr>
            <a:r>
              <a:rPr lang="en-US" sz="4374" b="1" kern="0" spc="-131" dirty="0">
                <a:solidFill>
                  <a:srgbClr val="000000"/>
                </a:solidFill>
                <a:latin typeface="Inter" pitchFamily="34" charset="0"/>
                <a:ea typeface="Inter" pitchFamily="34" charset="-122"/>
                <a:cs typeface="Inter" pitchFamily="34" charset="-120"/>
              </a:rPr>
              <a:t>Applications et champ d'étude</a:t>
            </a:r>
            <a:endParaRPr lang="en-US" sz="4374" dirty="0"/>
          </a:p>
        </p:txBody>
      </p:sp>
      <p:pic>
        <p:nvPicPr>
          <p:cNvPr id="5" name="Image 0" descr="preencoded.png"/>
          <p:cNvPicPr>
            <a:picLocks noChangeAspect="1"/>
          </p:cNvPicPr>
          <p:nvPr/>
        </p:nvPicPr>
        <p:blipFill>
          <a:blip r:embed="rId3"/>
          <a:stretch>
            <a:fillRect/>
          </a:stretch>
        </p:blipFill>
        <p:spPr>
          <a:xfrm>
            <a:off x="2037993" y="2042755"/>
            <a:ext cx="3295888" cy="2036921"/>
          </a:xfrm>
          <a:prstGeom prst="rect">
            <a:avLst/>
          </a:prstGeom>
        </p:spPr>
      </p:pic>
      <p:sp>
        <p:nvSpPr>
          <p:cNvPr id="6" name="Text 3"/>
          <p:cNvSpPr/>
          <p:nvPr/>
        </p:nvSpPr>
        <p:spPr>
          <a:xfrm>
            <a:off x="2037993" y="4357330"/>
            <a:ext cx="2777490" cy="347186"/>
          </a:xfrm>
          <a:prstGeom prst="rect">
            <a:avLst/>
          </a:prstGeom>
          <a:noFill/>
          <a:ln/>
        </p:spPr>
        <p:txBody>
          <a:bodyPr wrap="none" rtlCol="0" anchor="t"/>
          <a:lstStyle/>
          <a:p>
            <a:pPr marL="0" indent="0" algn="l">
              <a:lnSpc>
                <a:spcPts val="2734"/>
              </a:lnSpc>
              <a:buNone/>
            </a:pPr>
            <a:r>
              <a:rPr lang="en-US" sz="2187" b="1" kern="0" spc="-66" dirty="0">
                <a:solidFill>
                  <a:srgbClr val="272525"/>
                </a:solidFill>
                <a:latin typeface="Inter" pitchFamily="34" charset="0"/>
                <a:ea typeface="Inter" pitchFamily="34" charset="-122"/>
                <a:cs typeface="Inter" pitchFamily="34" charset="-120"/>
              </a:rPr>
              <a:t>Études médiatiques</a:t>
            </a:r>
            <a:endParaRPr lang="en-US" sz="2187" dirty="0"/>
          </a:p>
        </p:txBody>
      </p:sp>
      <p:sp>
        <p:nvSpPr>
          <p:cNvPr id="7" name="Text 4"/>
          <p:cNvSpPr/>
          <p:nvPr/>
        </p:nvSpPr>
        <p:spPr>
          <a:xfrm>
            <a:off x="2037993" y="4837748"/>
            <a:ext cx="3295888" cy="2487811"/>
          </a:xfrm>
          <a:prstGeom prst="rect">
            <a:avLst/>
          </a:prstGeom>
          <a:noFill/>
          <a:ln/>
        </p:spPr>
        <p:txBody>
          <a:bodyPr wrap="square" rtlCol="0" anchor="t"/>
          <a:lstStyle/>
          <a:p>
            <a:pPr marL="0" indent="0" algn="l">
              <a:lnSpc>
                <a:spcPts val="2799"/>
              </a:lnSpc>
              <a:buNone/>
            </a:pPr>
            <a:r>
              <a:rPr lang="en-US" sz="1750" kern="0" spc="-35" dirty="0">
                <a:solidFill>
                  <a:srgbClr val="272525"/>
                </a:solidFill>
                <a:latin typeface="Inter" pitchFamily="34" charset="0"/>
                <a:ea typeface="Inter" pitchFamily="34" charset="-122"/>
                <a:cs typeface="Inter" pitchFamily="34" charset="-120"/>
              </a:rPr>
              <a:t>Les cultural studies sont appliquées à l'analyse des médias de masse, de la publicité et des réseaux sociaux pour comprendre comment ils influencent la société et la culture.</a:t>
            </a:r>
            <a:endParaRPr lang="en-US" sz="1750" dirty="0"/>
          </a:p>
        </p:txBody>
      </p:sp>
      <p:pic>
        <p:nvPicPr>
          <p:cNvPr id="8" name="Image 1" descr="preencoded.png"/>
          <p:cNvPicPr>
            <a:picLocks noChangeAspect="1"/>
          </p:cNvPicPr>
          <p:nvPr/>
        </p:nvPicPr>
        <p:blipFill>
          <a:blip r:embed="rId4"/>
          <a:stretch>
            <a:fillRect/>
          </a:stretch>
        </p:blipFill>
        <p:spPr>
          <a:xfrm>
            <a:off x="5667137" y="2042755"/>
            <a:ext cx="3296007" cy="2037040"/>
          </a:xfrm>
          <a:prstGeom prst="rect">
            <a:avLst/>
          </a:prstGeom>
        </p:spPr>
      </p:pic>
      <p:sp>
        <p:nvSpPr>
          <p:cNvPr id="9" name="Text 5"/>
          <p:cNvSpPr/>
          <p:nvPr/>
        </p:nvSpPr>
        <p:spPr>
          <a:xfrm>
            <a:off x="5667137" y="4357449"/>
            <a:ext cx="2777490" cy="347186"/>
          </a:xfrm>
          <a:prstGeom prst="rect">
            <a:avLst/>
          </a:prstGeom>
          <a:noFill/>
          <a:ln/>
        </p:spPr>
        <p:txBody>
          <a:bodyPr wrap="none" rtlCol="0" anchor="t"/>
          <a:lstStyle/>
          <a:p>
            <a:pPr marL="0" indent="0" algn="l">
              <a:lnSpc>
                <a:spcPts val="2734"/>
              </a:lnSpc>
              <a:buNone/>
            </a:pPr>
            <a:r>
              <a:rPr lang="en-US" sz="2187" b="1" kern="0" spc="-66" dirty="0">
                <a:solidFill>
                  <a:srgbClr val="272525"/>
                </a:solidFill>
                <a:latin typeface="Inter" pitchFamily="34" charset="0"/>
                <a:ea typeface="Inter" pitchFamily="34" charset="-122"/>
                <a:cs typeface="Inter" pitchFamily="34" charset="-120"/>
              </a:rPr>
              <a:t>Subcultures</a:t>
            </a:r>
            <a:endParaRPr lang="en-US" sz="2187" dirty="0"/>
          </a:p>
        </p:txBody>
      </p:sp>
      <p:sp>
        <p:nvSpPr>
          <p:cNvPr id="10" name="Text 6"/>
          <p:cNvSpPr/>
          <p:nvPr/>
        </p:nvSpPr>
        <p:spPr>
          <a:xfrm>
            <a:off x="5667137" y="4837867"/>
            <a:ext cx="3296007" cy="1777008"/>
          </a:xfrm>
          <a:prstGeom prst="rect">
            <a:avLst/>
          </a:prstGeom>
          <a:noFill/>
          <a:ln/>
        </p:spPr>
        <p:txBody>
          <a:bodyPr wrap="square" rtlCol="0" anchor="t"/>
          <a:lstStyle/>
          <a:p>
            <a:pPr marL="0" indent="0" algn="l">
              <a:lnSpc>
                <a:spcPts val="2799"/>
              </a:lnSpc>
              <a:buNone/>
            </a:pPr>
            <a:r>
              <a:rPr lang="en-US" sz="1750" kern="0" spc="-35" dirty="0">
                <a:solidFill>
                  <a:srgbClr val="272525"/>
                </a:solidFill>
                <a:latin typeface="Inter" pitchFamily="34" charset="0"/>
                <a:ea typeface="Inter" pitchFamily="34" charset="-122"/>
                <a:cs typeface="Inter" pitchFamily="34" charset="-120"/>
              </a:rPr>
              <a:t>Elles s'intéressent également aux subcultures et à leurs pratiques culturelles, telles que le mouvement punk, le hip-hop ou les fans de science-fiction.</a:t>
            </a:r>
            <a:endParaRPr lang="en-US" sz="1750" dirty="0"/>
          </a:p>
        </p:txBody>
      </p:sp>
      <p:pic>
        <p:nvPicPr>
          <p:cNvPr id="11" name="Image 2" descr="preencoded.png"/>
          <p:cNvPicPr>
            <a:picLocks noChangeAspect="1"/>
          </p:cNvPicPr>
          <p:nvPr/>
        </p:nvPicPr>
        <p:blipFill>
          <a:blip r:embed="rId5"/>
          <a:stretch>
            <a:fillRect/>
          </a:stretch>
        </p:blipFill>
        <p:spPr>
          <a:xfrm>
            <a:off x="9296400" y="2042755"/>
            <a:ext cx="3296007" cy="2037040"/>
          </a:xfrm>
          <a:prstGeom prst="rect">
            <a:avLst/>
          </a:prstGeom>
        </p:spPr>
      </p:pic>
      <p:sp>
        <p:nvSpPr>
          <p:cNvPr id="12" name="Text 7"/>
          <p:cNvSpPr/>
          <p:nvPr/>
        </p:nvSpPr>
        <p:spPr>
          <a:xfrm>
            <a:off x="9296400" y="4357449"/>
            <a:ext cx="3296007" cy="694373"/>
          </a:xfrm>
          <a:prstGeom prst="rect">
            <a:avLst/>
          </a:prstGeom>
          <a:noFill/>
          <a:ln/>
        </p:spPr>
        <p:txBody>
          <a:bodyPr wrap="square" rtlCol="0" anchor="t"/>
          <a:lstStyle/>
          <a:p>
            <a:pPr marL="0" indent="0" algn="l">
              <a:lnSpc>
                <a:spcPts val="2734"/>
              </a:lnSpc>
              <a:buNone/>
            </a:pPr>
            <a:r>
              <a:rPr lang="en-US" sz="2187" b="1" kern="0" spc="-66" dirty="0">
                <a:solidFill>
                  <a:srgbClr val="272525"/>
                </a:solidFill>
                <a:latin typeface="Inter" pitchFamily="34" charset="0"/>
                <a:ea typeface="Inter" pitchFamily="34" charset="-122"/>
                <a:cs typeface="Inter" pitchFamily="34" charset="-120"/>
              </a:rPr>
              <a:t>Recherche et enseignement</a:t>
            </a:r>
            <a:endParaRPr lang="en-US" sz="2187" dirty="0"/>
          </a:p>
        </p:txBody>
      </p:sp>
      <p:sp>
        <p:nvSpPr>
          <p:cNvPr id="13" name="Text 8"/>
          <p:cNvSpPr/>
          <p:nvPr/>
        </p:nvSpPr>
        <p:spPr>
          <a:xfrm>
            <a:off x="9296400" y="5185053"/>
            <a:ext cx="3296007" cy="2132409"/>
          </a:xfrm>
          <a:prstGeom prst="rect">
            <a:avLst/>
          </a:prstGeom>
          <a:noFill/>
          <a:ln/>
        </p:spPr>
        <p:txBody>
          <a:bodyPr wrap="square" rtlCol="0" anchor="t"/>
          <a:lstStyle/>
          <a:p>
            <a:pPr marL="0" indent="0" algn="l">
              <a:lnSpc>
                <a:spcPts val="2799"/>
              </a:lnSpc>
              <a:buNone/>
            </a:pPr>
            <a:r>
              <a:rPr lang="en-US" sz="1750" kern="0" spc="-35" dirty="0">
                <a:solidFill>
                  <a:srgbClr val="272525"/>
                </a:solidFill>
                <a:latin typeface="Inter" pitchFamily="34" charset="0"/>
                <a:ea typeface="Inter" pitchFamily="34" charset="-122"/>
                <a:cs typeface="Inter" pitchFamily="34" charset="-120"/>
              </a:rPr>
              <a:t>Les cultural studies nourrissent la recherche académique et l'enseignement dans divers domaines, tels que la sociologie, la littérature, l'anthropologie et les études culturelles.</a:t>
            </a:r>
            <a:endParaRPr lang="en-US" sz="1750" dirty="0"/>
          </a:p>
        </p:txBody>
      </p:sp>
      <p:pic>
        <p:nvPicPr>
          <p:cNvPr id="14" name="Image 3" descr="preencoded.png">
            <a:hlinkClick r:id="rId6"/>
          </p:cNvPr>
          <p:cNvPicPr>
            <a:picLocks noChangeAspect="1"/>
          </p:cNvPicPr>
          <p:nvPr/>
        </p:nvPicPr>
        <p:blipFill>
          <a:blip r:embed="rId7"/>
          <a:stretch>
            <a:fillRect/>
          </a:stretch>
        </p:blipFill>
        <p:spPr>
          <a:xfrm>
            <a:off x="12242153" y="7589520"/>
            <a:ext cx="2296807" cy="5486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0" y="0"/>
            <a:ext cx="14630400" cy="2777490"/>
          </a:xfrm>
          <a:prstGeom prst="rect">
            <a:avLst/>
          </a:prstGeom>
        </p:spPr>
      </p:pic>
      <p:sp>
        <p:nvSpPr>
          <p:cNvPr id="5" name="Text 2"/>
          <p:cNvSpPr/>
          <p:nvPr/>
        </p:nvSpPr>
        <p:spPr>
          <a:xfrm>
            <a:off x="2037993" y="3701415"/>
            <a:ext cx="6545104" cy="694373"/>
          </a:xfrm>
          <a:prstGeom prst="rect">
            <a:avLst/>
          </a:prstGeom>
          <a:noFill/>
          <a:ln/>
        </p:spPr>
        <p:txBody>
          <a:bodyPr wrap="none" rtlCol="0" anchor="t"/>
          <a:lstStyle/>
          <a:p>
            <a:pPr marL="0" indent="0">
              <a:lnSpc>
                <a:spcPts val="5468"/>
              </a:lnSpc>
              <a:buNone/>
            </a:pPr>
            <a:r>
              <a:rPr lang="en-US" sz="4374" b="1" kern="0" spc="-131" dirty="0">
                <a:solidFill>
                  <a:srgbClr val="000000"/>
                </a:solidFill>
                <a:latin typeface="Inter" pitchFamily="34" charset="0"/>
                <a:ea typeface="Inter" pitchFamily="34" charset="-122"/>
                <a:cs typeface="Inter" pitchFamily="34" charset="-120"/>
              </a:rPr>
              <a:t>Contributions et critiques</a:t>
            </a:r>
            <a:endParaRPr lang="en-US" sz="4374" dirty="0"/>
          </a:p>
        </p:txBody>
      </p:sp>
      <p:sp>
        <p:nvSpPr>
          <p:cNvPr id="6" name="Text 3"/>
          <p:cNvSpPr/>
          <p:nvPr/>
        </p:nvSpPr>
        <p:spPr>
          <a:xfrm>
            <a:off x="2393394" y="4729043"/>
            <a:ext cx="10199013" cy="799624"/>
          </a:xfrm>
          <a:prstGeom prst="rect">
            <a:avLst/>
          </a:prstGeom>
          <a:noFill/>
          <a:ln/>
        </p:spPr>
        <p:txBody>
          <a:bodyPr wrap="square" rtlCol="0" anchor="t"/>
          <a:lstStyle/>
          <a:p>
            <a:pPr marL="342900" indent="-342900" algn="l">
              <a:lnSpc>
                <a:spcPts val="3149"/>
              </a:lnSpc>
              <a:buSzPct val="100000"/>
              <a:buChar char="•"/>
            </a:pPr>
            <a:r>
              <a:rPr lang="en-US" sz="1750" kern="0" spc="-35" dirty="0">
                <a:solidFill>
                  <a:srgbClr val="272525"/>
                </a:solidFill>
                <a:latin typeface="Inter" pitchFamily="34" charset="0"/>
                <a:ea typeface="Inter" pitchFamily="34" charset="-122"/>
                <a:cs typeface="Inter" pitchFamily="34" charset="-120"/>
              </a:rPr>
              <a:t>Les cultural studies ont permis de remettre en question les hiérarchies culturelles et de donner une voix aux marginalisés.</a:t>
            </a:r>
            <a:endParaRPr lang="en-US" sz="1750" dirty="0"/>
          </a:p>
        </p:txBody>
      </p:sp>
      <p:sp>
        <p:nvSpPr>
          <p:cNvPr id="7" name="Text 4"/>
          <p:cNvSpPr/>
          <p:nvPr/>
        </p:nvSpPr>
        <p:spPr>
          <a:xfrm>
            <a:off x="2393394" y="5617488"/>
            <a:ext cx="10199013" cy="799624"/>
          </a:xfrm>
          <a:prstGeom prst="rect">
            <a:avLst/>
          </a:prstGeom>
          <a:noFill/>
          <a:ln/>
        </p:spPr>
        <p:txBody>
          <a:bodyPr wrap="square" rtlCol="0" anchor="t"/>
          <a:lstStyle/>
          <a:p>
            <a:pPr marL="342900" indent="-342900" algn="l">
              <a:lnSpc>
                <a:spcPts val="3149"/>
              </a:lnSpc>
              <a:buSzPct val="100000"/>
              <a:buChar char="•"/>
            </a:pPr>
            <a:r>
              <a:rPr lang="en-US" sz="1750" kern="0" spc="-35" dirty="0">
                <a:solidFill>
                  <a:srgbClr val="272525"/>
                </a:solidFill>
                <a:latin typeface="Inter" pitchFamily="34" charset="0"/>
                <a:ea typeface="Inter" pitchFamily="34" charset="-122"/>
                <a:cs typeface="Inter" pitchFamily="34" charset="-120"/>
              </a:rPr>
              <a:t>Cependant, elles ont été critiquées pour leur manque de rigueur méthodologique et certaines accusations de biais politique.</a:t>
            </a:r>
            <a:endParaRPr lang="en-US" sz="1750" dirty="0"/>
          </a:p>
        </p:txBody>
      </p:sp>
      <p:sp>
        <p:nvSpPr>
          <p:cNvPr id="8" name="Text 5"/>
          <p:cNvSpPr/>
          <p:nvPr/>
        </p:nvSpPr>
        <p:spPr>
          <a:xfrm>
            <a:off x="2393394" y="6505932"/>
            <a:ext cx="10199013" cy="799624"/>
          </a:xfrm>
          <a:prstGeom prst="rect">
            <a:avLst/>
          </a:prstGeom>
          <a:noFill/>
          <a:ln/>
        </p:spPr>
        <p:txBody>
          <a:bodyPr wrap="square" rtlCol="0" anchor="t"/>
          <a:lstStyle/>
          <a:p>
            <a:pPr marL="342900" indent="-342900" algn="l">
              <a:lnSpc>
                <a:spcPts val="3149"/>
              </a:lnSpc>
              <a:buSzPct val="100000"/>
              <a:buChar char="•"/>
            </a:pPr>
            <a:r>
              <a:rPr lang="en-US" sz="1750" kern="0" spc="-35" dirty="0">
                <a:solidFill>
                  <a:srgbClr val="272525"/>
                </a:solidFill>
                <a:latin typeface="Inter" pitchFamily="34" charset="0"/>
                <a:ea typeface="Inter" pitchFamily="34" charset="-122"/>
                <a:cs typeface="Inter" pitchFamily="34" charset="-120"/>
              </a:rPr>
              <a:t>Certains estiment également que leur étude se limite souvent à la culture populaire et néglige les formes d'expression artistique plus élites.</a:t>
            </a:r>
            <a:endParaRPr lang="en-US" sz="1750" dirty="0"/>
          </a:p>
        </p:txBody>
      </p:sp>
      <p:pic>
        <p:nvPicPr>
          <p:cNvPr id="9" name="Image 1" descr="preencoded.png">
            <a:hlinkClick r:id="rId4"/>
          </p:cNvPr>
          <p:cNvPicPr>
            <a:picLocks noChangeAspect="1"/>
          </p:cNvPicPr>
          <p:nvPr/>
        </p:nvPicPr>
        <p:blipFill>
          <a:blip r:embed="rId5"/>
          <a:stretch>
            <a:fillRect/>
          </a:stretch>
        </p:blipFill>
        <p:spPr>
          <a:xfrm>
            <a:off x="12242153" y="7589520"/>
            <a:ext cx="2296807" cy="5486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F6F4F4"/>
          </a:solidFill>
          <a:ln/>
        </p:spPr>
      </p:sp>
      <p:sp>
        <p:nvSpPr>
          <p:cNvPr id="3" name="Shape 1"/>
          <p:cNvSpPr/>
          <p:nvPr/>
        </p:nvSpPr>
        <p:spPr>
          <a:xfrm>
            <a:off x="0" y="0"/>
            <a:ext cx="14630400" cy="8229600"/>
          </a:xfrm>
          <a:prstGeom prst="rect">
            <a:avLst/>
          </a:prstGeom>
          <a:solidFill>
            <a:srgbClr val="FFFFFF"/>
          </a:solidFill>
          <a:ln/>
        </p:spPr>
      </p:sp>
      <p:pic>
        <p:nvPicPr>
          <p:cNvPr id="4" name="Image 0" descr="preencoded.png"/>
          <p:cNvPicPr>
            <a:picLocks noChangeAspect="1"/>
          </p:cNvPicPr>
          <p:nvPr/>
        </p:nvPicPr>
        <p:blipFill>
          <a:blip r:embed="rId3"/>
          <a:stretch>
            <a:fillRect/>
          </a:stretch>
        </p:blipFill>
        <p:spPr>
          <a:xfrm>
            <a:off x="-7620" y="0"/>
            <a:ext cx="5486400" cy="8229600"/>
          </a:xfrm>
          <a:prstGeom prst="rect">
            <a:avLst/>
          </a:prstGeom>
        </p:spPr>
      </p:pic>
      <p:sp>
        <p:nvSpPr>
          <p:cNvPr id="5" name="Text 2"/>
          <p:cNvSpPr/>
          <p:nvPr/>
        </p:nvSpPr>
        <p:spPr>
          <a:xfrm>
            <a:off x="6319599" y="2890123"/>
            <a:ext cx="7005995" cy="694373"/>
          </a:xfrm>
          <a:prstGeom prst="rect">
            <a:avLst/>
          </a:prstGeom>
          <a:noFill/>
          <a:ln/>
        </p:spPr>
        <p:txBody>
          <a:bodyPr wrap="none" rtlCol="0" anchor="t"/>
          <a:lstStyle/>
          <a:p>
            <a:pPr marL="0" indent="0">
              <a:lnSpc>
                <a:spcPts val="5468"/>
              </a:lnSpc>
              <a:buNone/>
            </a:pPr>
            <a:r>
              <a:rPr lang="en-US" sz="4374" b="1" kern="0" spc="-131" dirty="0">
                <a:solidFill>
                  <a:srgbClr val="000000"/>
                </a:solidFill>
                <a:latin typeface="Inter" pitchFamily="34" charset="0"/>
                <a:ea typeface="Inter" pitchFamily="34" charset="-122"/>
                <a:cs typeface="Inter" pitchFamily="34" charset="-120"/>
              </a:rPr>
              <a:t>Conclusion et perspectives</a:t>
            </a:r>
            <a:endParaRPr lang="en-US" sz="4374" dirty="0"/>
          </a:p>
        </p:txBody>
      </p:sp>
      <p:sp>
        <p:nvSpPr>
          <p:cNvPr id="6" name="Text 3"/>
          <p:cNvSpPr/>
          <p:nvPr/>
        </p:nvSpPr>
        <p:spPr>
          <a:xfrm>
            <a:off x="6319599" y="3917752"/>
            <a:ext cx="7477601" cy="1421606"/>
          </a:xfrm>
          <a:prstGeom prst="rect">
            <a:avLst/>
          </a:prstGeom>
          <a:noFill/>
          <a:ln/>
        </p:spPr>
        <p:txBody>
          <a:bodyPr wrap="square" rtlCol="0" anchor="t"/>
          <a:lstStyle/>
          <a:p>
            <a:pPr marL="0" indent="0">
              <a:lnSpc>
                <a:spcPts val="2799"/>
              </a:lnSpc>
              <a:buNone/>
            </a:pPr>
            <a:r>
              <a:rPr lang="en-US" sz="1750" kern="0" spc="-35" dirty="0">
                <a:solidFill>
                  <a:srgbClr val="272525"/>
                </a:solidFill>
                <a:latin typeface="Inter" pitchFamily="34" charset="0"/>
                <a:ea typeface="Inter" pitchFamily="34" charset="-122"/>
                <a:cs typeface="Inter" pitchFamily="34" charset="-120"/>
              </a:rPr>
              <a:t>Les cultural studies ont grandement contribué à la compréhension des dynamiques culturelles. Elles continuent d'évoluer et de s'adapter aux nouvelles réalités et aux enjeux contemporains, offrant de nouvelles perspectives sur la société et la culture.</a:t>
            </a:r>
            <a:endParaRPr lang="en-US" sz="1750" dirty="0"/>
          </a:p>
        </p:txBody>
      </p:sp>
      <p:pic>
        <p:nvPicPr>
          <p:cNvPr id="7" name="Image 1" descr="preencoded.png">
            <a:hlinkClick r:id="rId4"/>
          </p:cNvPr>
          <p:cNvPicPr>
            <a:picLocks noChangeAspect="1"/>
          </p:cNvPicPr>
          <p:nvPr/>
        </p:nvPicPr>
        <p:blipFill>
          <a:blip r:embed="rId5"/>
          <a:stretch>
            <a:fillRect/>
          </a:stretch>
        </p:blipFill>
        <p:spPr>
          <a:xfrm>
            <a:off x="12242153" y="7589520"/>
            <a:ext cx="2296807" cy="54864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488</Words>
  <Application>Microsoft Office PowerPoint</Application>
  <PresentationFormat>Personnalisé</PresentationFormat>
  <Paragraphs>45</Paragraphs>
  <Slides>8</Slides>
  <Notes>8</Notes>
  <HiddenSlides>0</HiddenSlides>
  <MMClips>0</MMClips>
  <ScaleCrop>false</ScaleCrop>
  <HeadingPairs>
    <vt:vector size="4" baseType="variant">
      <vt:variant>
        <vt:lpstr>Thème</vt:lpstr>
      </vt:variant>
      <vt:variant>
        <vt:i4>1</vt:i4>
      </vt:variant>
      <vt:variant>
        <vt:lpstr>Titres des diapositives</vt:lpstr>
      </vt:variant>
      <vt:variant>
        <vt:i4>8</vt:i4>
      </vt:variant>
    </vt:vector>
  </HeadingPairs>
  <TitlesOfParts>
    <vt:vector size="9" baseType="lpstr">
      <vt:lpstr>Office Theme</vt:lpstr>
      <vt:lpstr>Diapositive 1</vt:lpstr>
      <vt:lpstr>Diapositive 2</vt:lpstr>
      <vt:lpstr>Diapositive 3</vt:lpstr>
      <vt:lpstr>Diapositive 4</vt:lpstr>
      <vt:lpstr>Diapositive 5</vt:lpstr>
      <vt:lpstr>Diapositive 6</vt:lpstr>
      <vt:lpstr>Diapositive 7</vt:lpstr>
      <vt:lpstr>Diapositive 8</vt:lpstr>
    </vt:vector>
  </TitlesOfParts>
  <Company>PptxGenJS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ACER</cp:lastModifiedBy>
  <cp:revision>1</cp:revision>
  <dcterms:created xsi:type="dcterms:W3CDTF">2024-04-25T20:54:05Z</dcterms:created>
  <dcterms:modified xsi:type="dcterms:W3CDTF">2024-04-25T21:02:28Z</dcterms:modified>
</cp:coreProperties>
</file>