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50"/>
  </p:notesMasterIdLst>
  <p:handoutMasterIdLst>
    <p:handoutMasterId r:id="rId51"/>
  </p:handoutMasterIdLst>
  <p:sldIdLst>
    <p:sldId id="330" r:id="rId6"/>
    <p:sldId id="356" r:id="rId7"/>
    <p:sldId id="357" r:id="rId8"/>
    <p:sldId id="358" r:id="rId9"/>
    <p:sldId id="359" r:id="rId10"/>
    <p:sldId id="360" r:id="rId11"/>
    <p:sldId id="361" r:id="rId12"/>
    <p:sldId id="362" r:id="rId13"/>
    <p:sldId id="363" r:id="rId14"/>
    <p:sldId id="364" r:id="rId15"/>
    <p:sldId id="406" r:id="rId16"/>
    <p:sldId id="407" r:id="rId17"/>
    <p:sldId id="367" r:id="rId18"/>
    <p:sldId id="368" r:id="rId19"/>
    <p:sldId id="369" r:id="rId20"/>
    <p:sldId id="370" r:id="rId21"/>
    <p:sldId id="371" r:id="rId22"/>
    <p:sldId id="372" r:id="rId23"/>
    <p:sldId id="373" r:id="rId24"/>
    <p:sldId id="376" r:id="rId25"/>
    <p:sldId id="409" r:id="rId26"/>
    <p:sldId id="380" r:id="rId27"/>
    <p:sldId id="381" r:id="rId28"/>
    <p:sldId id="382" r:id="rId29"/>
    <p:sldId id="383" r:id="rId30"/>
    <p:sldId id="384" r:id="rId31"/>
    <p:sldId id="385" r:id="rId32"/>
    <p:sldId id="386" r:id="rId33"/>
    <p:sldId id="387" r:id="rId34"/>
    <p:sldId id="388" r:id="rId35"/>
    <p:sldId id="390" r:id="rId36"/>
    <p:sldId id="391" r:id="rId37"/>
    <p:sldId id="392" r:id="rId38"/>
    <p:sldId id="393" r:id="rId39"/>
    <p:sldId id="394" r:id="rId40"/>
    <p:sldId id="395" r:id="rId41"/>
    <p:sldId id="396" r:id="rId42"/>
    <p:sldId id="397" r:id="rId43"/>
    <p:sldId id="398" r:id="rId44"/>
    <p:sldId id="399" r:id="rId45"/>
    <p:sldId id="400" r:id="rId46"/>
    <p:sldId id="410" r:id="rId47"/>
    <p:sldId id="402" r:id="rId48"/>
    <p:sldId id="404"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Noto Sans Symbols" panose="020B060402020202020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3861" userDrawn="1">
          <p15:clr>
            <a:srgbClr val="A4A3A4"/>
          </p15:clr>
        </p15:guide>
        <p15:guide id="9" pos="295" userDrawn="1">
          <p15:clr>
            <a:srgbClr val="A4A3A4"/>
          </p15:clr>
        </p15:guide>
        <p15:guide id="10" orient="horz" pos="4042" userDrawn="1">
          <p15:clr>
            <a:srgbClr val="A4A3A4"/>
          </p15:clr>
        </p15:guide>
        <p15:guide id="12" orient="horz" pos="981" userDrawn="1">
          <p15:clr>
            <a:srgbClr val="A4A3A4"/>
          </p15:clr>
        </p15:guide>
        <p15:guide id="13" pos="54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USER" initials="U" lastIdx="3" clrIdx="7">
    <p:extLst>
      <p:ext uri="{19B8F6BF-5375-455C-9EA6-DF929625EA0E}">
        <p15:presenceInfo xmlns:p15="http://schemas.microsoft.com/office/powerpoint/2012/main" userId="USER" providerId="None"/>
      </p:ext>
    </p:extLst>
  </p:cmAuthor>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110" autoAdjust="0"/>
  </p:normalViewPr>
  <p:slideViewPr>
    <p:cSldViewPr snapToGrid="0" snapToObjects="1">
      <p:cViewPr varScale="1">
        <p:scale>
          <a:sx n="114" d="100"/>
          <a:sy n="114" d="100"/>
        </p:scale>
        <p:origin x="1524" y="102"/>
      </p:cViewPr>
      <p:guideLst>
        <p:guide orient="horz" pos="3974"/>
        <p:guide orient="horz" pos="4178"/>
        <p:guide orient="horz" pos="119"/>
        <p:guide orient="horz" pos="822"/>
        <p:guide orient="horz" pos="3861"/>
        <p:guide pos="295"/>
        <p:guide orient="horz" pos="4042"/>
        <p:guide orient="horz" pos="981"/>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is labeled "Rate (Percent)" and ranges from 0 to 14 in increments of 2. The horizontal axis lists dates from 19 74 to 20 16 in 2-year increments. The line for inflation shows rate to be 6.2% for the year 19 74, which falls down to 5.8%  by 19 76 but recovers back to a peak value of 14% by 19 80. The rate shows a sudden decline thereafter and falls down to 2% by 1986 but increases to 5.5% by 19 90. With a fluctuating trend over the years, the rate falls down to 1.75% by 2002 and becomes 0% in 20 13 and shows a slight gain in 20 14 to reach to a value of 1%. The line for 10-year bonds shows the rate close to 6.2% for the year 19 74, which increases to a peak value of 12.5% by the year 1981. The rate for this category shows a consistent decline over the years and falls down to a value of 6% by 19  93, 4% in 2006, and 2% in 20 12. It recovers back to 3% in 20 14 but falls down once again to 2% by 20 15.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All values are approximate.</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796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is labeled Rate left parenthesis Percent right parenthesis and ranges from 0 to 16 in increments of 2. The horizontal axis lists years from 19 75 to 20 15 in 2-year increments. The line for 20-year treasury bonds shows rate to be 6.5% for the year 19 75, which increases to a peak value of 13% by 19 82. The rate shows consistent decline over the years and falls down to a value of 8% by 19 87, 6% by 2001, 4% by 2009, and 3% by 20 12. The line for 90-day treasury bills shows the rate to be 7.5% for the year 19 75, which declines down to 4.5% by 19 77. With a sudden growth, the value for rate reaches a peak value of 15.75% by the year 19 81. The rate, however, shows a consistently declining trend thereafter and falls down to a value of 6% by 19 85, 4% by 19 93, and to 0.5% by 2004. The rate shows a sudden growth after this point and reaches to a value of 5% by year 2007 but falls down suddenly to 0% by 2009 and remains unchanged thereafter.</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All values are approximate.</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324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is labeled Interest rate left parenthesis percent right parenthesis and ranges from 0 to 18 in increments of 2. The horizontal axis lists dates from 19 74 to 20 14 in 2-year increments. The line for A </a:t>
            </a:r>
            <a:r>
              <a:rPr lang="en-US" sz="1800" b="0" i="0" u="none" strike="noStrike" dirty="0" err="1">
                <a:solidFill>
                  <a:srgbClr val="000000"/>
                </a:solidFill>
                <a:effectLst/>
                <a:latin typeface="Calibri" panose="020F0502020204030204" pitchFamily="34" charset="0"/>
              </a:rPr>
              <a:t>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a:t>
            </a:r>
            <a:r>
              <a:rPr lang="en-US" sz="1800" b="0" i="0" u="none" strike="noStrike" dirty="0">
                <a:solidFill>
                  <a:srgbClr val="000000"/>
                </a:solidFill>
                <a:effectLst/>
                <a:latin typeface="Calibri" panose="020F0502020204030204" pitchFamily="34" charset="0"/>
              </a:rPr>
              <a:t> shows interest rate for the year 19 74 as 8.5%, which increases to a peak value of 14% by the year 19 81. The interest rate for this category shows a consistent decline over the year and falls down to a value of 8% by the year 19 86, 7% by year 19 93, 6% by 2003, and to 4% by 2012. The line for B </a:t>
            </a:r>
            <a:r>
              <a:rPr lang="en-US" sz="1800" b="0" i="0" u="none" strike="noStrike" dirty="0" err="1">
                <a:solidFill>
                  <a:srgbClr val="000000"/>
                </a:solidFill>
                <a:effectLst/>
                <a:latin typeface="Calibri" panose="020F0502020204030204" pitchFamily="34" charset="0"/>
              </a:rPr>
              <a:t>B</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a:t>
            </a:r>
            <a:r>
              <a:rPr lang="en-US" sz="1800" b="0" i="0" u="none" strike="noStrike" dirty="0">
                <a:solidFill>
                  <a:srgbClr val="000000"/>
                </a:solidFill>
                <a:effectLst/>
                <a:latin typeface="Calibri" panose="020F0502020204030204" pitchFamily="34" charset="0"/>
              </a:rPr>
              <a:t> shows interest rate for the year 19 76 as 10%, which increases to a peak value of 17% by the year 19 81. The interest rate for this category shows a consistent decline over the year and falls down to a value of 10% by the year 19 86, 9% by year 19 93, 7% by 2003, and to 6% by 20 12.</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2788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vertical axis is labeled Amount Issued left parenthesis dollar billions right parenthesis and ranges from 0 to 2,600 in increments of 200. The horizontal axis lists dates from 19 83 to 20 15. The data from the graph is as follows. All values are approximate.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Year Amount Issued left parenthesis dollar billions right parenthesis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Bonds Issued Stock Issued</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19 83 80 70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19 84 125 25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19 85 175 50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19 86 300 100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19 87 250 75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19 88 300 50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19 89 200 60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19 90 300 40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19 91 400 75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19 92 450 100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19 93 650 110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19 94 450 100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19 95 500 110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19 96 480 110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19 97 625 110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19 98 1000 175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19 99 1100 225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2000 800 260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2001 1400 225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2002 1300 200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2003 1700 210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2004 1900 180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2005 2300 150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2006 2500 150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2007 2200 175</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2008 850 200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2009 950 220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20 10 925 130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20 11 940 130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20 12 1350 160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20 13 1400 200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20 14 1550 220</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20 15 1650 220</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166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3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32627968"/>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4_Content_5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Text Placeholder 5">
            <a:extLst>
              <a:ext uri="{FF2B5EF4-FFF2-40B4-BE49-F238E27FC236}">
                <a16:creationId xmlns:a16="http://schemas.microsoft.com/office/drawing/2014/main" id="{9613E62D-CC5C-4655-80D4-20A09AE6BBC1}"/>
              </a:ext>
            </a:extLst>
          </p:cNvPr>
          <p:cNvSpPr>
            <a:spLocks noGrp="1"/>
          </p:cNvSpPr>
          <p:nvPr>
            <p:ph type="body" sz="quarter" idx="17"/>
          </p:nvPr>
        </p:nvSpPr>
        <p:spPr>
          <a:xfrm>
            <a:off x="457200" y="4138138"/>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14">
            <a:extLst>
              <a:ext uri="{FF2B5EF4-FFF2-40B4-BE49-F238E27FC236}">
                <a16:creationId xmlns:a16="http://schemas.microsoft.com/office/drawing/2014/main" id="{4FF79913-B31B-4969-A074-439CCBADEF24}"/>
              </a:ext>
            </a:extLst>
          </p:cNvPr>
          <p:cNvSpPr>
            <a:spLocks noGrp="1"/>
          </p:cNvSpPr>
          <p:nvPr>
            <p:ph sz="quarter" idx="18"/>
          </p:nvPr>
        </p:nvSpPr>
        <p:spPr>
          <a:xfrm>
            <a:off x="457200" y="4809649"/>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587266698"/>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4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Text Placeholder 5">
            <a:extLst>
              <a:ext uri="{FF2B5EF4-FFF2-40B4-BE49-F238E27FC236}">
                <a16:creationId xmlns:a16="http://schemas.microsoft.com/office/drawing/2014/main" id="{9613E62D-CC5C-4655-80D4-20A09AE6BBC1}"/>
              </a:ext>
            </a:extLst>
          </p:cNvPr>
          <p:cNvSpPr>
            <a:spLocks noGrp="1"/>
          </p:cNvSpPr>
          <p:nvPr>
            <p:ph type="body" sz="quarter" idx="17"/>
          </p:nvPr>
        </p:nvSpPr>
        <p:spPr>
          <a:xfrm>
            <a:off x="457200" y="4138138"/>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Text Placeholder 5">
            <a:extLst>
              <a:ext uri="{FF2B5EF4-FFF2-40B4-BE49-F238E27FC236}">
                <a16:creationId xmlns:a16="http://schemas.microsoft.com/office/drawing/2014/main" id="{7A56A033-3672-45CC-B0A5-F5C87DFF0018}"/>
              </a:ext>
            </a:extLst>
          </p:cNvPr>
          <p:cNvSpPr>
            <a:spLocks noGrp="1"/>
          </p:cNvSpPr>
          <p:nvPr>
            <p:ph type="body" sz="quarter" idx="18"/>
          </p:nvPr>
        </p:nvSpPr>
        <p:spPr>
          <a:xfrm>
            <a:off x="457200" y="4876751"/>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4">
            <a:extLst>
              <a:ext uri="{FF2B5EF4-FFF2-40B4-BE49-F238E27FC236}">
                <a16:creationId xmlns:a16="http://schemas.microsoft.com/office/drawing/2014/main" id="{D3CC234B-F45E-4085-9EA4-BF8ED7948A3D}"/>
              </a:ext>
            </a:extLst>
          </p:cNvPr>
          <p:cNvSpPr>
            <a:spLocks noGrp="1"/>
          </p:cNvSpPr>
          <p:nvPr>
            <p:ph sz="quarter" idx="19"/>
          </p:nvPr>
        </p:nvSpPr>
        <p:spPr>
          <a:xfrm>
            <a:off x="457200" y="5615364"/>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31616905"/>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1.jp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9"/>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83" r:id="rId10"/>
    <p:sldLayoutId id="2147483684" r:id="rId11"/>
    <p:sldLayoutId id="2147483685" r:id="rId12"/>
    <p:sldLayoutId id="2147483671" r:id="rId13"/>
    <p:sldLayoutId id="2147483673" r:id="rId14"/>
    <p:sldLayoutId id="2147483670" r:id="rId15"/>
    <p:sldLayoutId id="2147483669" r:id="rId16"/>
    <p:sldLayoutId id="214748365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treasury.gov/resource-center/data-chart-center/interest-rates/Pages/TextView.aspx?data=reallongtermrate" TargetMode="External"/><Relationship Id="rId5" Type="http://schemas.openxmlformats.org/officeDocument/2006/relationships/hyperlink" Target="https://www.treasury.gov/resource-" TargetMode="External"/><Relationship Id="rId4" Type="http://schemas.openxmlformats.org/officeDocument/2006/relationships/hyperlink" Target="http://www.federalreserve.gov/releas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www.federalreserve.gov/releases/h15/data.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www.federalreserve.gov/releases/h15/data.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9.x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federalreserve.gov/econresdata/releases/corpsecure/current.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 6: The bond market</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197091"/>
            <a:ext cx="8229600" cy="403109"/>
          </a:xfrm>
        </p:spPr>
        <p:txBody>
          <a:bodyPr anchor="ctr"/>
          <a:lstStyle/>
          <a:p>
            <a:r>
              <a:rPr lang="en-US" dirty="0"/>
              <a:t>Ninth</a:t>
            </a:r>
            <a:r>
              <a:rPr lang="en-US" dirty="0">
                <a:solidFill>
                  <a:schemeClr val="tx2"/>
                </a:solidFill>
              </a:rPr>
              <a:t> Edition</a:t>
            </a:r>
          </a:p>
        </p:txBody>
      </p:sp>
      <p:pic>
        <p:nvPicPr>
          <p:cNvPr id="9" name="Picture 8" descr="Front Cover: Financial Markets and Institutions, Ninth Edition by Mishkin and Eakins.">
            <a:extLst>
              <a:ext uri="{FF2B5EF4-FFF2-40B4-BE49-F238E27FC236}">
                <a16:creationId xmlns:a16="http://schemas.microsoft.com/office/drawing/2014/main"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mc:AlternateContent xmlns:mc="http://schemas.openxmlformats.org/markup-compatibility/2006" xmlns:p14="http://schemas.microsoft.com/office/powerpoint/2010/main">
    <mc:Choice Requires="p14">
      <p:transition spd="slow" p14:dur="2000" advTm="4870"/>
    </mc:Choice>
    <mc:Fallback xmlns="">
      <p:transition spd="slow" advTm="48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38AC-2F3B-408D-8188-4A4BD5CEE97D}"/>
              </a:ext>
            </a:extLst>
          </p:cNvPr>
          <p:cNvSpPr>
            <a:spLocks noGrp="1"/>
          </p:cNvSpPr>
          <p:nvPr>
            <p:ph type="title"/>
          </p:nvPr>
        </p:nvSpPr>
        <p:spPr/>
        <p:txBody>
          <a:bodyPr/>
          <a:lstStyle/>
          <a:p>
            <a:r>
              <a:rPr lang="en-US" altLang="en-US" dirty="0">
                <a:ea typeface="ヒラギノ角ゴ Pro W3" pitchFamily="-84" charset="-128"/>
              </a:rPr>
              <a:t>Treasury Bond Interest Rates</a:t>
            </a:r>
            <a:endParaRPr lang="en-US" dirty="0"/>
          </a:p>
        </p:txBody>
      </p:sp>
      <p:sp>
        <p:nvSpPr>
          <p:cNvPr id="3" name="Content Placeholder 2">
            <a:extLst>
              <a:ext uri="{FF2B5EF4-FFF2-40B4-BE49-F238E27FC236}">
                <a16:creationId xmlns:a16="http://schemas.microsoft.com/office/drawing/2014/main" id="{A834967A-9966-4ACC-9BC4-FE079CB91AE2}"/>
              </a:ext>
            </a:extLst>
          </p:cNvPr>
          <p:cNvSpPr>
            <a:spLocks noGrp="1"/>
          </p:cNvSpPr>
          <p:nvPr>
            <p:ph sz="quarter" idx="13"/>
          </p:nvPr>
        </p:nvSpPr>
        <p:spPr/>
        <p:txBody>
          <a:bodyPr/>
          <a:lstStyle/>
          <a:p>
            <a:r>
              <a:rPr lang="en-US" altLang="en-US" dirty="0">
                <a:ea typeface="ヒラギノ角ゴ Pro W3" pitchFamily="-84" charset="-128"/>
              </a:rPr>
              <a:t>No default risk since the Treasury can print money to payoff the debt</a:t>
            </a:r>
          </a:p>
          <a:p>
            <a:r>
              <a:rPr lang="en-US" altLang="en-US" dirty="0">
                <a:ea typeface="ヒラギノ角ゴ Pro W3" pitchFamily="-84" charset="-128"/>
              </a:rPr>
              <a:t>Very low interest rates, often considered the risk-free rate (although inflation risk is still present)</a:t>
            </a:r>
            <a:endParaRPr lang="en-US" dirty="0"/>
          </a:p>
        </p:txBody>
      </p:sp>
    </p:spTree>
    <p:extLst>
      <p:ext uri="{BB962C8B-B14F-4D97-AF65-F5344CB8AC3E}">
        <p14:creationId xmlns:p14="http://schemas.microsoft.com/office/powerpoint/2010/main" val="154635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4863-1B8B-4D9E-AE4F-FCE4BF8AF9A8}"/>
              </a:ext>
            </a:extLst>
          </p:cNvPr>
          <p:cNvSpPr>
            <a:spLocks noGrp="1"/>
          </p:cNvSpPr>
          <p:nvPr>
            <p:ph type="title"/>
          </p:nvPr>
        </p:nvSpPr>
        <p:spPr/>
        <p:txBody>
          <a:bodyPr/>
          <a:lstStyle/>
          <a:p>
            <a:r>
              <a:rPr lang="en-US" sz="2400" noProof="0" dirty="0"/>
              <a:t>Figure 2 Interest Rate on Treasury Bonds and the Inflation Rate, 1973–2016 (January of Each Year)</a:t>
            </a:r>
          </a:p>
        </p:txBody>
      </p:sp>
      <p:pic>
        <p:nvPicPr>
          <p:cNvPr id="32" name="Content Placeholder 31" descr="A line graph shows interest rate on treasury bonds and the inflation rate from 19 73 to 20 16 (January of each year) For long description in Notes pane, press F6.">
            <a:extLst>
              <a:ext uri="{FF2B5EF4-FFF2-40B4-BE49-F238E27FC236}">
                <a16:creationId xmlns:a16="http://schemas.microsoft.com/office/drawing/2014/main" id="{E719CC15-00FF-43D0-AC66-324588EDE027}"/>
              </a:ext>
            </a:extLst>
          </p:cNvPr>
          <p:cNvPicPr>
            <a:picLocks noGrp="1" noChangeAspect="1"/>
          </p:cNvPicPr>
          <p:nvPr>
            <p:ph sz="quarter" idx="13"/>
          </p:nvPr>
        </p:nvPicPr>
        <p:blipFill>
          <a:blip r:embed="rId3"/>
          <a:stretch>
            <a:fillRect/>
          </a:stretch>
        </p:blipFill>
        <p:spPr>
          <a:xfrm>
            <a:off x="829904" y="1584960"/>
            <a:ext cx="7484190" cy="3748396"/>
          </a:xfrm>
        </p:spPr>
      </p:pic>
      <p:sp>
        <p:nvSpPr>
          <p:cNvPr id="21" name="Content Placeholder 20">
            <a:extLst>
              <a:ext uri="{FF2B5EF4-FFF2-40B4-BE49-F238E27FC236}">
                <a16:creationId xmlns:a16="http://schemas.microsoft.com/office/drawing/2014/main" id="{00C3AFA8-5AA8-4885-9A34-B7645670AB6B}"/>
              </a:ext>
            </a:extLst>
          </p:cNvPr>
          <p:cNvSpPr>
            <a:spLocks noGrp="1"/>
          </p:cNvSpPr>
          <p:nvPr>
            <p:ph sz="quarter" idx="14"/>
          </p:nvPr>
        </p:nvSpPr>
        <p:spPr>
          <a:xfrm>
            <a:off x="457200" y="5634739"/>
            <a:ext cx="973394" cy="294111"/>
          </a:xfrm>
        </p:spPr>
        <p:txBody>
          <a:bodyPr/>
          <a:lstStyle/>
          <a:p>
            <a:pPr marL="432" indent="0">
              <a:buNone/>
            </a:pPr>
            <a:r>
              <a:rPr lang="en-US" sz="1600" b="1" dirty="0"/>
              <a:t>Source:</a:t>
            </a:r>
          </a:p>
        </p:txBody>
      </p:sp>
      <p:sp>
        <p:nvSpPr>
          <p:cNvPr id="22" name="Text Placeholder 21">
            <a:extLst>
              <a:ext uri="{FF2B5EF4-FFF2-40B4-BE49-F238E27FC236}">
                <a16:creationId xmlns:a16="http://schemas.microsoft.com/office/drawing/2014/main" id="{32BB8CD1-8A14-4897-B260-5EEBC7EC0684}"/>
              </a:ext>
            </a:extLst>
          </p:cNvPr>
          <p:cNvSpPr>
            <a:spLocks noGrp="1"/>
          </p:cNvSpPr>
          <p:nvPr>
            <p:ph type="body" sz="quarter" idx="15"/>
          </p:nvPr>
        </p:nvSpPr>
        <p:spPr>
          <a:xfrm>
            <a:off x="1489586" y="5612249"/>
            <a:ext cx="3628103" cy="272355"/>
          </a:xfrm>
        </p:spPr>
        <p:txBody>
          <a:bodyPr/>
          <a:lstStyle/>
          <a:p>
            <a:r>
              <a:rPr lang="en-US" sz="1600" dirty="0">
                <a:hlinkClick r:id="rId4" tooltip="www.federalreserve.gov/releases "/>
              </a:rPr>
              <a:t>http://www.federalreserve.gov/releases</a:t>
            </a:r>
            <a:endParaRPr lang="en-US" sz="1600" dirty="0"/>
          </a:p>
        </p:txBody>
      </p:sp>
      <p:sp>
        <p:nvSpPr>
          <p:cNvPr id="23" name="Content Placeholder 22">
            <a:extLst>
              <a:ext uri="{FF2B5EF4-FFF2-40B4-BE49-F238E27FC236}">
                <a16:creationId xmlns:a16="http://schemas.microsoft.com/office/drawing/2014/main" id="{89700AD2-04C8-4D48-90F7-E81C5D6B5FCD}"/>
              </a:ext>
            </a:extLst>
          </p:cNvPr>
          <p:cNvSpPr>
            <a:spLocks noGrp="1"/>
          </p:cNvSpPr>
          <p:nvPr>
            <p:ph sz="quarter" idx="16"/>
          </p:nvPr>
        </p:nvSpPr>
        <p:spPr>
          <a:xfrm>
            <a:off x="5161935" y="5635656"/>
            <a:ext cx="427705" cy="276725"/>
          </a:xfrm>
        </p:spPr>
        <p:txBody>
          <a:bodyPr/>
          <a:lstStyle/>
          <a:p>
            <a:r>
              <a:rPr lang="en-US" sz="1600" dirty="0"/>
              <a:t>and</a:t>
            </a:r>
          </a:p>
        </p:txBody>
      </p:sp>
      <p:sp>
        <p:nvSpPr>
          <p:cNvPr id="28" name="Text Placeholder 27">
            <a:extLst>
              <a:ext uri="{FF2B5EF4-FFF2-40B4-BE49-F238E27FC236}">
                <a16:creationId xmlns:a16="http://schemas.microsoft.com/office/drawing/2014/main" id="{94DB14E2-CD8A-429C-A11C-10ED1774E168}"/>
              </a:ext>
            </a:extLst>
          </p:cNvPr>
          <p:cNvSpPr>
            <a:spLocks noGrp="1"/>
          </p:cNvSpPr>
          <p:nvPr>
            <p:ph type="body" sz="quarter" idx="17"/>
          </p:nvPr>
        </p:nvSpPr>
        <p:spPr>
          <a:xfrm>
            <a:off x="5648634" y="5634789"/>
            <a:ext cx="3303640" cy="299351"/>
          </a:xfrm>
        </p:spPr>
        <p:txBody>
          <a:bodyPr/>
          <a:lstStyle/>
          <a:p>
            <a:r>
              <a:rPr lang="en-US" sz="1600" dirty="0">
                <a:hlinkClick r:id="rId5" tooltip="www.treasury.gov/resource-center/data-chart-center/interest-rates/Pages/TextView.aspx?data=reallongtermrate."/>
              </a:rPr>
              <a:t>https://www.treasury.gov/resource-</a:t>
            </a:r>
            <a:endParaRPr lang="en-US" sz="1600" dirty="0"/>
          </a:p>
        </p:txBody>
      </p:sp>
      <p:sp>
        <p:nvSpPr>
          <p:cNvPr id="29" name="Text Placeholder 28">
            <a:extLst>
              <a:ext uri="{FF2B5EF4-FFF2-40B4-BE49-F238E27FC236}">
                <a16:creationId xmlns:a16="http://schemas.microsoft.com/office/drawing/2014/main" id="{B0F5EB52-0ADE-4679-AB9E-A9A68ADBD5A9}"/>
              </a:ext>
            </a:extLst>
          </p:cNvPr>
          <p:cNvSpPr>
            <a:spLocks noGrp="1"/>
          </p:cNvSpPr>
          <p:nvPr>
            <p:ph type="body" sz="quarter" idx="18"/>
          </p:nvPr>
        </p:nvSpPr>
        <p:spPr>
          <a:xfrm>
            <a:off x="560436" y="5986516"/>
            <a:ext cx="7624916" cy="299351"/>
          </a:xfrm>
        </p:spPr>
        <p:txBody>
          <a:bodyPr/>
          <a:lstStyle/>
          <a:p>
            <a:r>
              <a:rPr lang="en-US" sz="1600" dirty="0">
                <a:hlinkClick r:id="rId6" tooltip="www.treasury.gov/resource-center/data-chart-center/interest-rates/Pages/TextView.aspx?data=reallongtermrate."/>
              </a:rPr>
              <a:t>center/data-chart-center/interest-rates/Pages/TextView.aspx?data=reallongtermrate</a:t>
            </a:r>
            <a:endParaRPr lang="en-US" sz="1600" dirty="0"/>
          </a:p>
        </p:txBody>
      </p:sp>
      <p:sp>
        <p:nvSpPr>
          <p:cNvPr id="30" name="Content Placeholder 29">
            <a:extLst>
              <a:ext uri="{FF2B5EF4-FFF2-40B4-BE49-F238E27FC236}">
                <a16:creationId xmlns:a16="http://schemas.microsoft.com/office/drawing/2014/main" id="{58004277-05D5-4988-B276-4FE9CB6CAE1F}"/>
              </a:ext>
            </a:extLst>
          </p:cNvPr>
          <p:cNvSpPr>
            <a:spLocks noGrp="1"/>
          </p:cNvSpPr>
          <p:nvPr>
            <p:ph sz="quarter" idx="19"/>
          </p:nvPr>
        </p:nvSpPr>
        <p:spPr>
          <a:xfrm>
            <a:off x="8255099" y="5987842"/>
            <a:ext cx="309717" cy="299351"/>
          </a:xfrm>
        </p:spPr>
        <p:txBody>
          <a:bodyPr/>
          <a:lstStyle/>
          <a:p>
            <a:r>
              <a:rPr lang="en-US" sz="100" dirty="0"/>
              <a:t> </a:t>
            </a:r>
            <a:r>
              <a:rPr lang="en-US" sz="1600" dirty="0"/>
              <a:t> .</a:t>
            </a:r>
            <a:endParaRPr lang="en-IN" sz="1600" dirty="0"/>
          </a:p>
        </p:txBody>
      </p:sp>
    </p:spTree>
    <p:extLst>
      <p:ext uri="{BB962C8B-B14F-4D97-AF65-F5344CB8AC3E}">
        <p14:creationId xmlns:p14="http://schemas.microsoft.com/office/powerpoint/2010/main" val="39191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4863-1B8B-4D9E-AE4F-FCE4BF8AF9A8}"/>
              </a:ext>
            </a:extLst>
          </p:cNvPr>
          <p:cNvSpPr>
            <a:spLocks noGrp="1"/>
          </p:cNvSpPr>
          <p:nvPr>
            <p:ph type="title"/>
          </p:nvPr>
        </p:nvSpPr>
        <p:spPr>
          <a:xfrm>
            <a:off x="457199" y="215371"/>
            <a:ext cx="8257309" cy="1097279"/>
          </a:xfrm>
        </p:spPr>
        <p:txBody>
          <a:bodyPr/>
          <a:lstStyle/>
          <a:p>
            <a:r>
              <a:rPr lang="en-US" sz="2600" noProof="0" dirty="0"/>
              <a:t>Figure 3 Interest Rate on Treasury Bills and Treasury Bonds, 1974–2016 (January of Each Year)</a:t>
            </a:r>
          </a:p>
        </p:txBody>
      </p:sp>
      <p:pic>
        <p:nvPicPr>
          <p:cNvPr id="28" name="Content Placeholder 27" descr="A line graph shows interest rate on treasury bills and treasury bonds from 19 74 to 20 16 left parenthesis January of each year right parenthesis. For long description in Notes pane, press F6.">
            <a:extLst>
              <a:ext uri="{FF2B5EF4-FFF2-40B4-BE49-F238E27FC236}">
                <a16:creationId xmlns:a16="http://schemas.microsoft.com/office/drawing/2014/main" id="{269E44E1-EBA2-40D7-A2B2-7294C76C8CB7}"/>
              </a:ext>
            </a:extLst>
          </p:cNvPr>
          <p:cNvPicPr>
            <a:picLocks noGrp="1" noChangeAspect="1"/>
          </p:cNvPicPr>
          <p:nvPr>
            <p:ph sz="quarter" idx="13"/>
          </p:nvPr>
        </p:nvPicPr>
        <p:blipFill>
          <a:blip r:embed="rId3"/>
          <a:stretch>
            <a:fillRect/>
          </a:stretch>
        </p:blipFill>
        <p:spPr>
          <a:xfrm>
            <a:off x="969261" y="1633701"/>
            <a:ext cx="7205479" cy="3654538"/>
          </a:xfrm>
        </p:spPr>
      </p:pic>
      <p:sp>
        <p:nvSpPr>
          <p:cNvPr id="23" name="Content Placeholder 22">
            <a:extLst>
              <a:ext uri="{FF2B5EF4-FFF2-40B4-BE49-F238E27FC236}">
                <a16:creationId xmlns:a16="http://schemas.microsoft.com/office/drawing/2014/main" id="{739F63C1-9CF3-4B85-8E8E-B4740DF3AD79}"/>
              </a:ext>
            </a:extLst>
          </p:cNvPr>
          <p:cNvSpPr>
            <a:spLocks noGrp="1"/>
          </p:cNvSpPr>
          <p:nvPr>
            <p:ph sz="quarter" idx="14"/>
          </p:nvPr>
        </p:nvSpPr>
        <p:spPr>
          <a:xfrm>
            <a:off x="457198" y="5777423"/>
            <a:ext cx="1066801" cy="387941"/>
          </a:xfrm>
        </p:spPr>
        <p:txBody>
          <a:bodyPr/>
          <a:lstStyle/>
          <a:p>
            <a:pPr marL="432" indent="0">
              <a:buNone/>
            </a:pPr>
            <a:r>
              <a:rPr lang="en-US" sz="1800" b="1" dirty="0"/>
              <a:t>Source:</a:t>
            </a:r>
          </a:p>
        </p:txBody>
      </p:sp>
      <p:sp>
        <p:nvSpPr>
          <p:cNvPr id="25" name="Text Placeholder 24">
            <a:extLst>
              <a:ext uri="{FF2B5EF4-FFF2-40B4-BE49-F238E27FC236}">
                <a16:creationId xmlns:a16="http://schemas.microsoft.com/office/drawing/2014/main" id="{01361AEF-1A21-4888-BC7B-2033DC43FB1A}"/>
              </a:ext>
            </a:extLst>
          </p:cNvPr>
          <p:cNvSpPr>
            <a:spLocks noGrp="1"/>
          </p:cNvSpPr>
          <p:nvPr>
            <p:ph type="body" sz="quarter" idx="15"/>
          </p:nvPr>
        </p:nvSpPr>
        <p:spPr>
          <a:xfrm>
            <a:off x="1593274" y="5782980"/>
            <a:ext cx="5444837" cy="387941"/>
          </a:xfrm>
        </p:spPr>
        <p:txBody>
          <a:bodyPr/>
          <a:lstStyle/>
          <a:p>
            <a:r>
              <a:rPr lang="en-US" dirty="0">
                <a:hlinkClick r:id="rId4" tooltip="www.federalreserve.gov/releases/h15/data.htm."/>
              </a:rPr>
              <a:t>http://www.federalreserve.gov/releases/h15/data.htm</a:t>
            </a:r>
            <a:endParaRPr lang="en-US" dirty="0"/>
          </a:p>
        </p:txBody>
      </p:sp>
      <p:sp>
        <p:nvSpPr>
          <p:cNvPr id="26" name="Content Placeholder 25">
            <a:extLst>
              <a:ext uri="{FF2B5EF4-FFF2-40B4-BE49-F238E27FC236}">
                <a16:creationId xmlns:a16="http://schemas.microsoft.com/office/drawing/2014/main" id="{80C61066-C25D-4C6B-B6EB-09147CA91489}"/>
              </a:ext>
            </a:extLst>
          </p:cNvPr>
          <p:cNvSpPr>
            <a:spLocks noGrp="1"/>
          </p:cNvSpPr>
          <p:nvPr>
            <p:ph sz="quarter" idx="16"/>
          </p:nvPr>
        </p:nvSpPr>
        <p:spPr>
          <a:xfrm>
            <a:off x="7147828" y="5781180"/>
            <a:ext cx="307072" cy="387942"/>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82094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F5AD-B1AE-4452-A835-40B33928CB3B}"/>
              </a:ext>
            </a:extLst>
          </p:cNvPr>
          <p:cNvSpPr>
            <a:spLocks noGrp="1"/>
          </p:cNvSpPr>
          <p:nvPr>
            <p:ph type="title"/>
          </p:nvPr>
        </p:nvSpPr>
        <p:spPr/>
        <p:txBody>
          <a:bodyPr/>
          <a:lstStyle/>
          <a:p>
            <a:r>
              <a:rPr lang="en-US" altLang="en-US" dirty="0">
                <a:ea typeface="ヒラギノ角ゴ Pro W3" pitchFamily="-84" charset="-128"/>
              </a:rPr>
              <a:t>Treasury Bonds: Recent Innovation</a:t>
            </a:r>
            <a:endParaRPr lang="en-US" dirty="0"/>
          </a:p>
        </p:txBody>
      </p:sp>
      <p:sp>
        <p:nvSpPr>
          <p:cNvPr id="3" name="Content Placeholder 2">
            <a:extLst>
              <a:ext uri="{FF2B5EF4-FFF2-40B4-BE49-F238E27FC236}">
                <a16:creationId xmlns:a16="http://schemas.microsoft.com/office/drawing/2014/main" id="{9162F4A9-BEA2-42BE-9E20-B11CA71BF179}"/>
              </a:ext>
            </a:extLst>
          </p:cNvPr>
          <p:cNvSpPr>
            <a:spLocks noGrp="1"/>
          </p:cNvSpPr>
          <p:nvPr>
            <p:ph sz="quarter" idx="13"/>
          </p:nvPr>
        </p:nvSpPr>
        <p:spPr/>
        <p:txBody>
          <a:bodyPr/>
          <a:lstStyle/>
          <a:p>
            <a:r>
              <a:rPr lang="en-US" noProof="0" dirty="0"/>
              <a:t>Treasury Inflation-Indexed Securities: the principal amount is tied to the current rate of inflation to protect investor purchasing power</a:t>
            </a:r>
          </a:p>
          <a:p>
            <a:r>
              <a:rPr lang="en-US" noProof="0" dirty="0"/>
              <a:t>Treasury S</a:t>
            </a:r>
            <a:r>
              <a:rPr lang="en-US" sz="100" noProof="0" dirty="0"/>
              <a:t> </a:t>
            </a:r>
            <a:r>
              <a:rPr lang="en-US" noProof="0" dirty="0"/>
              <a:t>T</a:t>
            </a:r>
            <a:r>
              <a:rPr lang="en-US" sz="100" noProof="0" dirty="0"/>
              <a:t> </a:t>
            </a:r>
            <a:r>
              <a:rPr lang="en-US" noProof="0" dirty="0"/>
              <a:t>R</a:t>
            </a:r>
            <a:r>
              <a:rPr lang="en-US" sz="100" noProof="0" dirty="0"/>
              <a:t> </a:t>
            </a:r>
            <a:r>
              <a:rPr lang="en-US" noProof="0" dirty="0"/>
              <a:t>I</a:t>
            </a:r>
            <a:r>
              <a:rPr lang="en-US" sz="100" noProof="0" dirty="0"/>
              <a:t> </a:t>
            </a:r>
            <a:r>
              <a:rPr lang="en-US" noProof="0" dirty="0"/>
              <a:t>P</a:t>
            </a:r>
            <a:r>
              <a:rPr lang="en-US" sz="100" noProof="0" dirty="0"/>
              <a:t> </a:t>
            </a:r>
            <a:r>
              <a:rPr lang="en-US" noProof="0" dirty="0"/>
              <a:t>S: the coupon and principal payments are “stripped” from a T-Bond and sold as individual zero-coupon bonds.</a:t>
            </a:r>
          </a:p>
        </p:txBody>
      </p:sp>
    </p:spTree>
    <p:extLst>
      <p:ext uri="{BB962C8B-B14F-4D97-AF65-F5344CB8AC3E}">
        <p14:creationId xmlns:p14="http://schemas.microsoft.com/office/powerpoint/2010/main" val="52680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5AB-5C4F-49A9-B650-82C898440BB8}"/>
              </a:ext>
            </a:extLst>
          </p:cNvPr>
          <p:cNvSpPr>
            <a:spLocks noGrp="1"/>
          </p:cNvSpPr>
          <p:nvPr>
            <p:ph type="title"/>
          </p:nvPr>
        </p:nvSpPr>
        <p:spPr/>
        <p:txBody>
          <a:bodyPr/>
          <a:lstStyle/>
          <a:p>
            <a:r>
              <a:rPr lang="en-US" altLang="en-US" dirty="0">
                <a:ea typeface="ヒラギノ角ゴ Pro W3" pitchFamily="-84" charset="-128"/>
              </a:rPr>
              <a:t>Treasury Bonds: Agency Debt</a:t>
            </a:r>
            <a:endParaRPr lang="en-US" dirty="0"/>
          </a:p>
        </p:txBody>
      </p:sp>
      <p:sp>
        <p:nvSpPr>
          <p:cNvPr id="3" name="Content Placeholder 2">
            <a:extLst>
              <a:ext uri="{FF2B5EF4-FFF2-40B4-BE49-F238E27FC236}">
                <a16:creationId xmlns:a16="http://schemas.microsoft.com/office/drawing/2014/main" id="{742474A7-4E41-4856-89A3-A2FBD127B560}"/>
              </a:ext>
            </a:extLst>
          </p:cNvPr>
          <p:cNvSpPr>
            <a:spLocks noGrp="1"/>
          </p:cNvSpPr>
          <p:nvPr>
            <p:ph sz="quarter" idx="13"/>
          </p:nvPr>
        </p:nvSpPr>
        <p:spPr/>
        <p:txBody>
          <a:bodyPr/>
          <a:lstStyle/>
          <a:p>
            <a:r>
              <a:rPr lang="en-US" noProof="0" dirty="0"/>
              <a:t>Although not technically Treasury securities, agency bonds are issued by government-sponsored entities, such as G</a:t>
            </a:r>
            <a:r>
              <a:rPr lang="en-US" sz="100" noProof="0" dirty="0"/>
              <a:t> </a:t>
            </a:r>
            <a:r>
              <a:rPr lang="en-US" noProof="0" dirty="0"/>
              <a:t>N</a:t>
            </a:r>
            <a:r>
              <a:rPr lang="en-US" sz="100" noProof="0" dirty="0"/>
              <a:t> </a:t>
            </a:r>
            <a:r>
              <a:rPr lang="en-US" noProof="0" dirty="0"/>
              <a:t>M</a:t>
            </a:r>
            <a:r>
              <a:rPr lang="en-US" sz="100" noProof="0" dirty="0"/>
              <a:t> </a:t>
            </a:r>
            <a:r>
              <a:rPr lang="en-US" noProof="0" dirty="0"/>
              <a:t>A, F</a:t>
            </a:r>
            <a:r>
              <a:rPr lang="en-US" sz="100" noProof="0" dirty="0"/>
              <a:t> </a:t>
            </a:r>
            <a:r>
              <a:rPr lang="en-US" noProof="0" dirty="0"/>
              <a:t>N</a:t>
            </a:r>
            <a:r>
              <a:rPr lang="en-US" sz="100" noProof="0" dirty="0"/>
              <a:t> </a:t>
            </a:r>
            <a:r>
              <a:rPr lang="en-US" noProof="0" dirty="0"/>
              <a:t>M</a:t>
            </a:r>
            <a:r>
              <a:rPr lang="en-US" sz="100" noProof="0" dirty="0"/>
              <a:t> </a:t>
            </a:r>
            <a:r>
              <a:rPr lang="en-US" noProof="0" dirty="0"/>
              <a:t>A, and F</a:t>
            </a:r>
            <a:r>
              <a:rPr lang="en-US" sz="100" noProof="0" dirty="0"/>
              <a:t> </a:t>
            </a:r>
            <a:r>
              <a:rPr lang="en-US" noProof="0" dirty="0"/>
              <a:t>H</a:t>
            </a:r>
            <a:r>
              <a:rPr lang="en-US" sz="100" noProof="0" dirty="0"/>
              <a:t> </a:t>
            </a:r>
            <a:r>
              <a:rPr lang="en-US" noProof="0" dirty="0"/>
              <a:t>L</a:t>
            </a:r>
            <a:r>
              <a:rPr lang="en-US" sz="100" noProof="0" dirty="0"/>
              <a:t> </a:t>
            </a:r>
            <a:r>
              <a:rPr lang="en-US" noProof="0" dirty="0"/>
              <a:t>M</a:t>
            </a:r>
            <a:r>
              <a:rPr lang="en-US" sz="100" noProof="0" dirty="0"/>
              <a:t> </a:t>
            </a:r>
            <a:r>
              <a:rPr lang="en-US" noProof="0" dirty="0"/>
              <a:t>C.</a:t>
            </a:r>
          </a:p>
          <a:p>
            <a:r>
              <a:rPr lang="en-US" noProof="0" dirty="0"/>
              <a:t>The debt has an “implicit” guarantee that the U.S. government will not let the debt default. This “guarantee” was clear during the 2008 bailout…</a:t>
            </a:r>
          </a:p>
        </p:txBody>
      </p:sp>
    </p:spTree>
    <p:extLst>
      <p:ext uri="{BB962C8B-B14F-4D97-AF65-F5344CB8AC3E}">
        <p14:creationId xmlns:p14="http://schemas.microsoft.com/office/powerpoint/2010/main" val="178000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C13-D9C4-4E45-8725-77449A27CB71}"/>
              </a:ext>
            </a:extLst>
          </p:cNvPr>
          <p:cNvSpPr>
            <a:spLocks noGrp="1"/>
          </p:cNvSpPr>
          <p:nvPr>
            <p:ph type="title"/>
          </p:nvPr>
        </p:nvSpPr>
        <p:spPr/>
        <p:txBody>
          <a:bodyPr/>
          <a:lstStyle/>
          <a:p>
            <a:r>
              <a:rPr lang="en-US" altLang="en-US" sz="3200" dirty="0">
                <a:ea typeface="ヒラギノ角ゴ Pro W3" pitchFamily="-84" charset="-128"/>
              </a:rPr>
              <a:t>The 2007–2009 Financial Crisis: Bailout of Fannie and Freddie </a:t>
            </a:r>
            <a:endParaRPr lang="en-US" dirty="0"/>
          </a:p>
        </p:txBody>
      </p:sp>
      <p:sp>
        <p:nvSpPr>
          <p:cNvPr id="3" name="Content Placeholder 2">
            <a:extLst>
              <a:ext uri="{FF2B5EF4-FFF2-40B4-BE49-F238E27FC236}">
                <a16:creationId xmlns:a16="http://schemas.microsoft.com/office/drawing/2014/main" id="{FC645F70-97C1-4DB5-81C1-26A09C0AE451}"/>
              </a:ext>
            </a:extLst>
          </p:cNvPr>
          <p:cNvSpPr>
            <a:spLocks noGrp="1"/>
          </p:cNvSpPr>
          <p:nvPr>
            <p:ph sz="quarter" idx="13"/>
          </p:nvPr>
        </p:nvSpPr>
        <p:spPr/>
        <p:txBody>
          <a:bodyPr/>
          <a:lstStyle/>
          <a:p>
            <a:r>
              <a:rPr lang="en-US" altLang="en-US" dirty="0">
                <a:ea typeface="ヒラギノ角ゴ Pro W3" pitchFamily="-84" charset="-128"/>
              </a:rPr>
              <a:t>Both Fannie and Freddie managed their political situation effectively, allowing them to engage in risky activities, despite concerns raised.</a:t>
            </a:r>
          </a:p>
          <a:p>
            <a:r>
              <a:rPr lang="en-US" altLang="en-US" dirty="0">
                <a:ea typeface="ヒラギノ角ゴ Pro W3" pitchFamily="-84" charset="-128"/>
              </a:rPr>
              <a:t>By 2008, the two had purchased or guaranteed over $5 trillion in mortgages or mortgage-backed securities.</a:t>
            </a:r>
            <a:endParaRPr lang="en-US" dirty="0"/>
          </a:p>
        </p:txBody>
      </p:sp>
    </p:spTree>
    <p:extLst>
      <p:ext uri="{BB962C8B-B14F-4D97-AF65-F5344CB8AC3E}">
        <p14:creationId xmlns:p14="http://schemas.microsoft.com/office/powerpoint/2010/main" val="41645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C13-D9C4-4E45-8725-77449A27CB71}"/>
              </a:ext>
            </a:extLst>
          </p:cNvPr>
          <p:cNvSpPr>
            <a:spLocks noGrp="1"/>
          </p:cNvSpPr>
          <p:nvPr>
            <p:ph type="title"/>
          </p:nvPr>
        </p:nvSpPr>
        <p:spPr/>
        <p:txBody>
          <a:bodyPr/>
          <a:lstStyle/>
          <a:p>
            <a:r>
              <a:rPr lang="en-US" altLang="en-US" sz="3200" dirty="0">
                <a:ea typeface="ヒラギノ角ゴ Pro W3" pitchFamily="-84" charset="-128"/>
              </a:rPr>
              <a:t>The 2007–2009 Financial Crisis: Bailout of Fannie and Freddie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FC645F70-97C1-4DB5-81C1-26A09C0AE451}"/>
              </a:ext>
            </a:extLst>
          </p:cNvPr>
          <p:cNvSpPr>
            <a:spLocks noGrp="1"/>
          </p:cNvSpPr>
          <p:nvPr>
            <p:ph sz="quarter" idx="13"/>
          </p:nvPr>
        </p:nvSpPr>
        <p:spPr/>
        <p:txBody>
          <a:bodyPr/>
          <a:lstStyle/>
          <a:p>
            <a:r>
              <a:rPr lang="en-US" altLang="en-US" dirty="0">
                <a:ea typeface="ヒラギノ角ゴ Pro W3" pitchFamily="-84" charset="-128"/>
              </a:rPr>
              <a:t>Part of this growth was driven by their Congressional mission to support affordable housing. They did this by purchasing subprime and Alt-A mortgages.</a:t>
            </a:r>
          </a:p>
          <a:p>
            <a:r>
              <a:rPr lang="en-US" altLang="en-US" dirty="0">
                <a:ea typeface="ヒラギノ角ゴ Pro W3" pitchFamily="-84" charset="-128"/>
              </a:rPr>
              <a:t>As these mortgages defaults, large losses mounted for both agencies.</a:t>
            </a:r>
          </a:p>
          <a:p>
            <a:r>
              <a:rPr lang="en-US" altLang="en-US" dirty="0">
                <a:ea typeface="ヒラギノ角ゴ Pro W3" pitchFamily="-84" charset="-128"/>
              </a:rPr>
              <a:t>By October of 2016, the two agencies had paid $250 billion in dividends to the treasury.</a:t>
            </a:r>
            <a:endParaRPr lang="en-US" dirty="0"/>
          </a:p>
        </p:txBody>
      </p:sp>
    </p:spTree>
    <p:extLst>
      <p:ext uri="{BB962C8B-B14F-4D97-AF65-F5344CB8AC3E}">
        <p14:creationId xmlns:p14="http://schemas.microsoft.com/office/powerpoint/2010/main" val="298946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A1AB-8C47-473F-ADE0-EC81EF17985B}"/>
              </a:ext>
            </a:extLst>
          </p:cNvPr>
          <p:cNvSpPr>
            <a:spLocks noGrp="1"/>
          </p:cNvSpPr>
          <p:nvPr>
            <p:ph type="title"/>
          </p:nvPr>
        </p:nvSpPr>
        <p:spPr/>
        <p:txBody>
          <a:bodyPr/>
          <a:lstStyle/>
          <a:p>
            <a:r>
              <a:rPr lang="en-US" altLang="en-US" dirty="0">
                <a:ea typeface="ヒラギノ角ゴ Pro W3" pitchFamily="-84" charset="-128"/>
              </a:rPr>
              <a:t>Municipal Bonds </a:t>
            </a:r>
            <a:endParaRPr lang="en-US" dirty="0"/>
          </a:p>
        </p:txBody>
      </p:sp>
      <p:sp>
        <p:nvSpPr>
          <p:cNvPr id="3" name="Content Placeholder 2">
            <a:extLst>
              <a:ext uri="{FF2B5EF4-FFF2-40B4-BE49-F238E27FC236}">
                <a16:creationId xmlns:a16="http://schemas.microsoft.com/office/drawing/2014/main" id="{144BA7DE-920A-445A-966F-8C352AFD76CA}"/>
              </a:ext>
            </a:extLst>
          </p:cNvPr>
          <p:cNvSpPr>
            <a:spLocks noGrp="1"/>
          </p:cNvSpPr>
          <p:nvPr>
            <p:ph sz="quarter" idx="13"/>
          </p:nvPr>
        </p:nvSpPr>
        <p:spPr>
          <a:xfrm>
            <a:off x="457200" y="1556327"/>
            <a:ext cx="8229600" cy="1097279"/>
          </a:xfrm>
        </p:spPr>
        <p:txBody>
          <a:bodyPr/>
          <a:lstStyle/>
          <a:p>
            <a:r>
              <a:rPr lang="en-US" altLang="en-US" dirty="0">
                <a:ea typeface="ヒラギノ角ゴ Pro W3" pitchFamily="-84" charset="-128"/>
              </a:rPr>
              <a:t>Issued by local, county, and state governments</a:t>
            </a:r>
          </a:p>
          <a:p>
            <a:r>
              <a:rPr lang="en-US" altLang="en-US" dirty="0">
                <a:ea typeface="ヒラギノ角ゴ Pro W3" pitchFamily="-84" charset="-128"/>
              </a:rPr>
              <a:t>Used to finance public interest projects</a:t>
            </a:r>
          </a:p>
        </p:txBody>
      </p:sp>
      <p:sp>
        <p:nvSpPr>
          <p:cNvPr id="4" name="Content Placeholder 3">
            <a:extLst>
              <a:ext uri="{FF2B5EF4-FFF2-40B4-BE49-F238E27FC236}">
                <a16:creationId xmlns:a16="http://schemas.microsoft.com/office/drawing/2014/main" id="{5115EDD0-FC55-4F08-AEB8-22F60CA8681B}"/>
              </a:ext>
            </a:extLst>
          </p:cNvPr>
          <p:cNvSpPr>
            <a:spLocks noGrp="1"/>
          </p:cNvSpPr>
          <p:nvPr>
            <p:ph sz="quarter" idx="14"/>
          </p:nvPr>
        </p:nvSpPr>
        <p:spPr>
          <a:xfrm>
            <a:off x="457200" y="2738871"/>
            <a:ext cx="374073" cy="461530"/>
          </a:xfrm>
        </p:spPr>
        <p:txBody>
          <a:bodyPr/>
          <a:lstStyle/>
          <a:p>
            <a:pPr marL="0" indent="0"/>
            <a:r>
              <a:rPr lang="en-US" dirty="0"/>
              <a:t> </a:t>
            </a:r>
            <a:r>
              <a:rPr lang="en-US" sz="100" dirty="0"/>
              <a:t> </a:t>
            </a:r>
            <a:endParaRPr lang="en-IN" sz="100" dirty="0"/>
          </a:p>
        </p:txBody>
      </p:sp>
      <p:graphicFrame>
        <p:nvGraphicFramePr>
          <p:cNvPr id="5" name="Object 4" descr="Tax free municipal interest rate = taxable interest rate times left parenthesis 1 minus marginal tax rate right parenthesis ">
            <a:extLst>
              <a:ext uri="{FF2B5EF4-FFF2-40B4-BE49-F238E27FC236}">
                <a16:creationId xmlns:a16="http://schemas.microsoft.com/office/drawing/2014/main" id="{6B2D414A-7A47-4AF3-A2B0-8365F721B342}"/>
              </a:ext>
            </a:extLst>
          </p:cNvPr>
          <p:cNvGraphicFramePr>
            <a:graphicFrameLocks noChangeAspect="1"/>
          </p:cNvGraphicFramePr>
          <p:nvPr>
            <p:extLst>
              <p:ext uri="{D42A27DB-BD31-4B8C-83A1-F6EECF244321}">
                <p14:modId xmlns:p14="http://schemas.microsoft.com/office/powerpoint/2010/main" val="2762074011"/>
              </p:ext>
            </p:extLst>
          </p:nvPr>
        </p:nvGraphicFramePr>
        <p:xfrm>
          <a:off x="919969" y="2864173"/>
          <a:ext cx="6999253" cy="797867"/>
        </p:xfrm>
        <a:graphic>
          <a:graphicData uri="http://schemas.openxmlformats.org/presentationml/2006/ole">
            <mc:AlternateContent xmlns:mc="http://schemas.openxmlformats.org/markup-compatibility/2006">
              <mc:Choice xmlns:v="urn:schemas-microsoft-com:vml" Requires="v">
                <p:oleObj name="Equation" r:id="rId2" imgW="6019560" imgH="685800" progId="Equation.DSMT4">
                  <p:embed/>
                </p:oleObj>
              </mc:Choice>
              <mc:Fallback>
                <p:oleObj name="Equation" r:id="rId2" imgW="6019560" imgH="685800" progId="Equation.DSMT4">
                  <p:embed/>
                  <p:pic>
                    <p:nvPicPr>
                      <p:cNvPr id="0" name=""/>
                      <p:cNvPicPr/>
                      <p:nvPr/>
                    </p:nvPicPr>
                    <p:blipFill>
                      <a:blip r:embed="rId3"/>
                      <a:stretch>
                        <a:fillRect/>
                      </a:stretch>
                    </p:blipFill>
                    <p:spPr>
                      <a:xfrm>
                        <a:off x="919969" y="2864173"/>
                        <a:ext cx="6999253" cy="797867"/>
                      </a:xfrm>
                      <a:prstGeom prst="rect">
                        <a:avLst/>
                      </a:prstGeom>
                    </p:spPr>
                  </p:pic>
                </p:oleObj>
              </mc:Fallback>
            </mc:AlternateContent>
          </a:graphicData>
        </a:graphic>
      </p:graphicFrame>
    </p:spTree>
    <p:extLst>
      <p:ext uri="{BB962C8B-B14F-4D97-AF65-F5344CB8AC3E}">
        <p14:creationId xmlns:p14="http://schemas.microsoft.com/office/powerpoint/2010/main" val="251475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A1AB-8C47-473F-ADE0-EC81EF17985B}"/>
              </a:ext>
            </a:extLst>
          </p:cNvPr>
          <p:cNvSpPr>
            <a:spLocks noGrp="1"/>
          </p:cNvSpPr>
          <p:nvPr>
            <p:ph type="title"/>
          </p:nvPr>
        </p:nvSpPr>
        <p:spPr/>
        <p:txBody>
          <a:bodyPr/>
          <a:lstStyle/>
          <a:p>
            <a:r>
              <a:rPr lang="en-US" altLang="en-US" dirty="0">
                <a:ea typeface="ヒラギノ角ゴ Pro W3" pitchFamily="-84" charset="-128"/>
              </a:rPr>
              <a:t>Municipal Bonds: Example</a:t>
            </a:r>
            <a:endParaRPr lang="en-US" dirty="0"/>
          </a:p>
        </p:txBody>
      </p:sp>
      <p:sp>
        <p:nvSpPr>
          <p:cNvPr id="3" name="Content Placeholder 2">
            <a:extLst>
              <a:ext uri="{FF2B5EF4-FFF2-40B4-BE49-F238E27FC236}">
                <a16:creationId xmlns:a16="http://schemas.microsoft.com/office/drawing/2014/main" id="{144BA7DE-920A-445A-966F-8C352AFD76CA}"/>
              </a:ext>
            </a:extLst>
          </p:cNvPr>
          <p:cNvSpPr>
            <a:spLocks noGrp="1"/>
          </p:cNvSpPr>
          <p:nvPr>
            <p:ph sz="quarter" idx="13"/>
          </p:nvPr>
        </p:nvSpPr>
        <p:spPr/>
        <p:txBody>
          <a:bodyPr/>
          <a:lstStyle/>
          <a:p>
            <a:pPr marL="0" indent="0">
              <a:buNone/>
            </a:pPr>
            <a:r>
              <a:rPr lang="en-US" altLang="en-US" dirty="0">
                <a:ea typeface="ヒラギノ角ゴ Pro W3" pitchFamily="-84" charset="-128"/>
              </a:rPr>
              <a:t>Suppose the rate on a corporate bond is 5% and the rate on a municipal bond is 3.5%. Which should you choose? Your marginal tax rate is 28%.</a:t>
            </a:r>
            <a:endParaRPr lang="en-US" dirty="0"/>
          </a:p>
        </p:txBody>
      </p:sp>
    </p:spTree>
    <p:extLst>
      <p:ext uri="{BB962C8B-B14F-4D97-AF65-F5344CB8AC3E}">
        <p14:creationId xmlns:p14="http://schemas.microsoft.com/office/powerpoint/2010/main" val="303592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BD92-8DE3-4703-97AF-72D7173B51E3}"/>
              </a:ext>
            </a:extLst>
          </p:cNvPr>
          <p:cNvSpPr>
            <a:spLocks noGrp="1"/>
          </p:cNvSpPr>
          <p:nvPr>
            <p:ph type="title"/>
          </p:nvPr>
        </p:nvSpPr>
        <p:spPr/>
        <p:txBody>
          <a:bodyPr/>
          <a:lstStyle/>
          <a:p>
            <a:r>
              <a:rPr lang="en-US" altLang="en-US" dirty="0">
                <a:ea typeface="ヒラギノ角ゴ Pro W3" pitchFamily="-84" charset="-128"/>
              </a:rPr>
              <a:t>Municipal Bonds: Example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D0B8118A-0A69-4E13-9F57-F70063E0BEAA}"/>
              </a:ext>
            </a:extLst>
          </p:cNvPr>
          <p:cNvSpPr>
            <a:spLocks noGrp="1"/>
          </p:cNvSpPr>
          <p:nvPr>
            <p:ph sz="quarter" idx="13"/>
          </p:nvPr>
        </p:nvSpPr>
        <p:spPr>
          <a:xfrm>
            <a:off x="457200" y="1553233"/>
            <a:ext cx="8236857" cy="1756683"/>
          </a:xfrm>
        </p:spPr>
        <p:txBody>
          <a:bodyPr/>
          <a:lstStyle/>
          <a:p>
            <a:pPr marL="0" indent="0">
              <a:spcBef>
                <a:spcPts val="1200"/>
              </a:spcBef>
              <a:buNone/>
            </a:pPr>
            <a:r>
              <a:rPr lang="en-US" altLang="en-US" dirty="0">
                <a:ea typeface="ヒラギノ角ゴ Pro W3" pitchFamily="-84" charset="-128"/>
              </a:rPr>
              <a:t>Suppose the rate on a corporate bond is 5% and the rate on a municipal bond is 3.5%. Which should you choose? Your marginal tax rate is 28%.</a:t>
            </a:r>
          </a:p>
          <a:p>
            <a:pPr marL="0" indent="0">
              <a:spcBef>
                <a:spcPts val="1200"/>
              </a:spcBef>
              <a:buNone/>
            </a:pPr>
            <a:r>
              <a:rPr lang="en-US" altLang="en-US" dirty="0">
                <a:ea typeface="ヒラギノ角ゴ Pro W3" pitchFamily="-84" charset="-128"/>
              </a:rPr>
              <a:t>Find the equivalent tax-free rate (E</a:t>
            </a:r>
            <a:r>
              <a:rPr lang="en-US" altLang="en-US" sz="100" dirty="0">
                <a:ea typeface="ヒラギノ角ゴ Pro W3" pitchFamily="-84" charset="-128"/>
              </a:rPr>
              <a:t> </a:t>
            </a:r>
            <a:r>
              <a:rPr lang="en-US" altLang="en-US" dirty="0">
                <a:ea typeface="ヒラギノ角ゴ Pro W3" pitchFamily="-84" charset="-128"/>
              </a:rPr>
              <a:t>T</a:t>
            </a:r>
            <a:r>
              <a:rPr lang="en-US" altLang="en-US" sz="100" dirty="0">
                <a:ea typeface="ヒラギノ角ゴ Pro W3" pitchFamily="-84" charset="-128"/>
              </a:rPr>
              <a:t> </a:t>
            </a:r>
            <a:r>
              <a:rPr lang="en-US" altLang="en-US" dirty="0">
                <a:ea typeface="ヒラギノ角ゴ Pro W3" pitchFamily="-84" charset="-128"/>
              </a:rPr>
              <a:t>F</a:t>
            </a:r>
            <a:r>
              <a:rPr lang="en-US" altLang="en-US" sz="100" dirty="0">
                <a:ea typeface="ヒラギノ角ゴ Pro W3" pitchFamily="-84" charset="-128"/>
              </a:rPr>
              <a:t> </a:t>
            </a:r>
            <a:r>
              <a:rPr lang="en-US" altLang="en-US" dirty="0">
                <a:ea typeface="ヒラギノ角ゴ Pro W3" pitchFamily="-84" charset="-128"/>
              </a:rPr>
              <a:t>R):</a:t>
            </a:r>
          </a:p>
        </p:txBody>
      </p:sp>
      <p:graphicFrame>
        <p:nvGraphicFramePr>
          <p:cNvPr id="17" name="Object 16" descr="E T F R = 5% times left parenthesis 1 minus M T R right parenthesis = 5% times left parenthesis 1 minus 0.28 right parenthesis ">
            <a:extLst>
              <a:ext uri="{FF2B5EF4-FFF2-40B4-BE49-F238E27FC236}">
                <a16:creationId xmlns:a16="http://schemas.microsoft.com/office/drawing/2014/main" id="{1F328288-0F4C-4896-B545-C77EDC79BD3B}"/>
              </a:ext>
            </a:extLst>
          </p:cNvPr>
          <p:cNvGraphicFramePr>
            <a:graphicFrameLocks noChangeAspect="1"/>
          </p:cNvGraphicFramePr>
          <p:nvPr>
            <p:extLst>
              <p:ext uri="{D42A27DB-BD31-4B8C-83A1-F6EECF244321}">
                <p14:modId xmlns:p14="http://schemas.microsoft.com/office/powerpoint/2010/main" val="1366526997"/>
              </p:ext>
            </p:extLst>
          </p:nvPr>
        </p:nvGraphicFramePr>
        <p:xfrm>
          <a:off x="2084388" y="3497263"/>
          <a:ext cx="5257800" cy="342900"/>
        </p:xfrm>
        <a:graphic>
          <a:graphicData uri="http://schemas.openxmlformats.org/presentationml/2006/ole">
            <mc:AlternateContent xmlns:mc="http://schemas.openxmlformats.org/markup-compatibility/2006">
              <mc:Choice xmlns:v="urn:schemas-microsoft-com:vml" Requires="v">
                <p:oleObj name="Equation" r:id="rId2" imgW="5257800" imgH="342720" progId="Equation.DSMT4">
                  <p:embed/>
                </p:oleObj>
              </mc:Choice>
              <mc:Fallback>
                <p:oleObj name="Equation" r:id="rId2" imgW="5257800" imgH="342720" progId="Equation.DSMT4">
                  <p:embed/>
                  <p:pic>
                    <p:nvPicPr>
                      <p:cNvPr id="0" name=""/>
                      <p:cNvPicPr/>
                      <p:nvPr/>
                    </p:nvPicPr>
                    <p:blipFill>
                      <a:blip r:embed="rId3"/>
                      <a:stretch>
                        <a:fillRect/>
                      </a:stretch>
                    </p:blipFill>
                    <p:spPr>
                      <a:xfrm>
                        <a:off x="2084388" y="3497263"/>
                        <a:ext cx="52578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7EA18B6-6259-4D45-90BC-FF95E7FDC1E5}"/>
              </a:ext>
            </a:extLst>
          </p:cNvPr>
          <p:cNvSpPr>
            <a:spLocks noGrp="1"/>
          </p:cNvSpPr>
          <p:nvPr>
            <p:ph sz="quarter" idx="14"/>
          </p:nvPr>
        </p:nvSpPr>
        <p:spPr>
          <a:xfrm>
            <a:off x="457200" y="3973001"/>
            <a:ext cx="7952509" cy="918314"/>
          </a:xfrm>
        </p:spPr>
        <p:txBody>
          <a:bodyPr/>
          <a:lstStyle/>
          <a:p>
            <a:pPr marL="432" indent="0">
              <a:buNone/>
            </a:pPr>
            <a:r>
              <a:rPr lang="en-US" altLang="en-US" dirty="0">
                <a:ea typeface="ヒラギノ角ゴ Pro W3" pitchFamily="-84" charset="-128"/>
              </a:rPr>
              <a:t>The E</a:t>
            </a:r>
            <a:r>
              <a:rPr lang="en-US" altLang="en-US" sz="100" dirty="0">
                <a:ea typeface="ヒラギノ角ゴ Pro W3" pitchFamily="-84" charset="-128"/>
              </a:rPr>
              <a:t> </a:t>
            </a:r>
            <a:r>
              <a:rPr lang="en-US" altLang="en-US" dirty="0">
                <a:ea typeface="ヒラギノ角ゴ Pro W3" pitchFamily="-84" charset="-128"/>
              </a:rPr>
              <a:t>T</a:t>
            </a:r>
            <a:r>
              <a:rPr lang="en-US" altLang="en-US" sz="100" dirty="0">
                <a:ea typeface="ヒラギノ角ゴ Pro W3" pitchFamily="-84" charset="-128"/>
              </a:rPr>
              <a:t> </a:t>
            </a:r>
            <a:r>
              <a:rPr lang="en-US" altLang="en-US" dirty="0">
                <a:ea typeface="ヒラギノ角ゴ Pro W3" pitchFamily="-84" charset="-128"/>
              </a:rPr>
              <a:t>F</a:t>
            </a:r>
            <a:r>
              <a:rPr lang="en-US" altLang="en-US" sz="100" dirty="0">
                <a:ea typeface="ヒラギノ角ゴ Pro W3" pitchFamily="-84" charset="-128"/>
              </a:rPr>
              <a:t> </a:t>
            </a:r>
            <a:r>
              <a:rPr lang="en-US" altLang="en-US" dirty="0">
                <a:ea typeface="ヒラギノ角ゴ Pro W3" pitchFamily="-84" charset="-128"/>
              </a:rPr>
              <a:t>R </a:t>
            </a:r>
            <a:r>
              <a:rPr lang="en-US" altLang="en-US" dirty="0"/>
              <a:t>=</a:t>
            </a:r>
            <a:r>
              <a:rPr lang="en-US" altLang="en-US" dirty="0">
                <a:ea typeface="ヒラギノ角ゴ Pro W3" pitchFamily="-84" charset="-128"/>
              </a:rPr>
              <a:t> 3.36%. If the actual muni-rate is above this (it is), choose the muni.</a:t>
            </a:r>
            <a:endParaRPr lang="en-US" dirty="0"/>
          </a:p>
        </p:txBody>
      </p:sp>
    </p:spTree>
    <p:extLst>
      <p:ext uri="{BB962C8B-B14F-4D97-AF65-F5344CB8AC3E}">
        <p14:creationId xmlns:p14="http://schemas.microsoft.com/office/powerpoint/2010/main" val="84926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58D8-B452-4AFD-9480-C0DC70FB44EA}"/>
              </a:ext>
            </a:extLst>
          </p:cNvPr>
          <p:cNvSpPr>
            <a:spLocks noGrp="1"/>
          </p:cNvSpPr>
          <p:nvPr>
            <p:ph type="title"/>
          </p:nvPr>
        </p:nvSpPr>
        <p:spPr/>
        <p:txBody>
          <a:bodyPr/>
          <a:lstStyle/>
          <a:p>
            <a:r>
              <a:rPr lang="en-US" altLang="en-US" dirty="0">
                <a:ea typeface="ヒラギノ角ゴ Pro W3" pitchFamily="-84" charset="-128"/>
              </a:rPr>
              <a:t>Overview</a:t>
            </a:r>
            <a:endParaRPr lang="en-US" dirty="0"/>
          </a:p>
        </p:txBody>
      </p:sp>
      <p:sp>
        <p:nvSpPr>
          <p:cNvPr id="3" name="Content Placeholder 2">
            <a:extLst>
              <a:ext uri="{FF2B5EF4-FFF2-40B4-BE49-F238E27FC236}">
                <a16:creationId xmlns:a16="http://schemas.microsoft.com/office/drawing/2014/main" id="{3067B8AC-0776-4831-8CA2-C71FBEDAB10F}"/>
              </a:ext>
            </a:extLst>
          </p:cNvPr>
          <p:cNvSpPr>
            <a:spLocks noGrp="1"/>
          </p:cNvSpPr>
          <p:nvPr>
            <p:ph sz="quarter" idx="13"/>
          </p:nvPr>
        </p:nvSpPr>
        <p:spPr>
          <a:xfrm>
            <a:off x="457200" y="1552575"/>
            <a:ext cx="4129548" cy="4438650"/>
          </a:xfrm>
        </p:spPr>
        <p:txBody>
          <a:bodyPr/>
          <a:lstStyle/>
          <a:p>
            <a:pPr>
              <a:spcBef>
                <a:spcPts val="1000"/>
              </a:spcBef>
              <a:defRPr/>
            </a:pPr>
            <a:r>
              <a:rPr lang="en-US" dirty="0"/>
              <a:t>Purpose of the Capital Market</a:t>
            </a:r>
          </a:p>
          <a:p>
            <a:pPr>
              <a:spcBef>
                <a:spcPts val="1000"/>
              </a:spcBef>
              <a:defRPr/>
            </a:pPr>
            <a:r>
              <a:rPr lang="en-US" dirty="0"/>
              <a:t>Capital Market Participants</a:t>
            </a:r>
          </a:p>
          <a:p>
            <a:pPr>
              <a:spcBef>
                <a:spcPts val="1000"/>
              </a:spcBef>
              <a:defRPr/>
            </a:pPr>
            <a:r>
              <a:rPr lang="en-US" dirty="0"/>
              <a:t>Capital Market Trading</a:t>
            </a:r>
          </a:p>
          <a:p>
            <a:pPr>
              <a:spcBef>
                <a:spcPts val="1000"/>
              </a:spcBef>
              <a:defRPr/>
            </a:pPr>
            <a:r>
              <a:rPr lang="en-US" dirty="0"/>
              <a:t>Types of Bonds</a:t>
            </a:r>
          </a:p>
          <a:p>
            <a:pPr>
              <a:spcBef>
                <a:spcPts val="1000"/>
              </a:spcBef>
              <a:defRPr/>
            </a:pPr>
            <a:r>
              <a:rPr lang="en-US" dirty="0"/>
              <a:t>Treasury Notes and Bonds</a:t>
            </a:r>
          </a:p>
          <a:p>
            <a:pPr>
              <a:spcBef>
                <a:spcPts val="1000"/>
              </a:spcBef>
              <a:defRPr/>
            </a:pPr>
            <a:r>
              <a:rPr lang="en-US" altLang="en-US" dirty="0"/>
              <a:t>Municipal Bonds</a:t>
            </a:r>
          </a:p>
          <a:p>
            <a:pPr>
              <a:spcBef>
                <a:spcPts val="1000"/>
              </a:spcBef>
              <a:defRPr/>
            </a:pPr>
            <a:r>
              <a:rPr lang="en-US" altLang="en-US" dirty="0"/>
              <a:t>Corporate Bonds</a:t>
            </a:r>
            <a:endParaRPr lang="en-US" dirty="0"/>
          </a:p>
        </p:txBody>
      </p:sp>
      <p:sp>
        <p:nvSpPr>
          <p:cNvPr id="4" name="Content Placeholder 3">
            <a:extLst>
              <a:ext uri="{FF2B5EF4-FFF2-40B4-BE49-F238E27FC236}">
                <a16:creationId xmlns:a16="http://schemas.microsoft.com/office/drawing/2014/main" id="{B3BCD102-D8CB-4819-B14F-0BE7F7921837}"/>
              </a:ext>
            </a:extLst>
          </p:cNvPr>
          <p:cNvSpPr>
            <a:spLocks noGrp="1"/>
          </p:cNvSpPr>
          <p:nvPr>
            <p:ph sz="quarter" idx="14"/>
          </p:nvPr>
        </p:nvSpPr>
        <p:spPr/>
        <p:txBody>
          <a:bodyPr/>
          <a:lstStyle/>
          <a:p>
            <a:pPr>
              <a:spcBef>
                <a:spcPts val="1000"/>
              </a:spcBef>
              <a:defRPr/>
            </a:pPr>
            <a:r>
              <a:rPr lang="en-US" altLang="en-US" dirty="0"/>
              <a:t>Financial Guarantees for Bonds</a:t>
            </a:r>
          </a:p>
          <a:p>
            <a:pPr>
              <a:spcBef>
                <a:spcPts val="1000"/>
              </a:spcBef>
              <a:defRPr/>
            </a:pPr>
            <a:r>
              <a:rPr lang="en-US" altLang="en-US" dirty="0"/>
              <a:t>Oversight of the Bond Markets</a:t>
            </a:r>
          </a:p>
          <a:p>
            <a:pPr>
              <a:spcBef>
                <a:spcPts val="1000"/>
              </a:spcBef>
              <a:defRPr/>
            </a:pPr>
            <a:r>
              <a:rPr lang="en-US" altLang="en-US" dirty="0"/>
              <a:t>Current Yield Calculation</a:t>
            </a:r>
          </a:p>
          <a:p>
            <a:pPr>
              <a:spcBef>
                <a:spcPts val="1000"/>
              </a:spcBef>
              <a:defRPr/>
            </a:pPr>
            <a:r>
              <a:rPr lang="en-US" altLang="en-US" dirty="0"/>
              <a:t>Finding the Value of Coupon Bonds</a:t>
            </a:r>
          </a:p>
          <a:p>
            <a:pPr>
              <a:spcBef>
                <a:spcPts val="1000"/>
              </a:spcBef>
              <a:defRPr/>
            </a:pPr>
            <a:r>
              <a:rPr lang="en-US" altLang="en-US" dirty="0"/>
              <a:t>Investing in Bonds</a:t>
            </a:r>
            <a:endParaRPr lang="en-US" dirty="0"/>
          </a:p>
        </p:txBody>
      </p:sp>
    </p:spTree>
    <p:extLst>
      <p:ext uri="{BB962C8B-B14F-4D97-AF65-F5344CB8AC3E}">
        <p14:creationId xmlns:p14="http://schemas.microsoft.com/office/powerpoint/2010/main" val="352383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0C0D-F9FC-4800-83C1-81165BB20DBB}"/>
              </a:ext>
            </a:extLst>
          </p:cNvPr>
          <p:cNvSpPr>
            <a:spLocks noGrp="1"/>
          </p:cNvSpPr>
          <p:nvPr>
            <p:ph type="title"/>
          </p:nvPr>
        </p:nvSpPr>
        <p:spPr>
          <a:xfrm>
            <a:off x="457200" y="47591"/>
            <a:ext cx="8229600" cy="1097279"/>
          </a:xfrm>
        </p:spPr>
        <p:txBody>
          <a:bodyPr/>
          <a:lstStyle/>
          <a:p>
            <a:r>
              <a:rPr lang="en-US" altLang="en-US" dirty="0">
                <a:ea typeface="ヒラギノ角ゴ Pro W3" pitchFamily="-84" charset="-128"/>
              </a:rPr>
              <a:t>Corporate Bonds </a:t>
            </a:r>
            <a:r>
              <a:rPr lang="en-US" altLang="en-US" sz="2000" b="0" dirty="0">
                <a:ea typeface="ヒラギノ角ゴ Pro W3" pitchFamily="-84" charset="-128"/>
              </a:rPr>
              <a:t>(1 of 3)</a:t>
            </a:r>
            <a:endParaRPr lang="en-US" dirty="0"/>
          </a:p>
        </p:txBody>
      </p:sp>
      <p:sp>
        <p:nvSpPr>
          <p:cNvPr id="3" name="Content Placeholder 2">
            <a:extLst>
              <a:ext uri="{FF2B5EF4-FFF2-40B4-BE49-F238E27FC236}">
                <a16:creationId xmlns:a16="http://schemas.microsoft.com/office/drawing/2014/main" id="{D3D02ADC-D15D-4B75-9334-19E21CA0B876}"/>
              </a:ext>
            </a:extLst>
          </p:cNvPr>
          <p:cNvSpPr>
            <a:spLocks noGrp="1"/>
          </p:cNvSpPr>
          <p:nvPr>
            <p:ph sz="quarter" idx="13"/>
          </p:nvPr>
        </p:nvSpPr>
        <p:spPr>
          <a:xfrm>
            <a:off x="457200" y="1178822"/>
            <a:ext cx="8229600" cy="4586896"/>
          </a:xfrm>
        </p:spPr>
        <p:txBody>
          <a:bodyPr/>
          <a:lstStyle/>
          <a:p>
            <a:r>
              <a:rPr lang="en-US" altLang="en-US" dirty="0">
                <a:ea typeface="ヒラギノ角ゴ Pro W3" pitchFamily="-84" charset="-128"/>
              </a:rPr>
              <a:t>Typically have a face value of $1,000, although some have a face value of $5,000 or $10,000</a:t>
            </a:r>
          </a:p>
          <a:p>
            <a:r>
              <a:rPr lang="en-US" altLang="en-US" dirty="0">
                <a:ea typeface="ヒラギノ角ゴ Pro W3" pitchFamily="-84" charset="-128"/>
              </a:rPr>
              <a:t>Pay interest semi-annually</a:t>
            </a:r>
          </a:p>
          <a:p>
            <a:r>
              <a:rPr lang="en-US" altLang="en-US" dirty="0">
                <a:ea typeface="ヒラギノ角ゴ Pro W3" pitchFamily="-84" charset="-128"/>
              </a:rPr>
              <a:t>Cannot be redeemed anytime the issuer wishes, unless a specific clause states this (call option).</a:t>
            </a:r>
          </a:p>
          <a:p>
            <a:r>
              <a:rPr lang="en-US" altLang="en-US" dirty="0">
                <a:ea typeface="ヒラギノ角ゴ Pro W3" pitchFamily="-84" charset="-128"/>
              </a:rPr>
              <a:t>Degree of risk varies with each bond, even from the same issuer. Following suite, the required interest rate varies with level of risk.</a:t>
            </a:r>
          </a:p>
          <a:p>
            <a:r>
              <a:rPr lang="en-US" altLang="en-US" dirty="0">
                <a:ea typeface="ヒラギノ角ゴ Pro W3" pitchFamily="-84" charset="-128"/>
              </a:rPr>
              <a:t>The degree of risk ranges from low-risk (A</a:t>
            </a:r>
            <a:r>
              <a:rPr lang="en-US" altLang="en-US" sz="100" dirty="0">
                <a:ea typeface="ヒラギノ角ゴ Pro W3" pitchFamily="-84" charset="-128"/>
              </a:rPr>
              <a:t> </a:t>
            </a:r>
            <a:r>
              <a:rPr lang="en-US" altLang="en-US" dirty="0" err="1">
                <a:ea typeface="ヒラギノ角ゴ Pro W3" pitchFamily="-84" charset="-128"/>
              </a:rPr>
              <a:t>A</a:t>
            </a:r>
            <a:r>
              <a:rPr lang="en-US" altLang="en-US" sz="100" dirty="0">
                <a:ea typeface="ヒラギノ角ゴ Pro W3" pitchFamily="-84" charset="-128"/>
              </a:rPr>
              <a:t> </a:t>
            </a:r>
            <a:r>
              <a:rPr lang="en-US" altLang="en-US" dirty="0">
                <a:ea typeface="ヒラギノ角ゴ Pro W3" pitchFamily="-84" charset="-128"/>
              </a:rPr>
              <a:t>A) to higher risk (B</a:t>
            </a:r>
            <a:r>
              <a:rPr lang="en-US" altLang="en-US" sz="100" dirty="0">
                <a:ea typeface="ヒラギノ角ゴ Pro W3" pitchFamily="-84" charset="-128"/>
              </a:rPr>
              <a:t> </a:t>
            </a:r>
            <a:r>
              <a:rPr lang="en-US" altLang="en-US" dirty="0" err="1">
                <a:ea typeface="ヒラギノ角ゴ Pro W3" pitchFamily="-84" charset="-128"/>
              </a:rPr>
              <a:t>B</a:t>
            </a:r>
            <a:r>
              <a:rPr lang="en-US" altLang="en-US" sz="100" dirty="0">
                <a:ea typeface="ヒラギノ角ゴ Pro W3" pitchFamily="-84" charset="-128"/>
              </a:rPr>
              <a:t> </a:t>
            </a:r>
            <a:r>
              <a:rPr lang="en-US" altLang="en-US" dirty="0">
                <a:ea typeface="ヒラギノ角ゴ Pro W3" pitchFamily="-84" charset="-128"/>
              </a:rPr>
              <a:t>B). Any bonds rated below BBB are considered sub-investment grade debt.</a:t>
            </a:r>
            <a:endParaRPr lang="en-US" dirty="0"/>
          </a:p>
          <a:p>
            <a:endParaRPr lang="en-US" dirty="0"/>
          </a:p>
          <a:p>
            <a:endParaRPr lang="en-US" dirty="0"/>
          </a:p>
        </p:txBody>
      </p:sp>
    </p:spTree>
    <p:extLst>
      <p:ext uri="{BB962C8B-B14F-4D97-AF65-F5344CB8AC3E}">
        <p14:creationId xmlns:p14="http://schemas.microsoft.com/office/powerpoint/2010/main" val="1098356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4863-1B8B-4D9E-AE4F-FCE4BF8AF9A8}"/>
              </a:ext>
            </a:extLst>
          </p:cNvPr>
          <p:cNvSpPr>
            <a:spLocks noGrp="1"/>
          </p:cNvSpPr>
          <p:nvPr>
            <p:ph type="title"/>
          </p:nvPr>
        </p:nvSpPr>
        <p:spPr/>
        <p:txBody>
          <a:bodyPr/>
          <a:lstStyle/>
          <a:p>
            <a:r>
              <a:rPr lang="en-US" sz="3000" noProof="0" dirty="0"/>
              <a:t>Figure 5 Corporate Bond Interest Rates, 1973–2015 (End of Year)</a:t>
            </a:r>
          </a:p>
        </p:txBody>
      </p:sp>
      <p:pic>
        <p:nvPicPr>
          <p:cNvPr id="19" name="Content Placeholder 18" descr="A line graph shows corporate bond interest rates from 19 73 to 20 15 left parenthesis End of year right parenthesis. For long description in Notes pane, press F6.">
            <a:extLst>
              <a:ext uri="{FF2B5EF4-FFF2-40B4-BE49-F238E27FC236}">
                <a16:creationId xmlns:a16="http://schemas.microsoft.com/office/drawing/2014/main" id="{2BC240AB-FD6F-4E77-BF8F-7A6F2896E549}"/>
              </a:ext>
            </a:extLst>
          </p:cNvPr>
          <p:cNvPicPr>
            <a:picLocks noGrp="1" noChangeAspect="1"/>
          </p:cNvPicPr>
          <p:nvPr>
            <p:ph sz="quarter" idx="13"/>
          </p:nvPr>
        </p:nvPicPr>
        <p:blipFill>
          <a:blip r:embed="rId3"/>
          <a:stretch>
            <a:fillRect/>
          </a:stretch>
        </p:blipFill>
        <p:spPr>
          <a:xfrm>
            <a:off x="1425259" y="1653323"/>
            <a:ext cx="6293481" cy="3926046"/>
          </a:xfrm>
        </p:spPr>
      </p:pic>
      <p:sp>
        <p:nvSpPr>
          <p:cNvPr id="15" name="Content Placeholder 14">
            <a:extLst>
              <a:ext uri="{FF2B5EF4-FFF2-40B4-BE49-F238E27FC236}">
                <a16:creationId xmlns:a16="http://schemas.microsoft.com/office/drawing/2014/main" id="{3DEE4C7B-3BA3-4719-BD98-5C0186480A23}"/>
              </a:ext>
            </a:extLst>
          </p:cNvPr>
          <p:cNvSpPr>
            <a:spLocks noGrp="1"/>
          </p:cNvSpPr>
          <p:nvPr>
            <p:ph sz="quarter" idx="14"/>
          </p:nvPr>
        </p:nvSpPr>
        <p:spPr>
          <a:xfrm>
            <a:off x="457200" y="5830953"/>
            <a:ext cx="1080655" cy="348178"/>
          </a:xfrm>
        </p:spPr>
        <p:txBody>
          <a:bodyPr/>
          <a:lstStyle/>
          <a:p>
            <a:pPr marL="432" indent="0">
              <a:buNone/>
            </a:pPr>
            <a:r>
              <a:rPr lang="en-US" b="1" dirty="0"/>
              <a:t>Source:</a:t>
            </a:r>
          </a:p>
        </p:txBody>
      </p:sp>
      <p:sp>
        <p:nvSpPr>
          <p:cNvPr id="16" name="Text Placeholder 15">
            <a:extLst>
              <a:ext uri="{FF2B5EF4-FFF2-40B4-BE49-F238E27FC236}">
                <a16:creationId xmlns:a16="http://schemas.microsoft.com/office/drawing/2014/main" id="{82AFFAEF-C380-42C9-8C1A-DB69CE2057B4}"/>
              </a:ext>
            </a:extLst>
          </p:cNvPr>
          <p:cNvSpPr>
            <a:spLocks noGrp="1"/>
          </p:cNvSpPr>
          <p:nvPr>
            <p:ph type="body" sz="quarter" idx="15"/>
          </p:nvPr>
        </p:nvSpPr>
        <p:spPr>
          <a:xfrm>
            <a:off x="1620984" y="5836913"/>
            <a:ext cx="5458691" cy="345936"/>
          </a:xfrm>
        </p:spPr>
        <p:txBody>
          <a:bodyPr/>
          <a:lstStyle/>
          <a:p>
            <a:r>
              <a:rPr lang="en-US" dirty="0">
                <a:hlinkClick r:id="rId4" tooltip="www.federalreserve.gov/releases/h15/data.htm."/>
              </a:rPr>
              <a:t>http://www.federalreserve.gov/releases/h15/data.htm</a:t>
            </a:r>
            <a:endParaRPr lang="en-US" dirty="0"/>
          </a:p>
        </p:txBody>
      </p:sp>
      <p:sp>
        <p:nvSpPr>
          <p:cNvPr id="17" name="Content Placeholder 16">
            <a:extLst>
              <a:ext uri="{FF2B5EF4-FFF2-40B4-BE49-F238E27FC236}">
                <a16:creationId xmlns:a16="http://schemas.microsoft.com/office/drawing/2014/main" id="{4C60ACDC-CDD8-4C39-8AB1-C88450F601C4}"/>
              </a:ext>
            </a:extLst>
          </p:cNvPr>
          <p:cNvSpPr>
            <a:spLocks noGrp="1"/>
          </p:cNvSpPr>
          <p:nvPr>
            <p:ph sz="quarter" idx="16"/>
          </p:nvPr>
        </p:nvSpPr>
        <p:spPr>
          <a:xfrm>
            <a:off x="7148939" y="5850768"/>
            <a:ext cx="277092" cy="345936"/>
          </a:xfrm>
        </p:spPr>
        <p:txBody>
          <a:bodyPr/>
          <a:lstStyle/>
          <a:p>
            <a:r>
              <a:rPr lang="en-US" sz="100" dirty="0"/>
              <a:t> </a:t>
            </a:r>
            <a:r>
              <a:rPr lang="en-US" dirty="0"/>
              <a:t> .</a:t>
            </a:r>
            <a:endParaRPr lang="en-IN" dirty="0"/>
          </a:p>
        </p:txBody>
      </p:sp>
    </p:spTree>
    <p:extLst>
      <p:ext uri="{BB962C8B-B14F-4D97-AF65-F5344CB8AC3E}">
        <p14:creationId xmlns:p14="http://schemas.microsoft.com/office/powerpoint/2010/main" val="191095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E84E-FB11-49DF-B46B-887E32C0D9BE}"/>
              </a:ext>
            </a:extLst>
          </p:cNvPr>
          <p:cNvSpPr>
            <a:spLocks noGrp="1"/>
          </p:cNvSpPr>
          <p:nvPr>
            <p:ph type="title"/>
          </p:nvPr>
        </p:nvSpPr>
        <p:spPr>
          <a:xfrm>
            <a:off x="457200" y="215371"/>
            <a:ext cx="8498114" cy="1097279"/>
          </a:xfrm>
        </p:spPr>
        <p:txBody>
          <a:bodyPr/>
          <a:lstStyle/>
          <a:p>
            <a:r>
              <a:rPr lang="en-US" altLang="en-US" sz="3400" dirty="0">
                <a:ea typeface="ヒラギノ角ゴ Pro W3" pitchFamily="-84" charset="-128"/>
              </a:rPr>
              <a:t>Characteristics of Corporate Bonds</a:t>
            </a:r>
            <a:endParaRPr lang="en-US" dirty="0"/>
          </a:p>
        </p:txBody>
      </p:sp>
      <p:sp>
        <p:nvSpPr>
          <p:cNvPr id="3" name="Content Placeholder 2">
            <a:extLst>
              <a:ext uri="{FF2B5EF4-FFF2-40B4-BE49-F238E27FC236}">
                <a16:creationId xmlns:a16="http://schemas.microsoft.com/office/drawing/2014/main" id="{43E5F708-8990-40CA-A22D-979EDD012607}"/>
              </a:ext>
            </a:extLst>
          </p:cNvPr>
          <p:cNvSpPr>
            <a:spLocks noGrp="1"/>
          </p:cNvSpPr>
          <p:nvPr>
            <p:ph sz="quarter" idx="13"/>
          </p:nvPr>
        </p:nvSpPr>
        <p:spPr/>
        <p:txBody>
          <a:bodyPr/>
          <a:lstStyle/>
          <a:p>
            <a:r>
              <a:rPr lang="en-US" noProof="0" dirty="0"/>
              <a:t>Restrictive Covenants</a:t>
            </a:r>
          </a:p>
          <a:p>
            <a:pPr lvl="1"/>
            <a:r>
              <a:rPr lang="en-US" noProof="0" dirty="0"/>
              <a:t>Mitigates conflicts with shareholder interests</a:t>
            </a:r>
          </a:p>
          <a:p>
            <a:pPr lvl="1"/>
            <a:r>
              <a:rPr lang="en-US" noProof="0" dirty="0"/>
              <a:t>May limit dividends, new debt, ratios, etc.</a:t>
            </a:r>
          </a:p>
          <a:p>
            <a:pPr lvl="1"/>
            <a:r>
              <a:rPr lang="en-US" noProof="0" dirty="0"/>
              <a:t>Usually includes a cross-default clause</a:t>
            </a:r>
          </a:p>
        </p:txBody>
      </p:sp>
    </p:spTree>
    <p:extLst>
      <p:ext uri="{BB962C8B-B14F-4D97-AF65-F5344CB8AC3E}">
        <p14:creationId xmlns:p14="http://schemas.microsoft.com/office/powerpoint/2010/main" val="332296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E84E-FB11-49DF-B46B-887E32C0D9BE}"/>
              </a:ext>
            </a:extLst>
          </p:cNvPr>
          <p:cNvSpPr>
            <a:spLocks noGrp="1"/>
          </p:cNvSpPr>
          <p:nvPr>
            <p:ph type="title"/>
          </p:nvPr>
        </p:nvSpPr>
        <p:spPr>
          <a:xfrm>
            <a:off x="457200" y="215371"/>
            <a:ext cx="8498114" cy="1097279"/>
          </a:xfrm>
        </p:spPr>
        <p:txBody>
          <a:bodyPr/>
          <a:lstStyle/>
          <a:p>
            <a:r>
              <a:rPr lang="en-US" altLang="en-US" sz="3400" dirty="0">
                <a:ea typeface="ヒラギノ角ゴ Pro W3" pitchFamily="-84" charset="-128"/>
              </a:rPr>
              <a:t>Characteristics of Corporate Bonds</a:t>
            </a:r>
            <a:r>
              <a:rPr lang="en-US" altLang="en-US" dirty="0">
                <a:ea typeface="ヒラギノ角ゴ Pro W3" pitchFamily="-84" charset="-128"/>
              </a:rPr>
              <a:t>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43E5F708-8990-40CA-A22D-979EDD012607}"/>
              </a:ext>
            </a:extLst>
          </p:cNvPr>
          <p:cNvSpPr>
            <a:spLocks noGrp="1"/>
          </p:cNvSpPr>
          <p:nvPr>
            <p:ph sz="quarter" idx="13"/>
          </p:nvPr>
        </p:nvSpPr>
        <p:spPr/>
        <p:txBody>
          <a:bodyPr/>
          <a:lstStyle/>
          <a:p>
            <a:r>
              <a:rPr lang="en-US" altLang="en-US" dirty="0">
                <a:ea typeface="ヒラギノ角ゴ Pro W3" pitchFamily="-84" charset="-128"/>
              </a:rPr>
              <a:t>Call Provisions</a:t>
            </a:r>
          </a:p>
          <a:p>
            <a:pPr lvl="1"/>
            <a:r>
              <a:rPr lang="en-US" altLang="en-US" dirty="0">
                <a:ea typeface="ヒラギノ角ゴ Pro W3" pitchFamily="-84" charset="-128"/>
              </a:rPr>
              <a:t>Higher required yield</a:t>
            </a:r>
            <a:endParaRPr lang="en-US" dirty="0"/>
          </a:p>
          <a:p>
            <a:pPr lvl="1"/>
            <a:r>
              <a:rPr lang="en-US" altLang="en-US" dirty="0">
                <a:ea typeface="ヒラギノ角ゴ Pro W3" pitchFamily="-84" charset="-128"/>
              </a:rPr>
              <a:t>Mechanism to adhere to a sinking fund provision</a:t>
            </a:r>
            <a:endParaRPr lang="en-US" dirty="0"/>
          </a:p>
          <a:p>
            <a:pPr lvl="1"/>
            <a:r>
              <a:rPr lang="en-US" altLang="en-US" dirty="0">
                <a:ea typeface="ヒラギノ角ゴ Pro W3" pitchFamily="-84" charset="-128"/>
              </a:rPr>
              <a:t>Interest of the stockholders</a:t>
            </a:r>
            <a:endParaRPr lang="en-US" dirty="0"/>
          </a:p>
          <a:p>
            <a:pPr lvl="1"/>
            <a:r>
              <a:rPr lang="en-US" altLang="en-US" dirty="0">
                <a:ea typeface="ヒラギノ角ゴ Pro W3" pitchFamily="-84" charset="-128"/>
              </a:rPr>
              <a:t>Alternative opportunities</a:t>
            </a:r>
            <a:endParaRPr lang="en-US" dirty="0"/>
          </a:p>
          <a:p>
            <a:r>
              <a:rPr lang="en-US" altLang="en-US" dirty="0">
                <a:ea typeface="ヒラギノ角ゴ Pro W3" pitchFamily="-84" charset="-128"/>
              </a:rPr>
              <a:t>Conversion</a:t>
            </a:r>
          </a:p>
          <a:p>
            <a:pPr lvl="1"/>
            <a:r>
              <a:rPr lang="en-US" altLang="en-US" dirty="0">
                <a:ea typeface="ヒラギノ角ゴ Pro W3" pitchFamily="-84" charset="-128"/>
              </a:rPr>
              <a:t>Some debt may be converted to equity</a:t>
            </a:r>
            <a:endParaRPr lang="en-US" dirty="0"/>
          </a:p>
          <a:p>
            <a:pPr lvl="1"/>
            <a:r>
              <a:rPr lang="en-US" altLang="en-US" dirty="0">
                <a:ea typeface="ヒラギノ角ゴ Pro W3" pitchFamily="-84" charset="-128"/>
              </a:rPr>
              <a:t>Similar to a stock option, but usually more limited</a:t>
            </a:r>
            <a:endParaRPr lang="en-US" dirty="0"/>
          </a:p>
        </p:txBody>
      </p:sp>
    </p:spTree>
    <p:extLst>
      <p:ext uri="{BB962C8B-B14F-4D97-AF65-F5344CB8AC3E}">
        <p14:creationId xmlns:p14="http://schemas.microsoft.com/office/powerpoint/2010/main" val="322185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175-41D1-4786-B8AB-37E2041B9A82}"/>
              </a:ext>
            </a:extLst>
          </p:cNvPr>
          <p:cNvSpPr>
            <a:spLocks noGrp="1"/>
          </p:cNvSpPr>
          <p:nvPr>
            <p:ph type="title"/>
          </p:nvPr>
        </p:nvSpPr>
        <p:spPr/>
        <p:txBody>
          <a:bodyPr/>
          <a:lstStyle/>
          <a:p>
            <a:r>
              <a:rPr lang="en-US" altLang="en-US" sz="3200" dirty="0">
                <a:ea typeface="ヒラギノ角ゴ Pro W3" pitchFamily="-84" charset="-128"/>
              </a:rPr>
              <a:t>Corporate Bonds: Characteristics of Corporate Bonds </a:t>
            </a:r>
            <a:r>
              <a:rPr lang="en-US" altLang="en-US" sz="3200" b="0" dirty="0">
                <a:ea typeface="ヒラギノ角ゴ Pro W3" pitchFamily="-84" charset="-128"/>
              </a:rPr>
              <a:t>(</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2AC91FF1-AD2D-4658-B493-5CB2EA0664D4}"/>
              </a:ext>
            </a:extLst>
          </p:cNvPr>
          <p:cNvSpPr>
            <a:spLocks noGrp="1"/>
          </p:cNvSpPr>
          <p:nvPr>
            <p:ph sz="quarter" idx="13"/>
          </p:nvPr>
        </p:nvSpPr>
        <p:spPr/>
        <p:txBody>
          <a:bodyPr/>
          <a:lstStyle/>
          <a:p>
            <a:r>
              <a:rPr lang="en-US" altLang="en-US" dirty="0">
                <a:ea typeface="ヒラギノ角ゴ Pro W3" pitchFamily="-84" charset="-128"/>
              </a:rPr>
              <a:t>Secured Bonds</a:t>
            </a:r>
          </a:p>
          <a:p>
            <a:pPr lvl="1"/>
            <a:r>
              <a:rPr lang="en-US" altLang="en-US" dirty="0">
                <a:ea typeface="ヒラギノ角ゴ Pro W3" pitchFamily="-84" charset="-128"/>
              </a:rPr>
              <a:t>Mortgage bonds</a:t>
            </a:r>
            <a:endParaRPr lang="en-US" dirty="0"/>
          </a:p>
          <a:p>
            <a:pPr lvl="1"/>
            <a:r>
              <a:rPr lang="en-US" altLang="en-US" dirty="0">
                <a:ea typeface="ヒラギノ角ゴ Pro W3" pitchFamily="-84" charset="-128"/>
              </a:rPr>
              <a:t>Equipment trust certificates</a:t>
            </a:r>
            <a:endParaRPr lang="en-US" dirty="0"/>
          </a:p>
          <a:p>
            <a:r>
              <a:rPr lang="en-US" altLang="en-US" dirty="0">
                <a:ea typeface="ヒラギノ角ゴ Pro W3" pitchFamily="-84" charset="-128"/>
              </a:rPr>
              <a:t>Unsecured Bonds</a:t>
            </a:r>
          </a:p>
          <a:p>
            <a:pPr lvl="1"/>
            <a:r>
              <a:rPr lang="en-US" altLang="en-US" dirty="0">
                <a:ea typeface="ヒラギノ角ゴ Pro W3" pitchFamily="-84" charset="-128"/>
              </a:rPr>
              <a:t>Debentures</a:t>
            </a:r>
            <a:endParaRPr lang="en-US" dirty="0"/>
          </a:p>
          <a:p>
            <a:pPr lvl="1"/>
            <a:r>
              <a:rPr lang="en-US" altLang="en-US" dirty="0">
                <a:ea typeface="ヒラギノ角ゴ Pro W3" pitchFamily="-84" charset="-128"/>
              </a:rPr>
              <a:t>Subordinated debentures</a:t>
            </a:r>
            <a:endParaRPr lang="en-US" dirty="0"/>
          </a:p>
          <a:p>
            <a:pPr lvl="1"/>
            <a:r>
              <a:rPr lang="en-US" altLang="en-US" dirty="0">
                <a:ea typeface="ヒラギノ角ゴ Pro W3" pitchFamily="-84" charset="-128"/>
              </a:rPr>
              <a:t>Variable-rate bonds</a:t>
            </a:r>
            <a:endParaRPr lang="en-US" dirty="0"/>
          </a:p>
        </p:txBody>
      </p:sp>
    </p:spTree>
    <p:extLst>
      <p:ext uri="{BB962C8B-B14F-4D97-AF65-F5344CB8AC3E}">
        <p14:creationId xmlns:p14="http://schemas.microsoft.com/office/powerpoint/2010/main" val="102670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175-41D1-4786-B8AB-37E2041B9A82}"/>
              </a:ext>
            </a:extLst>
          </p:cNvPr>
          <p:cNvSpPr>
            <a:spLocks noGrp="1"/>
          </p:cNvSpPr>
          <p:nvPr>
            <p:ph type="title"/>
          </p:nvPr>
        </p:nvSpPr>
        <p:spPr/>
        <p:txBody>
          <a:bodyPr/>
          <a:lstStyle/>
          <a:p>
            <a:r>
              <a:rPr lang="en-US" altLang="en-US" sz="3200" dirty="0">
                <a:ea typeface="ヒラギノ角ゴ Pro W3" pitchFamily="-84" charset="-128"/>
              </a:rPr>
              <a:t>Corporate Bonds: Characteristics of Corporate Bonds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2AC91FF1-AD2D-4658-B493-5CB2EA0664D4}"/>
              </a:ext>
            </a:extLst>
          </p:cNvPr>
          <p:cNvSpPr>
            <a:spLocks noGrp="1"/>
          </p:cNvSpPr>
          <p:nvPr>
            <p:ph sz="quarter" idx="13"/>
          </p:nvPr>
        </p:nvSpPr>
        <p:spPr/>
        <p:txBody>
          <a:bodyPr/>
          <a:lstStyle/>
          <a:p>
            <a:r>
              <a:rPr lang="en-US" altLang="en-US" dirty="0">
                <a:ea typeface="ヒラギノ角ゴ Pro W3" pitchFamily="-84" charset="-128"/>
              </a:rPr>
              <a:t>Junk Bonds</a:t>
            </a:r>
          </a:p>
          <a:p>
            <a:pPr lvl="1"/>
            <a:r>
              <a:rPr lang="en-US" altLang="en-US" dirty="0">
                <a:ea typeface="ヒラギノ角ゴ Pro W3" pitchFamily="-84" charset="-128"/>
              </a:rPr>
              <a:t>Debt that is rated below B</a:t>
            </a:r>
            <a:r>
              <a:rPr lang="en-US" altLang="en-US" sz="100" dirty="0">
                <a:ea typeface="ヒラギノ角ゴ Pro W3" pitchFamily="-84" charset="-128"/>
              </a:rPr>
              <a:t> </a:t>
            </a:r>
            <a:r>
              <a:rPr lang="en-US" altLang="en-US" dirty="0" err="1">
                <a:ea typeface="ヒラギノ角ゴ Pro W3" pitchFamily="-84" charset="-128"/>
              </a:rPr>
              <a:t>B</a:t>
            </a:r>
            <a:r>
              <a:rPr lang="en-US" altLang="en-US" sz="100" dirty="0">
                <a:ea typeface="ヒラギノ角ゴ Pro W3" pitchFamily="-84" charset="-128"/>
              </a:rPr>
              <a:t> </a:t>
            </a:r>
            <a:r>
              <a:rPr lang="en-US" altLang="en-US" dirty="0" err="1">
                <a:ea typeface="ヒラギノ角ゴ Pro W3" pitchFamily="-84" charset="-128"/>
              </a:rPr>
              <a:t>B</a:t>
            </a:r>
            <a:endParaRPr lang="en-US" dirty="0"/>
          </a:p>
          <a:p>
            <a:pPr lvl="1"/>
            <a:r>
              <a:rPr lang="en-US" altLang="en-US" dirty="0">
                <a:ea typeface="ヒラギノ角ゴ Pro W3" pitchFamily="-84" charset="-128"/>
              </a:rPr>
              <a:t>Often, trusts and insurance companies are not permitted to invest in junk debt</a:t>
            </a:r>
            <a:endParaRPr lang="en-US" dirty="0"/>
          </a:p>
          <a:p>
            <a:pPr lvl="1"/>
            <a:r>
              <a:rPr lang="en-US" altLang="en-US" dirty="0">
                <a:ea typeface="ヒラギノ角ゴ Pro W3" pitchFamily="-84" charset="-128"/>
              </a:rPr>
              <a:t>Michael Milken developed this market in the mid-1980s, although he was subsequently convicted of insider trading</a:t>
            </a:r>
            <a:endParaRPr lang="en-US" dirty="0"/>
          </a:p>
        </p:txBody>
      </p:sp>
    </p:spTree>
    <p:extLst>
      <p:ext uri="{BB962C8B-B14F-4D97-AF65-F5344CB8AC3E}">
        <p14:creationId xmlns:p14="http://schemas.microsoft.com/office/powerpoint/2010/main" val="356910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5E22-8404-4B08-B329-43D5A25369B8}"/>
              </a:ext>
            </a:extLst>
          </p:cNvPr>
          <p:cNvSpPr>
            <a:spLocks noGrp="1"/>
          </p:cNvSpPr>
          <p:nvPr>
            <p:ph type="title"/>
          </p:nvPr>
        </p:nvSpPr>
        <p:spPr>
          <a:xfrm>
            <a:off x="457199" y="215371"/>
            <a:ext cx="8541657" cy="1097279"/>
          </a:xfrm>
        </p:spPr>
        <p:txBody>
          <a:bodyPr/>
          <a:lstStyle/>
          <a:p>
            <a:r>
              <a:rPr lang="en-US" altLang="en-US" sz="3400" dirty="0">
                <a:ea typeface="ヒラギノ角ゴ Pro W3" pitchFamily="-84" charset="-128"/>
              </a:rPr>
              <a:t>Table 2 Debt Rating Descriptions </a:t>
            </a:r>
            <a:endParaRPr lang="en-US" dirty="0"/>
          </a:p>
        </p:txBody>
      </p:sp>
      <p:graphicFrame>
        <p:nvGraphicFramePr>
          <p:cNvPr id="4" name="Table 4">
            <a:extLst>
              <a:ext uri="{FF2B5EF4-FFF2-40B4-BE49-F238E27FC236}">
                <a16:creationId xmlns:a16="http://schemas.microsoft.com/office/drawing/2014/main" id="{85C6CA70-0986-4A17-9346-048661FFE737}"/>
              </a:ext>
            </a:extLst>
          </p:cNvPr>
          <p:cNvGraphicFramePr>
            <a:graphicFrameLocks noGrp="1"/>
          </p:cNvGraphicFramePr>
          <p:nvPr>
            <p:ph sz="quarter" idx="13"/>
            <p:extLst>
              <p:ext uri="{D42A27DB-BD31-4B8C-83A1-F6EECF244321}">
                <p14:modId xmlns:p14="http://schemas.microsoft.com/office/powerpoint/2010/main" val="2270283328"/>
              </p:ext>
            </p:extLst>
          </p:nvPr>
        </p:nvGraphicFramePr>
        <p:xfrm>
          <a:off x="457200" y="1555750"/>
          <a:ext cx="8229600" cy="3291840"/>
        </p:xfrm>
        <a:graphic>
          <a:graphicData uri="http://schemas.openxmlformats.org/drawingml/2006/table">
            <a:tbl>
              <a:tblPr firstRow="1" bandRow="1">
                <a:tableStyleId>{40F9630F-82C1-40B7-BC3A-925EFCFF5E92}</a:tableStyleId>
              </a:tblPr>
              <a:tblGrid>
                <a:gridCol w="1603829">
                  <a:extLst>
                    <a:ext uri="{9D8B030D-6E8A-4147-A177-3AD203B41FA5}">
                      <a16:colId xmlns:a16="http://schemas.microsoft.com/office/drawing/2014/main" val="1677332753"/>
                    </a:ext>
                  </a:extLst>
                </a:gridCol>
                <a:gridCol w="1016000">
                  <a:extLst>
                    <a:ext uri="{9D8B030D-6E8A-4147-A177-3AD203B41FA5}">
                      <a16:colId xmlns:a16="http://schemas.microsoft.com/office/drawing/2014/main" val="3326724078"/>
                    </a:ext>
                  </a:extLst>
                </a:gridCol>
                <a:gridCol w="5609771">
                  <a:extLst>
                    <a:ext uri="{9D8B030D-6E8A-4147-A177-3AD203B41FA5}">
                      <a16:colId xmlns:a16="http://schemas.microsoft.com/office/drawing/2014/main" val="798231726"/>
                    </a:ext>
                  </a:extLst>
                </a:gridCol>
              </a:tblGrid>
              <a:tr h="370840">
                <a:tc>
                  <a:txBody>
                    <a:bodyPr/>
                    <a:lstStyle/>
                    <a:p>
                      <a:r>
                        <a:rPr lang="en-US" sz="1600" b="1" dirty="0">
                          <a:latin typeface="+mn-lt"/>
                        </a:rPr>
                        <a:t>Standard &amp; Poor’s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Moody’s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Definition</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955727"/>
                  </a:ext>
                </a:extLst>
              </a:tr>
              <a:tr h="370840">
                <a:tc>
                  <a:txBody>
                    <a:bodyPr/>
                    <a:lstStyle/>
                    <a:p>
                      <a:r>
                        <a:rPr lang="en-US" sz="1600" dirty="0">
                          <a:latin typeface="+mn-lt"/>
                        </a:rPr>
                        <a:t>A</a:t>
                      </a:r>
                      <a:r>
                        <a:rPr lang="en-US" sz="100" baseline="0" dirty="0">
                          <a:latin typeface="+mn-lt"/>
                        </a:rPr>
                        <a:t> </a:t>
                      </a:r>
                      <a:r>
                        <a:rPr lang="en-US" sz="1600" dirty="0" err="1">
                          <a:latin typeface="+mn-lt"/>
                        </a:rPr>
                        <a:t>A</a:t>
                      </a:r>
                      <a:r>
                        <a:rPr lang="en-US" sz="100" baseline="0" dirty="0">
                          <a:latin typeface="+mn-lt"/>
                        </a:rPr>
                        <a:t> </a:t>
                      </a:r>
                      <a:r>
                        <a:rPr lang="en-US" sz="1600" dirty="0" err="1">
                          <a:latin typeface="+mn-lt"/>
                        </a:rPr>
                        <a:t>A</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A</a:t>
                      </a:r>
                      <a:r>
                        <a:rPr lang="en-US" sz="100" baseline="0" dirty="0">
                          <a:latin typeface="+mn-lt"/>
                        </a:rPr>
                        <a:t> </a:t>
                      </a:r>
                      <a:r>
                        <a:rPr lang="en-US" sz="1600" dirty="0" err="1">
                          <a:latin typeface="+mn-lt"/>
                        </a:rPr>
                        <a:t>a</a:t>
                      </a:r>
                      <a:r>
                        <a:rPr lang="en-US" sz="100" baseline="0" dirty="0">
                          <a:latin typeface="+mn-lt"/>
                        </a:rPr>
                        <a:t> </a:t>
                      </a:r>
                      <a:r>
                        <a:rPr lang="en-US" sz="1600" dirty="0" err="1">
                          <a:latin typeface="+mn-lt"/>
                        </a:rPr>
                        <a:t>a</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Best quality and highest rating. Capacity to pay interest and repay principal is extremely strong. Smallest degree of investment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355685"/>
                  </a:ext>
                </a:extLst>
              </a:tr>
              <a:tr h="370840">
                <a:tc>
                  <a:txBody>
                    <a:bodyPr/>
                    <a:lstStyle/>
                    <a:p>
                      <a:r>
                        <a:rPr lang="en-US" sz="1600" dirty="0" err="1">
                          <a:latin typeface="+mn-lt"/>
                        </a:rPr>
                        <a:t>A</a:t>
                      </a:r>
                      <a:r>
                        <a:rPr lang="en-US" sz="100" baseline="0" dirty="0" err="1">
                          <a:latin typeface="+mn-lt"/>
                        </a:rPr>
                        <a:t>a</a:t>
                      </a:r>
                      <a:r>
                        <a:rPr lang="en-US" sz="1600" dirty="0" err="1">
                          <a:latin typeface="+mn-lt"/>
                        </a:rPr>
                        <a:t>A</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u="none" strike="noStrike" kern="1200" baseline="0" dirty="0">
                          <a:latin typeface="+mn-lt"/>
                        </a:rPr>
                        <a:t>High quality. Very strong capacity to pay interest and repay principal and differs from A</a:t>
                      </a:r>
                      <a:r>
                        <a:rPr lang="en-US" sz="100" u="none" strike="noStrike" kern="1200" baseline="0" dirty="0">
                          <a:latin typeface="+mn-lt"/>
                        </a:rPr>
                        <a:t> </a:t>
                      </a:r>
                      <a:r>
                        <a:rPr lang="en-US" sz="1600" u="none" strike="noStrike" kern="1200" baseline="0" dirty="0" err="1">
                          <a:latin typeface="+mn-lt"/>
                        </a:rPr>
                        <a:t>A</a:t>
                      </a:r>
                      <a:r>
                        <a:rPr lang="en-US" sz="100" u="none" strike="noStrike" kern="1200" baseline="0" dirty="0">
                          <a:latin typeface="+mn-lt"/>
                        </a:rPr>
                        <a:t> </a:t>
                      </a:r>
                      <a:r>
                        <a:rPr lang="en-US" sz="1600" u="none" strike="noStrike" kern="1200" baseline="0" dirty="0">
                          <a:latin typeface="+mn-lt"/>
                        </a:rPr>
                        <a:t>A/A</a:t>
                      </a:r>
                      <a:r>
                        <a:rPr lang="en-US" sz="100" u="none" strike="noStrike" kern="1200" baseline="0" dirty="0">
                          <a:latin typeface="+mn-lt"/>
                        </a:rPr>
                        <a:t> </a:t>
                      </a:r>
                      <a:r>
                        <a:rPr lang="en-US" sz="1600" u="none" strike="noStrike" kern="1200" baseline="0" dirty="0" err="1">
                          <a:latin typeface="+mn-lt"/>
                        </a:rPr>
                        <a:t>a</a:t>
                      </a:r>
                      <a:r>
                        <a:rPr lang="en-US" sz="100" u="none" strike="noStrike" kern="1200" baseline="0" dirty="0">
                          <a:latin typeface="+mn-lt"/>
                        </a:rPr>
                        <a:t> </a:t>
                      </a:r>
                      <a:r>
                        <a:rPr lang="en-US" sz="1600" u="none" strike="noStrike" kern="1200" baseline="0" dirty="0" err="1">
                          <a:latin typeface="+mn-lt"/>
                        </a:rPr>
                        <a:t>a</a:t>
                      </a:r>
                      <a:r>
                        <a:rPr lang="en-US" sz="1600" u="none" strike="noStrike" kern="1200" baseline="0" dirty="0">
                          <a:latin typeface="+mn-lt"/>
                        </a:rPr>
                        <a:t> in a small degree.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094179"/>
                  </a:ext>
                </a:extLst>
              </a:tr>
              <a:tr h="370840">
                <a:tc>
                  <a:txBody>
                    <a:bodyPr/>
                    <a:lstStyle/>
                    <a:p>
                      <a:r>
                        <a:rPr lang="en-US" sz="1600" dirty="0">
                          <a:latin typeface="+mn-lt"/>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u="none" strike="noStrike" kern="1200" baseline="0" dirty="0">
                          <a:latin typeface="+mn-lt"/>
                        </a:rPr>
                        <a:t>Strong capacity to pay interest and repay principal. Possess many favorable investment attributes and are considered upper-medium-grade obligations. Somewhat more susceptible to the adverse effects of changes in circumstances and economic conditions.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56173"/>
                  </a:ext>
                </a:extLst>
              </a:tr>
            </a:tbl>
          </a:graphicData>
        </a:graphic>
      </p:graphicFrame>
    </p:spTree>
    <p:extLst>
      <p:ext uri="{BB962C8B-B14F-4D97-AF65-F5344CB8AC3E}">
        <p14:creationId xmlns:p14="http://schemas.microsoft.com/office/powerpoint/2010/main" val="11218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5E22-8404-4B08-B329-43D5A25369B8}"/>
              </a:ext>
            </a:extLst>
          </p:cNvPr>
          <p:cNvSpPr>
            <a:spLocks noGrp="1"/>
          </p:cNvSpPr>
          <p:nvPr>
            <p:ph type="title"/>
          </p:nvPr>
        </p:nvSpPr>
        <p:spPr>
          <a:xfrm>
            <a:off x="457199" y="215371"/>
            <a:ext cx="8541657" cy="1097279"/>
          </a:xfrm>
        </p:spPr>
        <p:txBody>
          <a:bodyPr/>
          <a:lstStyle/>
          <a:p>
            <a:r>
              <a:rPr lang="en-US" altLang="en-US" sz="3400" dirty="0">
                <a:ea typeface="ヒラギノ角ゴ Pro W3" pitchFamily="-84" charset="-128"/>
              </a:rPr>
              <a:t>Table 2 Debt Rating Descriptions </a:t>
            </a:r>
            <a:r>
              <a:rPr lang="en-US" altLang="en-US" sz="2000" b="0" dirty="0">
                <a:ea typeface="ヒラギノ角ゴ Pro W3" pitchFamily="-84" charset="-128"/>
              </a:rPr>
              <a:t>(cont.)</a:t>
            </a:r>
            <a:endParaRPr lang="en-US" dirty="0"/>
          </a:p>
        </p:txBody>
      </p:sp>
      <p:graphicFrame>
        <p:nvGraphicFramePr>
          <p:cNvPr id="4" name="Table 4">
            <a:extLst>
              <a:ext uri="{FF2B5EF4-FFF2-40B4-BE49-F238E27FC236}">
                <a16:creationId xmlns:a16="http://schemas.microsoft.com/office/drawing/2014/main" id="{85C6CA70-0986-4A17-9346-048661FFE737}"/>
              </a:ext>
            </a:extLst>
          </p:cNvPr>
          <p:cNvGraphicFramePr>
            <a:graphicFrameLocks noGrp="1"/>
          </p:cNvGraphicFramePr>
          <p:nvPr>
            <p:ph sz="quarter" idx="13"/>
            <p:extLst>
              <p:ext uri="{D42A27DB-BD31-4B8C-83A1-F6EECF244321}">
                <p14:modId xmlns:p14="http://schemas.microsoft.com/office/powerpoint/2010/main" val="1755325746"/>
              </p:ext>
            </p:extLst>
          </p:nvPr>
        </p:nvGraphicFramePr>
        <p:xfrm>
          <a:off x="457200" y="1555750"/>
          <a:ext cx="8229600" cy="4023396"/>
        </p:xfrm>
        <a:graphic>
          <a:graphicData uri="http://schemas.openxmlformats.org/drawingml/2006/table">
            <a:tbl>
              <a:tblPr firstRow="1" bandRow="1">
                <a:tableStyleId>{40F9630F-82C1-40B7-BC3A-925EFCFF5E92}</a:tableStyleId>
              </a:tblPr>
              <a:tblGrid>
                <a:gridCol w="1603829">
                  <a:extLst>
                    <a:ext uri="{9D8B030D-6E8A-4147-A177-3AD203B41FA5}">
                      <a16:colId xmlns:a16="http://schemas.microsoft.com/office/drawing/2014/main" val="1677332753"/>
                    </a:ext>
                  </a:extLst>
                </a:gridCol>
                <a:gridCol w="1016000">
                  <a:extLst>
                    <a:ext uri="{9D8B030D-6E8A-4147-A177-3AD203B41FA5}">
                      <a16:colId xmlns:a16="http://schemas.microsoft.com/office/drawing/2014/main" val="3326724078"/>
                    </a:ext>
                  </a:extLst>
                </a:gridCol>
                <a:gridCol w="5609771">
                  <a:extLst>
                    <a:ext uri="{9D8B030D-6E8A-4147-A177-3AD203B41FA5}">
                      <a16:colId xmlns:a16="http://schemas.microsoft.com/office/drawing/2014/main" val="798231726"/>
                    </a:ext>
                  </a:extLst>
                </a:gridCol>
              </a:tblGrid>
              <a:tr h="370840">
                <a:tc>
                  <a:txBody>
                    <a:bodyPr/>
                    <a:lstStyle/>
                    <a:p>
                      <a:r>
                        <a:rPr lang="en-US" sz="1600" b="1" dirty="0">
                          <a:latin typeface="+mn-lt"/>
                        </a:rPr>
                        <a:t>Standard &amp; Poor’s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Moody’s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Definition</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955727"/>
                  </a:ext>
                </a:extLst>
              </a:tr>
              <a:tr h="370840">
                <a:tc>
                  <a:txBody>
                    <a:bodyPr/>
                    <a:lstStyle/>
                    <a:p>
                      <a:r>
                        <a:rPr lang="en-US" sz="1600" dirty="0">
                          <a:solidFill>
                            <a:schemeClr val="tx1"/>
                          </a:solidFill>
                          <a:latin typeface="+mn-lt"/>
                        </a:rPr>
                        <a:t>B</a:t>
                      </a:r>
                      <a:r>
                        <a:rPr lang="en-US" sz="100" baseline="0" dirty="0">
                          <a:solidFill>
                            <a:schemeClr val="tx1"/>
                          </a:solidFill>
                          <a:latin typeface="+mn-lt"/>
                        </a:rPr>
                        <a:t> </a:t>
                      </a:r>
                      <a:r>
                        <a:rPr lang="en-US" sz="1600" dirty="0" err="1">
                          <a:solidFill>
                            <a:schemeClr val="tx1"/>
                          </a:solidFill>
                          <a:latin typeface="+mn-lt"/>
                        </a:rPr>
                        <a:t>B</a:t>
                      </a:r>
                      <a:r>
                        <a:rPr lang="en-US" sz="100" baseline="0" dirty="0">
                          <a:solidFill>
                            <a:schemeClr val="tx1"/>
                          </a:solidFill>
                          <a:latin typeface="+mn-lt"/>
                        </a:rPr>
                        <a:t> </a:t>
                      </a:r>
                      <a:r>
                        <a:rPr lang="en-US" sz="1600" dirty="0" err="1">
                          <a:solidFill>
                            <a:schemeClr val="tx1"/>
                          </a:solidFill>
                          <a:latin typeface="+mn-lt"/>
                        </a:rPr>
                        <a:t>B</a:t>
                      </a:r>
                      <a:endParaRPr lang="en-US" sz="1600" dirty="0">
                        <a:solidFill>
                          <a:schemeClr val="tx1"/>
                        </a:solidFill>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B</a:t>
                      </a:r>
                      <a:r>
                        <a:rPr lang="en-US" sz="100" baseline="0" dirty="0">
                          <a:solidFill>
                            <a:schemeClr val="tx1"/>
                          </a:solidFill>
                          <a:latin typeface="+mn-lt"/>
                        </a:rPr>
                        <a:t> </a:t>
                      </a:r>
                      <a:r>
                        <a:rPr lang="en-US" sz="1600" dirty="0">
                          <a:solidFill>
                            <a:schemeClr val="tx1"/>
                          </a:solidFill>
                          <a:latin typeface="+mn-lt"/>
                        </a:rPr>
                        <a:t>a</a:t>
                      </a:r>
                      <a:r>
                        <a:rPr lang="en-US" sz="100" baseline="0" dirty="0">
                          <a:solidFill>
                            <a:schemeClr val="tx1"/>
                          </a:solidFill>
                          <a:latin typeface="+mn-lt"/>
                        </a:rPr>
                        <a:t> </a:t>
                      </a:r>
                      <a:r>
                        <a:rPr lang="en-US" sz="1600" dirty="0" err="1">
                          <a:solidFill>
                            <a:schemeClr val="tx1"/>
                          </a:solidFill>
                          <a:latin typeface="+mn-lt"/>
                        </a:rPr>
                        <a:t>a</a:t>
                      </a:r>
                      <a:endParaRPr lang="en-US" sz="1600" dirty="0">
                        <a:solidFill>
                          <a:schemeClr val="tx1"/>
                        </a:solidFill>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Medium-grade obligations. Neither highly protected nor poorly secured. Adequate capacity to pay interest and repay principal. May lack long-term reliability and protective elements to secure interest and principal payments.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355685"/>
                  </a:ext>
                </a:extLst>
              </a:tr>
              <a:tr h="370840">
                <a:tc>
                  <a:txBody>
                    <a:bodyPr/>
                    <a:lstStyle/>
                    <a:p>
                      <a:r>
                        <a:rPr lang="en-US" sz="1600" dirty="0">
                          <a:solidFill>
                            <a:schemeClr val="tx1"/>
                          </a:solidFill>
                          <a:latin typeface="+mn-lt"/>
                        </a:rPr>
                        <a:t>B</a:t>
                      </a:r>
                      <a:r>
                        <a:rPr lang="en-US" sz="100" baseline="0" dirty="0">
                          <a:solidFill>
                            <a:schemeClr val="tx1"/>
                          </a:solidFill>
                          <a:latin typeface="+mn-lt"/>
                        </a:rPr>
                        <a:t> </a:t>
                      </a:r>
                      <a:r>
                        <a:rPr lang="en-US" sz="1600" dirty="0" err="1">
                          <a:solidFill>
                            <a:schemeClr val="tx1"/>
                          </a:solidFill>
                          <a:latin typeface="+mn-lt"/>
                        </a:rPr>
                        <a:t>B</a:t>
                      </a:r>
                      <a:endParaRPr lang="en-US" sz="1600" dirty="0">
                        <a:solidFill>
                          <a:schemeClr val="tx1"/>
                        </a:solidFill>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Ba</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Moderate ability to pay interest and repay principal. Have speculative elements and future cannot be considered well assured. Adverse business, economic, and financial conditions could lead to inability to meet financial obligations.</a:t>
                      </a:r>
                      <a:endParaRPr lang="en-US" sz="1600" dirty="0">
                        <a:solidFill>
                          <a:schemeClr val="tx1"/>
                        </a:solidFill>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094179"/>
                  </a:ext>
                </a:extLst>
              </a:tr>
              <a:tr h="370840">
                <a:tc>
                  <a:txBody>
                    <a:bodyPr/>
                    <a:lstStyle/>
                    <a:p>
                      <a:r>
                        <a:rPr lang="en-US" sz="1600" dirty="0">
                          <a:solidFill>
                            <a:schemeClr val="tx1"/>
                          </a:solidFill>
                          <a:latin typeface="+mn-lt"/>
                        </a:rPr>
                        <a:t>B</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B</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Lack characteristics of desirable investment. Assurance of interest and principal payments over long period of time may be small. Adverse conditions likely to impair ability to meet financial obligations.</a:t>
                      </a:r>
                      <a:endParaRPr lang="en-US" sz="1600" dirty="0">
                        <a:solidFill>
                          <a:schemeClr val="tx1"/>
                        </a:solidFill>
                        <a:latin typeface="+mn-lt"/>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56173"/>
                  </a:ext>
                </a:extLst>
              </a:tr>
            </a:tbl>
          </a:graphicData>
        </a:graphic>
      </p:graphicFrame>
    </p:spTree>
    <p:extLst>
      <p:ext uri="{BB962C8B-B14F-4D97-AF65-F5344CB8AC3E}">
        <p14:creationId xmlns:p14="http://schemas.microsoft.com/office/powerpoint/2010/main" val="153637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5E22-8404-4B08-B329-43D5A25369B8}"/>
              </a:ext>
            </a:extLst>
          </p:cNvPr>
          <p:cNvSpPr>
            <a:spLocks noGrp="1"/>
          </p:cNvSpPr>
          <p:nvPr>
            <p:ph type="title"/>
          </p:nvPr>
        </p:nvSpPr>
        <p:spPr>
          <a:xfrm>
            <a:off x="457199" y="215371"/>
            <a:ext cx="8541657" cy="1097279"/>
          </a:xfrm>
        </p:spPr>
        <p:txBody>
          <a:bodyPr/>
          <a:lstStyle/>
          <a:p>
            <a:r>
              <a:rPr lang="en-US" altLang="en-US" sz="3400" dirty="0">
                <a:ea typeface="ヒラギノ角ゴ Pro W3" pitchFamily="-84" charset="-128"/>
              </a:rPr>
              <a:t>Table 2 Debt Rating Descriptions </a:t>
            </a:r>
            <a:r>
              <a:rPr lang="en-US" altLang="en-US" sz="2000" b="0" dirty="0">
                <a:ea typeface="ヒラギノ角ゴ Pro W3" pitchFamily="-84" charset="-128"/>
              </a:rPr>
              <a:t>(cont.)</a:t>
            </a:r>
            <a:endParaRPr lang="en-US" dirty="0"/>
          </a:p>
        </p:txBody>
      </p:sp>
      <p:graphicFrame>
        <p:nvGraphicFramePr>
          <p:cNvPr id="4" name="Table 4">
            <a:extLst>
              <a:ext uri="{FF2B5EF4-FFF2-40B4-BE49-F238E27FC236}">
                <a16:creationId xmlns:a16="http://schemas.microsoft.com/office/drawing/2014/main" id="{85C6CA70-0986-4A17-9346-048661FFE737}"/>
              </a:ext>
            </a:extLst>
          </p:cNvPr>
          <p:cNvGraphicFramePr>
            <a:graphicFrameLocks noGrp="1"/>
          </p:cNvGraphicFramePr>
          <p:nvPr>
            <p:ph sz="quarter" idx="13"/>
            <p:extLst>
              <p:ext uri="{D42A27DB-BD31-4B8C-83A1-F6EECF244321}">
                <p14:modId xmlns:p14="http://schemas.microsoft.com/office/powerpoint/2010/main" val="2956744462"/>
              </p:ext>
            </p:extLst>
          </p:nvPr>
        </p:nvGraphicFramePr>
        <p:xfrm>
          <a:off x="457200" y="1555750"/>
          <a:ext cx="8229600" cy="3291840"/>
        </p:xfrm>
        <a:graphic>
          <a:graphicData uri="http://schemas.openxmlformats.org/drawingml/2006/table">
            <a:tbl>
              <a:tblPr firstRow="1" bandRow="1">
                <a:tableStyleId>{40F9630F-82C1-40B7-BC3A-925EFCFF5E92}</a:tableStyleId>
              </a:tblPr>
              <a:tblGrid>
                <a:gridCol w="1603829">
                  <a:extLst>
                    <a:ext uri="{9D8B030D-6E8A-4147-A177-3AD203B41FA5}">
                      <a16:colId xmlns:a16="http://schemas.microsoft.com/office/drawing/2014/main" val="1677332753"/>
                    </a:ext>
                  </a:extLst>
                </a:gridCol>
                <a:gridCol w="1016000">
                  <a:extLst>
                    <a:ext uri="{9D8B030D-6E8A-4147-A177-3AD203B41FA5}">
                      <a16:colId xmlns:a16="http://schemas.microsoft.com/office/drawing/2014/main" val="3326724078"/>
                    </a:ext>
                  </a:extLst>
                </a:gridCol>
                <a:gridCol w="5609771">
                  <a:extLst>
                    <a:ext uri="{9D8B030D-6E8A-4147-A177-3AD203B41FA5}">
                      <a16:colId xmlns:a16="http://schemas.microsoft.com/office/drawing/2014/main" val="798231726"/>
                    </a:ext>
                  </a:extLst>
                </a:gridCol>
              </a:tblGrid>
              <a:tr h="370840">
                <a:tc>
                  <a:txBody>
                    <a:bodyPr/>
                    <a:lstStyle/>
                    <a:p>
                      <a:r>
                        <a:rPr lang="en-US" sz="1600" b="1" dirty="0">
                          <a:latin typeface="+mn-lt"/>
                        </a:rPr>
                        <a:t>Standard &amp; Poor’s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Moody’s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latin typeface="+mn-lt"/>
                        </a:rPr>
                        <a:t>Definition</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955727"/>
                  </a:ext>
                </a:extLst>
              </a:tr>
              <a:tr h="370840">
                <a:tc>
                  <a:txBody>
                    <a:bodyPr/>
                    <a:lstStyle/>
                    <a:p>
                      <a:r>
                        <a:rPr lang="en-US" sz="1600" dirty="0">
                          <a:solidFill>
                            <a:schemeClr val="tx1"/>
                          </a:solidFill>
                          <a:latin typeface="+mn-lt"/>
                        </a:rPr>
                        <a:t>C</a:t>
                      </a:r>
                      <a:r>
                        <a:rPr lang="en-US" sz="100" baseline="0" dirty="0">
                          <a:solidFill>
                            <a:schemeClr val="tx1"/>
                          </a:solidFill>
                          <a:latin typeface="+mn-lt"/>
                        </a:rPr>
                        <a:t> </a:t>
                      </a:r>
                      <a:r>
                        <a:rPr lang="en-US" sz="1600" dirty="0" err="1">
                          <a:solidFill>
                            <a:schemeClr val="tx1"/>
                          </a:solidFill>
                          <a:latin typeface="+mn-lt"/>
                        </a:rPr>
                        <a:t>C</a:t>
                      </a:r>
                      <a:r>
                        <a:rPr lang="en-US" sz="100" baseline="0" dirty="0">
                          <a:solidFill>
                            <a:schemeClr val="tx1"/>
                          </a:solidFill>
                          <a:latin typeface="+mn-lt"/>
                        </a:rPr>
                        <a:t> </a:t>
                      </a:r>
                      <a:r>
                        <a:rPr lang="en-US" sz="1600" dirty="0" err="1">
                          <a:solidFill>
                            <a:schemeClr val="tx1"/>
                          </a:solidFill>
                          <a:latin typeface="+mn-lt"/>
                        </a:rPr>
                        <a:t>C</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C</a:t>
                      </a:r>
                      <a:r>
                        <a:rPr lang="en-US" sz="100" baseline="0" dirty="0">
                          <a:solidFill>
                            <a:schemeClr val="tx1"/>
                          </a:solidFill>
                          <a:latin typeface="+mn-lt"/>
                        </a:rPr>
                        <a:t> </a:t>
                      </a:r>
                      <a:r>
                        <a:rPr lang="en-US" sz="1600" dirty="0">
                          <a:solidFill>
                            <a:schemeClr val="tx1"/>
                          </a:solidFill>
                          <a:latin typeface="+mn-lt"/>
                        </a:rPr>
                        <a:t>a</a:t>
                      </a:r>
                      <a:r>
                        <a:rPr lang="en-US" sz="100" baseline="0" dirty="0">
                          <a:solidFill>
                            <a:schemeClr val="tx1"/>
                          </a:solidFill>
                          <a:latin typeface="+mn-lt"/>
                        </a:rPr>
                        <a:t> </a:t>
                      </a:r>
                      <a:r>
                        <a:rPr lang="en-US" sz="1600" dirty="0" err="1">
                          <a:solidFill>
                            <a:schemeClr val="tx1"/>
                          </a:solidFill>
                          <a:latin typeface="+mn-lt"/>
                        </a:rPr>
                        <a:t>a</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Poor standing. Identifiable vulnerability to default and dependent on favorable business, economic, and financial conditions to meet timely payment of interest and repayment of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355685"/>
                  </a:ext>
                </a:extLst>
              </a:tr>
              <a:tr h="370840">
                <a:tc>
                  <a:txBody>
                    <a:bodyPr/>
                    <a:lstStyle/>
                    <a:p>
                      <a:r>
                        <a:rPr lang="en-US" sz="1600" dirty="0">
                          <a:solidFill>
                            <a:schemeClr val="tx1"/>
                          </a:solidFill>
                          <a:latin typeface="+mn-lt"/>
                        </a:rPr>
                        <a:t>C</a:t>
                      </a:r>
                      <a:r>
                        <a:rPr lang="en-US" sz="100" baseline="0" dirty="0">
                          <a:solidFill>
                            <a:schemeClr val="tx1"/>
                          </a:solidFill>
                          <a:latin typeface="+mn-lt"/>
                        </a:rPr>
                        <a:t> </a:t>
                      </a:r>
                      <a:r>
                        <a:rPr lang="en-US" sz="1600" dirty="0" err="1">
                          <a:solidFill>
                            <a:schemeClr val="tx1"/>
                          </a:solidFill>
                          <a:latin typeface="+mn-lt"/>
                        </a:rPr>
                        <a:t>C</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Represent obligations that are speculative to a high degree. Issues often default and have other marked shortcomings.</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094179"/>
                  </a:ext>
                </a:extLst>
              </a:tr>
              <a:tr h="370840">
                <a:tc>
                  <a:txBody>
                    <a:bodyPr/>
                    <a:lstStyle/>
                    <a:p>
                      <a:r>
                        <a:rPr lang="en-US" sz="1600" dirty="0">
                          <a:solidFill>
                            <a:schemeClr val="tx1"/>
                          </a:solidFill>
                          <a:latin typeface="+mn-lt"/>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Lowest-rated class of bonds. Have extremely poor prospects of attaining any real investment standard. May be used to cover a situation where bankruptcy petition has been filed, but debt service payments are continued.</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56173"/>
                  </a:ext>
                </a:extLst>
              </a:tr>
            </a:tbl>
          </a:graphicData>
        </a:graphic>
      </p:graphicFrame>
    </p:spTree>
    <p:extLst>
      <p:ext uri="{BB962C8B-B14F-4D97-AF65-F5344CB8AC3E}">
        <p14:creationId xmlns:p14="http://schemas.microsoft.com/office/powerpoint/2010/main" val="108428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5E22-8404-4B08-B329-43D5A25369B8}"/>
              </a:ext>
            </a:extLst>
          </p:cNvPr>
          <p:cNvSpPr>
            <a:spLocks noGrp="1"/>
          </p:cNvSpPr>
          <p:nvPr>
            <p:ph type="title"/>
          </p:nvPr>
        </p:nvSpPr>
        <p:spPr>
          <a:xfrm>
            <a:off x="457199" y="215371"/>
            <a:ext cx="8541657" cy="1097279"/>
          </a:xfrm>
        </p:spPr>
        <p:txBody>
          <a:bodyPr/>
          <a:lstStyle/>
          <a:p>
            <a:r>
              <a:rPr lang="en-US" altLang="en-US" sz="3400" dirty="0">
                <a:ea typeface="ヒラギノ角ゴ Pro W3" pitchFamily="-84" charset="-128"/>
              </a:rPr>
              <a:t>Table 12.2 Debt Rating Descriptions </a:t>
            </a:r>
            <a:r>
              <a:rPr lang="en-US" altLang="en-US" sz="2000" b="0" dirty="0">
                <a:ea typeface="ヒラギノ角ゴ Pro W3" pitchFamily="-84" charset="-128"/>
              </a:rPr>
              <a:t>(cont.)</a:t>
            </a:r>
            <a:endParaRPr lang="en-US" dirty="0"/>
          </a:p>
        </p:txBody>
      </p:sp>
      <p:graphicFrame>
        <p:nvGraphicFramePr>
          <p:cNvPr id="4" name="Table 4">
            <a:extLst>
              <a:ext uri="{FF2B5EF4-FFF2-40B4-BE49-F238E27FC236}">
                <a16:creationId xmlns:a16="http://schemas.microsoft.com/office/drawing/2014/main" id="{85C6CA70-0986-4A17-9346-048661FFE737}"/>
              </a:ext>
            </a:extLst>
          </p:cNvPr>
          <p:cNvGraphicFramePr>
            <a:graphicFrameLocks noGrp="1"/>
          </p:cNvGraphicFramePr>
          <p:nvPr>
            <p:ph sz="quarter" idx="13"/>
            <p:extLst>
              <p:ext uri="{D42A27DB-BD31-4B8C-83A1-F6EECF244321}">
                <p14:modId xmlns:p14="http://schemas.microsoft.com/office/powerpoint/2010/main" val="2631601785"/>
              </p:ext>
            </p:extLst>
          </p:nvPr>
        </p:nvGraphicFramePr>
        <p:xfrm>
          <a:off x="457200" y="1555750"/>
          <a:ext cx="8229600" cy="2688425"/>
        </p:xfrm>
        <a:graphic>
          <a:graphicData uri="http://schemas.openxmlformats.org/drawingml/2006/table">
            <a:tbl>
              <a:tblPr firstRow="1" bandRow="1">
                <a:tableStyleId>{40F9630F-82C1-40B7-BC3A-925EFCFF5E92}</a:tableStyleId>
              </a:tblPr>
              <a:tblGrid>
                <a:gridCol w="1603829">
                  <a:extLst>
                    <a:ext uri="{9D8B030D-6E8A-4147-A177-3AD203B41FA5}">
                      <a16:colId xmlns:a16="http://schemas.microsoft.com/office/drawing/2014/main" val="1677332753"/>
                    </a:ext>
                  </a:extLst>
                </a:gridCol>
                <a:gridCol w="1016000">
                  <a:extLst>
                    <a:ext uri="{9D8B030D-6E8A-4147-A177-3AD203B41FA5}">
                      <a16:colId xmlns:a16="http://schemas.microsoft.com/office/drawing/2014/main" val="3326724078"/>
                    </a:ext>
                  </a:extLst>
                </a:gridCol>
                <a:gridCol w="5609771">
                  <a:extLst>
                    <a:ext uri="{9D8B030D-6E8A-4147-A177-3AD203B41FA5}">
                      <a16:colId xmlns:a16="http://schemas.microsoft.com/office/drawing/2014/main" val="798231726"/>
                    </a:ext>
                  </a:extLst>
                </a:gridCol>
              </a:tblGrid>
              <a:tr h="370840">
                <a:tc>
                  <a:txBody>
                    <a:bodyPr/>
                    <a:lstStyle/>
                    <a:p>
                      <a:r>
                        <a:rPr lang="en-US" sz="1600" b="1" dirty="0">
                          <a:solidFill>
                            <a:schemeClr val="tx1"/>
                          </a:solidFill>
                          <a:latin typeface="+mn-lt"/>
                        </a:rPr>
                        <a:t>Standard &amp; Poor’s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solidFill>
                            <a:schemeClr val="tx1"/>
                          </a:solidFill>
                          <a:latin typeface="+mn-lt"/>
                        </a:rPr>
                        <a:t>Moody’s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solidFill>
                            <a:schemeClr val="tx1"/>
                          </a:solidFill>
                          <a:latin typeface="+mn-lt"/>
                        </a:rPr>
                        <a:t>Definition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955727"/>
                  </a:ext>
                </a:extLst>
              </a:tr>
              <a:tr h="370840">
                <a:tc>
                  <a:txBody>
                    <a:bodyPr/>
                    <a:lstStyle/>
                    <a:p>
                      <a:r>
                        <a:rPr lang="en-US" sz="1600" dirty="0">
                          <a:solidFill>
                            <a:schemeClr val="tx1"/>
                          </a:solidFill>
                          <a:latin typeface="+mn-lt"/>
                        </a:rPr>
                        <a:t>C</a:t>
                      </a:r>
                      <a:r>
                        <a:rPr lang="en-US" sz="100" dirty="0">
                          <a:solidFill>
                            <a:schemeClr val="tx1"/>
                          </a:solidFill>
                          <a:latin typeface="+mn-lt"/>
                        </a:rPr>
                        <a:t> </a:t>
                      </a:r>
                      <a:r>
                        <a:rPr lang="en-US" sz="1600" dirty="0">
                          <a:solidFill>
                            <a:schemeClr val="tx1"/>
                          </a:solidFill>
                          <a:latin typeface="+mn-lt"/>
                        </a:rPr>
                        <a:t>I</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C</a:t>
                      </a:r>
                      <a:r>
                        <a:rPr lang="en-US" sz="100" baseline="0" dirty="0">
                          <a:solidFill>
                            <a:schemeClr val="tx1"/>
                          </a:solidFill>
                          <a:latin typeface="+mn-lt"/>
                        </a:rPr>
                        <a:t> </a:t>
                      </a:r>
                      <a:r>
                        <a:rPr lang="en-US" sz="1600" dirty="0">
                          <a:solidFill>
                            <a:schemeClr val="tx1"/>
                          </a:solidFill>
                          <a:latin typeface="+mn-lt"/>
                        </a:rPr>
                        <a:t>a</a:t>
                      </a:r>
                      <a:r>
                        <a:rPr lang="en-US" sz="100" baseline="0" dirty="0">
                          <a:solidFill>
                            <a:schemeClr val="tx1"/>
                          </a:solidFill>
                          <a:latin typeface="+mn-lt"/>
                        </a:rPr>
                        <a:t> </a:t>
                      </a:r>
                      <a:r>
                        <a:rPr lang="en-US" sz="1600" dirty="0">
                          <a:solidFill>
                            <a:schemeClr val="tx1"/>
                          </a:solidFill>
                          <a:latin typeface="+mn-lt"/>
                        </a:rPr>
                        <a:t>a</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Reserved for income bonds on which no interest is being paid.</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355685"/>
                  </a:ext>
                </a:extLst>
              </a:tr>
              <a:tr h="370840">
                <a:tc>
                  <a:txBody>
                    <a:bodyPr/>
                    <a:lstStyle/>
                    <a:p>
                      <a:r>
                        <a:rPr lang="en-US" sz="1600" dirty="0">
                          <a:solidFill>
                            <a:schemeClr val="tx1"/>
                          </a:solidFill>
                          <a:latin typeface="+mn-lt"/>
                        </a:rPr>
                        <a:t>D</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Ca</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Payment default.</a:t>
                      </a:r>
                      <a:endParaRPr lang="en-US" sz="16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094179"/>
                  </a:ext>
                </a:extLst>
              </a:tr>
              <a:tr h="0">
                <a:tc>
                  <a:txBody>
                    <a:bodyPr/>
                    <a:lstStyle/>
                    <a:p>
                      <a:r>
                        <a:rPr lang="en-US" sz="1600" dirty="0">
                          <a:solidFill>
                            <a:schemeClr val="tx1"/>
                          </a:solidFill>
                          <a:latin typeface="+mn-lt"/>
                        </a:rPr>
                        <a:t>N</a:t>
                      </a:r>
                      <a:r>
                        <a:rPr lang="en-US" sz="100" baseline="0" dirty="0">
                          <a:solidFill>
                            <a:schemeClr val="tx1"/>
                          </a:solidFill>
                          <a:latin typeface="+mn-lt"/>
                        </a:rPr>
                        <a:t>  </a:t>
                      </a:r>
                      <a:r>
                        <a:rPr lang="en-US" sz="1600" dirty="0">
                          <a:solidFill>
                            <a:schemeClr val="tx1"/>
                          </a:solidFill>
                          <a:latin typeface="+mn-lt"/>
                        </a:rPr>
                        <a:t>R</a:t>
                      </a:r>
                    </a:p>
                  </a:txBody>
                  <a:tcPr marT="46800"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No public rating has been requested.</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56173"/>
                  </a:ext>
                </a:extLst>
              </a:tr>
              <a:tr h="0">
                <a:tc>
                  <a:txBody>
                    <a:bodyPr/>
                    <a:lstStyle/>
                    <a:p>
                      <a:pPr algn="l" fontAlgn="ctr"/>
                      <a:r>
                        <a:rPr lang="en-US" sz="100" b="0" i="0" u="none" strike="noStrike" dirty="0">
                          <a:solidFill>
                            <a:schemeClr val="tx1"/>
                          </a:solidFill>
                          <a:effectLst/>
                          <a:latin typeface="+mn-lt"/>
                        </a:rPr>
                        <a:t>left parenthesis plus right parenthesis or left parenthesis minus right parenthesis</a:t>
                      </a:r>
                      <a:endParaRPr lang="en-IN" sz="100" b="0" i="0" u="none" strike="noStrike" dirty="0">
                        <a:solidFill>
                          <a:schemeClr val="tx1"/>
                        </a:solidFill>
                        <a:effectLst/>
                        <a:latin typeface="+mn-lt"/>
                      </a:endParaRPr>
                    </a:p>
                  </a:txBody>
                  <a:tcPr marL="180000" marR="0"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latin typeface="+mn-lt"/>
                        </a:rPr>
                        <a:t>C</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kern="1200" baseline="0" dirty="0">
                          <a:solidFill>
                            <a:schemeClr val="tx1"/>
                          </a:solidFill>
                          <a:latin typeface="+mn-lt"/>
                          <a:ea typeface="+mn-ea"/>
                          <a:cs typeface="+mn-cs"/>
                        </a:rPr>
                        <a:t>Ratings from A</a:t>
                      </a:r>
                      <a:r>
                        <a:rPr lang="en-US" sz="100" b="0" i="0" u="none" strike="noStrike" kern="1200" baseline="0" dirty="0">
                          <a:solidFill>
                            <a:schemeClr val="tx1"/>
                          </a:solidFill>
                          <a:latin typeface="+mn-lt"/>
                          <a:ea typeface="+mn-ea"/>
                          <a:cs typeface="+mn-cs"/>
                        </a:rPr>
                        <a:t> </a:t>
                      </a:r>
                      <a:r>
                        <a:rPr lang="en-US" sz="1600" b="0" i="0" u="none" strike="noStrike" kern="1200" baseline="0" dirty="0">
                          <a:solidFill>
                            <a:schemeClr val="tx1"/>
                          </a:solidFill>
                          <a:latin typeface="+mn-lt"/>
                          <a:ea typeface="+mn-ea"/>
                          <a:cs typeface="+mn-cs"/>
                        </a:rPr>
                        <a:t>A to C</a:t>
                      </a:r>
                      <a:r>
                        <a:rPr lang="en-US" sz="100" b="0" i="0" u="none" strike="noStrike" kern="1200" baseline="0" dirty="0">
                          <a:solidFill>
                            <a:schemeClr val="tx1"/>
                          </a:solidFill>
                          <a:latin typeface="+mn-lt"/>
                          <a:ea typeface="+mn-ea"/>
                          <a:cs typeface="+mn-cs"/>
                        </a:rPr>
                        <a:t> </a:t>
                      </a:r>
                      <a:r>
                        <a:rPr lang="en-US" sz="1600" b="0" i="0" u="none" strike="noStrike" kern="1200" baseline="0" dirty="0">
                          <a:solidFill>
                            <a:schemeClr val="tx1"/>
                          </a:solidFill>
                          <a:latin typeface="+mn-lt"/>
                          <a:ea typeface="+mn-ea"/>
                          <a:cs typeface="+mn-cs"/>
                        </a:rPr>
                        <a:t>C</a:t>
                      </a:r>
                      <a:r>
                        <a:rPr lang="en-US" sz="100" b="0" i="0" u="none" strike="noStrike" kern="1200" baseline="0" dirty="0">
                          <a:solidFill>
                            <a:schemeClr val="tx1"/>
                          </a:solidFill>
                          <a:latin typeface="+mn-lt"/>
                          <a:ea typeface="+mn-ea"/>
                          <a:cs typeface="+mn-cs"/>
                        </a:rPr>
                        <a:t> </a:t>
                      </a:r>
                      <a:r>
                        <a:rPr lang="en-US" sz="1600" b="0" i="0" u="none" strike="noStrike" kern="1200" baseline="0" dirty="0">
                          <a:solidFill>
                            <a:schemeClr val="tx1"/>
                          </a:solidFill>
                          <a:latin typeface="+mn-lt"/>
                          <a:ea typeface="+mn-ea"/>
                          <a:cs typeface="+mn-cs"/>
                        </a:rPr>
                        <a:t>C may be modified by the addition of a plus or minus sign to show relative standing within the major rating categories.</a:t>
                      </a:r>
                      <a:endParaRPr lang="en-US" sz="1600" dirty="0">
                        <a:solidFill>
                          <a:schemeClr val="tx1"/>
                        </a:solidFill>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613069"/>
                  </a:ext>
                </a:extLst>
              </a:tr>
            </a:tbl>
          </a:graphicData>
        </a:graphic>
      </p:graphicFrame>
      <p:graphicFrame>
        <p:nvGraphicFramePr>
          <p:cNvPr id="3" name="Object 2">
            <a:extLst>
              <a:ext uri="{FF2B5EF4-FFF2-40B4-BE49-F238E27FC236}">
                <a16:creationId xmlns:a16="http://schemas.microsoft.com/office/drawing/2014/main" id="{A5782379-1F0C-48F7-BB22-F5F038F647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5011633"/>
              </p:ext>
            </p:extLst>
          </p:nvPr>
        </p:nvGraphicFramePr>
        <p:xfrm>
          <a:off x="554053" y="3511952"/>
          <a:ext cx="902124" cy="294925"/>
        </p:xfrm>
        <a:graphic>
          <a:graphicData uri="http://schemas.openxmlformats.org/presentationml/2006/ole">
            <mc:AlternateContent xmlns:mc="http://schemas.openxmlformats.org/markup-compatibility/2006">
              <mc:Choice xmlns:v="urn:schemas-microsoft-com:vml" Requires="v">
                <p:oleObj name="Equation" r:id="rId2" imgW="1320480" imgH="431640" progId="Equation.DSMT4">
                  <p:embed/>
                </p:oleObj>
              </mc:Choice>
              <mc:Fallback>
                <p:oleObj name="Equation" r:id="rId2" imgW="1320480" imgH="431640" progId="Equation.DSMT4">
                  <p:embed/>
                  <p:pic>
                    <p:nvPicPr>
                      <p:cNvPr id="0" name=""/>
                      <p:cNvPicPr/>
                      <p:nvPr/>
                    </p:nvPicPr>
                    <p:blipFill>
                      <a:blip r:embed="rId3"/>
                      <a:stretch>
                        <a:fillRect/>
                      </a:stretch>
                    </p:blipFill>
                    <p:spPr>
                      <a:xfrm>
                        <a:off x="554053" y="3511952"/>
                        <a:ext cx="902124" cy="2949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5554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0288-5831-4F29-9BDA-06D0888E62EA}"/>
              </a:ext>
            </a:extLst>
          </p:cNvPr>
          <p:cNvSpPr>
            <a:spLocks noGrp="1"/>
          </p:cNvSpPr>
          <p:nvPr>
            <p:ph type="title"/>
          </p:nvPr>
        </p:nvSpPr>
        <p:spPr/>
        <p:txBody>
          <a:bodyPr/>
          <a:lstStyle/>
          <a:p>
            <a:r>
              <a:rPr lang="en-US" altLang="en-US" dirty="0">
                <a:ea typeface="ヒラギノ角ゴ Pro W3" pitchFamily="-84" charset="-128"/>
              </a:rPr>
              <a:t>Purpose of the Capital Market</a:t>
            </a:r>
            <a:endParaRPr lang="en-US" dirty="0"/>
          </a:p>
        </p:txBody>
      </p:sp>
      <p:sp>
        <p:nvSpPr>
          <p:cNvPr id="3" name="Content Placeholder 2">
            <a:extLst>
              <a:ext uri="{FF2B5EF4-FFF2-40B4-BE49-F238E27FC236}">
                <a16:creationId xmlns:a16="http://schemas.microsoft.com/office/drawing/2014/main" id="{21AA7F39-156D-40CE-A755-B604693D02B3}"/>
              </a:ext>
            </a:extLst>
          </p:cNvPr>
          <p:cNvSpPr>
            <a:spLocks noGrp="1"/>
          </p:cNvSpPr>
          <p:nvPr>
            <p:ph sz="quarter" idx="13"/>
          </p:nvPr>
        </p:nvSpPr>
        <p:spPr/>
        <p:txBody>
          <a:bodyPr/>
          <a:lstStyle/>
          <a:p>
            <a:r>
              <a:rPr lang="en-US" altLang="en-US" dirty="0">
                <a:ea typeface="ヒラギノ角ゴ Pro W3" pitchFamily="-84" charset="-128"/>
              </a:rPr>
              <a:t>Original maturity is </a:t>
            </a:r>
            <a:r>
              <a:rPr lang="en-US" altLang="en-US" b="1" dirty="0">
                <a:ea typeface="ヒラギノ角ゴ Pro W3" pitchFamily="-84" charset="-128"/>
              </a:rPr>
              <a:t>greater </a:t>
            </a:r>
            <a:r>
              <a:rPr lang="en-US" altLang="en-US" dirty="0">
                <a:ea typeface="ヒラギノ角ゴ Pro W3" pitchFamily="-84" charset="-128"/>
              </a:rPr>
              <a:t>than one year, typically for long-term financing or investments</a:t>
            </a:r>
          </a:p>
          <a:p>
            <a:r>
              <a:rPr lang="en-US" altLang="en-US" dirty="0">
                <a:ea typeface="ヒラギノ角ゴ Pro W3" pitchFamily="-84" charset="-128"/>
              </a:rPr>
              <a:t>Best known capital market securities:</a:t>
            </a:r>
          </a:p>
          <a:p>
            <a:pPr lvl="1"/>
            <a:r>
              <a:rPr lang="en-US" altLang="en-US" dirty="0">
                <a:ea typeface="ヒラギノ角ゴ Pro W3" pitchFamily="-84" charset="-128"/>
              </a:rPr>
              <a:t>Stocks and bonds</a:t>
            </a:r>
            <a:endParaRPr lang="en-US" dirty="0"/>
          </a:p>
        </p:txBody>
      </p:sp>
    </p:spTree>
    <p:extLst>
      <p:ext uri="{BB962C8B-B14F-4D97-AF65-F5344CB8AC3E}">
        <p14:creationId xmlns:p14="http://schemas.microsoft.com/office/powerpoint/2010/main" val="204002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587B-87AB-4B23-9B21-05EC39662376}"/>
              </a:ext>
            </a:extLst>
          </p:cNvPr>
          <p:cNvSpPr>
            <a:spLocks noGrp="1"/>
          </p:cNvSpPr>
          <p:nvPr>
            <p:ph type="title"/>
          </p:nvPr>
        </p:nvSpPr>
        <p:spPr/>
        <p:txBody>
          <a:bodyPr/>
          <a:lstStyle/>
          <a:p>
            <a:r>
              <a:rPr lang="en-US" altLang="en-US" dirty="0">
                <a:ea typeface="ヒラギノ角ゴ Pro W3" pitchFamily="-84" charset="-128"/>
              </a:rPr>
              <a:t>Financial Guarantees for Bonds </a:t>
            </a:r>
            <a:endParaRPr lang="en-US" dirty="0"/>
          </a:p>
        </p:txBody>
      </p:sp>
      <p:sp>
        <p:nvSpPr>
          <p:cNvPr id="3" name="Content Placeholder 2">
            <a:extLst>
              <a:ext uri="{FF2B5EF4-FFF2-40B4-BE49-F238E27FC236}">
                <a16:creationId xmlns:a16="http://schemas.microsoft.com/office/drawing/2014/main" id="{20DB141B-47B6-496A-A986-2E11E4878229}"/>
              </a:ext>
            </a:extLst>
          </p:cNvPr>
          <p:cNvSpPr>
            <a:spLocks noGrp="1"/>
          </p:cNvSpPr>
          <p:nvPr>
            <p:ph sz="quarter" idx="13"/>
          </p:nvPr>
        </p:nvSpPr>
        <p:spPr/>
        <p:txBody>
          <a:bodyPr/>
          <a:lstStyle/>
          <a:p>
            <a:r>
              <a:rPr lang="en-US" altLang="en-US" dirty="0">
                <a:ea typeface="ヒラギノ角ゴ Pro W3" pitchFamily="-84" charset="-128"/>
              </a:rPr>
              <a:t>Some debt issuers purchase </a:t>
            </a:r>
            <a:r>
              <a:rPr lang="en-US" altLang="en-US" b="1" dirty="0">
                <a:ea typeface="ヒラギノ角ゴ Pro W3" pitchFamily="-84" charset="-128"/>
              </a:rPr>
              <a:t>financial guarantees</a:t>
            </a:r>
            <a:r>
              <a:rPr lang="en-US" altLang="en-US" dirty="0">
                <a:ea typeface="ヒラギノ角ゴ Pro W3" pitchFamily="-84" charset="-128"/>
              </a:rPr>
              <a:t> to lower the risk of their debt.</a:t>
            </a:r>
          </a:p>
          <a:p>
            <a:r>
              <a:rPr lang="en-US" altLang="en-US" dirty="0">
                <a:ea typeface="ヒラギノ角ゴ Pro W3" pitchFamily="-84" charset="-128"/>
              </a:rPr>
              <a:t>The guarantee provides for timely payment of interest and principal, and are usually backed by large insurance companies.</a:t>
            </a:r>
            <a:endParaRPr lang="en-US" dirty="0"/>
          </a:p>
        </p:txBody>
      </p:sp>
    </p:spTree>
    <p:extLst>
      <p:ext uri="{BB962C8B-B14F-4D97-AF65-F5344CB8AC3E}">
        <p14:creationId xmlns:p14="http://schemas.microsoft.com/office/powerpoint/2010/main" val="422215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6F72-331D-4AFD-B377-91C9D6EABC28}"/>
              </a:ext>
            </a:extLst>
          </p:cNvPr>
          <p:cNvSpPr>
            <a:spLocks noGrp="1"/>
          </p:cNvSpPr>
          <p:nvPr>
            <p:ph type="title"/>
          </p:nvPr>
        </p:nvSpPr>
        <p:spPr/>
        <p:txBody>
          <a:bodyPr/>
          <a:lstStyle/>
          <a:p>
            <a:r>
              <a:rPr lang="en-US" noProof="0" dirty="0"/>
              <a:t>Oversight of the Bond Markets</a:t>
            </a:r>
          </a:p>
        </p:txBody>
      </p:sp>
      <p:sp>
        <p:nvSpPr>
          <p:cNvPr id="3" name="Content Placeholder 2">
            <a:extLst>
              <a:ext uri="{FF2B5EF4-FFF2-40B4-BE49-F238E27FC236}">
                <a16:creationId xmlns:a16="http://schemas.microsoft.com/office/drawing/2014/main" id="{FD9EECD6-FC49-49EA-9A1C-56CC1F22F4D8}"/>
              </a:ext>
            </a:extLst>
          </p:cNvPr>
          <p:cNvSpPr>
            <a:spLocks noGrp="1"/>
          </p:cNvSpPr>
          <p:nvPr>
            <p:ph sz="quarter" idx="13"/>
          </p:nvPr>
        </p:nvSpPr>
        <p:spPr/>
        <p:txBody>
          <a:bodyPr/>
          <a:lstStyle/>
          <a:p>
            <a:r>
              <a:rPr lang="en-US" altLang="en-US" dirty="0">
                <a:ea typeface="ヒラギノ角ゴ Pro W3" pitchFamily="-84" charset="-128"/>
              </a:rPr>
              <a:t>Bond trades are not available to the public, making trading less transparent.</a:t>
            </a:r>
          </a:p>
          <a:p>
            <a:r>
              <a:rPr lang="en-US" altLang="en-US" dirty="0">
                <a:ea typeface="ヒラギノ角ゴ Pro W3" pitchFamily="-84" charset="-128"/>
              </a:rPr>
              <a:t>T</a:t>
            </a:r>
            <a:r>
              <a:rPr lang="en-US" altLang="en-US" sz="100" dirty="0">
                <a:ea typeface="ヒラギノ角ゴ Pro W3" pitchFamily="-84" charset="-128"/>
              </a:rPr>
              <a:t> </a:t>
            </a:r>
            <a:r>
              <a:rPr lang="en-US" altLang="en-US" dirty="0">
                <a:ea typeface="ヒラギノ角ゴ Pro W3" pitchFamily="-84" charset="-128"/>
              </a:rPr>
              <a:t>R</a:t>
            </a:r>
            <a:r>
              <a:rPr lang="en-US" altLang="en-US" sz="100" dirty="0">
                <a:ea typeface="ヒラギノ角ゴ Pro W3" pitchFamily="-84" charset="-128"/>
              </a:rPr>
              <a:t> </a:t>
            </a:r>
            <a:r>
              <a:rPr lang="en-US" altLang="en-US" dirty="0">
                <a:ea typeface="ヒラギノ角ゴ Pro W3" pitchFamily="-84" charset="-128"/>
              </a:rPr>
              <a:t>A</a:t>
            </a:r>
            <a:r>
              <a:rPr lang="en-US" altLang="en-US" sz="100" dirty="0">
                <a:ea typeface="ヒラギノ角ゴ Pro W3" pitchFamily="-84" charset="-128"/>
              </a:rPr>
              <a:t> </a:t>
            </a:r>
            <a:r>
              <a:rPr lang="en-US" altLang="en-US" dirty="0">
                <a:ea typeface="ヒラギノ角ゴ Pro W3" pitchFamily="-84" charset="-128"/>
              </a:rPr>
              <a:t>C</a:t>
            </a:r>
            <a:r>
              <a:rPr lang="en-US" altLang="en-US" sz="100" dirty="0">
                <a:ea typeface="ヒラギノ角ゴ Pro W3" pitchFamily="-84" charset="-128"/>
              </a:rPr>
              <a:t> </a:t>
            </a:r>
            <a:r>
              <a:rPr lang="en-US" altLang="en-US" dirty="0">
                <a:ea typeface="ヒラギノ角ゴ Pro W3" pitchFamily="-84" charset="-128"/>
              </a:rPr>
              <a:t>E, under F</a:t>
            </a:r>
            <a:r>
              <a:rPr lang="en-US" altLang="en-US" sz="100" dirty="0">
                <a:ea typeface="ヒラギノ角ゴ Pro W3" pitchFamily="-84" charset="-128"/>
              </a:rPr>
              <a:t> </a:t>
            </a:r>
            <a:r>
              <a:rPr lang="en-US" altLang="en-US" dirty="0">
                <a:ea typeface="ヒラギノ角ゴ Pro W3" pitchFamily="-84" charset="-128"/>
              </a:rPr>
              <a:t>I</a:t>
            </a:r>
            <a:r>
              <a:rPr lang="en-US" altLang="en-US" sz="100" dirty="0">
                <a:ea typeface="ヒラギノ角ゴ Pro W3" pitchFamily="-84" charset="-128"/>
              </a:rPr>
              <a:t> </a:t>
            </a:r>
            <a:r>
              <a:rPr lang="en-US" altLang="en-US" dirty="0">
                <a:ea typeface="ヒラギノ角ゴ Pro W3" pitchFamily="-84" charset="-128"/>
              </a:rPr>
              <a:t>N</a:t>
            </a:r>
            <a:r>
              <a:rPr lang="en-US" altLang="en-US" sz="100" dirty="0">
                <a:ea typeface="ヒラギノ角ゴ Pro W3" pitchFamily="-84" charset="-128"/>
              </a:rPr>
              <a:t> </a:t>
            </a:r>
            <a:r>
              <a:rPr lang="en-US" altLang="en-US" dirty="0">
                <a:ea typeface="ヒラギノ角ゴ Pro W3" pitchFamily="-84" charset="-128"/>
              </a:rPr>
              <a:t>R</a:t>
            </a:r>
            <a:r>
              <a:rPr lang="en-US" altLang="en-US" sz="100" dirty="0">
                <a:ea typeface="ヒラギノ角ゴ Pro W3" pitchFamily="-84" charset="-128"/>
              </a:rPr>
              <a:t> </a:t>
            </a:r>
            <a:r>
              <a:rPr lang="en-US" altLang="en-US" dirty="0">
                <a:ea typeface="ヒラギノ角ゴ Pro W3" pitchFamily="-84" charset="-128"/>
              </a:rPr>
              <a:t>A, was developed to:</a:t>
            </a:r>
          </a:p>
          <a:p>
            <a:pPr lvl="1"/>
            <a:r>
              <a:rPr lang="en-US" altLang="en-US" dirty="0">
                <a:ea typeface="ヒラギノ角ゴ Pro W3" pitchFamily="-84" charset="-128"/>
              </a:rPr>
              <a:t>Make some bond transactions reported to the public</a:t>
            </a:r>
            <a:endParaRPr lang="en-US" dirty="0"/>
          </a:p>
          <a:p>
            <a:pPr lvl="1"/>
            <a:r>
              <a:rPr lang="en-US" altLang="en-US" dirty="0">
                <a:ea typeface="ヒラギノ角ゴ Pro W3" pitchFamily="-84" charset="-128"/>
              </a:rPr>
              <a:t>Develop a trading platform to make transaction data available to the public</a:t>
            </a:r>
            <a:endParaRPr lang="en-US" dirty="0"/>
          </a:p>
        </p:txBody>
      </p:sp>
    </p:spTree>
    <p:extLst>
      <p:ext uri="{BB962C8B-B14F-4D97-AF65-F5344CB8AC3E}">
        <p14:creationId xmlns:p14="http://schemas.microsoft.com/office/powerpoint/2010/main" val="269070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88ED-8619-466B-A111-48D30E095665}"/>
              </a:ext>
            </a:extLst>
          </p:cNvPr>
          <p:cNvSpPr>
            <a:spLocks noGrp="1"/>
          </p:cNvSpPr>
          <p:nvPr>
            <p:ph type="title"/>
          </p:nvPr>
        </p:nvSpPr>
        <p:spPr/>
        <p:txBody>
          <a:bodyPr/>
          <a:lstStyle/>
          <a:p>
            <a:r>
              <a:rPr lang="en-US" sz="3200" noProof="0" dirty="0"/>
              <a:t>Table 3 Sample Violations in the Bond Market</a:t>
            </a:r>
          </a:p>
        </p:txBody>
      </p:sp>
      <p:graphicFrame>
        <p:nvGraphicFramePr>
          <p:cNvPr id="4" name="Table 4">
            <a:extLst>
              <a:ext uri="{FF2B5EF4-FFF2-40B4-BE49-F238E27FC236}">
                <a16:creationId xmlns:a16="http://schemas.microsoft.com/office/drawing/2014/main" id="{EFF69257-219C-4A73-9509-473D46D706A1}"/>
              </a:ext>
            </a:extLst>
          </p:cNvPr>
          <p:cNvGraphicFramePr>
            <a:graphicFrameLocks noGrp="1"/>
          </p:cNvGraphicFramePr>
          <p:nvPr>
            <p:ph sz="quarter" idx="13"/>
            <p:extLst>
              <p:ext uri="{D42A27DB-BD31-4B8C-83A1-F6EECF244321}">
                <p14:modId xmlns:p14="http://schemas.microsoft.com/office/powerpoint/2010/main" val="3758738831"/>
              </p:ext>
            </p:extLst>
          </p:nvPr>
        </p:nvGraphicFramePr>
        <p:xfrm>
          <a:off x="791718" y="1666588"/>
          <a:ext cx="7560565" cy="4079240"/>
        </p:xfrm>
        <a:graphic>
          <a:graphicData uri="http://schemas.openxmlformats.org/drawingml/2006/table">
            <a:tbl>
              <a:tblPr firstRow="1" bandRow="1">
                <a:tableStyleId>{40F9630F-82C1-40B7-BC3A-925EFCFF5E92}</a:tableStyleId>
              </a:tblPr>
              <a:tblGrid>
                <a:gridCol w="4627662">
                  <a:extLst>
                    <a:ext uri="{9D8B030D-6E8A-4147-A177-3AD203B41FA5}">
                      <a16:colId xmlns:a16="http://schemas.microsoft.com/office/drawing/2014/main" val="1117929815"/>
                    </a:ext>
                  </a:extLst>
                </a:gridCol>
                <a:gridCol w="2932903">
                  <a:extLst>
                    <a:ext uri="{9D8B030D-6E8A-4147-A177-3AD203B41FA5}">
                      <a16:colId xmlns:a16="http://schemas.microsoft.com/office/drawing/2014/main" val="2639009979"/>
                    </a:ext>
                  </a:extLst>
                </a:gridCol>
              </a:tblGrid>
              <a:tr h="370840">
                <a:tc>
                  <a:txBody>
                    <a:bodyPr/>
                    <a:lstStyle/>
                    <a:p>
                      <a:r>
                        <a:rPr lang="en-US" sz="1800" b="1" dirty="0">
                          <a:latin typeface="+mn-lt"/>
                        </a:rPr>
                        <a:t>Violation</a:t>
                      </a:r>
                      <a:endParaRPr lang="en-US" sz="1800" b="1" dirty="0">
                        <a:solidFill>
                          <a:schemeClr val="bg1"/>
                        </a:solidFill>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Fine</a:t>
                      </a:r>
                      <a:endParaRPr lang="en-US" sz="1800" b="1" dirty="0">
                        <a:solidFill>
                          <a:schemeClr val="bg1"/>
                        </a:solidFill>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4167935"/>
                  </a:ext>
                </a:extLst>
              </a:tr>
              <a:tr h="370840">
                <a:tc>
                  <a:txBody>
                    <a:bodyPr/>
                    <a:lstStyle/>
                    <a:p>
                      <a:r>
                        <a:rPr lang="en-US" sz="1800" dirty="0">
                          <a:latin typeface="+mn-lt"/>
                        </a:rPr>
                        <a:t>Excessive trading</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$5,000 to $110,000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728777"/>
                  </a:ext>
                </a:extLst>
              </a:tr>
              <a:tr h="370840">
                <a:tc>
                  <a:txBody>
                    <a:bodyPr/>
                    <a:lstStyle/>
                    <a:p>
                      <a:r>
                        <a:rPr lang="en-US" sz="1800" dirty="0">
                          <a:latin typeface="+mn-lt"/>
                        </a:rPr>
                        <a:t>Excessive markups</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$5,000 to $146,000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893893"/>
                  </a:ext>
                </a:extLst>
              </a:tr>
              <a:tr h="370840">
                <a:tc>
                  <a:txBody>
                    <a:bodyPr/>
                    <a:lstStyle/>
                    <a:p>
                      <a:r>
                        <a:rPr lang="en-US" sz="1800" dirty="0">
                          <a:latin typeface="+mn-lt"/>
                        </a:rPr>
                        <a:t>Failure to supervise</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$5,000 to $73,000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33758"/>
                  </a:ext>
                </a:extLst>
              </a:tr>
              <a:tr h="370840">
                <a:tc>
                  <a:txBody>
                    <a:bodyPr/>
                    <a:lstStyle/>
                    <a:p>
                      <a:r>
                        <a:rPr lang="en-US" sz="1800" dirty="0">
                          <a:latin typeface="+mn-lt"/>
                        </a:rPr>
                        <a:t>Fraud/Misrepresentation</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$2,500 to $146,000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7218069"/>
                  </a:ext>
                </a:extLst>
              </a:tr>
              <a:tr h="370840">
                <a:tc>
                  <a:txBody>
                    <a:bodyPr/>
                    <a:lstStyle/>
                    <a:p>
                      <a:r>
                        <a:rPr lang="en-US" sz="1800" dirty="0">
                          <a:latin typeface="+mn-lt"/>
                        </a:rPr>
                        <a:t>Late</a:t>
                      </a:r>
                      <a:r>
                        <a:rPr lang="en-US" sz="1800" baseline="0" dirty="0">
                          <a:latin typeface="+mn-lt"/>
                        </a:rPr>
                        <a:t> reporting</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$5,000 to $146,000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801742"/>
                  </a:ext>
                </a:extLst>
              </a:tr>
              <a:tr h="370840">
                <a:tc>
                  <a:txBody>
                    <a:bodyPr/>
                    <a:lstStyle/>
                    <a:p>
                      <a:r>
                        <a:rPr lang="en-US" sz="1800" dirty="0">
                          <a:latin typeface="+mn-lt"/>
                        </a:rPr>
                        <a:t>Net</a:t>
                      </a:r>
                      <a:r>
                        <a:rPr lang="en-US" sz="1800" baseline="0" dirty="0">
                          <a:latin typeface="+mn-lt"/>
                        </a:rPr>
                        <a:t> capital deficiencies</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$1,000 to $73,000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527736"/>
                  </a:ext>
                </a:extLst>
              </a:tr>
              <a:tr h="370840">
                <a:tc>
                  <a:txBody>
                    <a:bodyPr/>
                    <a:lstStyle/>
                    <a:p>
                      <a:r>
                        <a:rPr lang="en-US" sz="1800" dirty="0">
                          <a:latin typeface="+mn-lt"/>
                        </a:rPr>
                        <a:t>Outside business activities</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$2,500 to $73,000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377449"/>
                  </a:ext>
                </a:extLst>
              </a:tr>
              <a:tr h="370840">
                <a:tc>
                  <a:txBody>
                    <a:bodyPr/>
                    <a:lstStyle/>
                    <a:p>
                      <a:r>
                        <a:rPr lang="en-US" sz="1800" dirty="0">
                          <a:latin typeface="+mn-lt"/>
                        </a:rPr>
                        <a:t>Recordkeeping violations</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$1,000 to $146,000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228810"/>
                  </a:ext>
                </a:extLst>
              </a:tr>
              <a:tr h="370840">
                <a:tc>
                  <a:txBody>
                    <a:bodyPr/>
                    <a:lstStyle/>
                    <a:p>
                      <a:r>
                        <a:rPr lang="en-US" sz="1800" dirty="0">
                          <a:latin typeface="+mn-lt"/>
                        </a:rPr>
                        <a:t>Sale of unregistered securities</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$2,500 to $73,000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154304"/>
                  </a:ext>
                </a:extLst>
              </a:tr>
              <a:tr h="370840">
                <a:tc>
                  <a:txBody>
                    <a:bodyPr/>
                    <a:lstStyle/>
                    <a:p>
                      <a:r>
                        <a:rPr lang="en-US" sz="1800" dirty="0">
                          <a:latin typeface="+mn-lt"/>
                        </a:rPr>
                        <a:t>Unsuitable recommendations</a:t>
                      </a: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$2,500 to $110,000</a:t>
                      </a:r>
                      <a:endParaRPr lang="en-US" sz="1800" dirty="0">
                        <a:latin typeface="+mn-lt"/>
                      </a:endParaRPr>
                    </a:p>
                  </a:txBody>
                  <a:tcPr marL="110642" marR="110642"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5995544"/>
                  </a:ext>
                </a:extLst>
              </a:tr>
            </a:tbl>
          </a:graphicData>
        </a:graphic>
      </p:graphicFrame>
    </p:spTree>
    <p:extLst>
      <p:ext uri="{BB962C8B-B14F-4D97-AF65-F5344CB8AC3E}">
        <p14:creationId xmlns:p14="http://schemas.microsoft.com/office/powerpoint/2010/main" val="2123764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2BBC-BBE5-4A9D-92C5-F618E987FDB5}"/>
              </a:ext>
            </a:extLst>
          </p:cNvPr>
          <p:cNvSpPr>
            <a:spLocks noGrp="1"/>
          </p:cNvSpPr>
          <p:nvPr>
            <p:ph type="title"/>
          </p:nvPr>
        </p:nvSpPr>
        <p:spPr/>
        <p:txBody>
          <a:bodyPr/>
          <a:lstStyle/>
          <a:p>
            <a:r>
              <a:rPr lang="en-US" altLang="en-US" dirty="0">
                <a:ea typeface="ヒラギノ角ゴ Pro W3" pitchFamily="-84" charset="-128"/>
              </a:rPr>
              <a:t>Current Yield Calculations</a:t>
            </a:r>
            <a:endParaRPr lang="en-US" dirty="0"/>
          </a:p>
        </p:txBody>
      </p:sp>
      <p:sp>
        <p:nvSpPr>
          <p:cNvPr id="3" name="Content Placeholder 2">
            <a:extLst>
              <a:ext uri="{FF2B5EF4-FFF2-40B4-BE49-F238E27FC236}">
                <a16:creationId xmlns:a16="http://schemas.microsoft.com/office/drawing/2014/main" id="{2CBF1161-011F-41E9-A55C-69358A5C9F42}"/>
              </a:ext>
            </a:extLst>
          </p:cNvPr>
          <p:cNvSpPr>
            <a:spLocks noGrp="1"/>
          </p:cNvSpPr>
          <p:nvPr>
            <p:ph sz="quarter" idx="13"/>
          </p:nvPr>
        </p:nvSpPr>
        <p:spPr/>
        <p:txBody>
          <a:bodyPr/>
          <a:lstStyle/>
          <a:p>
            <a:r>
              <a:rPr lang="en-US" altLang="en-US" dirty="0">
                <a:ea typeface="ヒラギノ角ゴ Pro W3" pitchFamily="-84" charset="-128"/>
              </a:rPr>
              <a:t>Bond yields are quoted using a variety of conventions, depending on both the type of issue and the market.</a:t>
            </a:r>
          </a:p>
          <a:p>
            <a:r>
              <a:rPr lang="en-US" altLang="en-US" dirty="0">
                <a:ea typeface="ヒラギノ角ゴ Pro W3" pitchFamily="-84" charset="-128"/>
              </a:rPr>
              <a:t>We will examine the current yield calculation that is commonly used for long-term debt.</a:t>
            </a:r>
            <a:endParaRPr lang="en-US" dirty="0"/>
          </a:p>
        </p:txBody>
      </p:sp>
    </p:spTree>
    <p:extLst>
      <p:ext uri="{BB962C8B-B14F-4D97-AF65-F5344CB8AC3E}">
        <p14:creationId xmlns:p14="http://schemas.microsoft.com/office/powerpoint/2010/main" val="1744204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89F2-3A12-4792-83F6-64D6580FF96B}"/>
              </a:ext>
            </a:extLst>
          </p:cNvPr>
          <p:cNvSpPr>
            <a:spLocks noGrp="1"/>
          </p:cNvSpPr>
          <p:nvPr>
            <p:ph type="title"/>
          </p:nvPr>
        </p:nvSpPr>
        <p:spPr/>
        <p:txBody>
          <a:bodyPr/>
          <a:lstStyle/>
          <a:p>
            <a:r>
              <a:rPr lang="en-US" dirty="0"/>
              <a:t>Bond Current Yield Calculation</a:t>
            </a:r>
          </a:p>
        </p:txBody>
      </p:sp>
      <p:sp>
        <p:nvSpPr>
          <p:cNvPr id="3" name="Content Placeholder 2">
            <a:extLst>
              <a:ext uri="{FF2B5EF4-FFF2-40B4-BE49-F238E27FC236}">
                <a16:creationId xmlns:a16="http://schemas.microsoft.com/office/drawing/2014/main" id="{B10CC9D0-BD5D-4274-A278-8FDAE4E02A38}"/>
              </a:ext>
            </a:extLst>
          </p:cNvPr>
          <p:cNvSpPr>
            <a:spLocks noGrp="1"/>
          </p:cNvSpPr>
          <p:nvPr>
            <p:ph sz="quarter" idx="13"/>
          </p:nvPr>
        </p:nvSpPr>
        <p:spPr>
          <a:xfrm>
            <a:off x="457200" y="1552575"/>
            <a:ext cx="8338457" cy="1263196"/>
          </a:xfrm>
        </p:spPr>
        <p:txBody>
          <a:bodyPr/>
          <a:lstStyle/>
          <a:p>
            <a:pPr marL="432" indent="0">
              <a:buNone/>
            </a:pPr>
            <a:r>
              <a:rPr lang="en-US" dirty="0">
                <a:ea typeface="ヒラギノ角ゴ Pro W3" charset="0"/>
                <a:cs typeface="ヒラギノ角ゴ Pro W3" charset="0"/>
              </a:rPr>
              <a:t>What is the current yield for a bond with a face value of $1,000, a current price of $921.01, and a coupon rate of 10.95%?</a:t>
            </a:r>
            <a:endParaRPr lang="en-US" dirty="0"/>
          </a:p>
        </p:txBody>
      </p:sp>
      <p:sp>
        <p:nvSpPr>
          <p:cNvPr id="4" name="Content Placeholder 3">
            <a:extLst>
              <a:ext uri="{FF2B5EF4-FFF2-40B4-BE49-F238E27FC236}">
                <a16:creationId xmlns:a16="http://schemas.microsoft.com/office/drawing/2014/main" id="{F096AEFF-790D-4574-96A9-68F15099943A}"/>
              </a:ext>
            </a:extLst>
          </p:cNvPr>
          <p:cNvSpPr>
            <a:spLocks noGrp="1"/>
          </p:cNvSpPr>
          <p:nvPr>
            <p:ph sz="quarter" idx="14"/>
          </p:nvPr>
        </p:nvSpPr>
        <p:spPr>
          <a:xfrm>
            <a:off x="457201" y="2895015"/>
            <a:ext cx="1371600" cy="501987"/>
          </a:xfrm>
        </p:spPr>
        <p:txBody>
          <a:bodyPr/>
          <a:lstStyle/>
          <a:p>
            <a:pPr marL="432" indent="0">
              <a:buNone/>
            </a:pPr>
            <a:r>
              <a:rPr lang="en-US" dirty="0"/>
              <a:t>Answer:</a:t>
            </a:r>
          </a:p>
        </p:txBody>
      </p:sp>
      <p:graphicFrame>
        <p:nvGraphicFramePr>
          <p:cNvPr id="17" name="Object 16" descr="i sub c = start fraction C over P end fraction = start fraction $109.50 over $921.01 end fraction = 11.89%">
            <a:extLst>
              <a:ext uri="{FF2B5EF4-FFF2-40B4-BE49-F238E27FC236}">
                <a16:creationId xmlns:a16="http://schemas.microsoft.com/office/drawing/2014/main" id="{293094E6-6BD4-48DA-A86D-1B7A68372C3E}"/>
              </a:ext>
            </a:extLst>
          </p:cNvPr>
          <p:cNvGraphicFramePr>
            <a:graphicFrameLocks noChangeAspect="1"/>
          </p:cNvGraphicFramePr>
          <p:nvPr>
            <p:extLst>
              <p:ext uri="{D42A27DB-BD31-4B8C-83A1-F6EECF244321}">
                <p14:modId xmlns:p14="http://schemas.microsoft.com/office/powerpoint/2010/main" val="2095294875"/>
              </p:ext>
            </p:extLst>
          </p:nvPr>
        </p:nvGraphicFramePr>
        <p:xfrm>
          <a:off x="2818713" y="3633671"/>
          <a:ext cx="5270500" cy="381000"/>
        </p:xfrm>
        <a:graphic>
          <a:graphicData uri="http://schemas.openxmlformats.org/presentationml/2006/ole">
            <mc:AlternateContent xmlns:mc="http://schemas.openxmlformats.org/markup-compatibility/2006">
              <mc:Choice xmlns:v="urn:schemas-microsoft-com:vml" Requires="v">
                <p:oleObj name="Equation" r:id="rId2" imgW="5270400" imgH="380880" progId="Equation.DSMT4">
                  <p:embed/>
                </p:oleObj>
              </mc:Choice>
              <mc:Fallback>
                <p:oleObj name="Equation" r:id="rId2" imgW="5270400" imgH="380880" progId="Equation.DSMT4">
                  <p:embed/>
                  <p:pic>
                    <p:nvPicPr>
                      <p:cNvPr id="0" name=""/>
                      <p:cNvPicPr/>
                      <p:nvPr/>
                    </p:nvPicPr>
                    <p:blipFill>
                      <a:blip r:embed="rId3"/>
                      <a:stretch>
                        <a:fillRect/>
                      </a:stretch>
                    </p:blipFill>
                    <p:spPr>
                      <a:xfrm>
                        <a:off x="2818713" y="3633671"/>
                        <a:ext cx="52705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970540D-3B31-44D1-BD7D-A90A7D310BA3}"/>
              </a:ext>
            </a:extLst>
          </p:cNvPr>
          <p:cNvSpPr>
            <a:spLocks noGrp="1"/>
          </p:cNvSpPr>
          <p:nvPr>
            <p:ph sz="quarter" idx="15"/>
          </p:nvPr>
        </p:nvSpPr>
        <p:spPr>
          <a:xfrm>
            <a:off x="457200" y="4076355"/>
            <a:ext cx="2547257" cy="525368"/>
          </a:xfrm>
        </p:spPr>
        <p:txBody>
          <a:bodyPr/>
          <a:lstStyle/>
          <a:p>
            <a:pPr marL="432" indent="0">
              <a:buNone/>
            </a:pPr>
            <a:r>
              <a:rPr lang="en-US" dirty="0">
                <a:ea typeface="ヒラギノ角ゴ Pro W3" charset="0"/>
                <a:cs typeface="ヒラギノ角ゴ Pro W3" charset="0"/>
              </a:rPr>
              <a:t>Note: C (coupon)</a:t>
            </a:r>
            <a:endParaRPr lang="en-US" dirty="0"/>
          </a:p>
        </p:txBody>
      </p:sp>
      <p:graphicFrame>
        <p:nvGraphicFramePr>
          <p:cNvPr id="18" name="Object 17" descr=" = 10.95% times $1,000">
            <a:extLst>
              <a:ext uri="{FF2B5EF4-FFF2-40B4-BE49-F238E27FC236}">
                <a16:creationId xmlns:a16="http://schemas.microsoft.com/office/drawing/2014/main" id="{A88DA12B-46B0-404F-AC6C-9D0D870897F9}"/>
              </a:ext>
            </a:extLst>
          </p:cNvPr>
          <p:cNvGraphicFramePr>
            <a:graphicFrameLocks noChangeAspect="1"/>
          </p:cNvGraphicFramePr>
          <p:nvPr>
            <p:extLst>
              <p:ext uri="{D42A27DB-BD31-4B8C-83A1-F6EECF244321}">
                <p14:modId xmlns:p14="http://schemas.microsoft.com/office/powerpoint/2010/main" val="2893332353"/>
              </p:ext>
            </p:extLst>
          </p:nvPr>
        </p:nvGraphicFramePr>
        <p:xfrm>
          <a:off x="3077029" y="4217481"/>
          <a:ext cx="2438400" cy="330200"/>
        </p:xfrm>
        <a:graphic>
          <a:graphicData uri="http://schemas.openxmlformats.org/presentationml/2006/ole">
            <mc:AlternateContent xmlns:mc="http://schemas.openxmlformats.org/markup-compatibility/2006">
              <mc:Choice xmlns:v="urn:schemas-microsoft-com:vml" Requires="v">
                <p:oleObj name="Equation" r:id="rId4" imgW="2438280" imgH="330120" progId="Equation.DSMT4">
                  <p:embed/>
                </p:oleObj>
              </mc:Choice>
              <mc:Fallback>
                <p:oleObj name="Equation" r:id="rId4" imgW="2438280" imgH="330120" progId="Equation.DSMT4">
                  <p:embed/>
                  <p:pic>
                    <p:nvPicPr>
                      <p:cNvPr id="0" name=""/>
                      <p:cNvPicPr/>
                      <p:nvPr/>
                    </p:nvPicPr>
                    <p:blipFill>
                      <a:blip r:embed="rId5"/>
                      <a:stretch>
                        <a:fillRect/>
                      </a:stretch>
                    </p:blipFill>
                    <p:spPr>
                      <a:xfrm>
                        <a:off x="3077029" y="4217481"/>
                        <a:ext cx="2438400" cy="330200"/>
                      </a:xfrm>
                      <a:prstGeom prst="rect">
                        <a:avLst/>
                      </a:prstGeom>
                    </p:spPr>
                  </p:pic>
                </p:oleObj>
              </mc:Fallback>
            </mc:AlternateContent>
          </a:graphicData>
        </a:graphic>
      </p:graphicFrame>
      <p:graphicFrame>
        <p:nvGraphicFramePr>
          <p:cNvPr id="19" name="Object 18" descr=" = $109.50">
            <a:extLst>
              <a:ext uri="{FF2B5EF4-FFF2-40B4-BE49-F238E27FC236}">
                <a16:creationId xmlns:a16="http://schemas.microsoft.com/office/drawing/2014/main" id="{9398A94F-9BD9-4CDF-BE86-1D7A5D1BC1B4}"/>
              </a:ext>
            </a:extLst>
          </p:cNvPr>
          <p:cNvGraphicFramePr>
            <a:graphicFrameLocks noChangeAspect="1"/>
          </p:cNvGraphicFramePr>
          <p:nvPr>
            <p:extLst>
              <p:ext uri="{D42A27DB-BD31-4B8C-83A1-F6EECF244321}">
                <p14:modId xmlns:p14="http://schemas.microsoft.com/office/powerpoint/2010/main" val="1454196909"/>
              </p:ext>
            </p:extLst>
          </p:nvPr>
        </p:nvGraphicFramePr>
        <p:xfrm>
          <a:off x="3077029" y="4746230"/>
          <a:ext cx="1384300" cy="317500"/>
        </p:xfrm>
        <a:graphic>
          <a:graphicData uri="http://schemas.openxmlformats.org/presentationml/2006/ole">
            <mc:AlternateContent xmlns:mc="http://schemas.openxmlformats.org/markup-compatibility/2006">
              <mc:Choice xmlns:v="urn:schemas-microsoft-com:vml" Requires="v">
                <p:oleObj name="Equation" r:id="rId6" imgW="1384200" imgH="317160" progId="Equation.DSMT4">
                  <p:embed/>
                </p:oleObj>
              </mc:Choice>
              <mc:Fallback>
                <p:oleObj name="Equation" r:id="rId6" imgW="1384200" imgH="317160" progId="Equation.DSMT4">
                  <p:embed/>
                  <p:pic>
                    <p:nvPicPr>
                      <p:cNvPr id="0" name=""/>
                      <p:cNvPicPr/>
                      <p:nvPr/>
                    </p:nvPicPr>
                    <p:blipFill>
                      <a:blip r:embed="rId7"/>
                      <a:stretch>
                        <a:fillRect/>
                      </a:stretch>
                    </p:blipFill>
                    <p:spPr>
                      <a:xfrm>
                        <a:off x="3077029" y="4746230"/>
                        <a:ext cx="1384300" cy="317500"/>
                      </a:xfrm>
                      <a:prstGeom prst="rect">
                        <a:avLst/>
                      </a:prstGeom>
                    </p:spPr>
                  </p:pic>
                </p:oleObj>
              </mc:Fallback>
            </mc:AlternateContent>
          </a:graphicData>
        </a:graphic>
      </p:graphicFrame>
    </p:spTree>
    <p:extLst>
      <p:ext uri="{BB962C8B-B14F-4D97-AF65-F5344CB8AC3E}">
        <p14:creationId xmlns:p14="http://schemas.microsoft.com/office/powerpoint/2010/main" val="1399908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D6C47-6A7E-4110-95DC-6837C7409C0C}"/>
              </a:ext>
            </a:extLst>
          </p:cNvPr>
          <p:cNvSpPr>
            <a:spLocks noGrp="1"/>
          </p:cNvSpPr>
          <p:nvPr>
            <p:ph type="title"/>
          </p:nvPr>
        </p:nvSpPr>
        <p:spPr/>
        <p:txBody>
          <a:bodyPr/>
          <a:lstStyle/>
          <a:p>
            <a:r>
              <a:rPr lang="en-US" altLang="en-US" dirty="0">
                <a:ea typeface="ヒラギノ角ゴ Pro W3" pitchFamily="-84" charset="-128"/>
              </a:rPr>
              <a:t>Finding the Value of Coupon Bonds</a:t>
            </a:r>
            <a:endParaRPr lang="en-US" dirty="0"/>
          </a:p>
        </p:txBody>
      </p:sp>
      <p:sp>
        <p:nvSpPr>
          <p:cNvPr id="6" name="Content Placeholder 5">
            <a:extLst>
              <a:ext uri="{FF2B5EF4-FFF2-40B4-BE49-F238E27FC236}">
                <a16:creationId xmlns:a16="http://schemas.microsoft.com/office/drawing/2014/main" id="{89C8F68F-F83D-4CF8-9ADE-DB6103E8109F}"/>
              </a:ext>
            </a:extLst>
          </p:cNvPr>
          <p:cNvSpPr>
            <a:spLocks noGrp="1"/>
          </p:cNvSpPr>
          <p:nvPr>
            <p:ph sz="quarter" idx="13"/>
          </p:nvPr>
        </p:nvSpPr>
        <p:spPr>
          <a:xfrm>
            <a:off x="457200" y="1556327"/>
            <a:ext cx="8093034" cy="4586896"/>
          </a:xfrm>
        </p:spPr>
        <p:txBody>
          <a:bodyPr/>
          <a:lstStyle/>
          <a:p>
            <a:r>
              <a:rPr lang="en-US" altLang="en-US" dirty="0">
                <a:ea typeface="ヒラギノ角ゴ Pro W3" pitchFamily="-84" charset="-128"/>
              </a:rPr>
              <a:t>Bond pricing is, in theory, no different than pricing any set of known cash flows.</a:t>
            </a:r>
          </a:p>
          <a:p>
            <a:r>
              <a:rPr lang="en-US" altLang="en-US" dirty="0">
                <a:ea typeface="ヒラギノ角ゴ Pro W3" pitchFamily="-84" charset="-128"/>
              </a:rPr>
              <a:t>Once the cash flows have been identified, they should be discounted to time zero at an appropriate discount rate.</a:t>
            </a:r>
            <a:endParaRPr lang="en-US" dirty="0"/>
          </a:p>
        </p:txBody>
      </p:sp>
    </p:spTree>
    <p:extLst>
      <p:ext uri="{BB962C8B-B14F-4D97-AF65-F5344CB8AC3E}">
        <p14:creationId xmlns:p14="http://schemas.microsoft.com/office/powerpoint/2010/main" val="113385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3EB8-7D26-4699-ACF9-286037FAA120}"/>
              </a:ext>
            </a:extLst>
          </p:cNvPr>
          <p:cNvSpPr>
            <a:spLocks noGrp="1"/>
          </p:cNvSpPr>
          <p:nvPr>
            <p:ph type="title"/>
          </p:nvPr>
        </p:nvSpPr>
        <p:spPr/>
        <p:txBody>
          <a:bodyPr/>
          <a:lstStyle/>
          <a:p>
            <a:r>
              <a:rPr lang="en-US" altLang="en-US" dirty="0">
                <a:ea typeface="ヒラギノ角ゴ Pro W3" pitchFamily="-84" charset="-128"/>
              </a:rPr>
              <a:t>Table 3 Bond Terminology </a:t>
            </a:r>
            <a:endParaRPr lang="en-US" dirty="0"/>
          </a:p>
        </p:txBody>
      </p:sp>
      <p:graphicFrame>
        <p:nvGraphicFramePr>
          <p:cNvPr id="4" name="Table 4">
            <a:extLst>
              <a:ext uri="{FF2B5EF4-FFF2-40B4-BE49-F238E27FC236}">
                <a16:creationId xmlns:a16="http://schemas.microsoft.com/office/drawing/2014/main" id="{4D1A5771-4EF1-461F-A842-870B82074E5E}"/>
              </a:ext>
            </a:extLst>
          </p:cNvPr>
          <p:cNvGraphicFramePr>
            <a:graphicFrameLocks noGrp="1"/>
          </p:cNvGraphicFramePr>
          <p:nvPr>
            <p:ph sz="quarter" idx="13"/>
            <p:extLst>
              <p:ext uri="{D42A27DB-BD31-4B8C-83A1-F6EECF244321}">
                <p14:modId xmlns:p14="http://schemas.microsoft.com/office/powerpoint/2010/main" val="2323905016"/>
              </p:ext>
            </p:extLst>
          </p:nvPr>
        </p:nvGraphicFramePr>
        <p:xfrm>
          <a:off x="457200" y="1817004"/>
          <a:ext cx="8229600" cy="2839666"/>
        </p:xfrm>
        <a:graphic>
          <a:graphicData uri="http://schemas.openxmlformats.org/drawingml/2006/table">
            <a:tbl>
              <a:tblPr firstRow="1" bandRow="1">
                <a:tableStyleId>{40F9630F-82C1-40B7-BC3A-925EFCFF5E92}</a:tableStyleId>
              </a:tblPr>
              <a:tblGrid>
                <a:gridCol w="2489200">
                  <a:extLst>
                    <a:ext uri="{9D8B030D-6E8A-4147-A177-3AD203B41FA5}">
                      <a16:colId xmlns:a16="http://schemas.microsoft.com/office/drawing/2014/main" val="24046494"/>
                    </a:ext>
                  </a:extLst>
                </a:gridCol>
                <a:gridCol w="5740400">
                  <a:extLst>
                    <a:ext uri="{9D8B030D-6E8A-4147-A177-3AD203B41FA5}">
                      <a16:colId xmlns:a16="http://schemas.microsoft.com/office/drawing/2014/main" val="1038832935"/>
                    </a:ext>
                  </a:extLst>
                </a:gridCol>
              </a:tblGrid>
              <a:tr h="370840">
                <a:tc>
                  <a:txBody>
                    <a:bodyPr/>
                    <a:lstStyle/>
                    <a:p>
                      <a:r>
                        <a:rPr lang="en-US" sz="1800" b="1" dirty="0">
                          <a:latin typeface="+mn-lt"/>
                        </a:rPr>
                        <a:t>Term</a:t>
                      </a:r>
                      <a:endParaRPr lang="en-US" sz="1800" b="1" dirty="0">
                        <a:solidFill>
                          <a:schemeClr val="bg1"/>
                        </a:solidFill>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Definition</a:t>
                      </a:r>
                      <a:endParaRPr lang="en-US" sz="1800" b="1" dirty="0">
                        <a:solidFill>
                          <a:schemeClr val="bg1"/>
                        </a:solidFill>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0994"/>
                  </a:ext>
                </a:extLst>
              </a:tr>
              <a:tr h="370840">
                <a:tc>
                  <a:txBody>
                    <a:bodyPr/>
                    <a:lstStyle/>
                    <a:p>
                      <a:r>
                        <a:rPr lang="en-US" sz="1800" dirty="0">
                          <a:latin typeface="+mn-lt"/>
                        </a:rPr>
                        <a:t>Coupon interest rate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The stated annual interest rate on the bond. It is usually fixed for the life of the bond.</a:t>
                      </a:r>
                      <a:endParaRPr lang="en-US" sz="1800" dirty="0">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685908"/>
                  </a:ext>
                </a:extLst>
              </a:tr>
              <a:tr h="370840">
                <a:tc>
                  <a:txBody>
                    <a:bodyPr/>
                    <a:lstStyle/>
                    <a:p>
                      <a:r>
                        <a:rPr lang="en-US" sz="1800" dirty="0">
                          <a:latin typeface="+mn-lt"/>
                        </a:rPr>
                        <a:t>Current yield</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The coupon interest payment divided by the current market price of the bond.</a:t>
                      </a:r>
                      <a:endParaRPr lang="en-US" sz="1800" dirty="0">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340564"/>
                  </a:ext>
                </a:extLst>
              </a:tr>
              <a:tr h="370840">
                <a:tc>
                  <a:txBody>
                    <a:bodyPr/>
                    <a:lstStyle/>
                    <a:p>
                      <a:r>
                        <a:rPr lang="en-US" sz="1800" dirty="0">
                          <a:latin typeface="+mn-lt"/>
                        </a:rPr>
                        <a:t>Face amount</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latin typeface="+mn-lt"/>
                        </a:rPr>
                        <a:t>The maturity value of the bond. The holder of the bond will receive the face amount from the issuer when the bond matures. Face amount is synonymous with par value.</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222784"/>
                  </a:ext>
                </a:extLst>
              </a:tr>
            </a:tbl>
          </a:graphicData>
        </a:graphic>
      </p:graphicFrame>
    </p:spTree>
    <p:extLst>
      <p:ext uri="{BB962C8B-B14F-4D97-AF65-F5344CB8AC3E}">
        <p14:creationId xmlns:p14="http://schemas.microsoft.com/office/powerpoint/2010/main" val="118230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3EB8-7D26-4699-ACF9-286037FAA120}"/>
              </a:ext>
            </a:extLst>
          </p:cNvPr>
          <p:cNvSpPr>
            <a:spLocks noGrp="1"/>
          </p:cNvSpPr>
          <p:nvPr>
            <p:ph type="title"/>
          </p:nvPr>
        </p:nvSpPr>
        <p:spPr/>
        <p:txBody>
          <a:bodyPr/>
          <a:lstStyle/>
          <a:p>
            <a:r>
              <a:rPr lang="en-US" altLang="en-US" dirty="0">
                <a:ea typeface="ヒラギノ角ゴ Pro W3" pitchFamily="-84" charset="-128"/>
              </a:rPr>
              <a:t>Table 3 Bond Terminology </a:t>
            </a:r>
            <a:r>
              <a:rPr lang="en-US" altLang="en-US" sz="2000" b="0" dirty="0">
                <a:ea typeface="ヒラギノ角ゴ Pro W3" pitchFamily="-84" charset="-128"/>
              </a:rPr>
              <a:t>(cont.)</a:t>
            </a:r>
            <a:endParaRPr lang="en-US" dirty="0"/>
          </a:p>
        </p:txBody>
      </p:sp>
      <p:graphicFrame>
        <p:nvGraphicFramePr>
          <p:cNvPr id="4" name="Table 4">
            <a:extLst>
              <a:ext uri="{FF2B5EF4-FFF2-40B4-BE49-F238E27FC236}">
                <a16:creationId xmlns:a16="http://schemas.microsoft.com/office/drawing/2014/main" id="{4D1A5771-4EF1-461F-A842-870B82074E5E}"/>
              </a:ext>
            </a:extLst>
          </p:cNvPr>
          <p:cNvGraphicFramePr>
            <a:graphicFrameLocks noGrp="1"/>
          </p:cNvGraphicFramePr>
          <p:nvPr>
            <p:ph sz="quarter" idx="13"/>
            <p:extLst>
              <p:ext uri="{D42A27DB-BD31-4B8C-83A1-F6EECF244321}">
                <p14:modId xmlns:p14="http://schemas.microsoft.com/office/powerpoint/2010/main" val="1677888030"/>
              </p:ext>
            </p:extLst>
          </p:nvPr>
        </p:nvGraphicFramePr>
        <p:xfrm>
          <a:off x="457200" y="1817004"/>
          <a:ext cx="8229600" cy="2199612"/>
        </p:xfrm>
        <a:graphic>
          <a:graphicData uri="http://schemas.openxmlformats.org/drawingml/2006/table">
            <a:tbl>
              <a:tblPr firstRow="1" bandRow="1">
                <a:tableStyleId>{40F9630F-82C1-40B7-BC3A-925EFCFF5E92}</a:tableStyleId>
              </a:tblPr>
              <a:tblGrid>
                <a:gridCol w="2489200">
                  <a:extLst>
                    <a:ext uri="{9D8B030D-6E8A-4147-A177-3AD203B41FA5}">
                      <a16:colId xmlns:a16="http://schemas.microsoft.com/office/drawing/2014/main" val="24046494"/>
                    </a:ext>
                  </a:extLst>
                </a:gridCol>
                <a:gridCol w="5740400">
                  <a:extLst>
                    <a:ext uri="{9D8B030D-6E8A-4147-A177-3AD203B41FA5}">
                      <a16:colId xmlns:a16="http://schemas.microsoft.com/office/drawing/2014/main" val="1038832935"/>
                    </a:ext>
                  </a:extLst>
                </a:gridCol>
              </a:tblGrid>
              <a:tr h="370840">
                <a:tc>
                  <a:txBody>
                    <a:bodyPr/>
                    <a:lstStyle/>
                    <a:p>
                      <a:r>
                        <a:rPr lang="en-US" sz="1800" b="1" dirty="0">
                          <a:latin typeface="+mn-lt"/>
                        </a:rPr>
                        <a:t>Term</a:t>
                      </a:r>
                      <a:endParaRPr lang="en-US" sz="1800" b="1" dirty="0">
                        <a:solidFill>
                          <a:schemeClr val="bg1"/>
                        </a:solidFill>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Definition</a:t>
                      </a:r>
                      <a:endParaRPr lang="en-US" sz="1800" b="1" dirty="0">
                        <a:solidFill>
                          <a:schemeClr val="bg1"/>
                        </a:solidFill>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0994"/>
                  </a:ext>
                </a:extLst>
              </a:tr>
              <a:tr h="370840">
                <a:tc>
                  <a:txBody>
                    <a:bodyPr/>
                    <a:lstStyle/>
                    <a:p>
                      <a:r>
                        <a:rPr lang="en-US" sz="1800" dirty="0">
                          <a:latin typeface="+mn-lt"/>
                        </a:rPr>
                        <a:t>Indenture</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The contract that accompanies a bond and specifies the terms of the loan agreement. It includes management restrictions, called covenants.</a:t>
                      </a:r>
                      <a:endParaRPr lang="en-US" sz="1800" dirty="0">
                        <a:latin typeface="+mn-lt"/>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685908"/>
                  </a:ext>
                </a:extLst>
              </a:tr>
              <a:tr h="370840">
                <a:tc>
                  <a:txBody>
                    <a:bodyPr/>
                    <a:lstStyle/>
                    <a:p>
                      <a:r>
                        <a:rPr lang="en-US" sz="1800" dirty="0">
                          <a:latin typeface="+mn-lt"/>
                        </a:rPr>
                        <a:t>Market rate</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The interest rate currently in effect in the market for securities of similar risk and maturity. The market rate is used to value bonds.</a:t>
                      </a:r>
                      <a:endParaRPr lang="en-US" sz="1800" dirty="0">
                        <a:latin typeface="+mn-lt"/>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340564"/>
                  </a:ext>
                </a:extLst>
              </a:tr>
            </a:tbl>
          </a:graphicData>
        </a:graphic>
      </p:graphicFrame>
    </p:spTree>
    <p:extLst>
      <p:ext uri="{BB962C8B-B14F-4D97-AF65-F5344CB8AC3E}">
        <p14:creationId xmlns:p14="http://schemas.microsoft.com/office/powerpoint/2010/main" val="424645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3EB8-7D26-4699-ACF9-286037FAA120}"/>
              </a:ext>
            </a:extLst>
          </p:cNvPr>
          <p:cNvSpPr>
            <a:spLocks noGrp="1"/>
          </p:cNvSpPr>
          <p:nvPr>
            <p:ph type="title"/>
          </p:nvPr>
        </p:nvSpPr>
        <p:spPr/>
        <p:txBody>
          <a:bodyPr/>
          <a:lstStyle/>
          <a:p>
            <a:r>
              <a:rPr lang="en-US" altLang="en-US" dirty="0">
                <a:ea typeface="ヒラギノ角ゴ Pro W3" pitchFamily="-84" charset="-128"/>
              </a:rPr>
              <a:t>Table 3 Bond Terminology </a:t>
            </a:r>
            <a:r>
              <a:rPr lang="en-US" altLang="en-US" sz="2000" b="0" dirty="0">
                <a:ea typeface="ヒラギノ角ゴ Pro W3" pitchFamily="-84" charset="-128"/>
              </a:rPr>
              <a:t>(cont.)</a:t>
            </a:r>
            <a:endParaRPr lang="en-US" dirty="0"/>
          </a:p>
        </p:txBody>
      </p:sp>
      <p:graphicFrame>
        <p:nvGraphicFramePr>
          <p:cNvPr id="4" name="Table 4">
            <a:extLst>
              <a:ext uri="{FF2B5EF4-FFF2-40B4-BE49-F238E27FC236}">
                <a16:creationId xmlns:a16="http://schemas.microsoft.com/office/drawing/2014/main" id="{4D1A5771-4EF1-461F-A842-870B82074E5E}"/>
              </a:ext>
            </a:extLst>
          </p:cNvPr>
          <p:cNvGraphicFramePr>
            <a:graphicFrameLocks noGrp="1"/>
          </p:cNvGraphicFramePr>
          <p:nvPr>
            <p:ph sz="quarter" idx="13"/>
            <p:extLst>
              <p:ext uri="{D42A27DB-BD31-4B8C-83A1-F6EECF244321}">
                <p14:modId xmlns:p14="http://schemas.microsoft.com/office/powerpoint/2010/main" val="179067778"/>
              </p:ext>
            </p:extLst>
          </p:nvPr>
        </p:nvGraphicFramePr>
        <p:xfrm>
          <a:off x="457200" y="1817004"/>
          <a:ext cx="8229600" cy="2291092"/>
        </p:xfrm>
        <a:graphic>
          <a:graphicData uri="http://schemas.openxmlformats.org/drawingml/2006/table">
            <a:tbl>
              <a:tblPr firstRow="1" bandRow="1">
                <a:tableStyleId>{40F9630F-82C1-40B7-BC3A-925EFCFF5E92}</a:tableStyleId>
              </a:tblPr>
              <a:tblGrid>
                <a:gridCol w="2489200">
                  <a:extLst>
                    <a:ext uri="{9D8B030D-6E8A-4147-A177-3AD203B41FA5}">
                      <a16:colId xmlns:a16="http://schemas.microsoft.com/office/drawing/2014/main" val="24046494"/>
                    </a:ext>
                  </a:extLst>
                </a:gridCol>
                <a:gridCol w="5740400">
                  <a:extLst>
                    <a:ext uri="{9D8B030D-6E8A-4147-A177-3AD203B41FA5}">
                      <a16:colId xmlns:a16="http://schemas.microsoft.com/office/drawing/2014/main" val="1038832935"/>
                    </a:ext>
                  </a:extLst>
                </a:gridCol>
              </a:tblGrid>
              <a:tr h="370840">
                <a:tc>
                  <a:txBody>
                    <a:bodyPr/>
                    <a:lstStyle/>
                    <a:p>
                      <a:r>
                        <a:rPr lang="en-US" sz="1800" b="1" dirty="0">
                          <a:latin typeface="+mn-lt"/>
                        </a:rPr>
                        <a:t>Term</a:t>
                      </a:r>
                      <a:endParaRPr lang="en-US" sz="1800" b="1" dirty="0">
                        <a:solidFill>
                          <a:schemeClr val="bg1"/>
                        </a:solidFill>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latin typeface="+mn-lt"/>
                        </a:rPr>
                        <a:t>Definition</a:t>
                      </a:r>
                      <a:endParaRPr lang="en-US" sz="1800" b="1" dirty="0">
                        <a:solidFill>
                          <a:schemeClr val="bg1"/>
                        </a:solidFill>
                        <a:latin typeface="+mn-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0994"/>
                  </a:ext>
                </a:extLst>
              </a:tr>
              <a:tr h="370840">
                <a:tc>
                  <a:txBody>
                    <a:bodyPr/>
                    <a:lstStyle/>
                    <a:p>
                      <a:r>
                        <a:rPr lang="en-US" sz="1800" dirty="0">
                          <a:latin typeface="+mn-lt"/>
                        </a:rPr>
                        <a:t>Maturity</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The number of years or periods until the bond matures and the holder is paid the face amount.</a:t>
                      </a:r>
                      <a:endParaRPr lang="en-US" sz="1800" dirty="0">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685908"/>
                  </a:ext>
                </a:extLst>
              </a:tr>
              <a:tr h="370840">
                <a:tc>
                  <a:txBody>
                    <a:bodyPr/>
                    <a:lstStyle/>
                    <a:p>
                      <a:r>
                        <a:rPr lang="en-US" sz="1800" dirty="0">
                          <a:latin typeface="+mn-lt"/>
                        </a:rPr>
                        <a:t>Par value</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The same as </a:t>
                      </a:r>
                      <a:r>
                        <a:rPr lang="en-US" sz="1800" b="1" i="0" u="none" strike="noStrike" kern="1200" baseline="0" dirty="0">
                          <a:solidFill>
                            <a:schemeClr val="dk1"/>
                          </a:solidFill>
                          <a:latin typeface="+mn-lt"/>
                          <a:ea typeface="+mn-ea"/>
                          <a:cs typeface="+mn-cs"/>
                        </a:rPr>
                        <a:t>face amount</a:t>
                      </a:r>
                      <a:r>
                        <a:rPr lang="en-US" sz="1800" b="0" i="0" u="none" strike="noStrike" kern="1200" baseline="0" dirty="0">
                          <a:solidFill>
                            <a:schemeClr val="dk1"/>
                          </a:solidFill>
                          <a:latin typeface="+mn-lt"/>
                          <a:ea typeface="+mn-ea"/>
                          <a:cs typeface="+mn-cs"/>
                        </a:rPr>
                        <a:t>, the maturity value of the bond.</a:t>
                      </a:r>
                      <a:endParaRPr lang="en-US" sz="1800" dirty="0">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340564"/>
                  </a:ext>
                </a:extLst>
              </a:tr>
              <a:tr h="370840">
                <a:tc>
                  <a:txBody>
                    <a:bodyPr/>
                    <a:lstStyle/>
                    <a:p>
                      <a:r>
                        <a:rPr lang="en-US" sz="1800" dirty="0">
                          <a:latin typeface="+mn-lt"/>
                        </a:rPr>
                        <a:t>Yield to maturity</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dk1"/>
                          </a:solidFill>
                          <a:latin typeface="+mn-lt"/>
                          <a:ea typeface="+mn-ea"/>
                          <a:cs typeface="+mn-cs"/>
                        </a:rPr>
                        <a:t>The yield an investor will earn if the bond is purchased at the current market price and held until maturity.</a:t>
                      </a:r>
                      <a:endParaRPr lang="en-US" sz="1800" dirty="0">
                        <a:latin typeface="+mn-lt"/>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248367"/>
                  </a:ext>
                </a:extLst>
              </a:tr>
            </a:tbl>
          </a:graphicData>
        </a:graphic>
      </p:graphicFrame>
    </p:spTree>
    <p:extLst>
      <p:ext uri="{BB962C8B-B14F-4D97-AF65-F5344CB8AC3E}">
        <p14:creationId xmlns:p14="http://schemas.microsoft.com/office/powerpoint/2010/main" val="282559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8FA1-99EB-4ED2-9E1C-809ABC81104E}"/>
              </a:ext>
            </a:extLst>
          </p:cNvPr>
          <p:cNvSpPr>
            <a:spLocks noGrp="1"/>
          </p:cNvSpPr>
          <p:nvPr>
            <p:ph type="title"/>
          </p:nvPr>
        </p:nvSpPr>
        <p:spPr>
          <a:xfrm>
            <a:off x="457199" y="215371"/>
            <a:ext cx="8512629" cy="1097279"/>
          </a:xfrm>
        </p:spPr>
        <p:txBody>
          <a:bodyPr/>
          <a:lstStyle/>
          <a:p>
            <a:r>
              <a:rPr lang="en-US" altLang="en-US" sz="3400" dirty="0">
                <a:ea typeface="ヒラギノ角ゴ Pro W3" pitchFamily="-84" charset="-128"/>
              </a:rPr>
              <a:t>Finding the Value of Coupon Bonds</a:t>
            </a:r>
            <a:endParaRPr lang="en-US" dirty="0"/>
          </a:p>
        </p:txBody>
      </p:sp>
      <p:sp>
        <p:nvSpPr>
          <p:cNvPr id="3" name="Content Placeholder 2">
            <a:extLst>
              <a:ext uri="{FF2B5EF4-FFF2-40B4-BE49-F238E27FC236}">
                <a16:creationId xmlns:a16="http://schemas.microsoft.com/office/drawing/2014/main" id="{C9AC8537-0AFD-4A15-885F-6C7621EB1EC7}"/>
              </a:ext>
            </a:extLst>
          </p:cNvPr>
          <p:cNvSpPr>
            <a:spLocks noGrp="1"/>
          </p:cNvSpPr>
          <p:nvPr>
            <p:ph sz="quarter" idx="13"/>
          </p:nvPr>
        </p:nvSpPr>
        <p:spPr/>
        <p:txBody>
          <a:bodyPr/>
          <a:lstStyle/>
          <a:p>
            <a:pPr marL="0" indent="0">
              <a:buNone/>
            </a:pPr>
            <a:r>
              <a:rPr lang="en-US" noProof="0" dirty="0"/>
              <a:t>Let’s use a simple example to illustrate the bond pricing idea.</a:t>
            </a:r>
          </a:p>
          <a:p>
            <a:pPr marL="0" indent="0">
              <a:buNone/>
            </a:pPr>
            <a:r>
              <a:rPr lang="en-US" noProof="0" dirty="0"/>
              <a:t>What is the price of two-year, 10% coupon bond (semi-annual coupon payments) with a face value of $1,000 and a required rate of 12%?</a:t>
            </a:r>
          </a:p>
        </p:txBody>
      </p:sp>
    </p:spTree>
    <p:extLst>
      <p:ext uri="{BB962C8B-B14F-4D97-AF65-F5344CB8AC3E}">
        <p14:creationId xmlns:p14="http://schemas.microsoft.com/office/powerpoint/2010/main" val="20909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5728-E0CE-496E-BB2A-CC5A356EC14A}"/>
              </a:ext>
            </a:extLst>
          </p:cNvPr>
          <p:cNvSpPr>
            <a:spLocks noGrp="1"/>
          </p:cNvSpPr>
          <p:nvPr>
            <p:ph type="title"/>
          </p:nvPr>
        </p:nvSpPr>
        <p:spPr/>
        <p:txBody>
          <a:bodyPr/>
          <a:lstStyle/>
          <a:p>
            <a:r>
              <a:rPr lang="en-US" dirty="0"/>
              <a:t>Capital Market Participants</a:t>
            </a:r>
          </a:p>
        </p:txBody>
      </p:sp>
      <p:sp>
        <p:nvSpPr>
          <p:cNvPr id="3" name="Content Placeholder 2">
            <a:extLst>
              <a:ext uri="{FF2B5EF4-FFF2-40B4-BE49-F238E27FC236}">
                <a16:creationId xmlns:a16="http://schemas.microsoft.com/office/drawing/2014/main" id="{9F9D83AB-84A6-4CE4-BAC3-C262C109F09B}"/>
              </a:ext>
            </a:extLst>
          </p:cNvPr>
          <p:cNvSpPr>
            <a:spLocks noGrp="1"/>
          </p:cNvSpPr>
          <p:nvPr>
            <p:ph sz="quarter" idx="13"/>
          </p:nvPr>
        </p:nvSpPr>
        <p:spPr/>
        <p:txBody>
          <a:bodyPr/>
          <a:lstStyle/>
          <a:p>
            <a:r>
              <a:rPr lang="en-US" altLang="en-US" dirty="0">
                <a:ea typeface="ヒラギノ角ゴ Pro W3" pitchFamily="-84" charset="-128"/>
              </a:rPr>
              <a:t>Primary issuers of securities:</a:t>
            </a:r>
          </a:p>
          <a:p>
            <a:pPr lvl="1"/>
            <a:r>
              <a:rPr lang="en-US" altLang="en-US" dirty="0">
                <a:ea typeface="ヒラギノ角ゴ Pro W3" pitchFamily="-84" charset="-128"/>
              </a:rPr>
              <a:t>Federal and local governments: debt issuers</a:t>
            </a:r>
            <a:endParaRPr lang="en-US" dirty="0"/>
          </a:p>
          <a:p>
            <a:pPr lvl="1"/>
            <a:r>
              <a:rPr lang="en-US" altLang="en-US" dirty="0">
                <a:ea typeface="ヒラギノ角ゴ Pro W3" pitchFamily="-84" charset="-128"/>
              </a:rPr>
              <a:t>Corporations: equity and debt issuers</a:t>
            </a:r>
            <a:endParaRPr lang="en-US" dirty="0"/>
          </a:p>
          <a:p>
            <a:r>
              <a:rPr lang="en-US" altLang="en-US" dirty="0">
                <a:ea typeface="ヒラギノ角ゴ Pro W3" pitchFamily="-84" charset="-128"/>
              </a:rPr>
              <a:t>Largest purchasers of securities:</a:t>
            </a:r>
          </a:p>
          <a:p>
            <a:pPr lvl="1"/>
            <a:r>
              <a:rPr lang="en-US" altLang="en-US" dirty="0">
                <a:ea typeface="ヒラギノ角ゴ Pro W3" pitchFamily="-84" charset="-128"/>
              </a:rPr>
              <a:t>You and me</a:t>
            </a:r>
            <a:endParaRPr lang="en-US" dirty="0"/>
          </a:p>
        </p:txBody>
      </p:sp>
    </p:spTree>
    <p:extLst>
      <p:ext uri="{BB962C8B-B14F-4D97-AF65-F5344CB8AC3E}">
        <p14:creationId xmlns:p14="http://schemas.microsoft.com/office/powerpoint/2010/main" val="1894631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F0C-711D-437A-9024-D74B33507A40}"/>
              </a:ext>
            </a:extLst>
          </p:cNvPr>
          <p:cNvSpPr>
            <a:spLocks noGrp="1"/>
          </p:cNvSpPr>
          <p:nvPr>
            <p:ph type="title"/>
          </p:nvPr>
        </p:nvSpPr>
        <p:spPr>
          <a:xfrm>
            <a:off x="457199" y="215371"/>
            <a:ext cx="8541657" cy="1097279"/>
          </a:xfrm>
        </p:spPr>
        <p:txBody>
          <a:bodyPr/>
          <a:lstStyle/>
          <a:p>
            <a:r>
              <a:rPr lang="en-US" altLang="en-US" sz="3400" dirty="0">
                <a:ea typeface="ヒラギノ角ゴ Pro W3" pitchFamily="-84" charset="-128"/>
              </a:rPr>
              <a:t>Finding the Value of Coupon Bonds </a:t>
            </a:r>
            <a:r>
              <a:rPr lang="en-US" altLang="en-US" sz="2000" b="0" dirty="0">
                <a:ea typeface="ヒラギノ角ゴ Pro W3" pitchFamily="-84" charset="-128"/>
              </a:rPr>
              <a:t>(cont.)</a:t>
            </a:r>
            <a:endParaRPr lang="en-US" sz="3400" dirty="0"/>
          </a:p>
        </p:txBody>
      </p:sp>
      <p:sp>
        <p:nvSpPr>
          <p:cNvPr id="3" name="Content Placeholder 2">
            <a:extLst>
              <a:ext uri="{FF2B5EF4-FFF2-40B4-BE49-F238E27FC236}">
                <a16:creationId xmlns:a16="http://schemas.microsoft.com/office/drawing/2014/main" id="{69C0DC3A-0FA2-48F7-9BB9-1B0758FD0776}"/>
              </a:ext>
            </a:extLst>
          </p:cNvPr>
          <p:cNvSpPr>
            <a:spLocks noGrp="1"/>
          </p:cNvSpPr>
          <p:nvPr>
            <p:ph sz="quarter" idx="13"/>
          </p:nvPr>
        </p:nvSpPr>
        <p:spPr>
          <a:xfrm>
            <a:off x="457201" y="1552575"/>
            <a:ext cx="3810000" cy="1059996"/>
          </a:xfrm>
        </p:spPr>
        <p:txBody>
          <a:bodyPr/>
          <a:lstStyle/>
          <a:p>
            <a:pPr marL="0" indent="0">
              <a:buNone/>
              <a:defRPr/>
            </a:pPr>
            <a:r>
              <a:rPr lang="en-US" dirty="0">
                <a:ea typeface="ヒラギノ角ゴ Pro W3" charset="0"/>
                <a:cs typeface="ヒラギノ角ゴ Pro W3" charset="0"/>
              </a:rPr>
              <a:t>Solution:</a:t>
            </a:r>
          </a:p>
          <a:p>
            <a:pPr marL="432000" indent="-432000">
              <a:buFontTx/>
              <a:buAutoNum type="arabicPeriod"/>
              <a:defRPr/>
            </a:pPr>
            <a:r>
              <a:rPr lang="en-US" dirty="0">
                <a:ea typeface="ヒラギノ角ゴ Pro W3" charset="0"/>
                <a:cs typeface="ヒラギノ角ゴ Pro W3" charset="0"/>
              </a:rPr>
              <a:t>Identify the cash flows:</a:t>
            </a:r>
          </a:p>
        </p:txBody>
      </p:sp>
      <p:sp>
        <p:nvSpPr>
          <p:cNvPr id="4" name="Content Placeholder 3">
            <a:extLst>
              <a:ext uri="{FF2B5EF4-FFF2-40B4-BE49-F238E27FC236}">
                <a16:creationId xmlns:a16="http://schemas.microsoft.com/office/drawing/2014/main" id="{8CE90821-8E5C-449C-BD47-D63F55FA4E77}"/>
              </a:ext>
            </a:extLst>
          </p:cNvPr>
          <p:cNvSpPr>
            <a:spLocks noGrp="1"/>
          </p:cNvSpPr>
          <p:nvPr>
            <p:ph sz="quarter" idx="14"/>
          </p:nvPr>
        </p:nvSpPr>
        <p:spPr>
          <a:xfrm>
            <a:off x="457200" y="2680569"/>
            <a:ext cx="8352971" cy="976371"/>
          </a:xfrm>
        </p:spPr>
        <p:txBody>
          <a:bodyPr/>
          <a:lstStyle/>
          <a:p>
            <a:pPr lvl="1"/>
            <a:r>
              <a:rPr lang="en-US" dirty="0">
                <a:ea typeface="ヒラギノ角ゴ Pro W3" charset="0"/>
              </a:rPr>
              <a:t>$50 is received every six months in interest</a:t>
            </a:r>
            <a:endParaRPr lang="en-US" dirty="0"/>
          </a:p>
          <a:p>
            <a:pPr lvl="1"/>
            <a:r>
              <a:rPr lang="en-US" dirty="0">
                <a:ea typeface="ヒラギノ角ゴ Pro W3" charset="0"/>
              </a:rPr>
              <a:t>$1000 is received in two years as principal repayment</a:t>
            </a:r>
            <a:endParaRPr lang="en-US" dirty="0"/>
          </a:p>
        </p:txBody>
      </p:sp>
      <p:sp>
        <p:nvSpPr>
          <p:cNvPr id="5" name="Content Placeholder 4">
            <a:extLst>
              <a:ext uri="{FF2B5EF4-FFF2-40B4-BE49-F238E27FC236}">
                <a16:creationId xmlns:a16="http://schemas.microsoft.com/office/drawing/2014/main" id="{7B96AD43-8382-426B-A384-D337675341D1}"/>
              </a:ext>
            </a:extLst>
          </p:cNvPr>
          <p:cNvSpPr>
            <a:spLocks noGrp="1"/>
          </p:cNvSpPr>
          <p:nvPr>
            <p:ph sz="quarter" idx="15"/>
          </p:nvPr>
        </p:nvSpPr>
        <p:spPr>
          <a:xfrm>
            <a:off x="457200" y="3722732"/>
            <a:ext cx="8120743" cy="921837"/>
          </a:xfrm>
        </p:spPr>
        <p:txBody>
          <a:bodyPr/>
          <a:lstStyle/>
          <a:p>
            <a:pPr marL="432000" indent="-432000">
              <a:buFont typeface="+mj-lt"/>
              <a:buAutoNum type="arabicPeriod" startAt="2"/>
            </a:pPr>
            <a:r>
              <a:rPr lang="en-US" dirty="0">
                <a:ea typeface="ヒラギノ角ゴ Pro W3" charset="0"/>
                <a:cs typeface="ヒラギノ角ゴ Pro W3" charset="0"/>
              </a:rPr>
              <a:t>Find the present value of the cash flows (calculator solution):</a:t>
            </a:r>
            <a:endParaRPr lang="en-US" dirty="0"/>
          </a:p>
        </p:txBody>
      </p:sp>
      <p:sp>
        <p:nvSpPr>
          <p:cNvPr id="6" name="Content Placeholder 5">
            <a:extLst>
              <a:ext uri="{FF2B5EF4-FFF2-40B4-BE49-F238E27FC236}">
                <a16:creationId xmlns:a16="http://schemas.microsoft.com/office/drawing/2014/main" id="{B4B6E979-1730-44F4-B8C8-A9E6AB567E8F}"/>
              </a:ext>
            </a:extLst>
          </p:cNvPr>
          <p:cNvSpPr>
            <a:spLocks noGrp="1"/>
          </p:cNvSpPr>
          <p:nvPr>
            <p:ph sz="quarter" idx="16"/>
          </p:nvPr>
        </p:nvSpPr>
        <p:spPr>
          <a:xfrm>
            <a:off x="457200" y="4700488"/>
            <a:ext cx="7104743" cy="945570"/>
          </a:xfrm>
        </p:spPr>
        <p:txBody>
          <a:bodyPr/>
          <a:lstStyle/>
          <a:p>
            <a:pPr lvl="1"/>
            <a:r>
              <a:rPr lang="en-US" noProof="0" dirty="0">
                <a:ea typeface="ヒラギノ角ゴ Pro W3" charset="0"/>
              </a:rPr>
              <a:t>N = 4, F</a:t>
            </a:r>
            <a:r>
              <a:rPr lang="en-US" sz="100" noProof="0" dirty="0">
                <a:ea typeface="ヒラギノ角ゴ Pro W3" charset="0"/>
              </a:rPr>
              <a:t> </a:t>
            </a:r>
            <a:r>
              <a:rPr lang="en-US" noProof="0" dirty="0">
                <a:ea typeface="ヒラギノ角ゴ Pro W3" charset="0"/>
              </a:rPr>
              <a:t>V = 1000, P</a:t>
            </a:r>
            <a:r>
              <a:rPr lang="en-US" sz="100" noProof="0" dirty="0">
                <a:ea typeface="ヒラギノ角ゴ Pro W3" charset="0"/>
              </a:rPr>
              <a:t> </a:t>
            </a:r>
            <a:r>
              <a:rPr lang="en-US" noProof="0" dirty="0">
                <a:ea typeface="ヒラギノ角ゴ Pro W3" charset="0"/>
              </a:rPr>
              <a:t>M</a:t>
            </a:r>
            <a:r>
              <a:rPr lang="en-US" sz="100" noProof="0" dirty="0">
                <a:ea typeface="ヒラギノ角ゴ Pro W3" charset="0"/>
              </a:rPr>
              <a:t> </a:t>
            </a:r>
            <a:r>
              <a:rPr lang="en-US" noProof="0" dirty="0">
                <a:ea typeface="ヒラギノ角ゴ Pro W3" charset="0"/>
              </a:rPr>
              <a:t>T = 50, I = 6</a:t>
            </a:r>
            <a:endParaRPr lang="en-US" noProof="0" dirty="0"/>
          </a:p>
          <a:p>
            <a:pPr lvl="1"/>
            <a:r>
              <a:rPr lang="en-US" dirty="0">
                <a:ea typeface="ヒラギノ角ゴ Pro W3" charset="0"/>
              </a:rPr>
              <a:t>Computer the P</a:t>
            </a:r>
            <a:r>
              <a:rPr lang="en-US" sz="100" dirty="0">
                <a:ea typeface="ヒラギノ角ゴ Pro W3" charset="0"/>
              </a:rPr>
              <a:t> </a:t>
            </a:r>
            <a:r>
              <a:rPr lang="en-US" dirty="0">
                <a:ea typeface="ヒラギノ角ゴ Pro W3" charset="0"/>
              </a:rPr>
              <a:t>V. P</a:t>
            </a:r>
            <a:r>
              <a:rPr lang="en-US" sz="100" dirty="0">
                <a:ea typeface="ヒラギノ角ゴ Pro W3" charset="0"/>
              </a:rPr>
              <a:t> </a:t>
            </a:r>
            <a:r>
              <a:rPr lang="en-US" dirty="0">
                <a:ea typeface="ヒラギノ角ゴ Pro W3" charset="0"/>
              </a:rPr>
              <a:t>V = 965.35</a:t>
            </a:r>
            <a:endParaRPr lang="en-US" dirty="0"/>
          </a:p>
        </p:txBody>
      </p:sp>
    </p:spTree>
    <p:extLst>
      <p:ext uri="{BB962C8B-B14F-4D97-AF65-F5344CB8AC3E}">
        <p14:creationId xmlns:p14="http://schemas.microsoft.com/office/powerpoint/2010/main" val="642025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FFF1-4A4D-4F48-8AC2-BB2A7FF2069E}"/>
              </a:ext>
            </a:extLst>
          </p:cNvPr>
          <p:cNvSpPr>
            <a:spLocks noGrp="1"/>
          </p:cNvSpPr>
          <p:nvPr>
            <p:ph type="title"/>
          </p:nvPr>
        </p:nvSpPr>
        <p:spPr/>
        <p:txBody>
          <a:bodyPr/>
          <a:lstStyle/>
          <a:p>
            <a:r>
              <a:rPr lang="en-US" altLang="en-US" dirty="0">
                <a:ea typeface="ヒラギノ角ゴ Pro W3" pitchFamily="-84" charset="-128"/>
              </a:rPr>
              <a:t>Investing in Bonds</a:t>
            </a:r>
            <a:endParaRPr lang="en-US" dirty="0"/>
          </a:p>
        </p:txBody>
      </p:sp>
      <p:sp>
        <p:nvSpPr>
          <p:cNvPr id="3" name="Content Placeholder 2">
            <a:extLst>
              <a:ext uri="{FF2B5EF4-FFF2-40B4-BE49-F238E27FC236}">
                <a16:creationId xmlns:a16="http://schemas.microsoft.com/office/drawing/2014/main" id="{2EB5D6B6-7E52-41F7-9DA4-A72D76F38B87}"/>
              </a:ext>
            </a:extLst>
          </p:cNvPr>
          <p:cNvSpPr>
            <a:spLocks noGrp="1"/>
          </p:cNvSpPr>
          <p:nvPr>
            <p:ph sz="quarter" idx="13"/>
          </p:nvPr>
        </p:nvSpPr>
        <p:spPr>
          <a:xfrm>
            <a:off x="457200" y="1556327"/>
            <a:ext cx="8091055" cy="4586896"/>
          </a:xfrm>
        </p:spPr>
        <p:txBody>
          <a:bodyPr/>
          <a:lstStyle/>
          <a:p>
            <a:r>
              <a:rPr lang="en-US" altLang="en-US" dirty="0">
                <a:ea typeface="ヒラギノ角ゴ Pro W3" pitchFamily="-84" charset="-128"/>
              </a:rPr>
              <a:t>Bonds are the most popular alternative to stocks for long-term investing.</a:t>
            </a:r>
          </a:p>
          <a:p>
            <a:r>
              <a:rPr lang="en-US" altLang="en-US" dirty="0">
                <a:ea typeface="ヒラギノ角ゴ Pro W3" pitchFamily="-84" charset="-128"/>
              </a:rPr>
              <a:t>Even though the bonds of a corporation are less risky than its equity, investors still have risk: </a:t>
            </a:r>
            <a:r>
              <a:rPr lang="en-US" altLang="en-US" b="1" dirty="0">
                <a:ea typeface="ヒラギノ角ゴ Pro W3" pitchFamily="-84" charset="-128"/>
              </a:rPr>
              <a:t>price risk </a:t>
            </a:r>
            <a:r>
              <a:rPr lang="en-US" altLang="en-US" dirty="0">
                <a:ea typeface="ヒラギノ角ゴ Pro W3" pitchFamily="-84" charset="-128"/>
              </a:rPr>
              <a:t>and </a:t>
            </a:r>
            <a:r>
              <a:rPr lang="en-US" altLang="en-US" b="1" dirty="0">
                <a:ea typeface="ヒラギノ角ゴ Pro W3" pitchFamily="-84" charset="-128"/>
              </a:rPr>
              <a:t>interest rate risk</a:t>
            </a:r>
            <a:endParaRPr lang="en-US" dirty="0"/>
          </a:p>
        </p:txBody>
      </p:sp>
    </p:spTree>
    <p:extLst>
      <p:ext uri="{BB962C8B-B14F-4D97-AF65-F5344CB8AC3E}">
        <p14:creationId xmlns:p14="http://schemas.microsoft.com/office/powerpoint/2010/main" val="2997652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4863-1B8B-4D9E-AE4F-FCE4BF8AF9A8}"/>
              </a:ext>
            </a:extLst>
          </p:cNvPr>
          <p:cNvSpPr>
            <a:spLocks noGrp="1"/>
          </p:cNvSpPr>
          <p:nvPr>
            <p:ph type="title"/>
          </p:nvPr>
        </p:nvSpPr>
        <p:spPr>
          <a:xfrm>
            <a:off x="457200" y="215371"/>
            <a:ext cx="8082643" cy="1097279"/>
          </a:xfrm>
        </p:spPr>
        <p:txBody>
          <a:bodyPr/>
          <a:lstStyle/>
          <a:p>
            <a:r>
              <a:rPr lang="en-US" sz="3000" noProof="0" dirty="0"/>
              <a:t>Figure 6 Bonds and Stocks Issued, 1983–2015</a:t>
            </a:r>
          </a:p>
        </p:txBody>
      </p:sp>
      <p:pic>
        <p:nvPicPr>
          <p:cNvPr id="19" name="Content Placeholder 18" descr="A bar graph shows bonds and stocks issued from 19 83 to 20 15. For long description in Notes pane, press F6.">
            <a:extLst>
              <a:ext uri="{FF2B5EF4-FFF2-40B4-BE49-F238E27FC236}">
                <a16:creationId xmlns:a16="http://schemas.microsoft.com/office/drawing/2014/main" id="{1922851A-34DC-40D2-B316-07CC73523441}"/>
              </a:ext>
            </a:extLst>
          </p:cNvPr>
          <p:cNvPicPr>
            <a:picLocks noGrp="1" noChangeAspect="1"/>
          </p:cNvPicPr>
          <p:nvPr>
            <p:ph sz="quarter" idx="13"/>
          </p:nvPr>
        </p:nvPicPr>
        <p:blipFill>
          <a:blip r:embed="rId3"/>
          <a:stretch>
            <a:fillRect/>
          </a:stretch>
        </p:blipFill>
        <p:spPr>
          <a:xfrm>
            <a:off x="1108730" y="1538537"/>
            <a:ext cx="6926538" cy="3860799"/>
          </a:xfrm>
        </p:spPr>
      </p:pic>
      <p:sp>
        <p:nvSpPr>
          <p:cNvPr id="15" name="Content Placeholder 14">
            <a:extLst>
              <a:ext uri="{FF2B5EF4-FFF2-40B4-BE49-F238E27FC236}">
                <a16:creationId xmlns:a16="http://schemas.microsoft.com/office/drawing/2014/main" id="{8ED9F255-8055-4EBB-A084-27DDA2FDE382}"/>
              </a:ext>
            </a:extLst>
          </p:cNvPr>
          <p:cNvSpPr>
            <a:spLocks noGrp="1"/>
          </p:cNvSpPr>
          <p:nvPr>
            <p:ph sz="quarter" idx="14"/>
          </p:nvPr>
        </p:nvSpPr>
        <p:spPr>
          <a:xfrm>
            <a:off x="457202" y="5663597"/>
            <a:ext cx="969816" cy="387941"/>
          </a:xfrm>
        </p:spPr>
        <p:txBody>
          <a:bodyPr/>
          <a:lstStyle/>
          <a:p>
            <a:pPr marL="432" indent="0">
              <a:buNone/>
            </a:pPr>
            <a:r>
              <a:rPr lang="en-US" sz="1600" b="1" dirty="0"/>
              <a:t>Source:</a:t>
            </a:r>
          </a:p>
        </p:txBody>
      </p:sp>
      <p:sp>
        <p:nvSpPr>
          <p:cNvPr id="16" name="Text Placeholder 15">
            <a:extLst>
              <a:ext uri="{FF2B5EF4-FFF2-40B4-BE49-F238E27FC236}">
                <a16:creationId xmlns:a16="http://schemas.microsoft.com/office/drawing/2014/main" id="{3E553338-91F9-4E5B-8232-9E5C8E068DA8}"/>
              </a:ext>
            </a:extLst>
          </p:cNvPr>
          <p:cNvSpPr>
            <a:spLocks noGrp="1"/>
          </p:cNvSpPr>
          <p:nvPr>
            <p:ph type="body" sz="quarter" idx="15"/>
          </p:nvPr>
        </p:nvSpPr>
        <p:spPr>
          <a:xfrm>
            <a:off x="1524002" y="5677452"/>
            <a:ext cx="6926538" cy="307713"/>
          </a:xfrm>
        </p:spPr>
        <p:txBody>
          <a:bodyPr/>
          <a:lstStyle/>
          <a:p>
            <a:r>
              <a:rPr lang="en-US" sz="1600" dirty="0">
                <a:hlinkClick r:id="rId4" tooltip="www.federalreserve.gov/econresdata/releases/corpsecure/current.htm."/>
              </a:rPr>
              <a:t>http://www.federalreserve.gov/econresdata/releases/corpsecure/current.htm</a:t>
            </a:r>
            <a:endParaRPr lang="en-US" sz="1600" dirty="0"/>
          </a:p>
        </p:txBody>
      </p:sp>
      <p:sp>
        <p:nvSpPr>
          <p:cNvPr id="17" name="Content Placeholder 16">
            <a:extLst>
              <a:ext uri="{FF2B5EF4-FFF2-40B4-BE49-F238E27FC236}">
                <a16:creationId xmlns:a16="http://schemas.microsoft.com/office/drawing/2014/main" id="{393E2589-F5F4-432F-9784-9D34C44E83BB}"/>
              </a:ext>
            </a:extLst>
          </p:cNvPr>
          <p:cNvSpPr>
            <a:spLocks noGrp="1"/>
          </p:cNvSpPr>
          <p:nvPr>
            <p:ph sz="quarter" idx="16"/>
          </p:nvPr>
        </p:nvSpPr>
        <p:spPr>
          <a:xfrm>
            <a:off x="8547524" y="5705161"/>
            <a:ext cx="304800" cy="387941"/>
          </a:xfrm>
        </p:spPr>
        <p:txBody>
          <a:bodyPr/>
          <a:lstStyle/>
          <a:p>
            <a:r>
              <a:rPr lang="en-US" sz="100" dirty="0"/>
              <a:t> </a:t>
            </a:r>
            <a:r>
              <a:rPr lang="en-US" sz="1600" dirty="0"/>
              <a:t> .</a:t>
            </a:r>
            <a:endParaRPr lang="en-IN" sz="1600" dirty="0"/>
          </a:p>
        </p:txBody>
      </p:sp>
    </p:spTree>
    <p:extLst>
      <p:ext uri="{BB962C8B-B14F-4D97-AF65-F5344CB8AC3E}">
        <p14:creationId xmlns:p14="http://schemas.microsoft.com/office/powerpoint/2010/main" val="3115853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1675-F333-4E16-9D8E-44924CF0C257}"/>
              </a:ext>
            </a:extLst>
          </p:cNvPr>
          <p:cNvSpPr>
            <a:spLocks noGrp="1"/>
          </p:cNvSpPr>
          <p:nvPr>
            <p:ph type="title"/>
          </p:nvPr>
        </p:nvSpPr>
        <p:spPr>
          <a:xfrm>
            <a:off x="457200" y="215372"/>
            <a:ext cx="8229600" cy="673862"/>
          </a:xfrm>
        </p:spPr>
        <p:txBody>
          <a:bodyPr/>
          <a:lstStyle/>
          <a:p>
            <a:r>
              <a:rPr lang="en-US" altLang="en-US" dirty="0">
                <a:ea typeface="ヒラギノ角ゴ Pro W3" pitchFamily="-84" charset="-128"/>
              </a:rPr>
              <a:t>Summary </a:t>
            </a:r>
            <a:endParaRPr lang="en-US" dirty="0"/>
          </a:p>
        </p:txBody>
      </p:sp>
      <p:sp>
        <p:nvSpPr>
          <p:cNvPr id="3" name="Content Placeholder 2">
            <a:extLst>
              <a:ext uri="{FF2B5EF4-FFF2-40B4-BE49-F238E27FC236}">
                <a16:creationId xmlns:a16="http://schemas.microsoft.com/office/drawing/2014/main" id="{2C857E98-7A3A-4458-BA6F-D33581D25C1B}"/>
              </a:ext>
            </a:extLst>
          </p:cNvPr>
          <p:cNvSpPr>
            <a:spLocks noGrp="1"/>
          </p:cNvSpPr>
          <p:nvPr>
            <p:ph sz="quarter" idx="13"/>
          </p:nvPr>
        </p:nvSpPr>
        <p:spPr>
          <a:xfrm>
            <a:off x="457200" y="1061376"/>
            <a:ext cx="8229600" cy="4586896"/>
          </a:xfrm>
        </p:spPr>
        <p:txBody>
          <a:bodyPr/>
          <a:lstStyle/>
          <a:p>
            <a:r>
              <a:rPr lang="en-US" altLang="en-US" sz="2200" dirty="0">
                <a:ea typeface="ヒラギノ角ゴ Pro W3" pitchFamily="-84" charset="-128"/>
              </a:rPr>
              <a:t>Purpose of the Capital Market: provide financing for long-term capital assets</a:t>
            </a:r>
          </a:p>
          <a:p>
            <a:r>
              <a:rPr lang="en-US" altLang="en-US" sz="2200" dirty="0">
                <a:ea typeface="ヒラギノ角ゴ Pro W3" pitchFamily="-84" charset="-128"/>
              </a:rPr>
              <a:t>Capital Market Participants: governments and corporations issue bond, and we buy them</a:t>
            </a:r>
          </a:p>
          <a:p>
            <a:r>
              <a:rPr lang="en-US" altLang="en-US" sz="2200" dirty="0">
                <a:ea typeface="ヒラギノ角ゴ Pro W3" pitchFamily="-84" charset="-128"/>
              </a:rPr>
              <a:t>Capital Market Trading: primary and secondary markets exist for most securities of governments and corporations</a:t>
            </a:r>
          </a:p>
          <a:p>
            <a:r>
              <a:rPr lang="en-US" altLang="en-US" sz="2200" dirty="0">
                <a:ea typeface="ヒラギノ角ゴ Pro W3" pitchFamily="-84" charset="-128"/>
              </a:rPr>
              <a:t>Types of Bonds: includes Treasury, municipal, and corporate bonds</a:t>
            </a:r>
          </a:p>
          <a:p>
            <a:r>
              <a:rPr lang="en-US" altLang="en-US" sz="2200" dirty="0">
                <a:ea typeface="ヒラギノ角ゴ Pro W3" pitchFamily="-84" charset="-128"/>
              </a:rPr>
              <a:t>Treasury Notes and Bonds: issued and backed by the full faith and credit of the U.S. Federal government</a:t>
            </a:r>
          </a:p>
          <a:p>
            <a:r>
              <a:rPr lang="en-US" altLang="en-US" sz="2200" dirty="0">
                <a:ea typeface="ヒラギノ角ゴ Pro W3" pitchFamily="-84" charset="-128"/>
              </a:rPr>
              <a:t>Municipal Bonds: issued by state and local governments, tax-exempt, defaultable.</a:t>
            </a:r>
            <a:endParaRPr lang="en-US" sz="2200" dirty="0"/>
          </a:p>
          <a:p>
            <a:endParaRPr lang="en-US" sz="2200" dirty="0"/>
          </a:p>
        </p:txBody>
      </p:sp>
    </p:spTree>
    <p:extLst>
      <p:ext uri="{BB962C8B-B14F-4D97-AF65-F5344CB8AC3E}">
        <p14:creationId xmlns:p14="http://schemas.microsoft.com/office/powerpoint/2010/main" val="2901292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1675-F333-4E16-9D8E-44924CF0C257}"/>
              </a:ext>
            </a:extLst>
          </p:cNvPr>
          <p:cNvSpPr>
            <a:spLocks noGrp="1"/>
          </p:cNvSpPr>
          <p:nvPr>
            <p:ph type="title"/>
          </p:nvPr>
        </p:nvSpPr>
        <p:spPr>
          <a:xfrm>
            <a:off x="457200" y="215372"/>
            <a:ext cx="8229600" cy="606750"/>
          </a:xfrm>
        </p:spPr>
        <p:txBody>
          <a:bodyPr/>
          <a:lstStyle/>
          <a:p>
            <a:r>
              <a:rPr lang="en-US" altLang="en-US" dirty="0">
                <a:ea typeface="ヒラギノ角ゴ Pro W3" pitchFamily="-84" charset="-128"/>
              </a:rPr>
              <a:t>Chapter Summary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2C857E98-7A3A-4458-BA6F-D33581D25C1B}"/>
              </a:ext>
            </a:extLst>
          </p:cNvPr>
          <p:cNvSpPr>
            <a:spLocks noGrp="1"/>
          </p:cNvSpPr>
          <p:nvPr>
            <p:ph sz="quarter" idx="13"/>
          </p:nvPr>
        </p:nvSpPr>
        <p:spPr>
          <a:xfrm>
            <a:off x="457200" y="927152"/>
            <a:ext cx="7998031" cy="4586896"/>
          </a:xfrm>
        </p:spPr>
        <p:txBody>
          <a:bodyPr/>
          <a:lstStyle/>
          <a:p>
            <a:r>
              <a:rPr lang="en-US" altLang="en-US" sz="2200" dirty="0">
                <a:ea typeface="ヒラギノ角ゴ Pro W3" pitchFamily="-84" charset="-128"/>
              </a:rPr>
              <a:t>Corporate Bonds: issued by corporations and have a wide range of features and risk</a:t>
            </a:r>
          </a:p>
          <a:p>
            <a:r>
              <a:rPr lang="en-US" altLang="en-US" sz="2200" dirty="0">
                <a:ea typeface="ヒラギノ角ゴ Pro W3" pitchFamily="-84" charset="-128"/>
              </a:rPr>
              <a:t>Financial Guarantees for Bonds: bond </a:t>
            </a:r>
            <a:r>
              <a:rPr lang="en-US" altLang="ja-JP" sz="2200" noProof="0" dirty="0"/>
              <a:t>“</a:t>
            </a:r>
            <a:r>
              <a:rPr lang="en-US" altLang="ja-JP" sz="2200" dirty="0">
                <a:ea typeface="ヒラギノ角ゴ Pro W3" pitchFamily="-84" charset="-128"/>
              </a:rPr>
              <a:t>insurance</a:t>
            </a:r>
            <a:r>
              <a:rPr lang="en-US" altLang="ja-JP" sz="2200" noProof="0" dirty="0"/>
              <a:t>”</a:t>
            </a:r>
            <a:r>
              <a:rPr lang="en-US" altLang="ja-JP" sz="2200" dirty="0">
                <a:ea typeface="ヒラギノ角ゴ Pro W3" pitchFamily="-84" charset="-128"/>
              </a:rPr>
              <a:t> should the issuer default</a:t>
            </a:r>
          </a:p>
          <a:p>
            <a:r>
              <a:rPr lang="en-US" altLang="en-US" sz="2200" dirty="0">
                <a:ea typeface="ヒラギノ角ゴ Pro W3" pitchFamily="-84" charset="-128"/>
              </a:rPr>
              <a:t>Oversight of the Bond Markets: T R A C E developed to add transparency to bond markets</a:t>
            </a:r>
          </a:p>
          <a:p>
            <a:r>
              <a:rPr lang="en-US" altLang="en-US" sz="2200" dirty="0">
                <a:ea typeface="ヒラギノ角ゴ Pro W3" pitchFamily="-84" charset="-128"/>
              </a:rPr>
              <a:t>Bond Current Yield Calculation: how to calculation the current yield for a bond</a:t>
            </a:r>
          </a:p>
          <a:p>
            <a:r>
              <a:rPr lang="en-US" altLang="en-US" sz="2200" dirty="0">
                <a:ea typeface="ヒラギノ角ゴ Pro W3" pitchFamily="-84" charset="-128"/>
              </a:rPr>
              <a:t>Finding the Value of Coupon Bonds: determining the cash flows and discounting back to the present at an appropriate discount rate</a:t>
            </a:r>
          </a:p>
          <a:p>
            <a:r>
              <a:rPr lang="en-US" altLang="en-US" sz="2200" dirty="0">
                <a:ea typeface="ヒラギノ角ゴ Pro W3" pitchFamily="-84" charset="-128"/>
              </a:rPr>
              <a:t>Investing in Bonds: most popular alternative to investing in the stock market for long-term investments</a:t>
            </a:r>
            <a:endParaRPr lang="en-US" sz="2200" dirty="0"/>
          </a:p>
          <a:p>
            <a:endParaRPr lang="en-US" sz="2200" dirty="0"/>
          </a:p>
        </p:txBody>
      </p:sp>
    </p:spTree>
    <p:extLst>
      <p:ext uri="{BB962C8B-B14F-4D97-AF65-F5344CB8AC3E}">
        <p14:creationId xmlns:p14="http://schemas.microsoft.com/office/powerpoint/2010/main" val="190969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4917-A74D-4815-A911-0880253F0470}"/>
              </a:ext>
            </a:extLst>
          </p:cNvPr>
          <p:cNvSpPr>
            <a:spLocks noGrp="1"/>
          </p:cNvSpPr>
          <p:nvPr>
            <p:ph type="title"/>
          </p:nvPr>
        </p:nvSpPr>
        <p:spPr/>
        <p:txBody>
          <a:bodyPr/>
          <a:lstStyle/>
          <a:p>
            <a:r>
              <a:rPr lang="en-US" altLang="en-US" dirty="0">
                <a:ea typeface="ヒラギノ角ゴ Pro W3" pitchFamily="-84" charset="-128"/>
              </a:rPr>
              <a:t>Capital Market Trading</a:t>
            </a:r>
            <a:endParaRPr lang="en-US" dirty="0"/>
          </a:p>
        </p:txBody>
      </p:sp>
      <p:sp>
        <p:nvSpPr>
          <p:cNvPr id="3" name="Content Placeholder 2">
            <a:extLst>
              <a:ext uri="{FF2B5EF4-FFF2-40B4-BE49-F238E27FC236}">
                <a16:creationId xmlns:a16="http://schemas.microsoft.com/office/drawing/2014/main" id="{FAD06410-2077-4FAF-B405-73F6B3E46FB1}"/>
              </a:ext>
            </a:extLst>
          </p:cNvPr>
          <p:cNvSpPr>
            <a:spLocks noGrp="1"/>
          </p:cNvSpPr>
          <p:nvPr>
            <p:ph sz="quarter" idx="13"/>
          </p:nvPr>
        </p:nvSpPr>
        <p:spPr>
          <a:xfrm>
            <a:off x="457200" y="1556327"/>
            <a:ext cx="8229600" cy="1083634"/>
          </a:xfrm>
        </p:spPr>
        <p:txBody>
          <a:bodyPr/>
          <a:lstStyle/>
          <a:p>
            <a:pPr marL="432000" indent="-432000">
              <a:buFontTx/>
              <a:buAutoNum type="arabicPeriod"/>
            </a:pPr>
            <a:r>
              <a:rPr lang="en-US" altLang="en-US" dirty="0">
                <a:ea typeface="ヒラギノ角ゴ Pro W3" pitchFamily="-84" charset="-128"/>
              </a:rPr>
              <a:t>Primary market for initial sale (I</a:t>
            </a:r>
            <a:r>
              <a:rPr lang="en-US" altLang="en-US" sz="100" dirty="0">
                <a:ea typeface="ヒラギノ角ゴ Pro W3" pitchFamily="-84" charset="-128"/>
              </a:rPr>
              <a:t> </a:t>
            </a:r>
            <a:r>
              <a:rPr lang="en-US" altLang="en-US" dirty="0">
                <a:ea typeface="ヒラギノ角ゴ Pro W3" pitchFamily="-84" charset="-128"/>
              </a:rPr>
              <a:t>P</a:t>
            </a:r>
            <a:r>
              <a:rPr lang="en-US" altLang="en-US" sz="100" dirty="0">
                <a:ea typeface="ヒラギノ角ゴ Pro W3" pitchFamily="-84" charset="-128"/>
              </a:rPr>
              <a:t> </a:t>
            </a:r>
            <a:r>
              <a:rPr lang="en-US" altLang="en-US" dirty="0">
                <a:ea typeface="ヒラギノ角ゴ Pro W3" pitchFamily="-84" charset="-128"/>
              </a:rPr>
              <a:t>O)</a:t>
            </a:r>
          </a:p>
          <a:p>
            <a:pPr marL="432000" indent="-432000">
              <a:buFontTx/>
              <a:buAutoNum type="arabicPeriod"/>
            </a:pPr>
            <a:r>
              <a:rPr lang="en-US" altLang="en-US" dirty="0">
                <a:ea typeface="ヒラギノ角ゴ Pro W3" pitchFamily="-84" charset="-128"/>
              </a:rPr>
              <a:t>Secondary market</a:t>
            </a:r>
          </a:p>
        </p:txBody>
      </p:sp>
      <p:sp>
        <p:nvSpPr>
          <p:cNvPr id="4" name="Content Placeholder 3">
            <a:extLst>
              <a:ext uri="{FF2B5EF4-FFF2-40B4-BE49-F238E27FC236}">
                <a16:creationId xmlns:a16="http://schemas.microsoft.com/office/drawing/2014/main" id="{63FF5DBD-A8B5-479D-A958-7905FE0C332E}"/>
              </a:ext>
            </a:extLst>
          </p:cNvPr>
          <p:cNvSpPr>
            <a:spLocks noGrp="1"/>
          </p:cNvSpPr>
          <p:nvPr>
            <p:ph sz="quarter" idx="14"/>
          </p:nvPr>
        </p:nvSpPr>
        <p:spPr>
          <a:xfrm>
            <a:off x="457200" y="2707537"/>
            <a:ext cx="5810865" cy="1003302"/>
          </a:xfrm>
        </p:spPr>
        <p:txBody>
          <a:bodyPr/>
          <a:lstStyle/>
          <a:p>
            <a:pPr lvl="1"/>
            <a:r>
              <a:rPr lang="en-US" altLang="en-US" dirty="0">
                <a:ea typeface="ヒラギノ角ゴ Pro W3" pitchFamily="-84" charset="-128"/>
              </a:rPr>
              <a:t>Over-the-counter</a:t>
            </a:r>
            <a:endParaRPr lang="en-US" dirty="0"/>
          </a:p>
          <a:p>
            <a:pPr lvl="1"/>
            <a:r>
              <a:rPr lang="en-US" altLang="en-US" dirty="0">
                <a:ea typeface="ヒラギノ角ゴ Pro W3" pitchFamily="-84" charset="-128"/>
              </a:rPr>
              <a:t>Organized exchanges (i.e., N</a:t>
            </a:r>
            <a:r>
              <a:rPr lang="en-US" altLang="en-US" sz="100" dirty="0">
                <a:ea typeface="ヒラギノ角ゴ Pro W3" pitchFamily="-84" charset="-128"/>
              </a:rPr>
              <a:t> </a:t>
            </a:r>
            <a:r>
              <a:rPr lang="en-US" altLang="en-US" dirty="0">
                <a:ea typeface="ヒラギノ角ゴ Pro W3" pitchFamily="-84" charset="-128"/>
              </a:rPr>
              <a:t>Y</a:t>
            </a:r>
            <a:r>
              <a:rPr lang="en-US" altLang="en-US" sz="100" dirty="0">
                <a:ea typeface="ヒラギノ角ゴ Pro W3" pitchFamily="-84" charset="-128"/>
              </a:rPr>
              <a:t> </a:t>
            </a:r>
            <a:r>
              <a:rPr lang="en-US" altLang="en-US" dirty="0">
                <a:ea typeface="ヒラギノ角ゴ Pro W3" pitchFamily="-84" charset="-128"/>
              </a:rPr>
              <a:t>S</a:t>
            </a:r>
            <a:r>
              <a:rPr lang="en-US" altLang="en-US" sz="100" dirty="0">
                <a:ea typeface="ヒラギノ角ゴ Pro W3" pitchFamily="-84" charset="-128"/>
              </a:rPr>
              <a:t> </a:t>
            </a:r>
            <a:r>
              <a:rPr lang="en-US" altLang="en-US" dirty="0">
                <a:ea typeface="ヒラギノ角ゴ Pro W3" pitchFamily="-84" charset="-128"/>
              </a:rPr>
              <a:t>E)</a:t>
            </a:r>
            <a:endParaRPr lang="en-US" dirty="0"/>
          </a:p>
        </p:txBody>
      </p:sp>
    </p:spTree>
    <p:extLst>
      <p:ext uri="{BB962C8B-B14F-4D97-AF65-F5344CB8AC3E}">
        <p14:creationId xmlns:p14="http://schemas.microsoft.com/office/powerpoint/2010/main" val="258504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6116-D75D-4719-986B-AFA092E787D5}"/>
              </a:ext>
            </a:extLst>
          </p:cNvPr>
          <p:cNvSpPr>
            <a:spLocks noGrp="1"/>
          </p:cNvSpPr>
          <p:nvPr>
            <p:ph type="title"/>
          </p:nvPr>
        </p:nvSpPr>
        <p:spPr/>
        <p:txBody>
          <a:bodyPr/>
          <a:lstStyle/>
          <a:p>
            <a:r>
              <a:rPr lang="en-US" altLang="en-US" dirty="0">
                <a:ea typeface="ヒラギノ角ゴ Pro W3" pitchFamily="-84" charset="-128"/>
              </a:rPr>
              <a:t>Types of Bonds</a:t>
            </a:r>
            <a:endParaRPr lang="en-US" dirty="0"/>
          </a:p>
        </p:txBody>
      </p:sp>
      <p:sp>
        <p:nvSpPr>
          <p:cNvPr id="3" name="Content Placeholder 2">
            <a:extLst>
              <a:ext uri="{FF2B5EF4-FFF2-40B4-BE49-F238E27FC236}">
                <a16:creationId xmlns:a16="http://schemas.microsoft.com/office/drawing/2014/main" id="{6510E510-DB40-4312-A754-CCD22D37FA9E}"/>
              </a:ext>
            </a:extLst>
          </p:cNvPr>
          <p:cNvSpPr>
            <a:spLocks noGrp="1"/>
          </p:cNvSpPr>
          <p:nvPr>
            <p:ph sz="quarter" idx="13"/>
          </p:nvPr>
        </p:nvSpPr>
        <p:spPr/>
        <p:txBody>
          <a:bodyPr/>
          <a:lstStyle/>
          <a:p>
            <a:r>
              <a:rPr lang="en-US" altLang="en-US" b="1" dirty="0">
                <a:ea typeface="ヒラギノ角ゴ Pro W3" pitchFamily="-84" charset="-128"/>
              </a:rPr>
              <a:t>Bonds </a:t>
            </a:r>
            <a:r>
              <a:rPr lang="en-US" altLang="en-US" dirty="0">
                <a:ea typeface="ヒラギノ角ゴ Pro W3" pitchFamily="-84" charset="-128"/>
              </a:rPr>
              <a:t>are securities that represent debt owed by the issuer to the investor, and typically have specified payments on specific dates.</a:t>
            </a:r>
          </a:p>
          <a:p>
            <a:r>
              <a:rPr lang="en-US" altLang="en-US" dirty="0">
                <a:ea typeface="ヒラギノ角ゴ Pro W3" pitchFamily="-84" charset="-128"/>
              </a:rPr>
              <a:t>Types of bonds we will examine include long-term government bonds (T-bonds), municipal bonds, and corporate bonds.</a:t>
            </a:r>
            <a:endParaRPr lang="en-US" dirty="0"/>
          </a:p>
        </p:txBody>
      </p:sp>
    </p:spTree>
    <p:extLst>
      <p:ext uri="{BB962C8B-B14F-4D97-AF65-F5344CB8AC3E}">
        <p14:creationId xmlns:p14="http://schemas.microsoft.com/office/powerpoint/2010/main" val="61408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7CB7-099F-4A1B-8FF6-D73634A67DE4}"/>
              </a:ext>
            </a:extLst>
          </p:cNvPr>
          <p:cNvSpPr>
            <a:spLocks noGrp="1"/>
          </p:cNvSpPr>
          <p:nvPr>
            <p:ph type="title"/>
          </p:nvPr>
        </p:nvSpPr>
        <p:spPr/>
        <p:txBody>
          <a:bodyPr/>
          <a:lstStyle/>
          <a:p>
            <a:r>
              <a:rPr lang="en-US" sz="3200" noProof="0" dirty="0"/>
              <a:t>Figure 1 Hamilton/B</a:t>
            </a:r>
            <a:r>
              <a:rPr lang="en-US" sz="100" noProof="0" dirty="0"/>
              <a:t> </a:t>
            </a:r>
            <a:r>
              <a:rPr lang="en-US" sz="3200" noProof="0" dirty="0"/>
              <a:t>P Corporate Bond</a:t>
            </a:r>
          </a:p>
        </p:txBody>
      </p:sp>
      <p:pic>
        <p:nvPicPr>
          <p:cNvPr id="4" name="Content Placeholder 3" descr="A photo shows a bond for one thousand dollars issued by Hamilton forward slash B P Trans Alaska Pipeline Finance Inc. that is due in 19 83.">
            <a:extLst>
              <a:ext uri="{FF2B5EF4-FFF2-40B4-BE49-F238E27FC236}">
                <a16:creationId xmlns:a16="http://schemas.microsoft.com/office/drawing/2014/main" id="{D99A3502-2410-4078-AA02-7845B08635FD}"/>
              </a:ext>
            </a:extLst>
          </p:cNvPr>
          <p:cNvPicPr>
            <a:picLocks noGrp="1" noChangeAspect="1"/>
          </p:cNvPicPr>
          <p:nvPr>
            <p:ph sz="quarter" idx="13"/>
          </p:nvPr>
        </p:nvPicPr>
        <p:blipFill>
          <a:blip r:embed="rId2"/>
          <a:stretch>
            <a:fillRect/>
          </a:stretch>
        </p:blipFill>
        <p:spPr>
          <a:xfrm>
            <a:off x="1312796" y="1646707"/>
            <a:ext cx="6518409" cy="4405961"/>
          </a:xfrm>
          <a:prstGeom prst="rect">
            <a:avLst/>
          </a:prstGeom>
        </p:spPr>
      </p:pic>
    </p:spTree>
    <p:extLst>
      <p:ext uri="{BB962C8B-B14F-4D97-AF65-F5344CB8AC3E}">
        <p14:creationId xmlns:p14="http://schemas.microsoft.com/office/powerpoint/2010/main" val="7202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B94B-D831-4FB4-9D7A-804026BCAD84}"/>
              </a:ext>
            </a:extLst>
          </p:cNvPr>
          <p:cNvSpPr>
            <a:spLocks noGrp="1"/>
          </p:cNvSpPr>
          <p:nvPr>
            <p:ph type="title"/>
          </p:nvPr>
        </p:nvSpPr>
        <p:spPr/>
        <p:txBody>
          <a:bodyPr/>
          <a:lstStyle/>
          <a:p>
            <a:r>
              <a:rPr lang="en-US" altLang="en-US" dirty="0">
                <a:ea typeface="ヒラギノ角ゴ Pro W3" pitchFamily="-84" charset="-128"/>
              </a:rPr>
              <a:t>Treasury Notes and Bonds</a:t>
            </a:r>
            <a:endParaRPr lang="en-US" dirty="0"/>
          </a:p>
        </p:txBody>
      </p:sp>
      <p:sp>
        <p:nvSpPr>
          <p:cNvPr id="3" name="Content Placeholder 2">
            <a:extLst>
              <a:ext uri="{FF2B5EF4-FFF2-40B4-BE49-F238E27FC236}">
                <a16:creationId xmlns:a16="http://schemas.microsoft.com/office/drawing/2014/main" id="{6B3C3A67-2B29-4125-8D9E-F38626094C17}"/>
              </a:ext>
            </a:extLst>
          </p:cNvPr>
          <p:cNvSpPr>
            <a:spLocks noGrp="1"/>
          </p:cNvSpPr>
          <p:nvPr>
            <p:ph sz="quarter" idx="13"/>
          </p:nvPr>
        </p:nvSpPr>
        <p:spPr/>
        <p:txBody>
          <a:bodyPr/>
          <a:lstStyle/>
          <a:p>
            <a:r>
              <a:rPr lang="en-US" altLang="en-US" dirty="0">
                <a:ea typeface="ヒラギノ角ゴ Pro W3" pitchFamily="-84" charset="-128"/>
              </a:rPr>
              <a:t>The U.S. Treasury issues notes and bonds to finance its operations.</a:t>
            </a:r>
          </a:p>
          <a:p>
            <a:r>
              <a:rPr lang="en-US" altLang="en-US" dirty="0">
                <a:ea typeface="ヒラギノ角ゴ Pro W3" pitchFamily="-84" charset="-128"/>
              </a:rPr>
              <a:t>The following table summarizes the maturity differences among the various Treasury securities.</a:t>
            </a:r>
            <a:endParaRPr lang="en-US" dirty="0"/>
          </a:p>
        </p:txBody>
      </p:sp>
    </p:spTree>
    <p:extLst>
      <p:ext uri="{BB962C8B-B14F-4D97-AF65-F5344CB8AC3E}">
        <p14:creationId xmlns:p14="http://schemas.microsoft.com/office/powerpoint/2010/main" val="171329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F8C1-C059-4027-922C-4A1811ED580F}"/>
              </a:ext>
            </a:extLst>
          </p:cNvPr>
          <p:cNvSpPr>
            <a:spLocks noGrp="1"/>
          </p:cNvSpPr>
          <p:nvPr>
            <p:ph type="title"/>
          </p:nvPr>
        </p:nvSpPr>
        <p:spPr/>
        <p:txBody>
          <a:bodyPr/>
          <a:lstStyle/>
          <a:p>
            <a:r>
              <a:rPr lang="en-US" dirty="0"/>
              <a:t>Table 12.1 Treasury Securities</a:t>
            </a:r>
          </a:p>
        </p:txBody>
      </p:sp>
      <p:graphicFrame>
        <p:nvGraphicFramePr>
          <p:cNvPr id="4" name="Table 4">
            <a:extLst>
              <a:ext uri="{FF2B5EF4-FFF2-40B4-BE49-F238E27FC236}">
                <a16:creationId xmlns:a16="http://schemas.microsoft.com/office/drawing/2014/main" id="{A9DF153F-E33C-48FE-BCB7-76AA426E9236}"/>
              </a:ext>
            </a:extLst>
          </p:cNvPr>
          <p:cNvGraphicFramePr>
            <a:graphicFrameLocks noGrp="1"/>
          </p:cNvGraphicFramePr>
          <p:nvPr>
            <p:ph sz="quarter" idx="13"/>
            <p:extLst>
              <p:ext uri="{D42A27DB-BD31-4B8C-83A1-F6EECF244321}">
                <p14:modId xmlns:p14="http://schemas.microsoft.com/office/powerpoint/2010/main" val="432367219"/>
              </p:ext>
            </p:extLst>
          </p:nvPr>
        </p:nvGraphicFramePr>
        <p:xfrm>
          <a:off x="535000" y="1587938"/>
          <a:ext cx="7762726" cy="1584800"/>
        </p:xfrm>
        <a:graphic>
          <a:graphicData uri="http://schemas.openxmlformats.org/drawingml/2006/table">
            <a:tbl>
              <a:tblPr firstRow="1" bandRow="1">
                <a:tableStyleId>{40F9630F-82C1-40B7-BC3A-925EFCFF5E92}</a:tableStyleId>
              </a:tblPr>
              <a:tblGrid>
                <a:gridCol w="3881363">
                  <a:extLst>
                    <a:ext uri="{9D8B030D-6E8A-4147-A177-3AD203B41FA5}">
                      <a16:colId xmlns:a16="http://schemas.microsoft.com/office/drawing/2014/main" val="1817345411"/>
                    </a:ext>
                  </a:extLst>
                </a:gridCol>
                <a:gridCol w="3881363">
                  <a:extLst>
                    <a:ext uri="{9D8B030D-6E8A-4147-A177-3AD203B41FA5}">
                      <a16:colId xmlns:a16="http://schemas.microsoft.com/office/drawing/2014/main" val="2569266393"/>
                    </a:ext>
                  </a:extLst>
                </a:gridCol>
              </a:tblGrid>
              <a:tr h="370840">
                <a:tc>
                  <a:txBody>
                    <a:bodyPr/>
                    <a:lstStyle/>
                    <a:p>
                      <a:r>
                        <a:rPr lang="en-US" sz="2000" b="1" baseline="0" dirty="0">
                          <a:latin typeface="+mn-lt"/>
                        </a:rPr>
                        <a:t>Type</a:t>
                      </a:r>
                      <a:endParaRPr lang="en-US" sz="2000" b="1" baseline="0" dirty="0">
                        <a:solidFill>
                          <a:schemeClr val="bg1"/>
                        </a:solidFill>
                        <a:latin typeface="+mn-lt"/>
                      </a:endParaRP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baseline="0" dirty="0">
                          <a:latin typeface="+mn-lt"/>
                        </a:rPr>
                        <a:t>Maturity</a:t>
                      </a:r>
                      <a:endParaRPr lang="en-US" sz="2000" b="1" baseline="0" dirty="0">
                        <a:solidFill>
                          <a:schemeClr val="bg1"/>
                        </a:solidFill>
                        <a:latin typeface="+mn-lt"/>
                      </a:endParaRP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726221"/>
                  </a:ext>
                </a:extLst>
              </a:tr>
              <a:tr h="370840">
                <a:tc>
                  <a:txBody>
                    <a:bodyPr/>
                    <a:lstStyle/>
                    <a:p>
                      <a:r>
                        <a:rPr lang="en-US" sz="2000" baseline="0" dirty="0">
                          <a:latin typeface="+mn-lt"/>
                        </a:rPr>
                        <a:t>Treasury bill</a:t>
                      </a: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aseline="0" dirty="0">
                          <a:latin typeface="+mn-lt"/>
                        </a:rPr>
                        <a:t>Less than 1 year</a:t>
                      </a: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226944"/>
                  </a:ext>
                </a:extLst>
              </a:tr>
              <a:tr h="370840">
                <a:tc>
                  <a:txBody>
                    <a:bodyPr/>
                    <a:lstStyle/>
                    <a:p>
                      <a:r>
                        <a:rPr lang="en-US" sz="2000" baseline="0" dirty="0">
                          <a:latin typeface="+mn-lt"/>
                        </a:rPr>
                        <a:t>Treasury note</a:t>
                      </a: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aseline="0" dirty="0">
                          <a:latin typeface="+mn-lt"/>
                        </a:rPr>
                        <a:t>1 to 10 years</a:t>
                      </a: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0191635"/>
                  </a:ext>
                </a:extLst>
              </a:tr>
              <a:tr h="370840">
                <a:tc>
                  <a:txBody>
                    <a:bodyPr/>
                    <a:lstStyle/>
                    <a:p>
                      <a:r>
                        <a:rPr lang="en-US" sz="2000" baseline="0" dirty="0">
                          <a:latin typeface="+mn-lt"/>
                        </a:rPr>
                        <a:t>Treasury bond</a:t>
                      </a: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aseline="0" dirty="0">
                          <a:latin typeface="+mn-lt"/>
                        </a:rPr>
                        <a:t>10 to 30 years</a:t>
                      </a:r>
                    </a:p>
                  </a:txBody>
                  <a:tcPr marL="133877" marR="13387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399529"/>
                  </a:ext>
                </a:extLst>
              </a:tr>
            </a:tbl>
          </a:graphicData>
        </a:graphic>
      </p:graphicFrame>
    </p:spTree>
    <p:extLst>
      <p:ext uri="{BB962C8B-B14F-4D97-AF65-F5344CB8AC3E}">
        <p14:creationId xmlns:p14="http://schemas.microsoft.com/office/powerpoint/2010/main" val="3104590728"/>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B828E-B203-4FF5-B4F6-0E1ABDEDE884}">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customXml/itemProps2.xml><?xml version="1.0" encoding="utf-8"?>
<ds:datastoreItem xmlns:ds="http://schemas.openxmlformats.org/officeDocument/2006/customXml" ds:itemID="{08FF9860-D744-4A95-98F6-3529E8D0F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A4F01-CE53-4A39-913A-7703E5F5C8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148668</TotalTime>
  <Words>3329</Words>
  <Application>Microsoft Office PowerPoint</Application>
  <PresentationFormat>On-screen Show (4:3)</PresentationFormat>
  <Paragraphs>288</Paragraphs>
  <Slides>44</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2" baseType="lpstr">
      <vt:lpstr>Times New Roman</vt:lpstr>
      <vt:lpstr>Arial</vt:lpstr>
      <vt:lpstr>Calibri</vt:lpstr>
      <vt:lpstr>Verdana</vt:lpstr>
      <vt:lpstr>Noto Sans Symbols</vt:lpstr>
      <vt:lpstr>USHE</vt:lpstr>
      <vt:lpstr>USHE_slide options</vt:lpstr>
      <vt:lpstr>Equation</vt:lpstr>
      <vt:lpstr>Lecture 6: The bond market</vt:lpstr>
      <vt:lpstr>Overview</vt:lpstr>
      <vt:lpstr>Purpose of the Capital Market</vt:lpstr>
      <vt:lpstr>Capital Market Participants</vt:lpstr>
      <vt:lpstr>Capital Market Trading</vt:lpstr>
      <vt:lpstr>Types of Bonds</vt:lpstr>
      <vt:lpstr>Figure 1 Hamilton/B P Corporate Bond</vt:lpstr>
      <vt:lpstr>Treasury Notes and Bonds</vt:lpstr>
      <vt:lpstr>Table 12.1 Treasury Securities</vt:lpstr>
      <vt:lpstr>Treasury Bond Interest Rates</vt:lpstr>
      <vt:lpstr>Figure 2 Interest Rate on Treasury Bonds and the Inflation Rate, 1973–2016 (January of Each Year)</vt:lpstr>
      <vt:lpstr>Figure 3 Interest Rate on Treasury Bills and Treasury Bonds, 1974–2016 (January of Each Year)</vt:lpstr>
      <vt:lpstr>Treasury Bonds: Recent Innovation</vt:lpstr>
      <vt:lpstr>Treasury Bonds: Agency Debt</vt:lpstr>
      <vt:lpstr>The 2007–2009 Financial Crisis: Bailout of Fannie and Freddie </vt:lpstr>
      <vt:lpstr>The 2007–2009 Financial Crisis: Bailout of Fannie and Freddie (cont.)</vt:lpstr>
      <vt:lpstr>Municipal Bonds </vt:lpstr>
      <vt:lpstr>Municipal Bonds: Example</vt:lpstr>
      <vt:lpstr>Municipal Bonds: Example (cont.)</vt:lpstr>
      <vt:lpstr>Corporate Bonds (1 of 3)</vt:lpstr>
      <vt:lpstr>Figure 5 Corporate Bond Interest Rates, 1973–2015 (End of Year)</vt:lpstr>
      <vt:lpstr>Characteristics of Corporate Bonds</vt:lpstr>
      <vt:lpstr>Characteristics of Corporate Bonds (cont.)</vt:lpstr>
      <vt:lpstr>Corporate Bonds: Characteristics of Corporate Bonds (cont.)</vt:lpstr>
      <vt:lpstr>Corporate Bonds: Characteristics of Corporate Bonds (cont.)</vt:lpstr>
      <vt:lpstr>Table 2 Debt Rating Descriptions </vt:lpstr>
      <vt:lpstr>Table 2 Debt Rating Descriptions (cont.)</vt:lpstr>
      <vt:lpstr>Table 2 Debt Rating Descriptions (cont.)</vt:lpstr>
      <vt:lpstr>Table 12.2 Debt Rating Descriptions (cont.)</vt:lpstr>
      <vt:lpstr>Financial Guarantees for Bonds </vt:lpstr>
      <vt:lpstr>Oversight of the Bond Markets</vt:lpstr>
      <vt:lpstr>Table 3 Sample Violations in the Bond Market</vt:lpstr>
      <vt:lpstr>Current Yield Calculations</vt:lpstr>
      <vt:lpstr>Bond Current Yield Calculation</vt:lpstr>
      <vt:lpstr>Finding the Value of Coupon Bonds</vt:lpstr>
      <vt:lpstr>Table 3 Bond Terminology </vt:lpstr>
      <vt:lpstr>Table 3 Bond Terminology (cont.)</vt:lpstr>
      <vt:lpstr>Table 3 Bond Terminology (cont.)</vt:lpstr>
      <vt:lpstr>Finding the Value of Coupon Bonds</vt:lpstr>
      <vt:lpstr>Finding the Value of Coupon Bonds (cont.)</vt:lpstr>
      <vt:lpstr>Investing in Bonds</vt:lpstr>
      <vt:lpstr>Figure 6 Bonds and Stocks Issued, 1983–2015</vt:lpstr>
      <vt:lpstr>Summary </vt:lpstr>
      <vt:lpstr>Chapter Summary (cont.)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The bond market</dc:title>
  <dc:subject>Business and Finance</dc:subject>
  <dc:creator>Mishkin/Eakins</dc:creator>
  <cp:keywords>Financial Markets and Institutions</cp:keywords>
  <dc:description>This presentation contains the hyperlinks; Long description alt-text is inserted in the notes pane; Alt text for images/math equations within table cells have been placed behind the object intentionally to provide a better screen reader user experience.</dc:description>
  <cp:lastModifiedBy>Khelifa Mazouz</cp:lastModifiedBy>
  <cp:revision>1822</cp:revision>
  <dcterms:modified xsi:type="dcterms:W3CDTF">2023-10-13T14:41:13Z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7072900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