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71"/>
  </p:notesMasterIdLst>
  <p:sldIdLst>
    <p:sldId id="256" r:id="rId2"/>
    <p:sldId id="257" r:id="rId3"/>
    <p:sldId id="258" r:id="rId4"/>
    <p:sldId id="259" r:id="rId5"/>
    <p:sldId id="262" r:id="rId6"/>
    <p:sldId id="263" r:id="rId7"/>
    <p:sldId id="260" r:id="rId8"/>
    <p:sldId id="264" r:id="rId9"/>
    <p:sldId id="265" r:id="rId10"/>
    <p:sldId id="267" r:id="rId11"/>
    <p:sldId id="266" r:id="rId12"/>
    <p:sldId id="261" r:id="rId13"/>
    <p:sldId id="268" r:id="rId14"/>
    <p:sldId id="269" r:id="rId15"/>
    <p:sldId id="270" r:id="rId16"/>
    <p:sldId id="271" r:id="rId17"/>
    <p:sldId id="272" r:id="rId18"/>
    <p:sldId id="273" r:id="rId19"/>
    <p:sldId id="274" r:id="rId20"/>
    <p:sldId id="276" r:id="rId21"/>
    <p:sldId id="275" r:id="rId22"/>
    <p:sldId id="280" r:id="rId23"/>
    <p:sldId id="281" r:id="rId24"/>
    <p:sldId id="282" r:id="rId25"/>
    <p:sldId id="283" r:id="rId26"/>
    <p:sldId id="288" r:id="rId27"/>
    <p:sldId id="290" r:id="rId28"/>
    <p:sldId id="291" r:id="rId29"/>
    <p:sldId id="292" r:id="rId30"/>
    <p:sldId id="293" r:id="rId31"/>
    <p:sldId id="285" r:id="rId32"/>
    <p:sldId id="294" r:id="rId33"/>
    <p:sldId id="295" r:id="rId34"/>
    <p:sldId id="296" r:id="rId35"/>
    <p:sldId id="297" r:id="rId36"/>
    <p:sldId id="298" r:id="rId37"/>
    <p:sldId id="289" r:id="rId38"/>
    <p:sldId id="299" r:id="rId39"/>
    <p:sldId id="300" r:id="rId40"/>
    <p:sldId id="301" r:id="rId41"/>
    <p:sldId id="302" r:id="rId42"/>
    <p:sldId id="304" r:id="rId43"/>
    <p:sldId id="303" r:id="rId44"/>
    <p:sldId id="305" r:id="rId45"/>
    <p:sldId id="306" r:id="rId46"/>
    <p:sldId id="307" r:id="rId47"/>
    <p:sldId id="308" r:id="rId48"/>
    <p:sldId id="309" r:id="rId49"/>
    <p:sldId id="310" r:id="rId50"/>
    <p:sldId id="311" r:id="rId51"/>
    <p:sldId id="312" r:id="rId52"/>
    <p:sldId id="314" r:id="rId53"/>
    <p:sldId id="315" r:id="rId54"/>
    <p:sldId id="317" r:id="rId55"/>
    <p:sldId id="325" r:id="rId56"/>
    <p:sldId id="316" r:id="rId57"/>
    <p:sldId id="318" r:id="rId58"/>
    <p:sldId id="319" r:id="rId59"/>
    <p:sldId id="322" r:id="rId60"/>
    <p:sldId id="320" r:id="rId61"/>
    <p:sldId id="321" r:id="rId62"/>
    <p:sldId id="323" r:id="rId63"/>
    <p:sldId id="326" r:id="rId64"/>
    <p:sldId id="327" r:id="rId65"/>
    <p:sldId id="328" r:id="rId66"/>
    <p:sldId id="329" r:id="rId67"/>
    <p:sldId id="330" r:id="rId68"/>
    <p:sldId id="324" r:id="rId69"/>
    <p:sldId id="33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EB3BB-689E-4085-8211-D6403CCF06A4}" type="datetimeFigureOut">
              <a:rPr lang="fr-FR" smtClean="0"/>
              <a:pPr/>
              <a:t>16/01/2021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9F19D-5894-46D2-B6A3-6E3E6D063A75}" type="slidenum">
              <a:rPr lang="fr-FR" smtClean="0"/>
              <a:pPr/>
              <a:t>‹N°›</a:t>
            </a:fld>
            <a:endParaRPr lang="fr-FR"/>
          </a:p>
        </p:txBody>
      </p:sp>
    </p:spTree>
    <p:extLst>
      <p:ext uri="{BB962C8B-B14F-4D97-AF65-F5344CB8AC3E}">
        <p14:creationId xmlns:p14="http://schemas.microsoft.com/office/powerpoint/2010/main" val="309325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Méthode scientifique : est une démarche collective d’acquisition de connaissances fondée sur le raisonnement et sur des procédures reconnues de vérification dans la réalité</a:t>
            </a:r>
          </a:p>
        </p:txBody>
      </p:sp>
      <p:sp>
        <p:nvSpPr>
          <p:cNvPr id="4" name="Espace réservé du numéro de diapositive 3"/>
          <p:cNvSpPr>
            <a:spLocks noGrp="1"/>
          </p:cNvSpPr>
          <p:nvPr>
            <p:ph type="sldNum" sz="quarter" idx="5"/>
          </p:nvPr>
        </p:nvSpPr>
        <p:spPr/>
        <p:txBody>
          <a:bodyPr/>
          <a:lstStyle/>
          <a:p>
            <a:fld id="{EDF9F19D-5894-46D2-B6A3-6E3E6D063A75}" type="slidenum">
              <a:rPr lang="fr-FR" smtClean="0"/>
              <a:pPr/>
              <a:t>7</a:t>
            </a:fld>
            <a:endParaRPr lang="fr-FR"/>
          </a:p>
        </p:txBody>
      </p:sp>
    </p:spTree>
    <p:extLst>
      <p:ext uri="{BB962C8B-B14F-4D97-AF65-F5344CB8AC3E}">
        <p14:creationId xmlns:p14="http://schemas.microsoft.com/office/powerpoint/2010/main" val="295075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fr-FR"/>
              <a:t>Modifiez le style du titre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0DFA3EBB-6492-41F3-A862-CD787AE9F037}" type="datetime1">
              <a:rPr lang="fr-FR" smtClean="0"/>
              <a:pPr/>
              <a:t>16/01/2021</a:t>
            </a:fld>
            <a:endParaRPr lang="fr-F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fr-F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226957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4416819-E4EE-44EE-AC03-AFC62C638061}" type="datetime1">
              <a:rPr lang="fr-FR" smtClean="0"/>
              <a:pPr/>
              <a:t>16/01/2021</a:t>
            </a:fld>
            <a:endParaRPr lang="fr-FR"/>
          </a:p>
        </p:txBody>
      </p:sp>
      <p:sp>
        <p:nvSpPr>
          <p:cNvPr id="6" name="Footer Placeholder 5"/>
          <p:cNvSpPr>
            <a:spLocks noGrp="1"/>
          </p:cNvSpPr>
          <p:nvPr>
            <p:ph type="ftr" sz="quarter" idx="11"/>
          </p:nvPr>
        </p:nvSpPr>
        <p:spPr/>
        <p:txBody>
          <a:bodyPr/>
          <a:lstStyle/>
          <a:p>
            <a:endParaRPr lang="fr-F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302629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fr-FR"/>
              <a:t>Modifiez le style du titre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299D5E4F-5FD0-4B53-A580-9F5E2CC37A6B}" type="datetime1">
              <a:rPr lang="fr-FR" smtClean="0"/>
              <a:pPr/>
              <a:t>16/01/2021</a:t>
            </a:fld>
            <a:endParaRPr lang="fr-FR"/>
          </a:p>
        </p:txBody>
      </p:sp>
      <p:sp>
        <p:nvSpPr>
          <p:cNvPr id="5" name="Footer Placeholder 4"/>
          <p:cNvSpPr>
            <a:spLocks noGrp="1"/>
          </p:cNvSpPr>
          <p:nvPr>
            <p:ph type="ftr" sz="quarter" idx="11"/>
          </p:nvPr>
        </p:nvSpPr>
        <p:spPr/>
        <p:txBody>
          <a:bodyPr/>
          <a:lstStyle/>
          <a:p>
            <a:endParaRPr lang="fr-F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320355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fr-FR"/>
              <a:t>Modifiez le style du titre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6CA0AF42-0741-44D0-B9DA-9A94CC5BB060}" type="datetime1">
              <a:rPr lang="fr-FR" smtClean="0"/>
              <a:pPr/>
              <a:t>16/01/2021</a:t>
            </a:fld>
            <a:endParaRPr lang="fr-FR"/>
          </a:p>
        </p:txBody>
      </p:sp>
      <p:sp>
        <p:nvSpPr>
          <p:cNvPr id="5" name="Footer Placeholder 4"/>
          <p:cNvSpPr>
            <a:spLocks noGrp="1"/>
          </p:cNvSpPr>
          <p:nvPr>
            <p:ph type="ftr" sz="quarter" idx="11"/>
          </p:nvPr>
        </p:nvSpPr>
        <p:spPr/>
        <p:txBody>
          <a:bodyPr/>
          <a:lstStyle/>
          <a:p>
            <a:endParaRPr lang="fr-F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85735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3477322-5D9F-4BD0-8260-E9D67D224335}" type="datetime1">
              <a:rPr lang="fr-FR" smtClean="0"/>
              <a:pPr/>
              <a:t>16/01/2021</a:t>
            </a:fld>
            <a:endParaRPr lang="fr-FR"/>
          </a:p>
        </p:txBody>
      </p:sp>
      <p:sp>
        <p:nvSpPr>
          <p:cNvPr id="5" name="Footer Placeholder 4"/>
          <p:cNvSpPr>
            <a:spLocks noGrp="1"/>
          </p:cNvSpPr>
          <p:nvPr>
            <p:ph type="ftr" sz="quarter" idx="11"/>
          </p:nvPr>
        </p:nvSpPr>
        <p:spPr/>
        <p:txBody>
          <a:bodyPr/>
          <a:lstStyle/>
          <a:p>
            <a:endParaRPr lang="fr-F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59349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83C7290-4A4E-45B1-9DB6-D3CE31F3AA3A}" type="datetime1">
              <a:rPr lang="fr-FR" smtClean="0"/>
              <a:pPr/>
              <a:t>16/01/2021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136846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C3BDC3E-EB85-4FEA-8B02-2ADF28D652ED}" type="datetime1">
              <a:rPr lang="fr-FR" smtClean="0"/>
              <a:pPr/>
              <a:t>16/01/2021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2534640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25A22EF-0F6F-49D7-8B37-6D25ED1F239F}" type="datetime1">
              <a:rPr lang="fr-FR" smtClean="0"/>
              <a:pPr/>
              <a:t>16/01/2021</a:t>
            </a:fld>
            <a:endParaRPr lang="fr-FR"/>
          </a:p>
        </p:txBody>
      </p:sp>
      <p:sp>
        <p:nvSpPr>
          <p:cNvPr id="5" name="Footer Placeholder 4"/>
          <p:cNvSpPr>
            <a:spLocks noGrp="1"/>
          </p:cNvSpPr>
          <p:nvPr>
            <p:ph type="ftr" sz="quarter" idx="11"/>
          </p:nvPr>
        </p:nvSpPr>
        <p:spPr>
          <a:xfrm>
            <a:off x="516133" y="6387910"/>
            <a:ext cx="3859795" cy="228660"/>
          </a:xfrm>
        </p:spPr>
        <p:txBody>
          <a:bodyPr/>
          <a:lstStyle/>
          <a:p>
            <a:endParaRPr lang="fr-F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1252107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fr-FR"/>
              <a:t>Modifiez le style du titre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0ADCDF-87AB-4BED-AAD4-9894353CE348}" type="datetime1">
              <a:rPr lang="fr-FR" smtClean="0"/>
              <a:pPr/>
              <a:t>16/01/2021</a:t>
            </a:fld>
            <a:endParaRPr lang="fr-FR"/>
          </a:p>
        </p:txBody>
      </p:sp>
      <p:sp>
        <p:nvSpPr>
          <p:cNvPr id="5" name="Footer Placeholder 4"/>
          <p:cNvSpPr>
            <a:spLocks noGrp="1"/>
          </p:cNvSpPr>
          <p:nvPr>
            <p:ph type="ftr" sz="quarter" idx="11"/>
          </p:nvPr>
        </p:nvSpPr>
        <p:spPr>
          <a:xfrm>
            <a:off x="538546" y="6365498"/>
            <a:ext cx="3859795" cy="228660"/>
          </a:xfrm>
        </p:spPr>
        <p:txBody>
          <a:bodyPr/>
          <a:lstStyle/>
          <a:p>
            <a:endParaRPr lang="fr-F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19003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C80125E-ADCD-4D8B-A4C8-4FF4805BE980}" type="datetime1">
              <a:rPr lang="fr-FR" smtClean="0"/>
              <a:pPr/>
              <a:t>16/01/2021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267153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2EE55AF-8430-4CCD-98F9-136FE87B0118}" type="datetime1">
              <a:rPr lang="fr-FR" smtClean="0"/>
              <a:pPr/>
              <a:t>16/01/2021</a:t>
            </a:fld>
            <a:endParaRPr lang="fr-FR"/>
          </a:p>
        </p:txBody>
      </p:sp>
      <p:sp>
        <p:nvSpPr>
          <p:cNvPr id="5" name="Footer Placeholder 4"/>
          <p:cNvSpPr>
            <a:spLocks noGrp="1"/>
          </p:cNvSpPr>
          <p:nvPr>
            <p:ph type="ftr" sz="quarter" idx="11"/>
          </p:nvPr>
        </p:nvSpPr>
        <p:spPr/>
        <p:txBody>
          <a:bodyPr/>
          <a:lstStyle/>
          <a:p>
            <a:endParaRPr lang="fr-F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23391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r-FR"/>
              <a:t>Modifiez le style du titre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9DA5A-1B9D-4E5F-B718-B2DB15F63FB5}" type="datetime1">
              <a:rPr lang="fr-FR" smtClean="0"/>
              <a:pPr/>
              <a:t>16/01/2021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165792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5224D71-C62C-4367-9FF2-9802E8FEBA56}" type="datetime1">
              <a:rPr lang="fr-FR" smtClean="0"/>
              <a:pPr/>
              <a:t>16/01/2021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315951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D685B0F-46E4-4DD6-9FAB-1F05853F8CFC}" type="datetime1">
              <a:rPr lang="fr-FR" smtClean="0"/>
              <a:pPr/>
              <a:t>16/01/2021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27012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893259B-39F2-4966-A1A3-EDC017079ECB}" type="datetime1">
              <a:rPr lang="fr-FR" smtClean="0"/>
              <a:pPr/>
              <a:t>16/01/2021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238757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F5D9E6C-9C2E-494C-AD51-40955A3AB265}" type="datetime1">
              <a:rPr lang="fr-FR" smtClean="0"/>
              <a:pPr/>
              <a:t>16/01/2021</a:t>
            </a:fld>
            <a:endParaRPr lang="fr-FR"/>
          </a:p>
        </p:txBody>
      </p:sp>
      <p:sp>
        <p:nvSpPr>
          <p:cNvPr id="6" name="Footer Placeholder 5"/>
          <p:cNvSpPr>
            <a:spLocks noGrp="1"/>
          </p:cNvSpPr>
          <p:nvPr>
            <p:ph type="ftr" sz="quarter" idx="11"/>
          </p:nvPr>
        </p:nvSpPr>
        <p:spPr/>
        <p:txBody>
          <a:bodyPr/>
          <a:lstStyle/>
          <a:p>
            <a:endParaRPr lang="fr-F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264291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4208E6B-F57A-499D-BD63-D2E7FB0B14C7}" type="datetime1">
              <a:rPr lang="fr-FR" smtClean="0"/>
              <a:pPr/>
              <a:t>16/01/2021</a:t>
            </a:fld>
            <a:endParaRPr lang="fr-FR"/>
          </a:p>
        </p:txBody>
      </p:sp>
      <p:sp>
        <p:nvSpPr>
          <p:cNvPr id="6" name="Footer Placeholder 5"/>
          <p:cNvSpPr>
            <a:spLocks noGrp="1"/>
          </p:cNvSpPr>
          <p:nvPr>
            <p:ph type="ftr" sz="quarter" idx="11"/>
          </p:nvPr>
        </p:nvSpPr>
        <p:spPr/>
        <p:txBody>
          <a:bodyPr/>
          <a:lstStyle/>
          <a:p>
            <a:endParaRPr lang="fr-F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92020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2F13378-70CA-4072-97DE-AA4A128AFEC2}" type="datetime1">
              <a:rPr lang="fr-FR" smtClean="0"/>
              <a:pPr/>
              <a:t>16/01/2021</a:t>
            </a:fld>
            <a:endParaRPr lang="fr-F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fr-F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F6D1095-B6BA-416E-A6E4-20A3627A4732}" type="slidenum">
              <a:rPr lang="fr-FR" smtClean="0"/>
              <a:pPr/>
              <a:t>‹N°›</a:t>
            </a:fld>
            <a:endParaRPr lang="fr-FR"/>
          </a:p>
        </p:txBody>
      </p:sp>
    </p:spTree>
    <p:extLst>
      <p:ext uri="{BB962C8B-B14F-4D97-AF65-F5344CB8AC3E}">
        <p14:creationId xmlns:p14="http://schemas.microsoft.com/office/powerpoint/2010/main" val="180514042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2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8.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s>
</file>

<file path=ppt/slides/_rels/slide2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2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26.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3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140.xml"/></Relationships>
</file>

<file path=ppt/slides/_rels/slide36.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s/_rels/slide38.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61.xml"/></Relationships>
</file>

<file path=ppt/slides/_rels/slide4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43.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slideLayout" Target="../slideLayouts/slideLayout2.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s>
</file>

<file path=ppt/slides/_rels/slide45.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tags" Target="../tags/tag202.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slideLayout" Target="../slideLayouts/slideLayout2.xml"/><Relationship Id="rId5" Type="http://schemas.openxmlformats.org/officeDocument/2006/relationships/tags" Target="../tags/tag208.xml"/><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220.xml"/></Relationships>
</file>

<file path=ppt/slides/_rels/slide52.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slideLayout" Target="../slideLayouts/slideLayout2.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tags" Target="../tags/tag243.xml"/><Relationship Id="rId2" Type="http://schemas.openxmlformats.org/officeDocument/2006/relationships/tags" Target="../tags/tag228.xml"/><Relationship Id="rId16" Type="http://schemas.openxmlformats.org/officeDocument/2006/relationships/tags" Target="../tags/tag242.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tags" Target="../tags/tag241.xml"/><Relationship Id="rId10" Type="http://schemas.openxmlformats.org/officeDocument/2006/relationships/tags" Target="../tags/tag236.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s>
</file>

<file path=ppt/slides/_rels/slide55.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5" Type="http://schemas.openxmlformats.org/officeDocument/2006/relationships/slideLayout" Target="../slideLayouts/slideLayout2.xml"/><Relationship Id="rId4" Type="http://schemas.openxmlformats.org/officeDocument/2006/relationships/tags" Target="../tags/tag250.xml"/></Relationships>
</file>

<file path=ppt/slides/_rels/slide57.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60.xml.rels><?xml version="1.0" encoding="UTF-8" standalone="yes"?>
<Relationships xmlns="http://schemas.openxmlformats.org/package/2006/relationships"><Relationship Id="rId8" Type="http://schemas.openxmlformats.org/officeDocument/2006/relationships/hyperlink" Target="antidico:guides_fr_1259_latin%20imp&#233;rial" TargetMode="External"/><Relationship Id="rId3" Type="http://schemas.openxmlformats.org/officeDocument/2006/relationships/tags" Target="../tags/tag262.xml"/><Relationship Id="rId7" Type="http://schemas.openxmlformats.org/officeDocument/2006/relationships/hyperlink" Target="antidico:voirmot_reste_FRIAAAAAP/CQwAAAAAAADMAAACIdmFyaWFibGWAgA==" TargetMode="Externa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Layout" Target="../slideLayouts/slideLayout2.xml"/><Relationship Id="rId5" Type="http://schemas.openxmlformats.org/officeDocument/2006/relationships/tags" Target="../tags/tag264.xml"/><Relationship Id="rId4" Type="http://schemas.openxmlformats.org/officeDocument/2006/relationships/tags" Target="../tags/tag263.xml"/><Relationship Id="rId9" Type="http://schemas.openxmlformats.org/officeDocument/2006/relationships/hyperlink" Target="antidico:guides_fr_1259_latin%20classique" TargetMode="External"/></Relationships>
</file>

<file path=ppt/slides/_rels/slide61.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hyperlink" Target="antidico:guides_fr_1259_latin%20classique" TargetMode="Externa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tags" Target="../tags/tag281.xml"/><Relationship Id="rId3" Type="http://schemas.openxmlformats.org/officeDocument/2006/relationships/tags" Target="../tags/tag276.xml"/><Relationship Id="rId7" Type="http://schemas.openxmlformats.org/officeDocument/2006/relationships/tags" Target="../tags/tag280.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slideLayout" Target="../slideLayouts/slideLayout2.xml"/><Relationship Id="rId5" Type="http://schemas.openxmlformats.org/officeDocument/2006/relationships/tags" Target="../tags/tag278.xml"/><Relationship Id="rId10" Type="http://schemas.openxmlformats.org/officeDocument/2006/relationships/tags" Target="../tags/tag283.xml"/><Relationship Id="rId4" Type="http://schemas.openxmlformats.org/officeDocument/2006/relationships/tags" Target="../tags/tag277.xml"/><Relationship Id="rId9" Type="http://schemas.openxmlformats.org/officeDocument/2006/relationships/tags" Target="../tags/tag282.xml"/></Relationships>
</file>

<file path=ppt/slides/_rels/slide65.xml.rels><?xml version="1.0" encoding="UTF-8" standalone="yes"?>
<Relationships xmlns="http://schemas.openxmlformats.org/package/2006/relationships"><Relationship Id="rId8" Type="http://schemas.openxmlformats.org/officeDocument/2006/relationships/tags" Target="../tags/tag291.xml"/><Relationship Id="rId3" Type="http://schemas.openxmlformats.org/officeDocument/2006/relationships/tags" Target="../tags/tag286.xml"/><Relationship Id="rId7" Type="http://schemas.openxmlformats.org/officeDocument/2006/relationships/tags" Target="../tags/tag290.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5" Type="http://schemas.openxmlformats.org/officeDocument/2006/relationships/tags" Target="../tags/tag288.xml"/><Relationship Id="rId10" Type="http://schemas.openxmlformats.org/officeDocument/2006/relationships/slideLayout" Target="../slideLayouts/slideLayout2.xml"/><Relationship Id="rId4" Type="http://schemas.openxmlformats.org/officeDocument/2006/relationships/tags" Target="../tags/tag287.xml"/><Relationship Id="rId9" Type="http://schemas.openxmlformats.org/officeDocument/2006/relationships/tags" Target="../tags/tag292.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5.xml"/><Relationship Id="rId7" Type="http://schemas.openxmlformats.org/officeDocument/2006/relationships/tags" Target="../tags/tag299.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s>
</file>

<file path=ppt/slides/_rels/slide67.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slideLayout" Target="../slideLayouts/slideLayout2.xml"/><Relationship Id="rId4" Type="http://schemas.openxmlformats.org/officeDocument/2006/relationships/tags" Target="../tags/tag309.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866440" y="2226503"/>
            <a:ext cx="7305960" cy="2550877"/>
          </a:xfrm>
        </p:spPr>
        <p:txBody>
          <a:bodyPr>
            <a:normAutofit/>
          </a:bodyPr>
          <a:lstStyle/>
          <a:p>
            <a:pPr algn="ctr"/>
            <a:r>
              <a:rPr lang="fr-FR" dirty="0"/>
              <a:t>La méthodologie et techniques de recherche en sic</a:t>
            </a:r>
          </a:p>
        </p:txBody>
      </p:sp>
      <p:sp>
        <p:nvSpPr>
          <p:cNvPr id="3" name="Sous-titre 2"/>
          <p:cNvSpPr>
            <a:spLocks noGrp="1"/>
          </p:cNvSpPr>
          <p:nvPr>
            <p:ph type="subTitle" idx="1"/>
            <p:custDataLst>
              <p:tags r:id="rId2"/>
            </p:custDataLst>
          </p:nvPr>
        </p:nvSpPr>
        <p:spPr>
          <a:xfrm>
            <a:off x="866440" y="4777380"/>
            <a:ext cx="7017928" cy="861420"/>
          </a:xfrm>
        </p:spPr>
        <p:txBody>
          <a:bodyPr>
            <a:normAutofit/>
          </a:bodyPr>
          <a:lstStyle/>
          <a:p>
            <a:pPr algn="r"/>
            <a:r>
              <a:rPr lang="fr-FR" dirty="0">
                <a:solidFill>
                  <a:schemeClr val="bg1">
                    <a:lumMod val="95000"/>
                  </a:schemeClr>
                </a:solidFill>
              </a:rPr>
              <a:t>Dr. SMAIL </a:t>
            </a:r>
            <a:r>
              <a:rPr lang="fr-FR" dirty="0" err="1">
                <a:solidFill>
                  <a:schemeClr val="bg1">
                    <a:lumMod val="95000"/>
                  </a:schemeClr>
                </a:solidFill>
              </a:rPr>
              <a:t>Idir</a:t>
            </a:r>
            <a:endParaRPr lang="fr-FR" dirty="0">
              <a:solidFill>
                <a:schemeClr val="bg1">
                  <a:lumMod val="95000"/>
                </a:schemeClr>
              </a:solidFill>
            </a:endParaRPr>
          </a:p>
          <a:p>
            <a:endParaRPr lang="fr-FR" dirty="0"/>
          </a:p>
        </p:txBody>
      </p:sp>
      <p:sp>
        <p:nvSpPr>
          <p:cNvPr id="4" name="Espace réservé du numéro de diapositive 3">
            <a:extLst>
              <a:ext uri="{FF2B5EF4-FFF2-40B4-BE49-F238E27FC236}">
                <a16:creationId xmlns:a16="http://schemas.microsoft.com/office/drawing/2014/main" id="{2A2413AD-27CA-4827-BED1-FEF206406CE1}"/>
              </a:ext>
            </a:extLst>
          </p:cNvPr>
          <p:cNvSpPr>
            <a:spLocks noGrp="1"/>
          </p:cNvSpPr>
          <p:nvPr>
            <p:ph type="sldNum" sz="quarter" idx="12"/>
            <p:custDataLst>
              <p:tags r:id="rId3"/>
            </p:custDataLst>
          </p:nvPr>
        </p:nvSpPr>
        <p:spPr/>
        <p:txBody>
          <a:bodyPr/>
          <a:lstStyle/>
          <a:p>
            <a:fld id="{CF6D1095-B6BA-416E-A6E4-20A3627A4732}"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FA8F0-5D56-4D73-9ECD-78D396B457E1}"/>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E07E4894-E757-4DD4-95FE-80246A1B30E1}"/>
              </a:ext>
            </a:extLst>
          </p:cNvPr>
          <p:cNvSpPr>
            <a:spLocks noGrp="1"/>
          </p:cNvSpPr>
          <p:nvPr>
            <p:ph idx="1"/>
            <p:custDataLst>
              <p:tags r:id="rId2"/>
            </p:custDataLst>
          </p:nvPr>
        </p:nvSpPr>
        <p:spPr>
          <a:xfrm>
            <a:off x="395536" y="2489200"/>
            <a:ext cx="8208912" cy="3892128"/>
          </a:xfrm>
        </p:spPr>
        <p:txBody>
          <a:bodyPr>
            <a:normAutofit/>
          </a:bodyPr>
          <a:lstStyle/>
          <a:p>
            <a:pPr marL="0" indent="0">
              <a:buNone/>
            </a:pPr>
            <a:r>
              <a:rPr lang="fr-FR" dirty="0">
                <a:solidFill>
                  <a:srgbClr val="FF0000"/>
                </a:solidFill>
              </a:rPr>
              <a:t>Comment ? </a:t>
            </a:r>
            <a:r>
              <a:rPr lang="fr-FR" dirty="0">
                <a:solidFill>
                  <a:schemeClr val="tx1"/>
                </a:solidFill>
              </a:rPr>
              <a:t>On doit au premier temps :</a:t>
            </a:r>
          </a:p>
          <a:p>
            <a:pPr>
              <a:buFont typeface="Arial" panose="020B0604020202020204" pitchFamily="34" charset="0"/>
              <a:buChar char="•"/>
            </a:pPr>
            <a:r>
              <a:rPr lang="fr-FR" dirty="0"/>
              <a:t>Rassembler les documents </a:t>
            </a:r>
          </a:p>
          <a:p>
            <a:pPr marL="0" indent="0">
              <a:buNone/>
            </a:pPr>
            <a:r>
              <a:rPr lang="fr-FR" sz="1600" dirty="0"/>
              <a:t>		(collecte de l’information, base de données)</a:t>
            </a:r>
          </a:p>
          <a:p>
            <a:pPr>
              <a:buFont typeface="Arial" panose="020B0604020202020204" pitchFamily="34" charset="0"/>
              <a:buChar char="•"/>
            </a:pPr>
            <a:r>
              <a:rPr lang="fr-FR" dirty="0"/>
              <a:t>Évaluer les documents </a:t>
            </a:r>
          </a:p>
          <a:p>
            <a:pPr marL="0" indent="0">
              <a:buNone/>
            </a:pPr>
            <a:r>
              <a:rPr lang="fr-FR" dirty="0"/>
              <a:t>		(points forts, points faibles)			</a:t>
            </a:r>
          </a:p>
          <a:p>
            <a:pPr>
              <a:buFont typeface="Arial" panose="020B0604020202020204" pitchFamily="34" charset="0"/>
              <a:buChar char="•"/>
            </a:pPr>
            <a:r>
              <a:rPr lang="fr-FR" dirty="0"/>
              <a:t>Critiquer ces documents </a:t>
            </a:r>
          </a:p>
          <a:p>
            <a:pPr marL="0" indent="0" algn="just">
              <a:buNone/>
            </a:pPr>
            <a:r>
              <a:rPr lang="fr-FR" dirty="0"/>
              <a:t>	 </a:t>
            </a:r>
            <a:r>
              <a:rPr lang="fr-FR" sz="1600" dirty="0"/>
              <a:t>externe (identifier document, dater, identifier l’auteur, identifier erreurs)</a:t>
            </a:r>
            <a:endParaRPr lang="fr-FR" dirty="0"/>
          </a:p>
          <a:p>
            <a:pPr marL="0" indent="0" algn="just">
              <a:buNone/>
            </a:pPr>
            <a:r>
              <a:rPr lang="fr-FR" dirty="0"/>
              <a:t>	 </a:t>
            </a:r>
            <a:r>
              <a:rPr lang="fr-FR" sz="1600" dirty="0"/>
              <a:t>interne (signification du contenu du document, raison de production, 				intention, déclaration, contradiction )</a:t>
            </a:r>
          </a:p>
          <a:p>
            <a:pPr marL="0" indent="0">
              <a:buNone/>
            </a:pPr>
            <a:endParaRPr lang="fr-FR" dirty="0"/>
          </a:p>
        </p:txBody>
      </p:sp>
      <p:sp>
        <p:nvSpPr>
          <p:cNvPr id="4" name="Espace réservé du numéro de diapositive 3">
            <a:extLst>
              <a:ext uri="{FF2B5EF4-FFF2-40B4-BE49-F238E27FC236}">
                <a16:creationId xmlns:a16="http://schemas.microsoft.com/office/drawing/2014/main" id="{E6DAACB5-E2AB-48BE-BCB5-3F9C99ABE6F9}"/>
              </a:ext>
            </a:extLst>
          </p:cNvPr>
          <p:cNvSpPr>
            <a:spLocks noGrp="1"/>
          </p:cNvSpPr>
          <p:nvPr>
            <p:ph type="sldNum" sz="quarter" idx="12"/>
            <p:custDataLst>
              <p:tags r:id="rId3"/>
            </p:custDataLst>
          </p:nvPr>
        </p:nvSpPr>
        <p:spPr/>
        <p:txBody>
          <a:bodyPr/>
          <a:lstStyle/>
          <a:p>
            <a:fld id="{CF6D1095-B6BA-416E-A6E4-20A3627A4732}" type="slidenum">
              <a:rPr lang="fr-FR" smtClean="0"/>
              <a:pPr/>
              <a:t>10</a:t>
            </a:fld>
            <a:endParaRPr lang="fr-FR"/>
          </a:p>
        </p:txBody>
      </p:sp>
      <p:sp>
        <p:nvSpPr>
          <p:cNvPr id="5" name="Accolade ouvrante 4">
            <a:extLst>
              <a:ext uri="{FF2B5EF4-FFF2-40B4-BE49-F238E27FC236}">
                <a16:creationId xmlns:a16="http://schemas.microsoft.com/office/drawing/2014/main" id="{3DE01BA7-B9D4-4357-9596-922BB2ECA66C}"/>
              </a:ext>
            </a:extLst>
          </p:cNvPr>
          <p:cNvSpPr/>
          <p:nvPr>
            <p:custDataLst>
              <p:tags r:id="rId4"/>
            </p:custDataLst>
          </p:nvPr>
        </p:nvSpPr>
        <p:spPr>
          <a:xfrm>
            <a:off x="683568" y="4869160"/>
            <a:ext cx="110394"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Flèche : droite 5">
            <a:extLst>
              <a:ext uri="{FF2B5EF4-FFF2-40B4-BE49-F238E27FC236}">
                <a16:creationId xmlns:a16="http://schemas.microsoft.com/office/drawing/2014/main" id="{0FE07D76-553D-4124-B745-ABA3475F942C}"/>
              </a:ext>
            </a:extLst>
          </p:cNvPr>
          <p:cNvSpPr/>
          <p:nvPr>
            <p:custDataLst>
              <p:tags r:id="rId5"/>
            </p:custDataLst>
          </p:nvPr>
        </p:nvSpPr>
        <p:spPr>
          <a:xfrm>
            <a:off x="755576" y="5013176"/>
            <a:ext cx="2207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B0EA62A4-9D70-4B35-AB18-666AE772FFCC}"/>
              </a:ext>
            </a:extLst>
          </p:cNvPr>
          <p:cNvSpPr/>
          <p:nvPr>
            <p:custDataLst>
              <p:tags r:id="rId6"/>
            </p:custDataLst>
          </p:nvPr>
        </p:nvSpPr>
        <p:spPr>
          <a:xfrm>
            <a:off x="755576" y="5400122"/>
            <a:ext cx="216025"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972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284A4-4411-4C61-8687-41C0006EC200}"/>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EA7BECE9-7290-4017-9735-399EE5513384}"/>
              </a:ext>
            </a:extLst>
          </p:cNvPr>
          <p:cNvSpPr>
            <a:spLocks noGrp="1"/>
          </p:cNvSpPr>
          <p:nvPr>
            <p:ph idx="1"/>
            <p:custDataLst>
              <p:tags r:id="rId2"/>
            </p:custDataLst>
          </p:nvPr>
        </p:nvSpPr>
        <p:spPr>
          <a:xfrm>
            <a:off x="467544" y="2489200"/>
            <a:ext cx="8280920" cy="3530600"/>
          </a:xfrm>
        </p:spPr>
        <p:txBody>
          <a:bodyPr>
            <a:normAutofit fontScale="85000" lnSpcReduction="20000"/>
          </a:bodyPr>
          <a:lstStyle/>
          <a:p>
            <a:r>
              <a:rPr lang="fr-FR" u="sng" dirty="0">
                <a:solidFill>
                  <a:srgbClr val="FF0000"/>
                </a:solidFill>
              </a:rPr>
              <a:t>Méthode historique </a:t>
            </a:r>
            <a:r>
              <a:rPr lang="fr-FR" dirty="0"/>
              <a:t>:</a:t>
            </a:r>
          </a:p>
          <a:p>
            <a:r>
              <a:rPr lang="fr-FR" dirty="0"/>
              <a:t>Cette méthode n’est pas une simple procédure de collecte de l’information, mais de :</a:t>
            </a:r>
          </a:p>
          <a:p>
            <a:pPr lvl="5"/>
            <a:r>
              <a:rPr lang="fr-FR" sz="1600" dirty="0"/>
              <a:t>Authentification (chercher l’origine du document)</a:t>
            </a:r>
          </a:p>
          <a:p>
            <a:pPr lvl="5"/>
            <a:r>
              <a:rPr lang="fr-FR" sz="1600" dirty="0"/>
              <a:t>Codification (évaluer son état, altérer ou non, déchiffrer crédibilité)</a:t>
            </a:r>
          </a:p>
          <a:p>
            <a:pPr lvl="5"/>
            <a:r>
              <a:rPr lang="fr-FR" sz="1600" dirty="0"/>
              <a:t>Conservation (archive, distinguer le faux)</a:t>
            </a:r>
          </a:p>
          <a:p>
            <a:pPr marL="0" lvl="5" indent="0">
              <a:buNone/>
            </a:pPr>
            <a:r>
              <a:rPr lang="fr-FR" sz="1600" u="sng" dirty="0">
                <a:solidFill>
                  <a:srgbClr val="FF0000"/>
                </a:solidFill>
              </a:rPr>
              <a:t>Application :</a:t>
            </a:r>
          </a:p>
          <a:p>
            <a:pPr marL="0" lvl="5" indent="0">
              <a:buNone/>
            </a:pPr>
            <a:r>
              <a:rPr lang="fr-FR" sz="1600" dirty="0">
                <a:solidFill>
                  <a:schemeClr val="tx1"/>
                </a:solidFill>
              </a:rPr>
              <a:t>Étude de document :</a:t>
            </a:r>
          </a:p>
          <a:p>
            <a:pPr marL="957350" lvl="8" indent="-285750"/>
            <a:r>
              <a:rPr lang="fr-FR" sz="1600" dirty="0">
                <a:solidFill>
                  <a:schemeClr val="tx1"/>
                </a:solidFill>
              </a:rPr>
              <a:t>Écrit</a:t>
            </a:r>
          </a:p>
          <a:p>
            <a:pPr marL="957350" lvl="8" indent="-285750"/>
            <a:r>
              <a:rPr lang="fr-FR" sz="1600" dirty="0">
                <a:solidFill>
                  <a:schemeClr val="tx1"/>
                </a:solidFill>
              </a:rPr>
              <a:t>Sonore			dans un temps récent ou ancien</a:t>
            </a:r>
          </a:p>
          <a:p>
            <a:pPr marL="957350" lvl="8" indent="-285750"/>
            <a:r>
              <a:rPr lang="fr-FR" sz="1600" dirty="0">
                <a:solidFill>
                  <a:schemeClr val="tx1"/>
                </a:solidFill>
              </a:rPr>
              <a:t>Visuel</a:t>
            </a:r>
          </a:p>
          <a:p>
            <a:pPr marL="957350" lvl="8" indent="-285750"/>
            <a:r>
              <a:rPr lang="fr-FR" sz="1600" dirty="0">
                <a:solidFill>
                  <a:schemeClr val="tx1"/>
                </a:solidFill>
              </a:rPr>
              <a:t>Audiovisuel</a:t>
            </a:r>
            <a:r>
              <a:rPr lang="fr-FR" sz="1600" dirty="0">
                <a:solidFill>
                  <a:srgbClr val="FF0000"/>
                </a:solidFill>
              </a:rPr>
              <a:t> </a:t>
            </a:r>
          </a:p>
        </p:txBody>
      </p:sp>
      <p:sp>
        <p:nvSpPr>
          <p:cNvPr id="4" name="Espace réservé du numéro de diapositive 3">
            <a:extLst>
              <a:ext uri="{FF2B5EF4-FFF2-40B4-BE49-F238E27FC236}">
                <a16:creationId xmlns:a16="http://schemas.microsoft.com/office/drawing/2014/main" id="{0A149F9C-8B6B-416F-B7C6-D52F3111DA2F}"/>
              </a:ext>
            </a:extLst>
          </p:cNvPr>
          <p:cNvSpPr>
            <a:spLocks noGrp="1"/>
          </p:cNvSpPr>
          <p:nvPr>
            <p:ph type="sldNum" sz="quarter" idx="12"/>
            <p:custDataLst>
              <p:tags r:id="rId3"/>
            </p:custDataLst>
          </p:nvPr>
        </p:nvSpPr>
        <p:spPr/>
        <p:txBody>
          <a:bodyPr/>
          <a:lstStyle/>
          <a:p>
            <a:fld id="{CF6D1095-B6BA-416E-A6E4-20A3627A4732}" type="slidenum">
              <a:rPr lang="fr-FR" smtClean="0"/>
              <a:pPr/>
              <a:t>11</a:t>
            </a:fld>
            <a:endParaRPr lang="fr-FR"/>
          </a:p>
        </p:txBody>
      </p:sp>
      <p:sp>
        <p:nvSpPr>
          <p:cNvPr id="5" name="Accolades 4">
            <a:extLst>
              <a:ext uri="{FF2B5EF4-FFF2-40B4-BE49-F238E27FC236}">
                <a16:creationId xmlns:a16="http://schemas.microsoft.com/office/drawing/2014/main" id="{2AADAA77-E135-49AA-96E7-F115748D0743}"/>
              </a:ext>
            </a:extLst>
          </p:cNvPr>
          <p:cNvSpPr/>
          <p:nvPr>
            <p:custDataLst>
              <p:tags r:id="rId4"/>
            </p:custDataLst>
          </p:nvPr>
        </p:nvSpPr>
        <p:spPr>
          <a:xfrm>
            <a:off x="1043608" y="4797152"/>
            <a:ext cx="1761814" cy="113375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92343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6366D-7F2E-4071-88D3-85C7820E8AAE}"/>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CBFABC28-A07F-497C-8CB1-1CE33E94A2C4}"/>
              </a:ext>
            </a:extLst>
          </p:cNvPr>
          <p:cNvSpPr>
            <a:spLocks noGrp="1"/>
          </p:cNvSpPr>
          <p:nvPr>
            <p:ph idx="1"/>
            <p:custDataLst>
              <p:tags r:id="rId2"/>
            </p:custDataLst>
          </p:nvPr>
        </p:nvSpPr>
        <p:spPr>
          <a:xfrm>
            <a:off x="431540" y="2311028"/>
            <a:ext cx="8280920" cy="3820120"/>
          </a:xfrm>
        </p:spPr>
        <p:txBody>
          <a:bodyPr>
            <a:normAutofit fontScale="92500" lnSpcReduction="10000"/>
          </a:bodyPr>
          <a:lstStyle/>
          <a:p>
            <a:r>
              <a:rPr lang="fr-FR" i="1" u="sng" dirty="0">
                <a:solidFill>
                  <a:srgbClr val="FF0000"/>
                </a:solidFill>
              </a:rPr>
              <a:t>Méthode expérimentale </a:t>
            </a:r>
            <a:r>
              <a:rPr lang="fr-FR" i="1" dirty="0"/>
              <a:t>:</a:t>
            </a:r>
          </a:p>
          <a:p>
            <a:pPr marL="0" indent="0" algn="just">
              <a:buNone/>
            </a:pPr>
            <a:r>
              <a:rPr lang="fr-FR" i="1" dirty="0"/>
              <a:t>	Est une méthode qui vise à établir un rapport de </a:t>
            </a:r>
            <a:r>
              <a:rPr lang="fr-FR" b="1" i="1" dirty="0">
                <a:solidFill>
                  <a:srgbClr val="FF0000"/>
                </a:solidFill>
              </a:rPr>
              <a:t>causalité</a:t>
            </a:r>
            <a:r>
              <a:rPr lang="fr-FR" i="1" dirty="0"/>
              <a:t> (cause/effet) 	entre les phénomènes ou les variables </a:t>
            </a:r>
          </a:p>
          <a:p>
            <a:pPr algn="just"/>
            <a:endParaRPr lang="fr-FR" i="1" dirty="0"/>
          </a:p>
          <a:p>
            <a:pPr algn="just"/>
            <a:r>
              <a:rPr lang="fr-FR" i="1" u="sng" dirty="0">
                <a:solidFill>
                  <a:srgbClr val="FF0000"/>
                </a:solidFill>
              </a:rPr>
              <a:t>Exemple</a:t>
            </a:r>
            <a:r>
              <a:rPr lang="fr-FR" i="1" dirty="0"/>
              <a:t> :</a:t>
            </a:r>
          </a:p>
          <a:p>
            <a:pPr marL="0" indent="0" algn="just">
              <a:buNone/>
            </a:pPr>
            <a:r>
              <a:rPr lang="fr-FR" i="1" dirty="0"/>
              <a:t>		modifier le niveau du bruit                           performance au travail</a:t>
            </a:r>
          </a:p>
          <a:p>
            <a:pPr marL="0" indent="0" algn="just">
              <a:buNone/>
            </a:pPr>
            <a:r>
              <a:rPr lang="fr-FR" i="1" dirty="0"/>
              <a:t>				cause 									effet </a:t>
            </a:r>
          </a:p>
          <a:p>
            <a:pPr marL="0" indent="0" algn="just">
              <a:buNone/>
            </a:pPr>
            <a:r>
              <a:rPr lang="fr-FR" i="1" dirty="0"/>
              <a:t>                 </a:t>
            </a:r>
            <a:r>
              <a:rPr lang="fr-FR" i="1" dirty="0">
                <a:solidFill>
                  <a:srgbClr val="FF0000"/>
                </a:solidFill>
              </a:rPr>
              <a:t>variable indépendante </a:t>
            </a:r>
            <a:r>
              <a:rPr lang="fr-FR" i="1" dirty="0"/>
              <a:t>				</a:t>
            </a:r>
            <a:r>
              <a:rPr lang="fr-FR" i="1" dirty="0">
                <a:solidFill>
                  <a:srgbClr val="FF0000"/>
                </a:solidFill>
              </a:rPr>
              <a:t>variable dépendante</a:t>
            </a:r>
          </a:p>
          <a:p>
            <a:pPr algn="just"/>
            <a:r>
              <a:rPr lang="fr-FR" b="1" i="1" u="sng" dirty="0">
                <a:solidFill>
                  <a:srgbClr val="FF0000"/>
                </a:solidFill>
              </a:rPr>
              <a:t>Conséquence !</a:t>
            </a:r>
          </a:p>
          <a:p>
            <a:pPr marL="0" indent="0" algn="just">
              <a:buNone/>
            </a:pPr>
            <a:r>
              <a:rPr lang="fr-FR" i="1" dirty="0">
                <a:solidFill>
                  <a:schemeClr val="tx1"/>
                </a:solidFill>
              </a:rPr>
              <a:t>	Il se peut que d’autres </a:t>
            </a:r>
            <a:r>
              <a:rPr lang="fr-FR" b="1" i="1" u="sng" dirty="0">
                <a:solidFill>
                  <a:srgbClr val="FF0000"/>
                </a:solidFill>
              </a:rPr>
              <a:t>variables (étrangères)</a:t>
            </a:r>
            <a:r>
              <a:rPr lang="fr-FR" i="1" dirty="0">
                <a:solidFill>
                  <a:srgbClr val="FF0000"/>
                </a:solidFill>
              </a:rPr>
              <a:t>  </a:t>
            </a:r>
            <a:r>
              <a:rPr lang="fr-FR" i="1" dirty="0">
                <a:solidFill>
                  <a:schemeClr val="tx1"/>
                </a:solidFill>
              </a:rPr>
              <a:t>puissent intervenir et nuire 	à l’étude</a:t>
            </a:r>
          </a:p>
        </p:txBody>
      </p:sp>
      <p:sp>
        <p:nvSpPr>
          <p:cNvPr id="4" name="Espace réservé du numéro de diapositive 3">
            <a:extLst>
              <a:ext uri="{FF2B5EF4-FFF2-40B4-BE49-F238E27FC236}">
                <a16:creationId xmlns:a16="http://schemas.microsoft.com/office/drawing/2014/main" id="{59197698-F52D-4774-863E-4FC9BDA1A8C9}"/>
              </a:ext>
            </a:extLst>
          </p:cNvPr>
          <p:cNvSpPr>
            <a:spLocks noGrp="1"/>
          </p:cNvSpPr>
          <p:nvPr>
            <p:ph type="sldNum" sz="quarter" idx="12"/>
            <p:custDataLst>
              <p:tags r:id="rId3"/>
            </p:custDataLst>
          </p:nvPr>
        </p:nvSpPr>
        <p:spPr/>
        <p:txBody>
          <a:bodyPr/>
          <a:lstStyle/>
          <a:p>
            <a:fld id="{CF6D1095-B6BA-416E-A6E4-20A3627A4732}" type="slidenum">
              <a:rPr lang="fr-FR" smtClean="0"/>
              <a:pPr/>
              <a:t>12</a:t>
            </a:fld>
            <a:endParaRPr lang="fr-FR"/>
          </a:p>
        </p:txBody>
      </p:sp>
      <p:sp>
        <p:nvSpPr>
          <p:cNvPr id="5" name="Flèche : droite 4">
            <a:extLst>
              <a:ext uri="{FF2B5EF4-FFF2-40B4-BE49-F238E27FC236}">
                <a16:creationId xmlns:a16="http://schemas.microsoft.com/office/drawing/2014/main" id="{F3B50A3F-D939-43AC-A6A3-6B36EC0CE85A}"/>
              </a:ext>
            </a:extLst>
          </p:cNvPr>
          <p:cNvSpPr/>
          <p:nvPr>
            <p:custDataLst>
              <p:tags r:id="rId4"/>
            </p:custDataLst>
          </p:nvPr>
        </p:nvSpPr>
        <p:spPr>
          <a:xfrm>
            <a:off x="4211960" y="4221088"/>
            <a:ext cx="144016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146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0C8BA-2685-4FAE-A658-5E6FDEC61FEF}"/>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CDBF0BF2-CC4A-4730-B382-B3DB3F46EC65}"/>
              </a:ext>
            </a:extLst>
          </p:cNvPr>
          <p:cNvSpPr>
            <a:spLocks noGrp="1"/>
          </p:cNvSpPr>
          <p:nvPr>
            <p:ph idx="1"/>
            <p:custDataLst>
              <p:tags r:id="rId2"/>
            </p:custDataLst>
          </p:nvPr>
        </p:nvSpPr>
        <p:spPr>
          <a:xfrm>
            <a:off x="467544" y="2489200"/>
            <a:ext cx="8280920" cy="3530600"/>
          </a:xfrm>
        </p:spPr>
        <p:txBody>
          <a:bodyPr/>
          <a:lstStyle/>
          <a:p>
            <a:r>
              <a:rPr lang="fr-FR" b="1" u="sng" dirty="0">
                <a:solidFill>
                  <a:srgbClr val="FF0000"/>
                </a:solidFill>
              </a:rPr>
              <a:t>Conseil </a:t>
            </a:r>
            <a:r>
              <a:rPr lang="fr-FR" dirty="0"/>
              <a:t>:</a:t>
            </a:r>
          </a:p>
          <a:p>
            <a:pPr marL="0" indent="0">
              <a:buNone/>
            </a:pPr>
            <a:r>
              <a:rPr lang="fr-FR" dirty="0"/>
              <a:t>	on doit neutraliser les variables étrangères pour maintenir d’une 	manière constante le rapport de causalité entre les variables à 	l’étude</a:t>
            </a:r>
          </a:p>
          <a:p>
            <a:pPr marL="0" indent="0">
              <a:buNone/>
            </a:pPr>
            <a:endParaRPr lang="fr-FR" dirty="0"/>
          </a:p>
          <a:p>
            <a:r>
              <a:rPr lang="fr-FR" b="1" u="sng" dirty="0">
                <a:solidFill>
                  <a:srgbClr val="FF0000"/>
                </a:solidFill>
              </a:rPr>
              <a:t>Question </a:t>
            </a:r>
            <a:r>
              <a:rPr lang="fr-FR" dirty="0"/>
              <a:t>:</a:t>
            </a:r>
          </a:p>
          <a:p>
            <a:pPr marL="0" indent="0">
              <a:buNone/>
            </a:pPr>
            <a:r>
              <a:rPr lang="fr-FR" dirty="0"/>
              <a:t>	Si, on veut comparer l’utilisation des outils informatiques par les 	enfants dans leur parcours scolaire, que doit-on faire ?</a:t>
            </a:r>
          </a:p>
          <a:p>
            <a:pPr marL="0" indent="0">
              <a:buNone/>
            </a:pPr>
            <a:r>
              <a:rPr lang="fr-FR" dirty="0"/>
              <a:t>   </a:t>
            </a:r>
          </a:p>
        </p:txBody>
      </p:sp>
      <p:sp>
        <p:nvSpPr>
          <p:cNvPr id="4" name="Espace réservé du numéro de diapositive 3">
            <a:extLst>
              <a:ext uri="{FF2B5EF4-FFF2-40B4-BE49-F238E27FC236}">
                <a16:creationId xmlns:a16="http://schemas.microsoft.com/office/drawing/2014/main" id="{DFD9D031-43E1-45A8-9C58-28ADD1128EE2}"/>
              </a:ext>
            </a:extLst>
          </p:cNvPr>
          <p:cNvSpPr>
            <a:spLocks noGrp="1"/>
          </p:cNvSpPr>
          <p:nvPr>
            <p:ph type="sldNum" sz="quarter" idx="12"/>
            <p:custDataLst>
              <p:tags r:id="rId3"/>
            </p:custDataLst>
          </p:nvPr>
        </p:nvSpPr>
        <p:spPr/>
        <p:txBody>
          <a:bodyPr/>
          <a:lstStyle/>
          <a:p>
            <a:fld id="{CF6D1095-B6BA-416E-A6E4-20A3627A4732}" type="slidenum">
              <a:rPr lang="fr-FR" smtClean="0"/>
              <a:pPr/>
              <a:t>13</a:t>
            </a:fld>
            <a:endParaRPr lang="fr-FR"/>
          </a:p>
        </p:txBody>
      </p:sp>
    </p:spTree>
    <p:extLst>
      <p:ext uri="{BB962C8B-B14F-4D97-AF65-F5344CB8AC3E}">
        <p14:creationId xmlns:p14="http://schemas.microsoft.com/office/powerpoint/2010/main" val="396315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2FF39-68A6-4C45-A611-E1B601ED7CC2}"/>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20539EEF-9BCB-403F-94AC-CDDC7944935B}"/>
              </a:ext>
            </a:extLst>
          </p:cNvPr>
          <p:cNvSpPr>
            <a:spLocks noGrp="1"/>
          </p:cNvSpPr>
          <p:nvPr>
            <p:ph idx="1"/>
            <p:custDataLst>
              <p:tags r:id="rId2"/>
            </p:custDataLst>
          </p:nvPr>
        </p:nvSpPr>
        <p:spPr>
          <a:xfrm>
            <a:off x="395536" y="2489200"/>
            <a:ext cx="8280920" cy="3964136"/>
          </a:xfrm>
        </p:spPr>
        <p:txBody>
          <a:bodyPr>
            <a:normAutofit/>
          </a:bodyPr>
          <a:lstStyle/>
          <a:p>
            <a:r>
              <a:rPr lang="fr-FR" b="1" u="sng" dirty="0">
                <a:solidFill>
                  <a:srgbClr val="FF0000"/>
                </a:solidFill>
              </a:rPr>
              <a:t>Solution</a:t>
            </a:r>
            <a:r>
              <a:rPr lang="fr-FR" dirty="0"/>
              <a:t> :</a:t>
            </a:r>
          </a:p>
          <a:p>
            <a:r>
              <a:rPr lang="fr-FR" sz="1600" dirty="0"/>
              <a:t>D’abord : il faut deviser l’échantillon d’étude en 2 groupes </a:t>
            </a:r>
            <a:r>
              <a:rPr lang="fr-FR" sz="1600" b="1" dirty="0"/>
              <a:t>équivalents </a:t>
            </a:r>
          </a:p>
          <a:p>
            <a:pPr marL="0" indent="0">
              <a:buNone/>
            </a:pPr>
            <a:r>
              <a:rPr lang="fr-FR" dirty="0"/>
              <a:t>		</a:t>
            </a:r>
            <a:r>
              <a:rPr lang="fr-FR" b="1" u="sng" dirty="0"/>
              <a:t>Groupe 1</a:t>
            </a:r>
            <a:r>
              <a:rPr lang="fr-FR" dirty="0"/>
              <a:t>					           </a:t>
            </a:r>
            <a:r>
              <a:rPr lang="fr-FR" b="1" u="sng" dirty="0"/>
              <a:t>Groupe 2</a:t>
            </a:r>
          </a:p>
          <a:p>
            <a:r>
              <a:rPr lang="fr-FR" dirty="0"/>
              <a:t>Ensuite : on procède à la </a:t>
            </a:r>
            <a:r>
              <a:rPr lang="fr-FR" b="1" dirty="0"/>
              <a:t>manipulation</a:t>
            </a:r>
            <a:r>
              <a:rPr lang="fr-FR" dirty="0"/>
              <a:t> de la variable indépendante auprès d’un seul groupe				appelé (groupe expérimental)</a:t>
            </a:r>
          </a:p>
          <a:p>
            <a:pPr algn="just"/>
            <a:r>
              <a:rPr lang="fr-FR" sz="1600" dirty="0"/>
              <a:t>Puis : on compare le résultat obtenu à l’autre groupe (sans manipulation)</a:t>
            </a:r>
          </a:p>
          <a:p>
            <a:pPr marL="0" indent="0">
              <a:buNone/>
            </a:pPr>
            <a:r>
              <a:rPr lang="fr-FR" dirty="0"/>
              <a:t>	Groupe 2 			appelé (groupe témoin/ groupe de contrôle )</a:t>
            </a:r>
          </a:p>
          <a:p>
            <a:r>
              <a:rPr lang="fr-FR" dirty="0"/>
              <a:t>Enfin : on peut constater la différence de résultat</a:t>
            </a:r>
          </a:p>
          <a:p>
            <a:r>
              <a:rPr lang="fr-FR" b="1" u="sng" dirty="0" err="1">
                <a:solidFill>
                  <a:srgbClr val="FF0000"/>
                </a:solidFill>
              </a:rPr>
              <a:t>Qs</a:t>
            </a:r>
            <a:r>
              <a:rPr lang="fr-FR" b="1" u="sng" dirty="0">
                <a:solidFill>
                  <a:srgbClr val="FF0000"/>
                </a:solidFill>
              </a:rPr>
              <a:t> </a:t>
            </a:r>
            <a:r>
              <a:rPr lang="fr-FR" dirty="0"/>
              <a:t>: Est-ce que c’est toujours le cas avec les variables qualitatives ?</a:t>
            </a:r>
          </a:p>
          <a:p>
            <a:pPr marL="0" indent="0">
              <a:buNone/>
            </a:pPr>
            <a:r>
              <a:rPr lang="fr-FR" b="1" u="sng" dirty="0">
                <a:solidFill>
                  <a:srgbClr val="FF0000"/>
                </a:solidFill>
              </a:rPr>
              <a:t>Ex </a:t>
            </a:r>
            <a:r>
              <a:rPr lang="fr-FR" b="1" dirty="0">
                <a:solidFill>
                  <a:schemeClr val="tx1"/>
                </a:solidFill>
              </a:rPr>
              <a:t>: </a:t>
            </a:r>
            <a:r>
              <a:rPr lang="fr-FR" dirty="0"/>
              <a:t>L’effet de la guerre d’indépendance sur les coutumes algériennes</a:t>
            </a:r>
          </a:p>
        </p:txBody>
      </p:sp>
      <p:sp>
        <p:nvSpPr>
          <p:cNvPr id="4" name="Espace réservé du numéro de diapositive 3">
            <a:extLst>
              <a:ext uri="{FF2B5EF4-FFF2-40B4-BE49-F238E27FC236}">
                <a16:creationId xmlns:a16="http://schemas.microsoft.com/office/drawing/2014/main" id="{EA603EEE-BD33-417B-A849-888577666D2A}"/>
              </a:ext>
            </a:extLst>
          </p:cNvPr>
          <p:cNvSpPr>
            <a:spLocks noGrp="1"/>
          </p:cNvSpPr>
          <p:nvPr>
            <p:ph type="sldNum" sz="quarter" idx="12"/>
            <p:custDataLst>
              <p:tags r:id="rId3"/>
            </p:custDataLst>
          </p:nvPr>
        </p:nvSpPr>
        <p:spPr/>
        <p:txBody>
          <a:bodyPr/>
          <a:lstStyle/>
          <a:p>
            <a:fld id="{CF6D1095-B6BA-416E-A6E4-20A3627A4732}" type="slidenum">
              <a:rPr lang="fr-FR" smtClean="0"/>
              <a:pPr/>
              <a:t>14</a:t>
            </a:fld>
            <a:endParaRPr lang="fr-FR"/>
          </a:p>
        </p:txBody>
      </p:sp>
      <p:cxnSp>
        <p:nvCxnSpPr>
          <p:cNvPr id="6" name="Connecteur droit avec flèche 5">
            <a:extLst>
              <a:ext uri="{FF2B5EF4-FFF2-40B4-BE49-F238E27FC236}">
                <a16:creationId xmlns:a16="http://schemas.microsoft.com/office/drawing/2014/main" id="{1AEB146C-29C2-4000-82E6-057B47A7B27F}"/>
              </a:ext>
            </a:extLst>
          </p:cNvPr>
          <p:cNvCxnSpPr>
            <a:cxnSpLocks/>
          </p:cNvCxnSpPr>
          <p:nvPr>
            <p:custDataLst>
              <p:tags r:id="rId4"/>
            </p:custDataLst>
          </p:nvPr>
        </p:nvCxnSpPr>
        <p:spPr>
          <a:xfrm flipH="1">
            <a:off x="2627784" y="3212976"/>
            <a:ext cx="129614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46BE5DF6-BD4C-4668-9E66-FE01D4D2419A}"/>
              </a:ext>
            </a:extLst>
          </p:cNvPr>
          <p:cNvCxnSpPr>
            <a:cxnSpLocks/>
          </p:cNvCxnSpPr>
          <p:nvPr>
            <p:custDataLst>
              <p:tags r:id="rId5"/>
            </p:custDataLst>
          </p:nvPr>
        </p:nvCxnSpPr>
        <p:spPr>
          <a:xfrm>
            <a:off x="4067944" y="3212976"/>
            <a:ext cx="115213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7213DA4-38C2-4E11-B392-3472A9087B4C}"/>
              </a:ext>
            </a:extLst>
          </p:cNvPr>
          <p:cNvCxnSpPr>
            <a:cxnSpLocks/>
          </p:cNvCxnSpPr>
          <p:nvPr>
            <p:custDataLst>
              <p:tags r:id="rId6"/>
            </p:custDataLst>
          </p:nvPr>
        </p:nvCxnSpPr>
        <p:spPr>
          <a:xfrm>
            <a:off x="3707904" y="4149080"/>
            <a:ext cx="12241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DDE49BCE-F4ED-4397-8A50-A5946BD63EDC}"/>
              </a:ext>
            </a:extLst>
          </p:cNvPr>
          <p:cNvCxnSpPr>
            <a:cxnSpLocks/>
          </p:cNvCxnSpPr>
          <p:nvPr>
            <p:custDataLst>
              <p:tags r:id="rId7"/>
            </p:custDataLst>
          </p:nvPr>
        </p:nvCxnSpPr>
        <p:spPr>
          <a:xfrm>
            <a:off x="2195736" y="4941168"/>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73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AD62F-B9EF-41A7-A8BC-81101F500F8E}"/>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89D18507-85DD-43E5-9698-C98C66AF8BAA}"/>
              </a:ext>
            </a:extLst>
          </p:cNvPr>
          <p:cNvSpPr>
            <a:spLocks noGrp="1"/>
          </p:cNvSpPr>
          <p:nvPr>
            <p:ph idx="1"/>
            <p:custDataLst>
              <p:tags r:id="rId2"/>
            </p:custDataLst>
          </p:nvPr>
        </p:nvSpPr>
        <p:spPr>
          <a:xfrm>
            <a:off x="395536" y="2489200"/>
            <a:ext cx="8074388" cy="3964136"/>
          </a:xfrm>
        </p:spPr>
        <p:txBody>
          <a:bodyPr>
            <a:normAutofit lnSpcReduction="10000"/>
          </a:bodyPr>
          <a:lstStyle/>
          <a:p>
            <a:r>
              <a:rPr lang="fr-FR" dirty="0"/>
              <a:t>Cette méthode est peut utiliser en sciences humaines et sociales, son origine a commencé en sciences de la nature</a:t>
            </a:r>
          </a:p>
          <a:p>
            <a:r>
              <a:rPr lang="fr-FR" dirty="0"/>
              <a:t>Domaine d’application : </a:t>
            </a:r>
          </a:p>
          <a:p>
            <a:pPr marL="0" indent="0">
              <a:buNone/>
            </a:pPr>
            <a:r>
              <a:rPr lang="fr-FR" dirty="0"/>
              <a:t>	matériel			 médecine 			application sur le vivant </a:t>
            </a:r>
          </a:p>
          <a:p>
            <a:pPr marL="0" indent="0" algn="ctr">
              <a:buNone/>
            </a:pPr>
            <a:r>
              <a:rPr lang="fr-FR" dirty="0"/>
              <a:t>Graduellement elle s’applique sur l’humain (après le physiologiste </a:t>
            </a:r>
            <a:r>
              <a:rPr lang="fr-FR" b="1" dirty="0"/>
              <a:t>Claude</a:t>
            </a:r>
            <a:r>
              <a:rPr lang="fr-FR" sz="1600" b="1" dirty="0"/>
              <a:t> B</a:t>
            </a:r>
            <a:r>
              <a:rPr lang="fr-FR" b="1" dirty="0"/>
              <a:t>ernard </a:t>
            </a:r>
            <a:r>
              <a:rPr lang="fr-FR" dirty="0"/>
              <a:t>et les Travaux du Russe </a:t>
            </a:r>
            <a:r>
              <a:rPr lang="fr-FR" b="1" dirty="0"/>
              <a:t>Ivan Pavlov</a:t>
            </a:r>
          </a:p>
          <a:p>
            <a:pPr marL="0" indent="0" algn="just">
              <a:buNone/>
            </a:pPr>
            <a:r>
              <a:rPr lang="fr-FR" b="1" u="sng" dirty="0">
                <a:solidFill>
                  <a:srgbClr val="FF0000"/>
                </a:solidFill>
              </a:rPr>
              <a:t>critiquent</a:t>
            </a:r>
            <a:r>
              <a:rPr lang="fr-FR" b="1" dirty="0"/>
              <a:t> : </a:t>
            </a:r>
          </a:p>
          <a:p>
            <a:pPr lvl="0"/>
            <a:r>
              <a:rPr lang="fr-FR" dirty="0">
                <a:latin typeface="Agency FB" panose="020B0503020202020204" pitchFamily="34" charset="0"/>
              </a:rPr>
              <a:t>Les phénomènes humains ne se prêtent pas facilement à la mesure. </a:t>
            </a:r>
          </a:p>
          <a:p>
            <a:pPr lvl="0"/>
            <a:r>
              <a:rPr lang="fr-FR" dirty="0">
                <a:latin typeface="Agency FB" panose="020B0503020202020204" pitchFamily="34" charset="0"/>
              </a:rPr>
              <a:t>L’être humain ne peut être manipulé de même sorte que l’objet des sciences de la nature.</a:t>
            </a:r>
          </a:p>
          <a:p>
            <a:pPr lvl="0"/>
            <a:r>
              <a:rPr lang="fr-FR" dirty="0">
                <a:latin typeface="Agency FB" panose="020B0503020202020204" pitchFamily="34" charset="0"/>
              </a:rPr>
              <a:t>L’éthique et le respect de droit de la personne exigent sa permission.</a:t>
            </a:r>
          </a:p>
          <a:p>
            <a:pPr lvl="0"/>
            <a:r>
              <a:rPr lang="fr-FR" dirty="0">
                <a:latin typeface="Agency FB" panose="020B0503020202020204" pitchFamily="34" charset="0"/>
              </a:rPr>
              <a:t>La complexité de phénomène humain ne se réduit pas à un simple rapport de cause à effet</a:t>
            </a:r>
            <a:r>
              <a:rPr lang="fr-FR" dirty="0"/>
              <a:t>. </a:t>
            </a:r>
          </a:p>
          <a:p>
            <a:pPr marL="0" indent="0" algn="just">
              <a:buNone/>
            </a:pPr>
            <a:endParaRPr lang="fr-FR" b="1" dirty="0"/>
          </a:p>
        </p:txBody>
      </p:sp>
      <p:sp>
        <p:nvSpPr>
          <p:cNvPr id="4" name="Espace réservé du numéro de diapositive 3">
            <a:extLst>
              <a:ext uri="{FF2B5EF4-FFF2-40B4-BE49-F238E27FC236}">
                <a16:creationId xmlns:a16="http://schemas.microsoft.com/office/drawing/2014/main" id="{CCF0B0AD-40AC-4124-BB09-072C1D217736}"/>
              </a:ext>
            </a:extLst>
          </p:cNvPr>
          <p:cNvSpPr>
            <a:spLocks noGrp="1"/>
          </p:cNvSpPr>
          <p:nvPr>
            <p:ph type="sldNum" sz="quarter" idx="12"/>
            <p:custDataLst>
              <p:tags r:id="rId3"/>
            </p:custDataLst>
          </p:nvPr>
        </p:nvSpPr>
        <p:spPr/>
        <p:txBody>
          <a:bodyPr/>
          <a:lstStyle/>
          <a:p>
            <a:fld id="{CF6D1095-B6BA-416E-A6E4-20A3627A4732}" type="slidenum">
              <a:rPr lang="fr-FR" smtClean="0"/>
              <a:pPr/>
              <a:t>15</a:t>
            </a:fld>
            <a:endParaRPr lang="fr-FR"/>
          </a:p>
        </p:txBody>
      </p:sp>
      <p:cxnSp>
        <p:nvCxnSpPr>
          <p:cNvPr id="6" name="Connecteur droit avec flèche 5">
            <a:extLst>
              <a:ext uri="{FF2B5EF4-FFF2-40B4-BE49-F238E27FC236}">
                <a16:creationId xmlns:a16="http://schemas.microsoft.com/office/drawing/2014/main" id="{D07B99BE-9CB3-4183-A4F0-E877AE16B10E}"/>
              </a:ext>
            </a:extLst>
          </p:cNvPr>
          <p:cNvCxnSpPr/>
          <p:nvPr>
            <p:custDataLst>
              <p:tags r:id="rId4"/>
            </p:custDataLst>
          </p:nvPr>
        </p:nvCxnSpPr>
        <p:spPr>
          <a:xfrm>
            <a:off x="1907704" y="364502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8AAE3647-F61E-4E48-8B8B-56C8780CBFBE}"/>
              </a:ext>
            </a:extLst>
          </p:cNvPr>
          <p:cNvCxnSpPr/>
          <p:nvPr>
            <p:custDataLst>
              <p:tags r:id="rId5"/>
            </p:custDataLst>
          </p:nvPr>
        </p:nvCxnSpPr>
        <p:spPr>
          <a:xfrm>
            <a:off x="4067944" y="364502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6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0576A-5739-4664-80E2-5B2343D47B7F}"/>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71CCB282-8C1B-4122-A91C-67380248E058}"/>
              </a:ext>
            </a:extLst>
          </p:cNvPr>
          <p:cNvSpPr>
            <a:spLocks noGrp="1"/>
          </p:cNvSpPr>
          <p:nvPr>
            <p:ph idx="1"/>
            <p:custDataLst>
              <p:tags r:id="rId2"/>
            </p:custDataLst>
          </p:nvPr>
        </p:nvSpPr>
        <p:spPr>
          <a:xfrm>
            <a:off x="395536" y="2489200"/>
            <a:ext cx="8074388" cy="3820120"/>
          </a:xfrm>
        </p:spPr>
        <p:txBody>
          <a:bodyPr>
            <a:normAutofit lnSpcReduction="10000"/>
          </a:bodyPr>
          <a:lstStyle/>
          <a:p>
            <a:r>
              <a:rPr lang="fr-FR" b="1" u="sng" dirty="0">
                <a:solidFill>
                  <a:srgbClr val="FF0000"/>
                </a:solidFill>
              </a:rPr>
              <a:t>La méthode d’enquête </a:t>
            </a:r>
            <a:r>
              <a:rPr lang="fr-FR" dirty="0"/>
              <a:t>: </a:t>
            </a:r>
          </a:p>
          <a:p>
            <a:r>
              <a:rPr lang="fr-FR" dirty="0"/>
              <a:t>C’est la façon de traiter un objet de recherche (sujet) suivant des procédures d’investigation et démarche auprès d’une population donnée. (</a:t>
            </a:r>
            <a:r>
              <a:rPr lang="fr-FR" b="1" dirty="0"/>
              <a:t>Maurice Angers</a:t>
            </a:r>
            <a:r>
              <a:rPr lang="fr-FR" dirty="0"/>
              <a:t>)</a:t>
            </a:r>
          </a:p>
          <a:p>
            <a:r>
              <a:rPr lang="fr-FR" b="1" u="sng" dirty="0">
                <a:solidFill>
                  <a:srgbClr val="FF0000"/>
                </a:solidFill>
              </a:rPr>
              <a:t>Application</a:t>
            </a:r>
            <a:r>
              <a:rPr lang="fr-FR" dirty="0"/>
              <a:t> : </a:t>
            </a:r>
          </a:p>
          <a:p>
            <a:r>
              <a:rPr lang="fr-FR" dirty="0"/>
              <a:t>Cette méthode s’applique en majorité sur une large population </a:t>
            </a:r>
          </a:p>
          <a:p>
            <a:pPr lvl="1"/>
            <a:r>
              <a:rPr lang="fr-FR" dirty="0"/>
              <a:t>La façon de sentir</a:t>
            </a:r>
          </a:p>
          <a:p>
            <a:pPr lvl="1"/>
            <a:r>
              <a:rPr lang="fr-FR" dirty="0"/>
              <a:t>La façon de penser	         </a:t>
            </a:r>
            <a:r>
              <a:rPr lang="fr-FR" sz="1300" dirty="0"/>
              <a:t>la diversité d’intérêt de cette population permet d’utiliser </a:t>
            </a:r>
          </a:p>
          <a:p>
            <a:pPr lvl="1"/>
            <a:r>
              <a:rPr lang="fr-FR" dirty="0"/>
              <a:t>La façon de faire 			</a:t>
            </a:r>
            <a:r>
              <a:rPr lang="fr-FR" sz="1200" dirty="0"/>
              <a:t>la plupart des </a:t>
            </a:r>
            <a:r>
              <a:rPr lang="fr-FR" sz="1200" b="1" u="sng" dirty="0">
                <a:solidFill>
                  <a:srgbClr val="FF0000"/>
                </a:solidFill>
              </a:rPr>
              <a:t>techniques de recherche</a:t>
            </a:r>
          </a:p>
          <a:p>
            <a:pPr marL="355600" lvl="1" indent="-355600"/>
            <a:r>
              <a:rPr lang="fr-FR" sz="1400" b="1" u="sng" dirty="0">
                <a:solidFill>
                  <a:srgbClr val="FF0000"/>
                </a:solidFill>
              </a:rPr>
              <a:t>Méthode descriptive </a:t>
            </a:r>
            <a:r>
              <a:rPr lang="fr-FR" sz="1400" b="1" dirty="0">
                <a:solidFill>
                  <a:schemeClr val="tx1"/>
                </a:solidFill>
              </a:rPr>
              <a:t>: sondage, recensement, questionnaire …</a:t>
            </a:r>
          </a:p>
          <a:p>
            <a:pPr marL="355600" lvl="1" indent="-355600"/>
            <a:r>
              <a:rPr lang="fr-FR" sz="1400" b="1" u="sng" dirty="0">
                <a:solidFill>
                  <a:srgbClr val="FF0000"/>
                </a:solidFill>
              </a:rPr>
              <a:t>Méthode compréhensive </a:t>
            </a:r>
            <a:r>
              <a:rPr lang="fr-FR" sz="1400" b="1" dirty="0">
                <a:solidFill>
                  <a:schemeClr val="tx1"/>
                </a:solidFill>
              </a:rPr>
              <a:t>: entretien, observation, étude de cas…</a:t>
            </a:r>
          </a:p>
        </p:txBody>
      </p:sp>
      <p:sp>
        <p:nvSpPr>
          <p:cNvPr id="4" name="Espace réservé du numéro de diapositive 3">
            <a:extLst>
              <a:ext uri="{FF2B5EF4-FFF2-40B4-BE49-F238E27FC236}">
                <a16:creationId xmlns:a16="http://schemas.microsoft.com/office/drawing/2014/main" id="{F41386A6-C896-4F28-ACBA-2DC6B5F5E35E}"/>
              </a:ext>
            </a:extLst>
          </p:cNvPr>
          <p:cNvSpPr>
            <a:spLocks noGrp="1"/>
          </p:cNvSpPr>
          <p:nvPr>
            <p:ph type="sldNum" sz="quarter" idx="12"/>
            <p:custDataLst>
              <p:tags r:id="rId3"/>
            </p:custDataLst>
          </p:nvPr>
        </p:nvSpPr>
        <p:spPr/>
        <p:txBody>
          <a:bodyPr/>
          <a:lstStyle/>
          <a:p>
            <a:fld id="{CF6D1095-B6BA-416E-A6E4-20A3627A4732}" type="slidenum">
              <a:rPr lang="fr-FR" smtClean="0"/>
              <a:pPr/>
              <a:t>16</a:t>
            </a:fld>
            <a:endParaRPr lang="fr-FR"/>
          </a:p>
        </p:txBody>
      </p:sp>
      <p:sp>
        <p:nvSpPr>
          <p:cNvPr id="5" name="Accolade fermante 4">
            <a:extLst>
              <a:ext uri="{FF2B5EF4-FFF2-40B4-BE49-F238E27FC236}">
                <a16:creationId xmlns:a16="http://schemas.microsoft.com/office/drawing/2014/main" id="{5E13D2AD-C419-494B-A56F-3DCD7E2D4FFC}"/>
              </a:ext>
            </a:extLst>
          </p:cNvPr>
          <p:cNvSpPr/>
          <p:nvPr>
            <p:custDataLst>
              <p:tags r:id="rId4"/>
            </p:custDataLst>
          </p:nvPr>
        </p:nvSpPr>
        <p:spPr>
          <a:xfrm>
            <a:off x="3059832" y="4509120"/>
            <a:ext cx="576064" cy="864096"/>
          </a:xfrm>
          <a:prstGeom prst="rightBrace">
            <a:avLst>
              <a:gd name="adj1" fmla="val 8333"/>
              <a:gd name="adj2" fmla="val 657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3774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D09E2-73C8-4EE6-8107-AB34B9AA8513}"/>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D4A70772-CD82-4E24-82B7-71BA16553782}"/>
              </a:ext>
            </a:extLst>
          </p:cNvPr>
          <p:cNvSpPr>
            <a:spLocks noGrp="1"/>
          </p:cNvSpPr>
          <p:nvPr>
            <p:ph idx="1"/>
            <p:custDataLst>
              <p:tags r:id="rId2"/>
            </p:custDataLst>
          </p:nvPr>
        </p:nvSpPr>
        <p:spPr>
          <a:xfrm>
            <a:off x="611560" y="2489200"/>
            <a:ext cx="8064896" cy="3820120"/>
          </a:xfrm>
        </p:spPr>
        <p:txBody>
          <a:bodyPr>
            <a:normAutofit fontScale="92500" lnSpcReduction="20000"/>
          </a:bodyPr>
          <a:lstStyle/>
          <a:p>
            <a:r>
              <a:rPr lang="fr-FR" b="1" u="sng" dirty="0">
                <a:solidFill>
                  <a:srgbClr val="FF0000"/>
                </a:solidFill>
              </a:rPr>
              <a:t>Question</a:t>
            </a:r>
            <a:r>
              <a:rPr lang="fr-FR" dirty="0"/>
              <a:t> :  </a:t>
            </a:r>
          </a:p>
          <a:p>
            <a:pPr marL="0" indent="0">
              <a:buNone/>
            </a:pPr>
            <a:r>
              <a:rPr lang="fr-FR" dirty="0"/>
              <a:t>	Si, on veut étudier une population d’un pays, est-ce que c’est 	possible de mener cette enquête ?</a:t>
            </a:r>
          </a:p>
          <a:p>
            <a:r>
              <a:rPr lang="fr-FR" b="1" u="sng" dirty="0">
                <a:solidFill>
                  <a:srgbClr val="FF0000"/>
                </a:solidFill>
              </a:rPr>
              <a:t>Réponse</a:t>
            </a:r>
            <a:r>
              <a:rPr lang="fr-FR" dirty="0"/>
              <a:t> : </a:t>
            </a:r>
          </a:p>
          <a:p>
            <a:pPr marL="0" indent="0" algn="just">
              <a:buNone/>
            </a:pPr>
            <a:r>
              <a:rPr lang="fr-FR" dirty="0"/>
              <a:t>	Seul l’État (</a:t>
            </a:r>
            <a:r>
              <a:rPr lang="fr-FR" b="1" dirty="0"/>
              <a:t>gouvernement</a:t>
            </a:r>
            <a:r>
              <a:rPr lang="fr-FR" dirty="0"/>
              <a:t>) dispose des moyens pour </a:t>
            </a:r>
            <a:r>
              <a:rPr lang="fr-FR" b="1" dirty="0"/>
              <a:t>généraliser</a:t>
            </a:r>
            <a:r>
              <a:rPr lang="fr-FR" dirty="0"/>
              <a:t> 	l’étude sur l’ensemble de la population (</a:t>
            </a:r>
            <a:r>
              <a:rPr lang="fr-FR" b="1" dirty="0"/>
              <a:t>recensement</a:t>
            </a:r>
            <a:r>
              <a:rPr lang="fr-FR" dirty="0"/>
              <a:t>)</a:t>
            </a:r>
          </a:p>
          <a:p>
            <a:pPr marL="0" indent="450850">
              <a:buNone/>
            </a:pPr>
            <a:r>
              <a:rPr lang="fr-FR" dirty="0"/>
              <a:t>La méthode d’enquête procède par l’</a:t>
            </a:r>
            <a:r>
              <a:rPr lang="fr-FR" b="1" dirty="0"/>
              <a:t>échantillonnage</a:t>
            </a:r>
            <a:r>
              <a:rPr lang="fr-FR" dirty="0"/>
              <a:t> (une partie 	de la population).</a:t>
            </a:r>
          </a:p>
          <a:p>
            <a:pPr marL="0" indent="450850">
              <a:buNone/>
            </a:pPr>
            <a:r>
              <a:rPr lang="fr-FR" dirty="0"/>
              <a:t>Comme elle peut s’appliquer sur une petite population et qui ne 	nécessite pas d’échantillonner </a:t>
            </a:r>
          </a:p>
          <a:p>
            <a:pPr marL="0" indent="0">
              <a:buNone/>
            </a:pPr>
            <a:r>
              <a:rPr lang="fr-FR" b="1" u="sng" dirty="0">
                <a:solidFill>
                  <a:srgbClr val="FF0000"/>
                </a:solidFill>
              </a:rPr>
              <a:t>Ex </a:t>
            </a:r>
            <a:r>
              <a:rPr lang="fr-FR" dirty="0"/>
              <a:t>: enquête sur les étudiants spécialisés en communication de 	l’université de Bejaia</a:t>
            </a:r>
          </a:p>
          <a:p>
            <a:pPr marL="0" indent="0">
              <a:buNone/>
            </a:pPr>
            <a:r>
              <a:rPr lang="fr-FR" dirty="0"/>
              <a:t>Pour l’information à recueillir : </a:t>
            </a:r>
            <a:r>
              <a:rPr lang="fr-FR" b="1" dirty="0"/>
              <a:t>opinion, habitude, sentiment, comportement</a:t>
            </a:r>
            <a:endParaRPr lang="fr-FR" dirty="0"/>
          </a:p>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94632BBA-779F-4578-928F-7DDD872BF48A}"/>
              </a:ext>
            </a:extLst>
          </p:cNvPr>
          <p:cNvSpPr>
            <a:spLocks noGrp="1"/>
          </p:cNvSpPr>
          <p:nvPr>
            <p:ph type="sldNum" sz="quarter" idx="12"/>
            <p:custDataLst>
              <p:tags r:id="rId3"/>
            </p:custDataLst>
          </p:nvPr>
        </p:nvSpPr>
        <p:spPr/>
        <p:txBody>
          <a:bodyPr/>
          <a:lstStyle/>
          <a:p>
            <a:fld id="{CF6D1095-B6BA-416E-A6E4-20A3627A4732}" type="slidenum">
              <a:rPr lang="fr-FR" smtClean="0"/>
              <a:pPr/>
              <a:t>17</a:t>
            </a:fld>
            <a:endParaRPr lang="fr-FR"/>
          </a:p>
        </p:txBody>
      </p:sp>
    </p:spTree>
    <p:extLst>
      <p:ext uri="{BB962C8B-B14F-4D97-AF65-F5344CB8AC3E}">
        <p14:creationId xmlns:p14="http://schemas.microsoft.com/office/powerpoint/2010/main" val="319603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9CEBF-08C8-47FB-86CE-67E431180180}"/>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94E8E29E-D4CC-480A-9CF6-7A4CD27AF043}"/>
              </a:ext>
            </a:extLst>
          </p:cNvPr>
          <p:cNvSpPr>
            <a:spLocks noGrp="1"/>
          </p:cNvSpPr>
          <p:nvPr>
            <p:ph idx="1"/>
            <p:custDataLst>
              <p:tags r:id="rId2"/>
            </p:custDataLst>
          </p:nvPr>
        </p:nvSpPr>
        <p:spPr>
          <a:xfrm>
            <a:off x="467544" y="2489200"/>
            <a:ext cx="8136904" cy="3530600"/>
          </a:xfrm>
        </p:spPr>
        <p:txBody>
          <a:bodyPr/>
          <a:lstStyle/>
          <a:p>
            <a:r>
              <a:rPr lang="fr-FR" b="1" u="sng" dirty="0">
                <a:solidFill>
                  <a:srgbClr val="FF0000"/>
                </a:solidFill>
              </a:rPr>
              <a:t>Critique</a:t>
            </a:r>
            <a:r>
              <a:rPr lang="fr-FR" dirty="0"/>
              <a:t> : </a:t>
            </a:r>
          </a:p>
          <a:p>
            <a:pPr lvl="1"/>
            <a:r>
              <a:rPr lang="fr-FR" sz="2000" dirty="0">
                <a:latin typeface="Agency FB" panose="020B0503020202020204" pitchFamily="34" charset="0"/>
              </a:rPr>
              <a:t>Il se peut que le nombre pris dans l’enquête ne reflète pas la réalité </a:t>
            </a:r>
          </a:p>
          <a:p>
            <a:pPr lvl="1"/>
            <a:r>
              <a:rPr lang="fr-FR" sz="2000" dirty="0">
                <a:latin typeface="Agency FB" panose="020B0503020202020204" pitchFamily="34" charset="0"/>
              </a:rPr>
              <a:t>La longueur de temps pris pour réaliser une telle enquête</a:t>
            </a:r>
          </a:p>
          <a:p>
            <a:pPr lvl="1"/>
            <a:r>
              <a:rPr lang="fr-FR" sz="2000" dirty="0">
                <a:latin typeface="Agency FB" panose="020B0503020202020204" pitchFamily="34" charset="0"/>
              </a:rPr>
              <a:t>Risque, si elle ne s’effectue pas en face à face ( par téléphone, courrier) </a:t>
            </a:r>
          </a:p>
          <a:p>
            <a:pPr lvl="1"/>
            <a:r>
              <a:rPr lang="fr-FR" sz="2000" dirty="0">
                <a:latin typeface="Agency FB" panose="020B0503020202020204" pitchFamily="34" charset="0"/>
              </a:rPr>
              <a:t>Manque d’approfondissement (on reste souvent à la surface, s’il s’agit d’un large échantillon)</a:t>
            </a:r>
          </a:p>
          <a:p>
            <a:pPr lvl="1"/>
            <a:r>
              <a:rPr lang="fr-FR" sz="2000" dirty="0">
                <a:latin typeface="Agency FB" panose="020B0503020202020204" pitchFamily="34" charset="0"/>
              </a:rPr>
              <a:t>Les enquêtés sont pris individuellement ( risque de ne pas connaitre le contexte social du groupe)</a:t>
            </a:r>
          </a:p>
        </p:txBody>
      </p:sp>
      <p:sp>
        <p:nvSpPr>
          <p:cNvPr id="4" name="Espace réservé du numéro de diapositive 3">
            <a:extLst>
              <a:ext uri="{FF2B5EF4-FFF2-40B4-BE49-F238E27FC236}">
                <a16:creationId xmlns:a16="http://schemas.microsoft.com/office/drawing/2014/main" id="{F5D3C046-717E-4D71-A3E0-A532D9D7E4BA}"/>
              </a:ext>
            </a:extLst>
          </p:cNvPr>
          <p:cNvSpPr>
            <a:spLocks noGrp="1"/>
          </p:cNvSpPr>
          <p:nvPr>
            <p:ph type="sldNum" sz="quarter" idx="12"/>
            <p:custDataLst>
              <p:tags r:id="rId3"/>
            </p:custDataLst>
          </p:nvPr>
        </p:nvSpPr>
        <p:spPr/>
        <p:txBody>
          <a:bodyPr/>
          <a:lstStyle/>
          <a:p>
            <a:fld id="{CF6D1095-B6BA-416E-A6E4-20A3627A4732}" type="slidenum">
              <a:rPr lang="fr-FR" smtClean="0"/>
              <a:pPr/>
              <a:t>18</a:t>
            </a:fld>
            <a:endParaRPr lang="fr-FR"/>
          </a:p>
        </p:txBody>
      </p:sp>
    </p:spTree>
    <p:extLst>
      <p:ext uri="{BB962C8B-B14F-4D97-AF65-F5344CB8AC3E}">
        <p14:creationId xmlns:p14="http://schemas.microsoft.com/office/powerpoint/2010/main" val="96382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A5933-245C-4DBB-9FEC-3DB827BC8F15}"/>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2FE6840E-5D62-4C2E-B97C-3626DBD05A42}"/>
              </a:ext>
            </a:extLst>
          </p:cNvPr>
          <p:cNvSpPr>
            <a:spLocks noGrp="1"/>
          </p:cNvSpPr>
          <p:nvPr>
            <p:ph idx="1"/>
            <p:custDataLst>
              <p:tags r:id="rId2"/>
            </p:custDataLst>
          </p:nvPr>
        </p:nvSpPr>
        <p:spPr/>
        <p:txBody>
          <a:bodyPr/>
          <a:lstStyle/>
          <a:p>
            <a:r>
              <a:rPr lang="fr-FR" b="1" dirty="0">
                <a:solidFill>
                  <a:srgbClr val="FF0000"/>
                </a:solidFill>
              </a:rPr>
              <a:t>Synthèse des trois méthodes scientifiques </a:t>
            </a:r>
            <a:r>
              <a:rPr lang="fr-FR" b="1" dirty="0"/>
              <a:t>:</a:t>
            </a:r>
          </a:p>
          <a:p>
            <a:endParaRPr lang="fr-FR" dirty="0"/>
          </a:p>
        </p:txBody>
      </p:sp>
      <p:sp>
        <p:nvSpPr>
          <p:cNvPr id="4" name="Espace réservé du numéro de diapositive 3">
            <a:extLst>
              <a:ext uri="{FF2B5EF4-FFF2-40B4-BE49-F238E27FC236}">
                <a16:creationId xmlns:a16="http://schemas.microsoft.com/office/drawing/2014/main" id="{30C408BC-AE24-4E20-89F9-1F7F85B5F206}"/>
              </a:ext>
            </a:extLst>
          </p:cNvPr>
          <p:cNvSpPr>
            <a:spLocks noGrp="1"/>
          </p:cNvSpPr>
          <p:nvPr>
            <p:ph type="sldNum" sz="quarter" idx="12"/>
            <p:custDataLst>
              <p:tags r:id="rId3"/>
            </p:custDataLst>
          </p:nvPr>
        </p:nvSpPr>
        <p:spPr/>
        <p:txBody>
          <a:bodyPr/>
          <a:lstStyle/>
          <a:p>
            <a:fld id="{CF6D1095-B6BA-416E-A6E4-20A3627A4732}" type="slidenum">
              <a:rPr lang="fr-FR" smtClean="0"/>
              <a:pPr/>
              <a:t>19</a:t>
            </a:fld>
            <a:endParaRPr lang="fr-FR"/>
          </a:p>
        </p:txBody>
      </p:sp>
      <p:pic>
        <p:nvPicPr>
          <p:cNvPr id="5" name="Image 4">
            <a:extLst>
              <a:ext uri="{FF2B5EF4-FFF2-40B4-BE49-F238E27FC236}">
                <a16:creationId xmlns:a16="http://schemas.microsoft.com/office/drawing/2014/main" id="{070BEAC1-E006-43F5-A462-8B267861879D}"/>
              </a:ext>
            </a:extLst>
          </p:cNvPr>
          <p:cNvPicPr>
            <a:picLocks noChangeAspect="1"/>
          </p:cNvPicPr>
          <p:nvPr>
            <p:custDataLst>
              <p:tags r:id="rId4"/>
            </p:custDataLst>
          </p:nvPr>
        </p:nvPicPr>
        <p:blipFill>
          <a:blip r:embed="rId6"/>
          <a:stretch>
            <a:fillRect/>
          </a:stretch>
        </p:blipFill>
        <p:spPr>
          <a:xfrm>
            <a:off x="1043608" y="2940052"/>
            <a:ext cx="6800850" cy="2990850"/>
          </a:xfrm>
          <a:prstGeom prst="rect">
            <a:avLst/>
          </a:prstGeom>
        </p:spPr>
      </p:pic>
    </p:spTree>
    <p:extLst>
      <p:ext uri="{BB962C8B-B14F-4D97-AF65-F5344CB8AC3E}">
        <p14:creationId xmlns:p14="http://schemas.microsoft.com/office/powerpoint/2010/main" val="294905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t>Plan des cours</a:t>
            </a:r>
          </a:p>
        </p:txBody>
      </p:sp>
      <p:sp>
        <p:nvSpPr>
          <p:cNvPr id="3" name="Espace réservé du contenu 2"/>
          <p:cNvSpPr>
            <a:spLocks noGrp="1"/>
          </p:cNvSpPr>
          <p:nvPr>
            <p:ph idx="1"/>
            <p:custDataLst>
              <p:tags r:id="rId2"/>
            </p:custDataLst>
          </p:nvPr>
        </p:nvSpPr>
        <p:spPr>
          <a:xfrm>
            <a:off x="395536" y="2204864"/>
            <a:ext cx="8280920" cy="4320480"/>
          </a:xfrm>
        </p:spPr>
        <p:txBody>
          <a:bodyPr>
            <a:normAutofit/>
          </a:bodyPr>
          <a:lstStyle/>
          <a:p>
            <a:r>
              <a:rPr lang="fr-FR" b="1" dirty="0"/>
              <a:t>La méthode </a:t>
            </a:r>
          </a:p>
          <a:p>
            <a:pPr lvl="1"/>
            <a:r>
              <a:rPr lang="fr-FR" b="1" dirty="0"/>
              <a:t>Définition, types….</a:t>
            </a:r>
          </a:p>
          <a:p>
            <a:r>
              <a:rPr lang="fr-FR" b="1" dirty="0"/>
              <a:t>La formulation </a:t>
            </a:r>
          </a:p>
          <a:p>
            <a:pPr lvl="1"/>
            <a:r>
              <a:rPr lang="fr-FR" b="1" dirty="0"/>
              <a:t>Le choix du thème </a:t>
            </a:r>
          </a:p>
          <a:p>
            <a:pPr lvl="1"/>
            <a:r>
              <a:rPr lang="fr-FR" b="1" dirty="0"/>
              <a:t>La question de départ</a:t>
            </a:r>
          </a:p>
          <a:p>
            <a:pPr lvl="1"/>
            <a:r>
              <a:rPr lang="fr-FR" b="1" dirty="0"/>
              <a:t>L’exploration </a:t>
            </a:r>
          </a:p>
          <a:p>
            <a:pPr lvl="1"/>
            <a:r>
              <a:rPr lang="fr-FR" b="1" dirty="0"/>
              <a:t>Problématique de la recherche</a:t>
            </a:r>
          </a:p>
          <a:p>
            <a:r>
              <a:rPr lang="fr-FR" b="1" dirty="0"/>
              <a:t>Opérationnalisation </a:t>
            </a:r>
          </a:p>
          <a:p>
            <a:pPr lvl="1"/>
            <a:r>
              <a:rPr lang="fr-FR" b="1" dirty="0"/>
              <a:t>Les hypothèses</a:t>
            </a:r>
          </a:p>
          <a:p>
            <a:pPr lvl="1"/>
            <a:r>
              <a:rPr lang="fr-FR" b="1" dirty="0"/>
              <a:t>L’analyse conceptuelle</a:t>
            </a:r>
          </a:p>
        </p:txBody>
      </p:sp>
      <p:sp>
        <p:nvSpPr>
          <p:cNvPr id="4" name="Espace réservé du numéro de diapositive 3">
            <a:extLst>
              <a:ext uri="{FF2B5EF4-FFF2-40B4-BE49-F238E27FC236}">
                <a16:creationId xmlns:a16="http://schemas.microsoft.com/office/drawing/2014/main" id="{53B93537-8C04-40E2-B0E2-E2680A00BB3F}"/>
              </a:ext>
            </a:extLst>
          </p:cNvPr>
          <p:cNvSpPr>
            <a:spLocks noGrp="1"/>
          </p:cNvSpPr>
          <p:nvPr>
            <p:ph type="sldNum" sz="quarter" idx="12"/>
            <p:custDataLst>
              <p:tags r:id="rId3"/>
            </p:custDataLst>
          </p:nvPr>
        </p:nvSpPr>
        <p:spPr/>
        <p:txBody>
          <a:bodyPr/>
          <a:lstStyle/>
          <a:p>
            <a:fld id="{CF6D1095-B6BA-416E-A6E4-20A3627A4732}"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2049F-C0B9-4570-BECC-8F2391FBCC62}"/>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11008400-ECD9-46C0-A894-7CF16AA869B0}"/>
              </a:ext>
            </a:extLst>
          </p:cNvPr>
          <p:cNvSpPr>
            <a:spLocks noGrp="1"/>
          </p:cNvSpPr>
          <p:nvPr>
            <p:ph idx="1"/>
            <p:custDataLst>
              <p:tags r:id="rId2"/>
            </p:custDataLst>
          </p:nvPr>
        </p:nvSpPr>
        <p:spPr>
          <a:xfrm>
            <a:off x="395536" y="2276872"/>
            <a:ext cx="8183194" cy="4285398"/>
          </a:xfrm>
        </p:spPr>
        <p:txBody>
          <a:bodyPr/>
          <a:lstStyle/>
          <a:p>
            <a:pPr marL="0" indent="0">
              <a:buNone/>
            </a:pPr>
            <a:r>
              <a:rPr lang="fr-FR" dirty="0"/>
              <a:t>								</a:t>
            </a:r>
            <a:r>
              <a:rPr lang="fr-FR" b="1" u="sng" dirty="0">
                <a:solidFill>
                  <a:srgbClr val="FF0000"/>
                </a:solidFill>
              </a:rPr>
              <a:t>Test</a:t>
            </a:r>
            <a:r>
              <a:rPr lang="fr-FR" dirty="0"/>
              <a:t> :</a:t>
            </a:r>
          </a:p>
          <a:p>
            <a:r>
              <a:rPr lang="fr-FR" dirty="0"/>
              <a:t>Si, on veut vérifier l’intention d’achat d’un Yaourt, quelle figure, on doit choisir ?</a:t>
            </a:r>
          </a:p>
          <a:p>
            <a:pPr marL="0" indent="0">
              <a:buNone/>
            </a:pPr>
            <a:r>
              <a:rPr lang="fr-FR" dirty="0"/>
              <a:t>		</a:t>
            </a:r>
            <a:r>
              <a:rPr lang="fr-FR" b="1" dirty="0"/>
              <a:t>Figure 01                          Figure 02				 Figure 03</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solidFill>
                  <a:srgbClr val="FF0000"/>
                </a:solidFill>
              </a:rPr>
              <a:t>Effet main dominante / variable modératrice (Kenny 1986)</a:t>
            </a:r>
          </a:p>
          <a:p>
            <a:endParaRPr lang="fr-FR" dirty="0"/>
          </a:p>
        </p:txBody>
      </p:sp>
      <p:sp>
        <p:nvSpPr>
          <p:cNvPr id="4" name="Espace réservé du numéro de diapositive 3">
            <a:extLst>
              <a:ext uri="{FF2B5EF4-FFF2-40B4-BE49-F238E27FC236}">
                <a16:creationId xmlns:a16="http://schemas.microsoft.com/office/drawing/2014/main" id="{4F282E6A-69FE-48C7-851E-FE8720A2C0C4}"/>
              </a:ext>
            </a:extLst>
          </p:cNvPr>
          <p:cNvSpPr>
            <a:spLocks noGrp="1"/>
          </p:cNvSpPr>
          <p:nvPr>
            <p:ph type="sldNum" sz="quarter" idx="12"/>
            <p:custDataLst>
              <p:tags r:id="rId3"/>
            </p:custDataLst>
          </p:nvPr>
        </p:nvSpPr>
        <p:spPr/>
        <p:txBody>
          <a:bodyPr/>
          <a:lstStyle/>
          <a:p>
            <a:fld id="{CF6D1095-B6BA-416E-A6E4-20A3627A4732}" type="slidenum">
              <a:rPr lang="fr-FR" smtClean="0"/>
              <a:pPr/>
              <a:t>20</a:t>
            </a:fld>
            <a:endParaRPr lang="fr-FR"/>
          </a:p>
        </p:txBody>
      </p:sp>
      <p:pic>
        <p:nvPicPr>
          <p:cNvPr id="7" name="Image 6">
            <a:extLst>
              <a:ext uri="{FF2B5EF4-FFF2-40B4-BE49-F238E27FC236}">
                <a16:creationId xmlns:a16="http://schemas.microsoft.com/office/drawing/2014/main" id="{111D016A-1101-4485-B488-50B74BCBCDB9}"/>
              </a:ext>
            </a:extLst>
          </p:cNvPr>
          <p:cNvPicPr>
            <a:picLocks noChangeAspect="1"/>
          </p:cNvPicPr>
          <p:nvPr>
            <p:custDataLst>
              <p:tags r:id="rId4"/>
            </p:custDataLst>
          </p:nvPr>
        </p:nvPicPr>
        <p:blipFill>
          <a:blip r:embed="rId6"/>
          <a:stretch>
            <a:fillRect/>
          </a:stretch>
        </p:blipFill>
        <p:spPr>
          <a:xfrm>
            <a:off x="755576" y="3717032"/>
            <a:ext cx="7714348" cy="2520280"/>
          </a:xfrm>
          <a:prstGeom prst="rect">
            <a:avLst/>
          </a:prstGeom>
        </p:spPr>
      </p:pic>
    </p:spTree>
    <p:extLst>
      <p:ext uri="{BB962C8B-B14F-4D97-AF65-F5344CB8AC3E}">
        <p14:creationId xmlns:p14="http://schemas.microsoft.com/office/powerpoint/2010/main" val="154304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5AD0B-CDB7-4C80-B10E-9B98B1F6D0DD}"/>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pic>
        <p:nvPicPr>
          <p:cNvPr id="5" name="Espace réservé du contenu 4">
            <a:extLst>
              <a:ext uri="{FF2B5EF4-FFF2-40B4-BE49-F238E27FC236}">
                <a16:creationId xmlns:a16="http://schemas.microsoft.com/office/drawing/2014/main" id="{B9EC8958-E661-47CF-80DE-1BBAA7C2ECB1}"/>
              </a:ext>
            </a:extLst>
          </p:cNvPr>
          <p:cNvPicPr>
            <a:picLocks noGrp="1" noChangeAspect="1"/>
          </p:cNvPicPr>
          <p:nvPr>
            <p:ph idx="1"/>
            <p:custDataLst>
              <p:tags r:id="rId2"/>
            </p:custDataLst>
          </p:nvPr>
        </p:nvPicPr>
        <p:blipFill>
          <a:blip r:embed="rId5"/>
          <a:stretch>
            <a:fillRect/>
          </a:stretch>
        </p:blipFill>
        <p:spPr>
          <a:xfrm>
            <a:off x="1187624" y="2636912"/>
            <a:ext cx="7056784" cy="2791891"/>
          </a:xfrm>
          <a:prstGeom prst="rect">
            <a:avLst/>
          </a:prstGeom>
        </p:spPr>
      </p:pic>
      <p:sp>
        <p:nvSpPr>
          <p:cNvPr id="4" name="Espace réservé du numéro de diapositive 3">
            <a:extLst>
              <a:ext uri="{FF2B5EF4-FFF2-40B4-BE49-F238E27FC236}">
                <a16:creationId xmlns:a16="http://schemas.microsoft.com/office/drawing/2014/main" id="{3F9D726A-F10E-4812-854B-52C40CB04841}"/>
              </a:ext>
            </a:extLst>
          </p:cNvPr>
          <p:cNvSpPr>
            <a:spLocks noGrp="1"/>
          </p:cNvSpPr>
          <p:nvPr>
            <p:ph type="sldNum" sz="quarter" idx="12"/>
            <p:custDataLst>
              <p:tags r:id="rId3"/>
            </p:custDataLst>
          </p:nvPr>
        </p:nvSpPr>
        <p:spPr/>
        <p:txBody>
          <a:bodyPr/>
          <a:lstStyle/>
          <a:p>
            <a:fld id="{CF6D1095-B6BA-416E-A6E4-20A3627A4732}" type="slidenum">
              <a:rPr lang="fr-FR" smtClean="0"/>
              <a:pPr/>
              <a:t>21</a:t>
            </a:fld>
            <a:endParaRPr lang="fr-FR"/>
          </a:p>
        </p:txBody>
      </p:sp>
    </p:spTree>
    <p:extLst>
      <p:ext uri="{BB962C8B-B14F-4D97-AF65-F5344CB8AC3E}">
        <p14:creationId xmlns:p14="http://schemas.microsoft.com/office/powerpoint/2010/main" val="390254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DBF74-C6E7-4100-82BC-A8BD8D701F65}"/>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0AF27BB7-DA9E-4528-B1A5-1D46F4F2B278}"/>
              </a:ext>
            </a:extLst>
          </p:cNvPr>
          <p:cNvSpPr>
            <a:spLocks noGrp="1"/>
          </p:cNvSpPr>
          <p:nvPr>
            <p:ph idx="1"/>
            <p:custDataLst>
              <p:tags r:id="rId2"/>
            </p:custDataLst>
          </p:nvPr>
        </p:nvSpPr>
        <p:spPr>
          <a:xfrm>
            <a:off x="467544" y="2276872"/>
            <a:ext cx="8136904" cy="3742928"/>
          </a:xfrm>
        </p:spPr>
        <p:txBody>
          <a:bodyPr/>
          <a:lstStyle/>
          <a:p>
            <a:r>
              <a:rPr lang="fr-FR" b="1" dirty="0">
                <a:solidFill>
                  <a:srgbClr val="FF0000"/>
                </a:solidFill>
              </a:rPr>
              <a:t>André Ouellet </a:t>
            </a:r>
            <a:r>
              <a:rPr lang="fr-FR" dirty="0"/>
              <a:t>: </a:t>
            </a:r>
          </a:p>
          <a:p>
            <a:endParaRPr lang="fr-FR" dirty="0"/>
          </a:p>
          <a:p>
            <a:endParaRPr lang="fr-FR" dirty="0"/>
          </a:p>
          <a:p>
            <a:r>
              <a:rPr lang="fr-FR" dirty="0"/>
              <a:t>Un bon choix du sujet				clé de </a:t>
            </a:r>
            <a:r>
              <a:rPr lang="fr-FR" b="1" dirty="0"/>
              <a:t>la réussite   </a:t>
            </a:r>
          </a:p>
          <a:p>
            <a:r>
              <a:rPr lang="fr-FR" dirty="0"/>
              <a:t>Le choix du sujet est la réponse à la question </a:t>
            </a:r>
            <a:r>
              <a:rPr lang="fr-FR" b="1" dirty="0"/>
              <a:t>: </a:t>
            </a:r>
          </a:p>
          <a:p>
            <a:pPr lvl="1"/>
            <a:r>
              <a:rPr lang="fr-FR" b="1" dirty="0"/>
              <a:t>« Sur quoi travaillez-vous ? »</a:t>
            </a:r>
          </a:p>
          <a:p>
            <a:pPr marL="355600" lvl="1" indent="-355600"/>
            <a:r>
              <a:rPr lang="fr-FR" b="1" u="sng" dirty="0">
                <a:solidFill>
                  <a:srgbClr val="FF0000"/>
                </a:solidFill>
              </a:rPr>
              <a:t>Sujet</a:t>
            </a:r>
            <a:r>
              <a:rPr lang="fr-FR" b="1" dirty="0"/>
              <a:t> : </a:t>
            </a:r>
          </a:p>
          <a:p>
            <a:pPr marL="629920" lvl="2" indent="-355600"/>
            <a:r>
              <a:rPr lang="fr-FR" b="1" dirty="0"/>
              <a:t>La pauvreté en Algérie </a:t>
            </a:r>
          </a:p>
          <a:p>
            <a:pPr marL="629920" lvl="2" indent="-355600"/>
            <a:r>
              <a:rPr lang="fr-FR" b="1" dirty="0"/>
              <a:t>Le travail du syndicalisme à Bejaia</a:t>
            </a:r>
          </a:p>
          <a:p>
            <a:pPr marL="629920" lvl="2" indent="-355600"/>
            <a:r>
              <a:rPr lang="fr-FR" b="1" dirty="0"/>
              <a:t>La communication interne de l’entreprise </a:t>
            </a:r>
            <a:r>
              <a:rPr lang="fr-FR" dirty="0"/>
              <a:t>					</a:t>
            </a:r>
          </a:p>
          <a:p>
            <a:endParaRPr lang="fr-FR" dirty="0"/>
          </a:p>
        </p:txBody>
      </p:sp>
      <p:sp>
        <p:nvSpPr>
          <p:cNvPr id="4" name="Espace réservé du numéro de diapositive 3">
            <a:extLst>
              <a:ext uri="{FF2B5EF4-FFF2-40B4-BE49-F238E27FC236}">
                <a16:creationId xmlns:a16="http://schemas.microsoft.com/office/drawing/2014/main" id="{AF36BFC7-41EE-4BAF-80E3-6F3536A692E1}"/>
              </a:ext>
            </a:extLst>
          </p:cNvPr>
          <p:cNvSpPr>
            <a:spLocks noGrp="1"/>
          </p:cNvSpPr>
          <p:nvPr>
            <p:ph type="sldNum" sz="quarter" idx="12"/>
            <p:custDataLst>
              <p:tags r:id="rId3"/>
            </p:custDataLst>
          </p:nvPr>
        </p:nvSpPr>
        <p:spPr/>
        <p:txBody>
          <a:bodyPr/>
          <a:lstStyle/>
          <a:p>
            <a:fld id="{CF6D1095-B6BA-416E-A6E4-20A3627A4732}" type="slidenum">
              <a:rPr lang="fr-FR" smtClean="0"/>
              <a:pPr/>
              <a:t>22</a:t>
            </a:fld>
            <a:endParaRPr lang="fr-FR"/>
          </a:p>
        </p:txBody>
      </p:sp>
      <p:pic>
        <p:nvPicPr>
          <p:cNvPr id="5" name="Image 4">
            <a:extLst>
              <a:ext uri="{FF2B5EF4-FFF2-40B4-BE49-F238E27FC236}">
                <a16:creationId xmlns:a16="http://schemas.microsoft.com/office/drawing/2014/main" id="{EEBE20CC-A316-4D8B-92F2-A78C645368BE}"/>
              </a:ext>
            </a:extLst>
          </p:cNvPr>
          <p:cNvPicPr>
            <a:picLocks noChangeAspect="1"/>
          </p:cNvPicPr>
          <p:nvPr>
            <p:custDataLst>
              <p:tags r:id="rId4"/>
            </p:custDataLst>
          </p:nvPr>
        </p:nvPicPr>
        <p:blipFill>
          <a:blip r:embed="rId7"/>
          <a:stretch>
            <a:fillRect/>
          </a:stretch>
        </p:blipFill>
        <p:spPr>
          <a:xfrm>
            <a:off x="683568" y="2552700"/>
            <a:ext cx="7632848" cy="876300"/>
          </a:xfrm>
          <a:prstGeom prst="rect">
            <a:avLst/>
          </a:prstGeom>
        </p:spPr>
      </p:pic>
      <p:cxnSp>
        <p:nvCxnSpPr>
          <p:cNvPr id="7" name="Connecteur droit avec flèche 6">
            <a:extLst>
              <a:ext uri="{FF2B5EF4-FFF2-40B4-BE49-F238E27FC236}">
                <a16:creationId xmlns:a16="http://schemas.microsoft.com/office/drawing/2014/main" id="{B181FD08-D2EB-4432-910B-CF0A65E7E429}"/>
              </a:ext>
            </a:extLst>
          </p:cNvPr>
          <p:cNvCxnSpPr/>
          <p:nvPr>
            <p:custDataLst>
              <p:tags r:id="rId5"/>
            </p:custDataLst>
          </p:nvPr>
        </p:nvCxnSpPr>
        <p:spPr>
          <a:xfrm>
            <a:off x="3347864" y="3717032"/>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04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B2B7AB-AF88-49E3-89FD-B7028F58F2E5}"/>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364A2C11-C647-4500-A4B3-D146078A7DA0}"/>
              </a:ext>
            </a:extLst>
          </p:cNvPr>
          <p:cNvSpPr>
            <a:spLocks noGrp="1"/>
          </p:cNvSpPr>
          <p:nvPr>
            <p:ph idx="1"/>
            <p:custDataLst>
              <p:tags r:id="rId2"/>
            </p:custDataLst>
          </p:nvPr>
        </p:nvSpPr>
        <p:spPr>
          <a:xfrm>
            <a:off x="323528" y="2348880"/>
            <a:ext cx="8352928" cy="4213390"/>
          </a:xfrm>
        </p:spPr>
        <p:txBody>
          <a:bodyPr>
            <a:normAutofit fontScale="92500" lnSpcReduction="10000"/>
          </a:bodyPr>
          <a:lstStyle/>
          <a:p>
            <a:r>
              <a:rPr lang="fr-FR" dirty="0">
                <a:solidFill>
                  <a:srgbClr val="FF0000"/>
                </a:solidFill>
              </a:rPr>
              <a:t>Comment trouver un thème de recherche ?</a:t>
            </a:r>
          </a:p>
          <a:p>
            <a:pPr lvl="1"/>
            <a:r>
              <a:rPr lang="fr-FR" dirty="0">
                <a:solidFill>
                  <a:schemeClr val="tx1"/>
                </a:solidFill>
              </a:rPr>
              <a:t>Il faut penser avant d’agir (prendre un moment de réflexion)</a:t>
            </a:r>
          </a:p>
          <a:p>
            <a:pPr marL="402336" lvl="1" indent="0">
              <a:buNone/>
            </a:pPr>
            <a:r>
              <a:rPr lang="fr-FR" dirty="0">
                <a:solidFill>
                  <a:srgbClr val="FF0000"/>
                </a:solidFill>
              </a:rPr>
              <a:t>La réflexion </a:t>
            </a:r>
            <a:r>
              <a:rPr lang="fr-FR" dirty="0">
                <a:solidFill>
                  <a:schemeClr val="tx1"/>
                </a:solidFill>
              </a:rPr>
              <a:t>             permet d’examiner plusieurs possibilités</a:t>
            </a:r>
          </a:p>
          <a:p>
            <a:pPr marL="402336" lvl="1" indent="0">
              <a:buNone/>
            </a:pPr>
            <a:r>
              <a:rPr lang="fr-FR" dirty="0">
                <a:solidFill>
                  <a:schemeClr val="tx1"/>
                </a:solidFill>
              </a:rPr>
              <a:t>                                  permet d’éviter les retours en arrière</a:t>
            </a:r>
          </a:p>
          <a:p>
            <a:pPr lvl="1"/>
            <a:r>
              <a:rPr lang="fr-FR" dirty="0">
                <a:solidFill>
                  <a:schemeClr val="tx1"/>
                </a:solidFill>
              </a:rPr>
              <a:t>Donner de l’intérêt au sujet de la recherche (curiosité, doute scientifique)</a:t>
            </a:r>
          </a:p>
          <a:p>
            <a:pPr marL="402336" lvl="1" indent="0">
              <a:buNone/>
            </a:pPr>
            <a:r>
              <a:rPr lang="fr-FR" b="1" u="sng" dirty="0">
                <a:solidFill>
                  <a:srgbClr val="FF0000"/>
                </a:solidFill>
              </a:rPr>
              <a:t>Conséquence</a:t>
            </a:r>
            <a:r>
              <a:rPr lang="fr-FR" dirty="0">
                <a:solidFill>
                  <a:schemeClr val="tx1"/>
                </a:solidFill>
              </a:rPr>
              <a:t>:   </a:t>
            </a:r>
          </a:p>
          <a:p>
            <a:pPr marL="402336" lvl="1" indent="0">
              <a:buNone/>
            </a:pPr>
            <a:r>
              <a:rPr lang="fr-FR" dirty="0">
                <a:solidFill>
                  <a:schemeClr val="tx1"/>
                </a:solidFill>
              </a:rPr>
              <a:t> 			 		Perte d’énergie</a:t>
            </a:r>
          </a:p>
          <a:p>
            <a:pPr marL="402336" lvl="1" indent="0">
              <a:buNone/>
            </a:pPr>
            <a:endParaRPr lang="fr-FR" dirty="0">
              <a:solidFill>
                <a:schemeClr val="tx1"/>
              </a:solidFill>
            </a:endParaRPr>
          </a:p>
          <a:p>
            <a:pPr marL="402336" lvl="1" indent="0">
              <a:buNone/>
            </a:pPr>
            <a:endParaRPr lang="fr-FR" dirty="0">
              <a:solidFill>
                <a:schemeClr val="tx1"/>
              </a:solidFill>
            </a:endParaRPr>
          </a:p>
          <a:p>
            <a:pPr marL="402336" lvl="1" indent="0">
              <a:buNone/>
            </a:pPr>
            <a:r>
              <a:rPr lang="fr-FR" dirty="0">
                <a:solidFill>
                  <a:schemeClr val="tx1"/>
                </a:solidFill>
              </a:rPr>
              <a:t>				</a:t>
            </a:r>
          </a:p>
          <a:p>
            <a:pPr marL="402336" lvl="1" indent="0">
              <a:buNone/>
            </a:pPr>
            <a:r>
              <a:rPr lang="fr-FR" dirty="0">
                <a:solidFill>
                  <a:schemeClr val="tx1"/>
                </a:solidFill>
              </a:rPr>
              <a:t>Perte de motivation 	             			  Perte de temps </a:t>
            </a:r>
          </a:p>
          <a:p>
            <a:pPr marL="402336" lvl="1" indent="0">
              <a:buNone/>
            </a:pPr>
            <a:r>
              <a:rPr lang="fr-FR" dirty="0">
                <a:solidFill>
                  <a:schemeClr val="tx1"/>
                </a:solidFill>
              </a:rPr>
              <a:t>						                            (ne pas réaliser un travail à terme)</a:t>
            </a:r>
          </a:p>
        </p:txBody>
      </p:sp>
      <p:sp>
        <p:nvSpPr>
          <p:cNvPr id="4" name="Espace réservé du numéro de diapositive 3">
            <a:extLst>
              <a:ext uri="{FF2B5EF4-FFF2-40B4-BE49-F238E27FC236}">
                <a16:creationId xmlns:a16="http://schemas.microsoft.com/office/drawing/2014/main" id="{3D75998F-F6E2-44BE-9781-D761BBCE5628}"/>
              </a:ext>
            </a:extLst>
          </p:cNvPr>
          <p:cNvSpPr>
            <a:spLocks noGrp="1"/>
          </p:cNvSpPr>
          <p:nvPr>
            <p:ph type="sldNum" sz="quarter" idx="12"/>
            <p:custDataLst>
              <p:tags r:id="rId3"/>
            </p:custDataLst>
          </p:nvPr>
        </p:nvSpPr>
        <p:spPr/>
        <p:txBody>
          <a:bodyPr/>
          <a:lstStyle/>
          <a:p>
            <a:fld id="{CF6D1095-B6BA-416E-A6E4-20A3627A4732}" type="slidenum">
              <a:rPr lang="fr-FR" smtClean="0"/>
              <a:pPr/>
              <a:t>23</a:t>
            </a:fld>
            <a:endParaRPr lang="fr-FR"/>
          </a:p>
        </p:txBody>
      </p:sp>
      <p:cxnSp>
        <p:nvCxnSpPr>
          <p:cNvPr id="6" name="Connecteur : en angle 5">
            <a:extLst>
              <a:ext uri="{FF2B5EF4-FFF2-40B4-BE49-F238E27FC236}">
                <a16:creationId xmlns:a16="http://schemas.microsoft.com/office/drawing/2014/main" id="{F0E32D78-1088-4E57-928A-21EAED548E07}"/>
              </a:ext>
            </a:extLst>
          </p:cNvPr>
          <p:cNvCxnSpPr>
            <a:cxnSpLocks/>
          </p:cNvCxnSpPr>
          <p:nvPr>
            <p:custDataLst>
              <p:tags r:id="rId4"/>
            </p:custDataLst>
          </p:nvPr>
        </p:nvCxnSpPr>
        <p:spPr>
          <a:xfrm>
            <a:off x="1907704" y="3140968"/>
            <a:ext cx="576064" cy="4320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D94A4B69-9266-4C25-9C54-5C03E954748D}"/>
              </a:ext>
            </a:extLst>
          </p:cNvPr>
          <p:cNvCxnSpPr/>
          <p:nvPr>
            <p:custDataLst>
              <p:tags r:id="rId5"/>
            </p:custDataLst>
          </p:nvPr>
        </p:nvCxnSpPr>
        <p:spPr>
          <a:xfrm>
            <a:off x="2195736" y="3140968"/>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riangle isocèle 10">
            <a:extLst>
              <a:ext uri="{FF2B5EF4-FFF2-40B4-BE49-F238E27FC236}">
                <a16:creationId xmlns:a16="http://schemas.microsoft.com/office/drawing/2014/main" id="{BF55B2A3-0A24-4AA5-AC1E-A0AB35CCBE06}"/>
              </a:ext>
            </a:extLst>
          </p:cNvPr>
          <p:cNvSpPr/>
          <p:nvPr>
            <p:custDataLst>
              <p:tags r:id="rId6"/>
            </p:custDataLst>
          </p:nvPr>
        </p:nvSpPr>
        <p:spPr>
          <a:xfrm>
            <a:off x="2893201" y="4683475"/>
            <a:ext cx="1584176"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348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FE7AB5-05E6-474F-BAA7-C62A0E72F0DE}"/>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6EBF4300-3950-467E-8202-FE89C3F8CAB4}"/>
              </a:ext>
            </a:extLst>
          </p:cNvPr>
          <p:cNvSpPr>
            <a:spLocks noGrp="1"/>
          </p:cNvSpPr>
          <p:nvPr>
            <p:ph idx="1"/>
            <p:custDataLst>
              <p:tags r:id="rId2"/>
            </p:custDataLst>
          </p:nvPr>
        </p:nvSpPr>
        <p:spPr>
          <a:xfrm>
            <a:off x="395536" y="2348880"/>
            <a:ext cx="8208912" cy="4032448"/>
          </a:xfrm>
        </p:spPr>
        <p:txBody>
          <a:bodyPr/>
          <a:lstStyle/>
          <a:p>
            <a:r>
              <a:rPr lang="fr-FR" b="1" dirty="0">
                <a:solidFill>
                  <a:srgbClr val="FF0000"/>
                </a:solidFill>
              </a:rPr>
              <a:t>Attention aux sujets tabous  !!!</a:t>
            </a:r>
          </a:p>
          <a:p>
            <a:pPr lvl="1"/>
            <a:r>
              <a:rPr lang="fr-FR" dirty="0">
                <a:solidFill>
                  <a:schemeClr val="tx1"/>
                </a:solidFill>
              </a:rPr>
              <a:t>Jensen dans les années 1960-70, il était l’objet d’un grand débat dans le monde anglo-saxon. Il a publié une recension des écrits sur: </a:t>
            </a:r>
            <a:r>
              <a:rPr lang="fr-FR" b="1" u="sng" dirty="0">
                <a:solidFill>
                  <a:schemeClr val="tx1"/>
                </a:solidFill>
              </a:rPr>
              <a:t>l’intelligence, la race et la classe sociale.</a:t>
            </a:r>
          </a:p>
          <a:p>
            <a:pPr lvl="1"/>
            <a:r>
              <a:rPr lang="fr-FR" b="1" u="sng" dirty="0">
                <a:solidFill>
                  <a:srgbClr val="FF0000"/>
                </a:solidFill>
              </a:rPr>
              <a:t>Résultat: </a:t>
            </a:r>
            <a:r>
              <a:rPr lang="fr-FR" dirty="0">
                <a:solidFill>
                  <a:schemeClr val="tx1"/>
                </a:solidFill>
              </a:rPr>
              <a:t>il y a une différence innée dans la distribution de l’intelligence entre les races.</a:t>
            </a:r>
          </a:p>
          <a:p>
            <a:pPr lvl="1"/>
            <a:r>
              <a:rPr lang="fr-FR" b="1" u="sng" dirty="0">
                <a:solidFill>
                  <a:srgbClr val="FF0000"/>
                </a:solidFill>
              </a:rPr>
              <a:t>Conséquence de cette étude:</a:t>
            </a:r>
            <a:r>
              <a:rPr lang="fr-FR" b="1" dirty="0">
                <a:solidFill>
                  <a:schemeClr val="tx1"/>
                </a:solidFill>
              </a:rPr>
              <a:t> </a:t>
            </a:r>
          </a:p>
          <a:p>
            <a:pPr lvl="2"/>
            <a:r>
              <a:rPr lang="fr-FR" sz="1600" dirty="0">
                <a:solidFill>
                  <a:schemeClr val="tx1"/>
                </a:solidFill>
              </a:rPr>
              <a:t>des groupes protestent lors des conférences de l’auteur</a:t>
            </a:r>
          </a:p>
          <a:p>
            <a:pPr lvl="2"/>
            <a:r>
              <a:rPr lang="fr-FR" sz="1600" dirty="0">
                <a:solidFill>
                  <a:schemeClr val="tx1"/>
                </a:solidFill>
              </a:rPr>
              <a:t>Accusé de racisme, de nazisme et d’imbécillité </a:t>
            </a:r>
            <a:endParaRPr lang="fr-FR" b="1" u="sng" dirty="0">
              <a:solidFill>
                <a:srgbClr val="FF0000"/>
              </a:solidFill>
            </a:endParaRPr>
          </a:p>
          <a:p>
            <a:pPr lvl="1"/>
            <a:r>
              <a:rPr lang="fr-FR" b="1" u="sng" dirty="0">
                <a:solidFill>
                  <a:srgbClr val="FF0000"/>
                </a:solidFill>
              </a:rPr>
              <a:t>Conseil </a:t>
            </a:r>
            <a:r>
              <a:rPr lang="fr-FR" dirty="0">
                <a:solidFill>
                  <a:schemeClr val="tx1"/>
                </a:solidFill>
              </a:rPr>
              <a:t>: un tel sujet ne doit jamais être étudié</a:t>
            </a:r>
          </a:p>
          <a:p>
            <a:pPr lvl="4"/>
            <a:r>
              <a:rPr lang="fr-FR" sz="1400" dirty="0">
                <a:solidFill>
                  <a:schemeClr val="tx1"/>
                </a:solidFill>
              </a:rPr>
              <a:t>Nous devons analyser et remettre en question les idées reçues </a:t>
            </a:r>
          </a:p>
        </p:txBody>
      </p:sp>
      <p:sp>
        <p:nvSpPr>
          <p:cNvPr id="4" name="Espace réservé du numéro de diapositive 3">
            <a:extLst>
              <a:ext uri="{FF2B5EF4-FFF2-40B4-BE49-F238E27FC236}">
                <a16:creationId xmlns:a16="http://schemas.microsoft.com/office/drawing/2014/main" id="{0558AAA0-1A0D-4995-837A-4F7AFC6A2D80}"/>
              </a:ext>
            </a:extLst>
          </p:cNvPr>
          <p:cNvSpPr>
            <a:spLocks noGrp="1"/>
          </p:cNvSpPr>
          <p:nvPr>
            <p:ph type="sldNum" sz="quarter" idx="12"/>
            <p:custDataLst>
              <p:tags r:id="rId3"/>
            </p:custDataLst>
          </p:nvPr>
        </p:nvSpPr>
        <p:spPr/>
        <p:txBody>
          <a:bodyPr/>
          <a:lstStyle/>
          <a:p>
            <a:fld id="{CF6D1095-B6BA-416E-A6E4-20A3627A4732}" type="slidenum">
              <a:rPr lang="fr-FR" smtClean="0"/>
              <a:pPr/>
              <a:t>24</a:t>
            </a:fld>
            <a:endParaRPr lang="fr-FR"/>
          </a:p>
        </p:txBody>
      </p:sp>
    </p:spTree>
    <p:extLst>
      <p:ext uri="{BB962C8B-B14F-4D97-AF65-F5344CB8AC3E}">
        <p14:creationId xmlns:p14="http://schemas.microsoft.com/office/powerpoint/2010/main" val="306271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F12E7-E654-4173-8803-9D9AB134B2F5}"/>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984B3D5C-8AD2-4887-BF05-918511D2BE93}"/>
              </a:ext>
            </a:extLst>
          </p:cNvPr>
          <p:cNvSpPr>
            <a:spLocks noGrp="1"/>
          </p:cNvSpPr>
          <p:nvPr>
            <p:ph idx="1"/>
            <p:custDataLst>
              <p:tags r:id="rId2"/>
            </p:custDataLst>
          </p:nvPr>
        </p:nvSpPr>
        <p:spPr>
          <a:xfrm>
            <a:off x="395536" y="2420888"/>
            <a:ext cx="8352928" cy="4141382"/>
          </a:xfrm>
        </p:spPr>
        <p:txBody>
          <a:bodyPr>
            <a:normAutofit/>
          </a:bodyPr>
          <a:lstStyle/>
          <a:p>
            <a:r>
              <a:rPr lang="fr-FR" sz="1600" b="1" dirty="0">
                <a:solidFill>
                  <a:srgbClr val="FF0000"/>
                </a:solidFill>
              </a:rPr>
              <a:t>Quels sont les sources d’inspiration d’un chercheur pour choisir un sujet ?</a:t>
            </a:r>
          </a:p>
          <a:p>
            <a:pPr marL="0" indent="0">
              <a:buNone/>
            </a:pPr>
            <a:endParaRPr lang="fr-FR" sz="1600" b="1" dirty="0">
              <a:solidFill>
                <a:srgbClr val="FF0000"/>
              </a:solidFill>
            </a:endParaRPr>
          </a:p>
          <a:p>
            <a:pPr marL="1019556" lvl="2" indent="-342900">
              <a:buFont typeface="+mj-lt"/>
              <a:buAutoNum type="arabicParenR"/>
            </a:pPr>
            <a:r>
              <a:rPr lang="fr-FR" sz="1600" b="1" dirty="0">
                <a:solidFill>
                  <a:schemeClr val="tx1"/>
                </a:solidFill>
              </a:rPr>
              <a:t>Le vécu et les goûts personnels</a:t>
            </a:r>
          </a:p>
          <a:p>
            <a:pPr marL="1019556" lvl="2" indent="-342900">
              <a:buFont typeface="+mj-lt"/>
              <a:buAutoNum type="arabicParenR"/>
            </a:pPr>
            <a:r>
              <a:rPr lang="fr-FR" sz="1600" b="1" dirty="0">
                <a:solidFill>
                  <a:schemeClr val="tx1"/>
                </a:solidFill>
              </a:rPr>
              <a:t>Les intérêts stratégiques</a:t>
            </a:r>
          </a:p>
          <a:p>
            <a:pPr marL="1019556" lvl="2" indent="-342900">
              <a:buFont typeface="+mj-lt"/>
              <a:buAutoNum type="arabicParenR"/>
            </a:pPr>
            <a:r>
              <a:rPr lang="fr-FR" sz="1600" b="1" dirty="0">
                <a:solidFill>
                  <a:schemeClr val="tx1"/>
                </a:solidFill>
              </a:rPr>
              <a:t>L’utilité du sujet de la recherche</a:t>
            </a:r>
          </a:p>
          <a:p>
            <a:pPr marL="1019556" lvl="2" indent="-342900">
              <a:buFont typeface="+mj-lt"/>
              <a:buAutoNum type="arabicParenR"/>
            </a:pPr>
            <a:r>
              <a:rPr lang="fr-FR" sz="1600" b="1" dirty="0">
                <a:solidFill>
                  <a:schemeClr val="tx1"/>
                </a:solidFill>
              </a:rPr>
              <a:t>Le développement de la science</a:t>
            </a:r>
          </a:p>
          <a:p>
            <a:pPr marL="1019556" lvl="2" indent="-342900">
              <a:buFont typeface="+mj-lt"/>
              <a:buAutoNum type="arabicParenR"/>
            </a:pPr>
            <a:r>
              <a:rPr lang="fr-FR" sz="1600" b="1" dirty="0">
                <a:solidFill>
                  <a:schemeClr val="tx1"/>
                </a:solidFill>
              </a:rPr>
              <a:t>Des recherches exploratoires</a:t>
            </a:r>
          </a:p>
          <a:p>
            <a:endParaRPr lang="fr-FR" sz="1600" b="1" dirty="0">
              <a:solidFill>
                <a:srgbClr val="FF0000"/>
              </a:solidFill>
            </a:endParaRPr>
          </a:p>
        </p:txBody>
      </p:sp>
      <p:sp>
        <p:nvSpPr>
          <p:cNvPr id="4" name="Espace réservé du numéro de diapositive 3">
            <a:extLst>
              <a:ext uri="{FF2B5EF4-FFF2-40B4-BE49-F238E27FC236}">
                <a16:creationId xmlns:a16="http://schemas.microsoft.com/office/drawing/2014/main" id="{0E754CB8-2B80-4BBE-8710-29549C3C5A74}"/>
              </a:ext>
            </a:extLst>
          </p:cNvPr>
          <p:cNvSpPr>
            <a:spLocks noGrp="1"/>
          </p:cNvSpPr>
          <p:nvPr>
            <p:ph type="sldNum" sz="quarter" idx="12"/>
            <p:custDataLst>
              <p:tags r:id="rId3"/>
            </p:custDataLst>
          </p:nvPr>
        </p:nvSpPr>
        <p:spPr/>
        <p:txBody>
          <a:bodyPr/>
          <a:lstStyle/>
          <a:p>
            <a:fld id="{CF6D1095-B6BA-416E-A6E4-20A3627A4732}" type="slidenum">
              <a:rPr lang="fr-FR" smtClean="0"/>
              <a:pPr/>
              <a:t>25</a:t>
            </a:fld>
            <a:endParaRPr lang="fr-FR"/>
          </a:p>
        </p:txBody>
      </p:sp>
      <p:cxnSp>
        <p:nvCxnSpPr>
          <p:cNvPr id="13" name="Connecteur droit 12">
            <a:extLst>
              <a:ext uri="{FF2B5EF4-FFF2-40B4-BE49-F238E27FC236}">
                <a16:creationId xmlns:a16="http://schemas.microsoft.com/office/drawing/2014/main" id="{D7CAD0E9-4572-4200-A867-145AE9EBFA75}"/>
              </a:ext>
            </a:extLst>
          </p:cNvPr>
          <p:cNvCxnSpPr>
            <a:cxnSpLocks/>
          </p:cNvCxnSpPr>
          <p:nvPr>
            <p:custDataLst>
              <p:tags r:id="rId4"/>
            </p:custDataLst>
          </p:nvPr>
        </p:nvCxnSpPr>
        <p:spPr>
          <a:xfrm>
            <a:off x="539552" y="2708920"/>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5EA58280-CEE1-4D87-8B9D-D9737875BAF1}"/>
              </a:ext>
            </a:extLst>
          </p:cNvPr>
          <p:cNvCxnSpPr>
            <a:cxnSpLocks/>
          </p:cNvCxnSpPr>
          <p:nvPr>
            <p:custDataLst>
              <p:tags r:id="rId5"/>
            </p:custDataLst>
          </p:nvPr>
        </p:nvCxnSpPr>
        <p:spPr>
          <a:xfrm>
            <a:off x="539552" y="4077072"/>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Parenthèse ouvrante 17">
            <a:extLst>
              <a:ext uri="{FF2B5EF4-FFF2-40B4-BE49-F238E27FC236}">
                <a16:creationId xmlns:a16="http://schemas.microsoft.com/office/drawing/2014/main" id="{30793E54-2930-49BC-AB77-533E42765EFE}"/>
              </a:ext>
            </a:extLst>
          </p:cNvPr>
          <p:cNvSpPr/>
          <p:nvPr>
            <p:custDataLst>
              <p:tags r:id="rId6"/>
            </p:custDataLst>
          </p:nvPr>
        </p:nvSpPr>
        <p:spPr>
          <a:xfrm>
            <a:off x="899592" y="3212975"/>
            <a:ext cx="144016" cy="172818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554080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B7DDD-BBD9-40A7-91BC-712D0EF855E6}"/>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8B9160A7-DE1D-4E67-B85E-1099D913E587}"/>
              </a:ext>
            </a:extLst>
          </p:cNvPr>
          <p:cNvSpPr>
            <a:spLocks noGrp="1"/>
          </p:cNvSpPr>
          <p:nvPr>
            <p:ph idx="1"/>
            <p:custDataLst>
              <p:tags r:id="rId2"/>
            </p:custDataLst>
          </p:nvPr>
        </p:nvSpPr>
        <p:spPr>
          <a:xfrm>
            <a:off x="251520" y="2420888"/>
            <a:ext cx="8640960" cy="4032448"/>
          </a:xfrm>
        </p:spPr>
        <p:txBody>
          <a:bodyPr>
            <a:normAutofit fontScale="92500" lnSpcReduction="10000"/>
          </a:bodyPr>
          <a:lstStyle/>
          <a:p>
            <a:r>
              <a:rPr lang="fr-FR" b="1" dirty="0">
                <a:solidFill>
                  <a:schemeClr val="tx1"/>
                </a:solidFill>
              </a:rPr>
              <a:t>Le vécu et les goûts personnels</a:t>
            </a:r>
          </a:p>
          <a:p>
            <a:pPr marL="0" indent="0">
              <a:buNone/>
            </a:pPr>
            <a:r>
              <a:rPr lang="fr-FR" dirty="0"/>
              <a:t>	le vécu du chercheur peut l’influencer dans le choix du thème </a:t>
            </a:r>
          </a:p>
          <a:p>
            <a:pPr marL="0" indent="0">
              <a:buNone/>
            </a:pPr>
            <a:r>
              <a:rPr lang="fr-FR" b="1" u="sng" dirty="0">
                <a:solidFill>
                  <a:srgbClr val="FF0000"/>
                </a:solidFill>
              </a:rPr>
              <a:t>Ex</a:t>
            </a:r>
            <a:r>
              <a:rPr lang="fr-FR" dirty="0"/>
              <a:t>: si, le chercheur vient d’un pays pauvre, ce contexte va automatiquement l’influencer pour parler du pays d’origine.</a:t>
            </a:r>
          </a:p>
          <a:p>
            <a:pPr marL="0" indent="0">
              <a:buNone/>
            </a:pPr>
            <a:r>
              <a:rPr lang="fr-FR" b="1" u="sng" dirty="0">
                <a:solidFill>
                  <a:srgbClr val="FF0000"/>
                </a:solidFill>
              </a:rPr>
              <a:t>Ex 2</a:t>
            </a:r>
            <a:r>
              <a:rPr lang="fr-FR" dirty="0"/>
              <a:t>: les femmes vivant une discrimination ou une domination ou encore une  	exploitation, leur thème va être inscris dans cette logique des choses.</a:t>
            </a:r>
          </a:p>
          <a:p>
            <a:pPr marL="0" indent="0">
              <a:buNone/>
            </a:pPr>
            <a:r>
              <a:rPr lang="fr-FR" b="1" u="sng" dirty="0">
                <a:solidFill>
                  <a:srgbClr val="FF0000"/>
                </a:solidFill>
              </a:rPr>
              <a:t>Point de repère</a:t>
            </a:r>
            <a:r>
              <a:rPr lang="fr-FR" dirty="0"/>
              <a:t>: le choix de sujet est dans ce cas-là, est </a:t>
            </a:r>
            <a:r>
              <a:rPr lang="fr-FR" b="1" dirty="0">
                <a:solidFill>
                  <a:srgbClr val="FF0000"/>
                </a:solidFill>
              </a:rPr>
              <a:t>subjectif</a:t>
            </a:r>
          </a:p>
          <a:p>
            <a:pPr marL="0" indent="0">
              <a:buNone/>
            </a:pPr>
            <a:r>
              <a:rPr lang="fr-FR" b="1" dirty="0">
                <a:solidFill>
                  <a:srgbClr val="FF0000"/>
                </a:solidFill>
              </a:rPr>
              <a:t>	</a:t>
            </a:r>
            <a:r>
              <a:rPr lang="fr-FR" b="1" u="sng" dirty="0">
                <a:solidFill>
                  <a:srgbClr val="FF0000"/>
                </a:solidFill>
              </a:rPr>
              <a:t>conseil</a:t>
            </a:r>
            <a:r>
              <a:rPr lang="fr-FR" b="1" dirty="0">
                <a:solidFill>
                  <a:srgbClr val="FF0000"/>
                </a:solidFill>
              </a:rPr>
              <a:t>: </a:t>
            </a:r>
            <a:r>
              <a:rPr lang="fr-FR" dirty="0">
                <a:solidFill>
                  <a:schemeClr val="tx1"/>
                </a:solidFill>
              </a:rPr>
              <a:t>il faut avoir </a:t>
            </a:r>
            <a:r>
              <a:rPr lang="fr-FR" b="1" dirty="0">
                <a:solidFill>
                  <a:schemeClr val="tx1"/>
                </a:solidFill>
              </a:rPr>
              <a:t>le goût </a:t>
            </a:r>
            <a:r>
              <a:rPr lang="fr-FR" dirty="0">
                <a:solidFill>
                  <a:schemeClr val="tx1"/>
                </a:solidFill>
              </a:rPr>
              <a:t>de travailler sur le sujet choisi. (subjectif)</a:t>
            </a:r>
          </a:p>
          <a:p>
            <a:pPr marL="0" indent="0">
              <a:buNone/>
            </a:pPr>
            <a:r>
              <a:rPr lang="fr-FR" b="1" u="sng" dirty="0">
                <a:solidFill>
                  <a:schemeClr val="tx1"/>
                </a:solidFill>
              </a:rPr>
              <a:t>Les questions à poser </a:t>
            </a:r>
            <a:r>
              <a:rPr lang="fr-FR" dirty="0">
                <a:solidFill>
                  <a:schemeClr val="tx1"/>
                </a:solidFill>
              </a:rPr>
              <a:t>: </a:t>
            </a:r>
          </a:p>
          <a:p>
            <a:pPr lvl="1"/>
            <a:r>
              <a:rPr lang="fr-FR" sz="1700" dirty="0">
                <a:solidFill>
                  <a:schemeClr val="tx1"/>
                </a:solidFill>
              </a:rPr>
              <a:t>Sur quoi ai-je le goût de travailler ?</a:t>
            </a:r>
          </a:p>
          <a:p>
            <a:pPr lvl="1"/>
            <a:r>
              <a:rPr lang="fr-FR" sz="1700" dirty="0">
                <a:solidFill>
                  <a:schemeClr val="tx1"/>
                </a:solidFill>
              </a:rPr>
              <a:t>Quel sujet m’intéresse de plus ?</a:t>
            </a:r>
          </a:p>
          <a:p>
            <a:pPr lvl="1"/>
            <a:r>
              <a:rPr lang="fr-FR" sz="1700" dirty="0">
                <a:solidFill>
                  <a:schemeClr val="tx1"/>
                </a:solidFill>
              </a:rPr>
              <a:t>Qu’est-ce qui me passionne le plus ?</a:t>
            </a:r>
          </a:p>
        </p:txBody>
      </p:sp>
      <p:sp>
        <p:nvSpPr>
          <p:cNvPr id="4" name="Espace réservé du numéro de diapositive 3">
            <a:extLst>
              <a:ext uri="{FF2B5EF4-FFF2-40B4-BE49-F238E27FC236}">
                <a16:creationId xmlns:a16="http://schemas.microsoft.com/office/drawing/2014/main" id="{B454AD6D-27F3-4E21-B052-B71843B394B2}"/>
              </a:ext>
            </a:extLst>
          </p:cNvPr>
          <p:cNvSpPr>
            <a:spLocks noGrp="1"/>
          </p:cNvSpPr>
          <p:nvPr>
            <p:ph type="sldNum" sz="quarter" idx="12"/>
            <p:custDataLst>
              <p:tags r:id="rId3"/>
            </p:custDataLst>
          </p:nvPr>
        </p:nvSpPr>
        <p:spPr/>
        <p:txBody>
          <a:bodyPr/>
          <a:lstStyle/>
          <a:p>
            <a:fld id="{CF6D1095-B6BA-416E-A6E4-20A3627A4732}" type="slidenum">
              <a:rPr lang="fr-FR" smtClean="0"/>
              <a:pPr/>
              <a:t>26</a:t>
            </a:fld>
            <a:endParaRPr lang="fr-FR"/>
          </a:p>
        </p:txBody>
      </p:sp>
    </p:spTree>
    <p:extLst>
      <p:ext uri="{BB962C8B-B14F-4D97-AF65-F5344CB8AC3E}">
        <p14:creationId xmlns:p14="http://schemas.microsoft.com/office/powerpoint/2010/main" val="2394925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05A96-DE52-4B44-B578-1CE32445E90F}"/>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B5E5C133-11CC-40F0-B590-9EACAB0B3FEB}"/>
              </a:ext>
            </a:extLst>
          </p:cNvPr>
          <p:cNvSpPr>
            <a:spLocks noGrp="1"/>
          </p:cNvSpPr>
          <p:nvPr>
            <p:ph idx="1"/>
            <p:custDataLst>
              <p:tags r:id="rId2"/>
            </p:custDataLst>
          </p:nvPr>
        </p:nvSpPr>
        <p:spPr>
          <a:xfrm>
            <a:off x="179512" y="2348880"/>
            <a:ext cx="8712968" cy="4213390"/>
          </a:xfrm>
        </p:spPr>
        <p:txBody>
          <a:bodyPr/>
          <a:lstStyle/>
          <a:p>
            <a:r>
              <a:rPr lang="fr-FR" b="1" dirty="0">
                <a:solidFill>
                  <a:schemeClr val="tx1"/>
                </a:solidFill>
              </a:rPr>
              <a:t>Les intérêts stratégiques</a:t>
            </a:r>
          </a:p>
          <a:p>
            <a:r>
              <a:rPr lang="fr-FR" dirty="0">
                <a:solidFill>
                  <a:schemeClr val="tx1"/>
                </a:solidFill>
              </a:rPr>
              <a:t>Il y a des sujets qui sont plus stratégiques que d’autres, en travaillant avec des spécialistes dans un domaine. (financement, équipe de recherche, participation aux colloques)</a:t>
            </a:r>
          </a:p>
          <a:p>
            <a:r>
              <a:rPr lang="fr-FR" b="1" u="sng" dirty="0">
                <a:solidFill>
                  <a:srgbClr val="FF0000"/>
                </a:solidFill>
              </a:rPr>
              <a:t>Ex</a:t>
            </a:r>
            <a:r>
              <a:rPr lang="fr-FR" dirty="0">
                <a:solidFill>
                  <a:schemeClr val="tx1"/>
                </a:solidFill>
              </a:rPr>
              <a:t>: s’inscrire dans un thème traitant la communication externe de 			l’entreprise, me permet d’avantage de connaitre un réseau de 		chercheurs qui partagent le même intérêt que moi.</a:t>
            </a:r>
          </a:p>
          <a:p>
            <a:r>
              <a:rPr lang="fr-FR" b="1" dirty="0">
                <a:solidFill>
                  <a:schemeClr val="tx1"/>
                </a:solidFill>
              </a:rPr>
              <a:t>Par contre </a:t>
            </a:r>
            <a:r>
              <a:rPr lang="fr-FR" dirty="0">
                <a:solidFill>
                  <a:schemeClr val="tx1"/>
                </a:solidFill>
              </a:rPr>
              <a:t>si, je choisis un thème moins stratégique, qui n’intéresse pas les chercheurs sur la scène scientifique, l’intérêt devient moins efficace.</a:t>
            </a:r>
          </a:p>
          <a:p>
            <a:endParaRPr lang="fr-FR" dirty="0"/>
          </a:p>
        </p:txBody>
      </p:sp>
      <p:sp>
        <p:nvSpPr>
          <p:cNvPr id="4" name="Espace réservé du numéro de diapositive 3">
            <a:extLst>
              <a:ext uri="{FF2B5EF4-FFF2-40B4-BE49-F238E27FC236}">
                <a16:creationId xmlns:a16="http://schemas.microsoft.com/office/drawing/2014/main" id="{0EFD30F9-E5F6-4424-A0D3-3F9251690FA9}"/>
              </a:ext>
            </a:extLst>
          </p:cNvPr>
          <p:cNvSpPr>
            <a:spLocks noGrp="1"/>
          </p:cNvSpPr>
          <p:nvPr>
            <p:ph type="sldNum" sz="quarter" idx="12"/>
            <p:custDataLst>
              <p:tags r:id="rId3"/>
            </p:custDataLst>
          </p:nvPr>
        </p:nvSpPr>
        <p:spPr/>
        <p:txBody>
          <a:bodyPr/>
          <a:lstStyle/>
          <a:p>
            <a:fld id="{CF6D1095-B6BA-416E-A6E4-20A3627A4732}" type="slidenum">
              <a:rPr lang="fr-FR" smtClean="0"/>
              <a:pPr/>
              <a:t>27</a:t>
            </a:fld>
            <a:endParaRPr lang="fr-FR"/>
          </a:p>
        </p:txBody>
      </p:sp>
    </p:spTree>
    <p:extLst>
      <p:ext uri="{BB962C8B-B14F-4D97-AF65-F5344CB8AC3E}">
        <p14:creationId xmlns:p14="http://schemas.microsoft.com/office/powerpoint/2010/main" val="199573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5DBD8-B9F5-4AAC-8F22-1E45AE4C383A}"/>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91C8B73E-C4CC-42F3-A0FC-62B644D6FC8D}"/>
              </a:ext>
            </a:extLst>
          </p:cNvPr>
          <p:cNvSpPr>
            <a:spLocks noGrp="1"/>
          </p:cNvSpPr>
          <p:nvPr>
            <p:ph idx="1"/>
            <p:custDataLst>
              <p:tags r:id="rId2"/>
            </p:custDataLst>
          </p:nvPr>
        </p:nvSpPr>
        <p:spPr>
          <a:xfrm>
            <a:off x="251520" y="2348880"/>
            <a:ext cx="8568952" cy="4213390"/>
          </a:xfrm>
        </p:spPr>
        <p:txBody>
          <a:bodyPr/>
          <a:lstStyle/>
          <a:p>
            <a:pPr marL="285750" lvl="2" indent="-285750"/>
            <a:r>
              <a:rPr lang="fr-FR" sz="1800" b="1" dirty="0">
                <a:solidFill>
                  <a:schemeClr val="tx1"/>
                </a:solidFill>
              </a:rPr>
              <a:t>L’utilité du sujet de la recherche</a:t>
            </a:r>
          </a:p>
          <a:p>
            <a:pPr marL="285750" lvl="2" indent="-285750"/>
            <a:r>
              <a:rPr lang="fr-FR" sz="1800" dirty="0">
                <a:solidFill>
                  <a:schemeClr val="tx1"/>
                </a:solidFill>
              </a:rPr>
              <a:t>Si, un sujet est plus intéressant qu’un autre, donc à ce moment-là, il est qualifié d’</a:t>
            </a:r>
            <a:r>
              <a:rPr lang="fr-FR" sz="1800" b="1" u="sng" dirty="0">
                <a:solidFill>
                  <a:srgbClr val="FF0000"/>
                </a:solidFill>
              </a:rPr>
              <a:t>utile</a:t>
            </a:r>
            <a:r>
              <a:rPr lang="fr-FR" sz="1800" dirty="0">
                <a:solidFill>
                  <a:schemeClr val="tx1"/>
                </a:solidFill>
              </a:rPr>
              <a:t> par rapport à un autre.</a:t>
            </a:r>
          </a:p>
          <a:p>
            <a:pPr marL="560070" lvl="3" indent="-285750"/>
            <a:r>
              <a:rPr lang="fr-FR" sz="1600" b="1" u="sng" dirty="0">
                <a:solidFill>
                  <a:srgbClr val="FF0000"/>
                </a:solidFill>
              </a:rPr>
              <a:t>Question</a:t>
            </a:r>
            <a:r>
              <a:rPr lang="fr-FR" sz="1600" dirty="0">
                <a:solidFill>
                  <a:schemeClr val="tx1"/>
                </a:solidFill>
              </a:rPr>
              <a:t> : quel est le sujet le plus utile selon vous ?</a:t>
            </a:r>
          </a:p>
          <a:p>
            <a:pPr marL="834390" lvl="4" indent="-285750"/>
            <a:r>
              <a:rPr lang="fr-FR" sz="1600" b="1" u="sng" dirty="0">
                <a:solidFill>
                  <a:srgbClr val="FF0000"/>
                </a:solidFill>
              </a:rPr>
              <a:t>Sujet 1</a:t>
            </a:r>
            <a:r>
              <a:rPr lang="fr-FR" sz="1600" dirty="0">
                <a:solidFill>
                  <a:schemeClr val="tx1"/>
                </a:solidFill>
              </a:rPr>
              <a:t> : les causes de la crise économique d’un pays du Tiers-monde</a:t>
            </a:r>
          </a:p>
          <a:p>
            <a:pPr marL="834390" lvl="4" indent="-285750"/>
            <a:r>
              <a:rPr lang="fr-FR" sz="1600" b="1" u="sng" dirty="0">
                <a:solidFill>
                  <a:srgbClr val="FF0000"/>
                </a:solidFill>
              </a:rPr>
              <a:t>Sujet 2</a:t>
            </a:r>
            <a:r>
              <a:rPr lang="fr-FR" sz="1600" dirty="0">
                <a:solidFill>
                  <a:schemeClr val="tx1"/>
                </a:solidFill>
              </a:rPr>
              <a:t> : les causes de l’amour du Golf chez les golfeurs </a:t>
            </a:r>
          </a:p>
          <a:p>
            <a:pPr marL="95250" indent="-95250"/>
            <a:r>
              <a:rPr lang="fr-FR" b="1" u="sng" dirty="0">
                <a:solidFill>
                  <a:srgbClr val="FF0000"/>
                </a:solidFill>
              </a:rPr>
              <a:t>Point de repère </a:t>
            </a:r>
            <a:r>
              <a:rPr lang="fr-FR" dirty="0"/>
              <a:t>: </a:t>
            </a:r>
          </a:p>
          <a:p>
            <a:pPr marL="438150" lvl="1" indent="-95250"/>
            <a:r>
              <a:rPr lang="fr-FR" dirty="0"/>
              <a:t> L’utilité d’un sujet dépend du contexte : social, économique, culturel… du chercheur</a:t>
            </a:r>
          </a:p>
        </p:txBody>
      </p:sp>
      <p:sp>
        <p:nvSpPr>
          <p:cNvPr id="4" name="Espace réservé du numéro de diapositive 3">
            <a:extLst>
              <a:ext uri="{FF2B5EF4-FFF2-40B4-BE49-F238E27FC236}">
                <a16:creationId xmlns:a16="http://schemas.microsoft.com/office/drawing/2014/main" id="{B05EC2A0-4277-4918-A9BB-79FB46338954}"/>
              </a:ext>
            </a:extLst>
          </p:cNvPr>
          <p:cNvSpPr>
            <a:spLocks noGrp="1"/>
          </p:cNvSpPr>
          <p:nvPr>
            <p:ph type="sldNum" sz="quarter" idx="12"/>
            <p:custDataLst>
              <p:tags r:id="rId3"/>
            </p:custDataLst>
          </p:nvPr>
        </p:nvSpPr>
        <p:spPr/>
        <p:txBody>
          <a:bodyPr/>
          <a:lstStyle/>
          <a:p>
            <a:fld id="{CF6D1095-B6BA-416E-A6E4-20A3627A4732}" type="slidenum">
              <a:rPr lang="fr-FR" smtClean="0"/>
              <a:pPr/>
              <a:t>28</a:t>
            </a:fld>
            <a:endParaRPr lang="fr-FR"/>
          </a:p>
        </p:txBody>
      </p:sp>
    </p:spTree>
    <p:extLst>
      <p:ext uri="{BB962C8B-B14F-4D97-AF65-F5344CB8AC3E}">
        <p14:creationId xmlns:p14="http://schemas.microsoft.com/office/powerpoint/2010/main" val="10249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39CE2-40CD-490B-9216-5E9C4E7FD102}"/>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84A67568-FCA1-44B0-99AD-BD7D16AB642D}"/>
              </a:ext>
            </a:extLst>
          </p:cNvPr>
          <p:cNvSpPr>
            <a:spLocks noGrp="1"/>
          </p:cNvSpPr>
          <p:nvPr>
            <p:ph idx="1"/>
            <p:custDataLst>
              <p:tags r:id="rId2"/>
            </p:custDataLst>
          </p:nvPr>
        </p:nvSpPr>
        <p:spPr>
          <a:xfrm>
            <a:off x="251520" y="2276872"/>
            <a:ext cx="8712968" cy="4285398"/>
          </a:xfrm>
        </p:spPr>
        <p:txBody>
          <a:bodyPr/>
          <a:lstStyle/>
          <a:p>
            <a:pPr marL="285750" lvl="2" indent="-285750"/>
            <a:r>
              <a:rPr lang="fr-FR" sz="1800" b="1" dirty="0">
                <a:solidFill>
                  <a:schemeClr val="tx1"/>
                </a:solidFill>
              </a:rPr>
              <a:t>Le développement de la science</a:t>
            </a:r>
          </a:p>
          <a:p>
            <a:pPr marL="0" lvl="2" indent="0">
              <a:buNone/>
            </a:pPr>
            <a:r>
              <a:rPr lang="fr-FR" sz="1800" b="1" dirty="0">
                <a:solidFill>
                  <a:schemeClr val="tx1"/>
                </a:solidFill>
              </a:rPr>
              <a:t> 	</a:t>
            </a:r>
            <a:r>
              <a:rPr lang="fr-FR" sz="1800" b="1" u="sng" dirty="0">
                <a:solidFill>
                  <a:srgbClr val="FF0000"/>
                </a:solidFill>
              </a:rPr>
              <a:t>Ex</a:t>
            </a:r>
            <a:r>
              <a:rPr lang="fr-FR" sz="1800" dirty="0">
                <a:solidFill>
                  <a:schemeClr val="tx1"/>
                </a:solidFill>
              </a:rPr>
              <a:t>: </a:t>
            </a:r>
            <a:r>
              <a:rPr lang="fr-FR" sz="1800" dirty="0" err="1">
                <a:solidFill>
                  <a:schemeClr val="tx1"/>
                </a:solidFill>
              </a:rPr>
              <a:t>Abderezak</a:t>
            </a:r>
            <a:r>
              <a:rPr lang="fr-FR" sz="1800" dirty="0">
                <a:solidFill>
                  <a:schemeClr val="tx1"/>
                </a:solidFill>
              </a:rPr>
              <a:t>, enseignant du rang primaire, très autoritaire, les élèves 	deviennent craintifs quand ils le voient. Pour moi, cet enseignant est 	l’exemple le plus parfait pour expliquer l’autorité. </a:t>
            </a:r>
          </a:p>
          <a:p>
            <a:pPr marL="0" lvl="2" indent="0">
              <a:buNone/>
            </a:pPr>
            <a:r>
              <a:rPr lang="fr-FR" sz="1800" dirty="0">
                <a:solidFill>
                  <a:schemeClr val="tx1"/>
                </a:solidFill>
              </a:rPr>
              <a:t>Par cet exemple, j’ai essayé de réaliser un mémoire sur </a:t>
            </a:r>
            <a:r>
              <a:rPr lang="fr-FR" sz="1800" b="1" dirty="0">
                <a:solidFill>
                  <a:schemeClr val="tx1"/>
                </a:solidFill>
              </a:rPr>
              <a:t>l’effet de l’autorité des enseignants sur les élèves </a:t>
            </a:r>
            <a:r>
              <a:rPr lang="fr-FR" sz="1800" dirty="0">
                <a:solidFill>
                  <a:schemeClr val="tx1"/>
                </a:solidFill>
              </a:rPr>
              <a:t>(inspiration du vécu)</a:t>
            </a:r>
          </a:p>
          <a:p>
            <a:pPr marL="0" lvl="2" indent="0">
              <a:buNone/>
            </a:pPr>
            <a:r>
              <a:rPr lang="fr-FR" sz="1800" dirty="0">
                <a:solidFill>
                  <a:schemeClr val="tx1"/>
                </a:solidFill>
              </a:rPr>
              <a:t>Je viens tout de suite découvrir après avoir vu mon encadreur que ce sujet a été déjà traité avant moi, et il est presque identique à ma recherche.</a:t>
            </a:r>
          </a:p>
          <a:p>
            <a:pPr marL="0" lvl="2" indent="0">
              <a:buNone/>
            </a:pPr>
            <a:r>
              <a:rPr lang="fr-FR" sz="1800" b="1" dirty="0">
                <a:solidFill>
                  <a:srgbClr val="FF0000"/>
                </a:solidFill>
              </a:rPr>
              <a:t>Conseil</a:t>
            </a:r>
            <a:r>
              <a:rPr lang="fr-FR" sz="1800" dirty="0">
                <a:solidFill>
                  <a:schemeClr val="tx1"/>
                </a:solidFill>
              </a:rPr>
              <a:t> : il faut chercher les détails sur le sujet à l’étude.</a:t>
            </a:r>
          </a:p>
          <a:p>
            <a:pPr marL="0" lvl="2" indent="0">
              <a:buNone/>
            </a:pPr>
            <a:r>
              <a:rPr lang="fr-FR" sz="1800" dirty="0">
                <a:solidFill>
                  <a:schemeClr val="tx1"/>
                </a:solidFill>
              </a:rPr>
              <a:t>Toute recherche s'inscrit dans le prolongement des autres recherches.</a:t>
            </a:r>
            <a:endParaRPr lang="fr-FR" dirty="0"/>
          </a:p>
        </p:txBody>
      </p:sp>
      <p:sp>
        <p:nvSpPr>
          <p:cNvPr id="4" name="Espace réservé du numéro de diapositive 3">
            <a:extLst>
              <a:ext uri="{FF2B5EF4-FFF2-40B4-BE49-F238E27FC236}">
                <a16:creationId xmlns:a16="http://schemas.microsoft.com/office/drawing/2014/main" id="{8280E24D-770D-4900-ADEA-1A5D36DBE4C2}"/>
              </a:ext>
            </a:extLst>
          </p:cNvPr>
          <p:cNvSpPr>
            <a:spLocks noGrp="1"/>
          </p:cNvSpPr>
          <p:nvPr>
            <p:ph type="sldNum" sz="quarter" idx="12"/>
            <p:custDataLst>
              <p:tags r:id="rId3"/>
            </p:custDataLst>
          </p:nvPr>
        </p:nvSpPr>
        <p:spPr/>
        <p:txBody>
          <a:bodyPr/>
          <a:lstStyle/>
          <a:p>
            <a:fld id="{CF6D1095-B6BA-416E-A6E4-20A3627A4732}" type="slidenum">
              <a:rPr lang="fr-FR" smtClean="0"/>
              <a:pPr/>
              <a:t>29</a:t>
            </a:fld>
            <a:endParaRPr lang="fr-FR"/>
          </a:p>
        </p:txBody>
      </p:sp>
    </p:spTree>
    <p:extLst>
      <p:ext uri="{BB962C8B-B14F-4D97-AF65-F5344CB8AC3E}">
        <p14:creationId xmlns:p14="http://schemas.microsoft.com/office/powerpoint/2010/main" val="220494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4CB27-938B-4128-A3DD-4345DFBF7865}"/>
              </a:ext>
            </a:extLst>
          </p:cNvPr>
          <p:cNvSpPr>
            <a:spLocks noGrp="1"/>
          </p:cNvSpPr>
          <p:nvPr>
            <p:ph type="title"/>
            <p:custDataLst>
              <p:tags r:id="rId1"/>
            </p:custDataLst>
          </p:nvPr>
        </p:nvSpPr>
        <p:spPr/>
        <p:txBody>
          <a:bodyPr/>
          <a:lstStyle/>
          <a:p>
            <a:r>
              <a:rPr lang="fr-FR" dirty="0"/>
              <a:t>Plan des cours </a:t>
            </a:r>
          </a:p>
        </p:txBody>
      </p:sp>
      <p:sp>
        <p:nvSpPr>
          <p:cNvPr id="3" name="Espace réservé du contenu 2">
            <a:extLst>
              <a:ext uri="{FF2B5EF4-FFF2-40B4-BE49-F238E27FC236}">
                <a16:creationId xmlns:a16="http://schemas.microsoft.com/office/drawing/2014/main" id="{EA18B3BE-921F-4C54-8874-B55145C6DA36}"/>
              </a:ext>
            </a:extLst>
          </p:cNvPr>
          <p:cNvSpPr>
            <a:spLocks noGrp="1"/>
          </p:cNvSpPr>
          <p:nvPr>
            <p:ph idx="1"/>
            <p:custDataLst>
              <p:tags r:id="rId2"/>
            </p:custDataLst>
          </p:nvPr>
        </p:nvSpPr>
        <p:spPr>
          <a:xfrm>
            <a:off x="683568" y="2489200"/>
            <a:ext cx="7920880" cy="3820120"/>
          </a:xfrm>
        </p:spPr>
        <p:txBody>
          <a:bodyPr/>
          <a:lstStyle/>
          <a:p>
            <a:r>
              <a:rPr lang="fr-FR" b="1" dirty="0"/>
              <a:t>La construction technique </a:t>
            </a:r>
          </a:p>
          <a:p>
            <a:pPr lvl="1"/>
            <a:r>
              <a:rPr lang="fr-FR" b="1" dirty="0"/>
              <a:t>Les techniques quantitatives </a:t>
            </a:r>
          </a:p>
          <a:p>
            <a:pPr lvl="1"/>
            <a:r>
              <a:rPr lang="fr-FR" b="1" dirty="0"/>
              <a:t>Les techniques qualitatives</a:t>
            </a:r>
          </a:p>
          <a:p>
            <a:r>
              <a:rPr lang="fr-FR" b="1" dirty="0"/>
              <a:t>Phase de construction et collecte des données</a:t>
            </a:r>
          </a:p>
          <a:p>
            <a:pPr lvl="1"/>
            <a:r>
              <a:rPr lang="fr-FR" b="1" dirty="0"/>
              <a:t>Population d’étude et Échantillonnage </a:t>
            </a:r>
          </a:p>
          <a:p>
            <a:r>
              <a:rPr lang="fr-FR" b="1" dirty="0"/>
              <a:t>Analyse et interprétation des données </a:t>
            </a:r>
          </a:p>
          <a:p>
            <a:pPr lvl="1"/>
            <a:r>
              <a:rPr lang="fr-FR" b="1" dirty="0"/>
              <a:t>Codage, erreurs, vérification des données</a:t>
            </a:r>
          </a:p>
          <a:p>
            <a:r>
              <a:rPr lang="fr-FR" b="1" dirty="0"/>
              <a:t>La phase de rédaction </a:t>
            </a:r>
          </a:p>
          <a:p>
            <a:endParaRPr lang="fr-FR" dirty="0"/>
          </a:p>
        </p:txBody>
      </p:sp>
      <p:sp>
        <p:nvSpPr>
          <p:cNvPr id="4" name="Espace réservé du numéro de diapositive 3">
            <a:extLst>
              <a:ext uri="{FF2B5EF4-FFF2-40B4-BE49-F238E27FC236}">
                <a16:creationId xmlns:a16="http://schemas.microsoft.com/office/drawing/2014/main" id="{37003E0E-467D-4277-9D40-C92925688CA3}"/>
              </a:ext>
            </a:extLst>
          </p:cNvPr>
          <p:cNvSpPr>
            <a:spLocks noGrp="1"/>
          </p:cNvSpPr>
          <p:nvPr>
            <p:ph type="sldNum" sz="quarter" idx="12"/>
            <p:custDataLst>
              <p:tags r:id="rId3"/>
            </p:custDataLst>
          </p:nvPr>
        </p:nvSpPr>
        <p:spPr/>
        <p:txBody>
          <a:bodyPr/>
          <a:lstStyle/>
          <a:p>
            <a:fld id="{CF6D1095-B6BA-416E-A6E4-20A3627A4732}" type="slidenum">
              <a:rPr lang="fr-FR" smtClean="0"/>
              <a:pPr/>
              <a:t>3</a:t>
            </a:fld>
            <a:endParaRPr lang="fr-FR"/>
          </a:p>
        </p:txBody>
      </p:sp>
    </p:spTree>
    <p:extLst>
      <p:ext uri="{BB962C8B-B14F-4D97-AF65-F5344CB8AC3E}">
        <p14:creationId xmlns:p14="http://schemas.microsoft.com/office/powerpoint/2010/main" val="151300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01C8B-3F57-413F-A19C-8FF2D1A14FEF}"/>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FF6CB36A-4BEB-4B80-8898-2C80E8998392}"/>
              </a:ext>
            </a:extLst>
          </p:cNvPr>
          <p:cNvSpPr>
            <a:spLocks noGrp="1"/>
          </p:cNvSpPr>
          <p:nvPr>
            <p:ph idx="1"/>
            <p:custDataLst>
              <p:tags r:id="rId2"/>
            </p:custDataLst>
          </p:nvPr>
        </p:nvSpPr>
        <p:spPr>
          <a:xfrm>
            <a:off x="251520" y="2348879"/>
            <a:ext cx="8640960" cy="4242989"/>
          </a:xfrm>
        </p:spPr>
        <p:txBody>
          <a:bodyPr/>
          <a:lstStyle/>
          <a:p>
            <a:r>
              <a:rPr lang="fr-FR" b="1" dirty="0">
                <a:solidFill>
                  <a:schemeClr val="tx1"/>
                </a:solidFill>
              </a:rPr>
              <a:t>Des recherches exploratoires</a:t>
            </a:r>
          </a:p>
          <a:p>
            <a:r>
              <a:rPr lang="fr-FR" b="1" u="sng" dirty="0">
                <a:solidFill>
                  <a:srgbClr val="FF0000"/>
                </a:solidFill>
              </a:rPr>
              <a:t>Ex</a:t>
            </a:r>
            <a:r>
              <a:rPr lang="fr-FR" dirty="0">
                <a:solidFill>
                  <a:schemeClr val="tx1"/>
                </a:solidFill>
              </a:rPr>
              <a:t>: je suis psychologue et je veux travailler sur l’autisme des petits enfants qui prennent places au niveau des crèches, c’est pour une fin de vérifier leur comportement dans un groupe.</a:t>
            </a:r>
          </a:p>
          <a:p>
            <a:r>
              <a:rPr lang="fr-FR" dirty="0">
                <a:solidFill>
                  <a:schemeClr val="tx1"/>
                </a:solidFill>
              </a:rPr>
              <a:t>Si, je veux vraiment avoir des informations :</a:t>
            </a:r>
          </a:p>
          <a:p>
            <a:pPr lvl="1"/>
            <a:r>
              <a:rPr lang="fr-FR" dirty="0">
                <a:solidFill>
                  <a:schemeClr val="tx1"/>
                </a:solidFill>
              </a:rPr>
              <a:t>Je dois utiliser deux techniques :</a:t>
            </a:r>
          </a:p>
          <a:p>
            <a:pPr marL="745236" lvl="1" indent="-342900">
              <a:buFont typeface="+mj-lt"/>
              <a:buAutoNum type="arabicPeriod"/>
            </a:pPr>
            <a:r>
              <a:rPr lang="fr-FR" dirty="0">
                <a:solidFill>
                  <a:schemeClr val="tx1"/>
                </a:solidFill>
              </a:rPr>
              <a:t>L’entretien (je vais interviewer la responsable de la crèche, les maitres, nourrices, les parents)</a:t>
            </a:r>
          </a:p>
          <a:p>
            <a:pPr marL="745236" lvl="1" indent="-342900">
              <a:buFont typeface="+mj-lt"/>
              <a:buAutoNum type="arabicPeriod"/>
            </a:pPr>
            <a:r>
              <a:rPr lang="fr-FR" dirty="0">
                <a:solidFill>
                  <a:schemeClr val="tx1"/>
                </a:solidFill>
              </a:rPr>
              <a:t>L’observation : je dois observer le comportement de l’enfant autiste durant les séances de travail. Observer le comportement de groupe d’enfant par rapport à cet autiste. Observer le comportement des maitres.</a:t>
            </a:r>
          </a:p>
        </p:txBody>
      </p:sp>
      <p:sp>
        <p:nvSpPr>
          <p:cNvPr id="4" name="Espace réservé du numéro de diapositive 3">
            <a:extLst>
              <a:ext uri="{FF2B5EF4-FFF2-40B4-BE49-F238E27FC236}">
                <a16:creationId xmlns:a16="http://schemas.microsoft.com/office/drawing/2014/main" id="{DC3218B0-C188-4016-89C5-4E81F3463AFE}"/>
              </a:ext>
            </a:extLst>
          </p:cNvPr>
          <p:cNvSpPr>
            <a:spLocks noGrp="1"/>
          </p:cNvSpPr>
          <p:nvPr>
            <p:ph type="sldNum" sz="quarter" idx="12"/>
            <p:custDataLst>
              <p:tags r:id="rId3"/>
            </p:custDataLst>
          </p:nvPr>
        </p:nvSpPr>
        <p:spPr/>
        <p:txBody>
          <a:bodyPr/>
          <a:lstStyle/>
          <a:p>
            <a:fld id="{CF6D1095-B6BA-416E-A6E4-20A3627A4732}" type="slidenum">
              <a:rPr lang="fr-FR" smtClean="0"/>
              <a:pPr/>
              <a:t>30</a:t>
            </a:fld>
            <a:endParaRPr lang="fr-FR"/>
          </a:p>
        </p:txBody>
      </p:sp>
    </p:spTree>
    <p:extLst>
      <p:ext uri="{BB962C8B-B14F-4D97-AF65-F5344CB8AC3E}">
        <p14:creationId xmlns:p14="http://schemas.microsoft.com/office/powerpoint/2010/main" val="2995299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50DD9-3088-403B-8F95-FDFA40D8D4FA}"/>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choix du thème </a:t>
            </a:r>
            <a:endParaRPr lang="fr-FR" dirty="0"/>
          </a:p>
        </p:txBody>
      </p:sp>
      <p:sp>
        <p:nvSpPr>
          <p:cNvPr id="3" name="Espace réservé du contenu 2">
            <a:extLst>
              <a:ext uri="{FF2B5EF4-FFF2-40B4-BE49-F238E27FC236}">
                <a16:creationId xmlns:a16="http://schemas.microsoft.com/office/drawing/2014/main" id="{4463FC5E-BDFF-44C3-BB54-9A7DF6A1B5E0}"/>
              </a:ext>
            </a:extLst>
          </p:cNvPr>
          <p:cNvSpPr>
            <a:spLocks noGrp="1"/>
          </p:cNvSpPr>
          <p:nvPr>
            <p:ph idx="1"/>
            <p:custDataLst>
              <p:tags r:id="rId2"/>
            </p:custDataLst>
          </p:nvPr>
        </p:nvSpPr>
        <p:spPr>
          <a:xfrm>
            <a:off x="395536" y="2348880"/>
            <a:ext cx="8496944" cy="4213390"/>
          </a:xfrm>
        </p:spPr>
        <p:txBody>
          <a:bodyPr/>
          <a:lstStyle/>
          <a:p>
            <a:r>
              <a:rPr lang="fr-FR" b="1" u="sng" dirty="0">
                <a:solidFill>
                  <a:srgbClr val="FF0000"/>
                </a:solidFill>
              </a:rPr>
              <a:t>Conseil</a:t>
            </a:r>
            <a:r>
              <a:rPr lang="fr-FR" b="1" dirty="0">
                <a:solidFill>
                  <a:srgbClr val="FF0000"/>
                </a:solidFill>
              </a:rPr>
              <a:t> :</a:t>
            </a:r>
          </a:p>
          <a:p>
            <a:pPr marL="0" indent="0">
              <a:buNone/>
            </a:pPr>
            <a:r>
              <a:rPr lang="fr-FR" dirty="0"/>
              <a:t>Posez ces questions avant de s’engager dans un thème de recherche :</a:t>
            </a:r>
          </a:p>
          <a:p>
            <a:pPr lvl="1"/>
            <a:r>
              <a:rPr lang="fr-FR" dirty="0"/>
              <a:t>est-ce que ce thème m’intéresse (motivation) il y a des choses à dire ? </a:t>
            </a:r>
          </a:p>
          <a:p>
            <a:pPr lvl="1"/>
            <a:r>
              <a:rPr lang="fr-FR" dirty="0"/>
              <a:t>est-ce que vous vous sentez prêt à lui consacrer du temps (1an ) ? </a:t>
            </a:r>
          </a:p>
          <a:p>
            <a:pPr lvl="1"/>
            <a:r>
              <a:rPr lang="fr-FR" dirty="0"/>
              <a:t>Le sujet s’inscrit-il dans le champ d’étude de mon encadreur ? </a:t>
            </a:r>
          </a:p>
          <a:p>
            <a:pPr lvl="1"/>
            <a:r>
              <a:rPr lang="fr-FR" dirty="0"/>
              <a:t>Est-ce que mon sujet est traitable (moyen, informations, documentation) ? </a:t>
            </a:r>
          </a:p>
          <a:p>
            <a:pPr lvl="1"/>
            <a:r>
              <a:rPr lang="fr-FR" dirty="0"/>
              <a:t>Y a-t-il une nouvelle piste à traiter? </a:t>
            </a:r>
          </a:p>
          <a:p>
            <a:pPr lvl="1"/>
            <a:r>
              <a:rPr lang="fr-FR" dirty="0"/>
              <a:t>Évitez les sujets larges</a:t>
            </a:r>
          </a:p>
          <a:p>
            <a:pPr lvl="1"/>
            <a:r>
              <a:rPr lang="fr-FR" dirty="0"/>
              <a:t>Évitez les titres entonnoirs (très restreint à la fin)</a:t>
            </a:r>
          </a:p>
        </p:txBody>
      </p:sp>
      <p:sp>
        <p:nvSpPr>
          <p:cNvPr id="4" name="Espace réservé du numéro de diapositive 3">
            <a:extLst>
              <a:ext uri="{FF2B5EF4-FFF2-40B4-BE49-F238E27FC236}">
                <a16:creationId xmlns:a16="http://schemas.microsoft.com/office/drawing/2014/main" id="{BEFE2BC9-EDFE-48A4-B59D-3EBF9E4FF42D}"/>
              </a:ext>
            </a:extLst>
          </p:cNvPr>
          <p:cNvSpPr>
            <a:spLocks noGrp="1"/>
          </p:cNvSpPr>
          <p:nvPr>
            <p:ph type="sldNum" sz="quarter" idx="12"/>
            <p:custDataLst>
              <p:tags r:id="rId3"/>
            </p:custDataLst>
          </p:nvPr>
        </p:nvSpPr>
        <p:spPr/>
        <p:txBody>
          <a:bodyPr/>
          <a:lstStyle/>
          <a:p>
            <a:fld id="{CF6D1095-B6BA-416E-A6E4-20A3627A4732}" type="slidenum">
              <a:rPr lang="fr-FR" smtClean="0"/>
              <a:pPr/>
              <a:t>31</a:t>
            </a:fld>
            <a:endParaRPr lang="fr-FR"/>
          </a:p>
        </p:txBody>
      </p:sp>
    </p:spTree>
    <p:extLst>
      <p:ext uri="{BB962C8B-B14F-4D97-AF65-F5344CB8AC3E}">
        <p14:creationId xmlns:p14="http://schemas.microsoft.com/office/powerpoint/2010/main" val="142750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543FB-CB29-4AB1-8953-0E0DF555ADBC}"/>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question de départ</a:t>
            </a:r>
            <a:endParaRPr lang="fr-FR" dirty="0"/>
          </a:p>
        </p:txBody>
      </p:sp>
      <p:sp>
        <p:nvSpPr>
          <p:cNvPr id="3" name="Espace réservé du contenu 2">
            <a:extLst>
              <a:ext uri="{FF2B5EF4-FFF2-40B4-BE49-F238E27FC236}">
                <a16:creationId xmlns:a16="http://schemas.microsoft.com/office/drawing/2014/main" id="{EFE4F65E-C06E-454D-905D-4484AF4C5C5A}"/>
              </a:ext>
            </a:extLst>
          </p:cNvPr>
          <p:cNvSpPr>
            <a:spLocks noGrp="1"/>
          </p:cNvSpPr>
          <p:nvPr>
            <p:ph idx="1"/>
            <p:custDataLst>
              <p:tags r:id="rId2"/>
            </p:custDataLst>
          </p:nvPr>
        </p:nvSpPr>
        <p:spPr>
          <a:xfrm>
            <a:off x="251520" y="2276872"/>
            <a:ext cx="8640960" cy="4285398"/>
          </a:xfrm>
        </p:spPr>
        <p:txBody>
          <a:bodyPr/>
          <a:lstStyle/>
          <a:p>
            <a:r>
              <a:rPr lang="fr-FR" dirty="0"/>
              <a:t>Qu’est-ce que une question de départ ?</a:t>
            </a:r>
          </a:p>
          <a:p>
            <a:pPr>
              <a:tabLst>
                <a:tab pos="177800" algn="l"/>
              </a:tabLst>
            </a:pPr>
            <a:r>
              <a:rPr lang="fr-FR" sz="1600" dirty="0"/>
              <a:t>Est-ce que la question de départ est la même question de la problématique ?</a:t>
            </a:r>
          </a:p>
          <a:p>
            <a:pPr marL="0" indent="0">
              <a:buNone/>
              <a:tabLst>
                <a:tab pos="177800" algn="l"/>
              </a:tabLst>
            </a:pPr>
            <a:r>
              <a:rPr lang="fr-FR" sz="1600" dirty="0"/>
              <a:t>							</a:t>
            </a:r>
            <a:r>
              <a:rPr lang="fr-FR" sz="1600" b="1" u="sng" dirty="0">
                <a:solidFill>
                  <a:srgbClr val="FF0000"/>
                </a:solidFill>
              </a:rPr>
              <a:t>question de départ</a:t>
            </a:r>
          </a:p>
          <a:p>
            <a:pPr marL="0" indent="0">
              <a:buNone/>
              <a:tabLst>
                <a:tab pos="177800" algn="l"/>
              </a:tabLst>
            </a:pPr>
            <a:r>
              <a:rPr lang="fr-FR" sz="1600" dirty="0">
                <a:solidFill>
                  <a:schemeClr val="tx1"/>
                </a:solidFill>
              </a:rPr>
              <a:t>Une interrogation écrite posée antérieurement (avant la phase de problématisation d’un sujet)</a:t>
            </a:r>
          </a:p>
          <a:p>
            <a:pPr marL="0" indent="0">
              <a:buNone/>
              <a:tabLst>
                <a:tab pos="177800" algn="l"/>
              </a:tabLst>
            </a:pPr>
            <a:r>
              <a:rPr lang="fr-FR" sz="1600" b="1" dirty="0">
                <a:solidFill>
                  <a:schemeClr val="tx1"/>
                </a:solidFill>
              </a:rPr>
              <a:t>Aussi</a:t>
            </a:r>
            <a:r>
              <a:rPr lang="fr-FR" sz="1600" dirty="0">
                <a:solidFill>
                  <a:schemeClr val="tx1"/>
                </a:solidFill>
              </a:rPr>
              <a:t> : c’est la transformation de sujet de recherche en une question</a:t>
            </a:r>
          </a:p>
          <a:p>
            <a:pPr marL="0" indent="0">
              <a:buNone/>
              <a:tabLst>
                <a:tab pos="177800" algn="l"/>
              </a:tabLst>
            </a:pPr>
            <a:r>
              <a:rPr lang="fr-FR" sz="1600" b="1" dirty="0">
                <a:solidFill>
                  <a:schemeClr val="tx1"/>
                </a:solidFill>
              </a:rPr>
              <a:t>					C’est le fil conducteur de la recherche</a:t>
            </a:r>
          </a:p>
          <a:p>
            <a:pPr marL="0" indent="0">
              <a:buNone/>
              <a:tabLst>
                <a:tab pos="177800" algn="l"/>
              </a:tabLst>
            </a:pPr>
            <a:r>
              <a:rPr lang="fr-FR" sz="1600" b="1" dirty="0">
                <a:solidFill>
                  <a:srgbClr val="FF0000"/>
                </a:solidFill>
              </a:rPr>
              <a:t>Quel est le but de cette question</a:t>
            </a:r>
            <a:r>
              <a:rPr lang="fr-FR" sz="1600" dirty="0">
                <a:solidFill>
                  <a:schemeClr val="tx1"/>
                </a:solidFill>
              </a:rPr>
              <a:t> </a:t>
            </a:r>
            <a:r>
              <a:rPr lang="fr-FR" sz="1600" b="1" dirty="0">
                <a:solidFill>
                  <a:srgbClr val="FF0000"/>
                </a:solidFill>
              </a:rPr>
              <a:t>?</a:t>
            </a:r>
          </a:p>
          <a:p>
            <a:pPr marL="0" indent="0">
              <a:buNone/>
              <a:tabLst>
                <a:tab pos="177800" algn="l"/>
              </a:tabLst>
            </a:pPr>
            <a:r>
              <a:rPr lang="fr-FR" sz="1600" dirty="0">
                <a:solidFill>
                  <a:schemeClr val="tx1"/>
                </a:solidFill>
              </a:rPr>
              <a:t>		C’est de construire un sujet </a:t>
            </a:r>
            <a:r>
              <a:rPr lang="fr-FR" sz="1600" b="1" dirty="0">
                <a:solidFill>
                  <a:srgbClr val="FF0000"/>
                </a:solidFill>
              </a:rPr>
              <a:t>solide</a:t>
            </a:r>
            <a:r>
              <a:rPr lang="fr-FR" sz="1600" dirty="0">
                <a:solidFill>
                  <a:schemeClr val="tx1"/>
                </a:solidFill>
              </a:rPr>
              <a:t> </a:t>
            </a:r>
          </a:p>
          <a:p>
            <a:pPr marL="0" indent="0">
              <a:buNone/>
              <a:tabLst>
                <a:tab pos="177800" algn="l"/>
              </a:tabLst>
            </a:pPr>
            <a:r>
              <a:rPr lang="fr-FR" sz="1600" dirty="0">
                <a:solidFill>
                  <a:schemeClr val="tx1"/>
                </a:solidFill>
              </a:rPr>
              <a:t>		une bonne recherche est fondée sur un sujet de recherche </a:t>
            </a:r>
            <a:r>
              <a:rPr lang="fr-FR" sz="1600" b="1" dirty="0">
                <a:solidFill>
                  <a:srgbClr val="FF0000"/>
                </a:solidFill>
              </a:rPr>
              <a:t>précis</a:t>
            </a:r>
          </a:p>
        </p:txBody>
      </p:sp>
      <p:sp>
        <p:nvSpPr>
          <p:cNvPr id="4" name="Espace réservé du numéro de diapositive 3">
            <a:extLst>
              <a:ext uri="{FF2B5EF4-FFF2-40B4-BE49-F238E27FC236}">
                <a16:creationId xmlns:a16="http://schemas.microsoft.com/office/drawing/2014/main" id="{B25BF89C-1CC4-4161-B3DF-EED9CE675EFA}"/>
              </a:ext>
            </a:extLst>
          </p:cNvPr>
          <p:cNvSpPr>
            <a:spLocks noGrp="1"/>
          </p:cNvSpPr>
          <p:nvPr>
            <p:ph type="sldNum" sz="quarter" idx="12"/>
            <p:custDataLst>
              <p:tags r:id="rId3"/>
            </p:custDataLst>
          </p:nvPr>
        </p:nvSpPr>
        <p:spPr/>
        <p:txBody>
          <a:bodyPr/>
          <a:lstStyle/>
          <a:p>
            <a:fld id="{CF6D1095-B6BA-416E-A6E4-20A3627A4732}" type="slidenum">
              <a:rPr lang="fr-FR" smtClean="0"/>
              <a:pPr/>
              <a:t>32</a:t>
            </a:fld>
            <a:endParaRPr lang="fr-FR"/>
          </a:p>
        </p:txBody>
      </p:sp>
    </p:spTree>
    <p:extLst>
      <p:ext uri="{BB962C8B-B14F-4D97-AF65-F5344CB8AC3E}">
        <p14:creationId xmlns:p14="http://schemas.microsoft.com/office/powerpoint/2010/main" val="3264617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07BC0-CFDF-4F61-9B24-D586229C01F7}"/>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question de départ</a:t>
            </a:r>
            <a:endParaRPr lang="fr-FR" dirty="0"/>
          </a:p>
        </p:txBody>
      </p:sp>
      <p:sp>
        <p:nvSpPr>
          <p:cNvPr id="3" name="Espace réservé du contenu 2">
            <a:extLst>
              <a:ext uri="{FF2B5EF4-FFF2-40B4-BE49-F238E27FC236}">
                <a16:creationId xmlns:a16="http://schemas.microsoft.com/office/drawing/2014/main" id="{609BB0DB-507B-4FD7-937D-81285FAD14E3}"/>
              </a:ext>
            </a:extLst>
          </p:cNvPr>
          <p:cNvSpPr>
            <a:spLocks noGrp="1"/>
          </p:cNvSpPr>
          <p:nvPr>
            <p:ph idx="1"/>
            <p:custDataLst>
              <p:tags r:id="rId2"/>
            </p:custDataLst>
          </p:nvPr>
        </p:nvSpPr>
        <p:spPr>
          <a:xfrm>
            <a:off x="323528" y="2276872"/>
            <a:ext cx="8496944" cy="4285398"/>
          </a:xfrm>
        </p:spPr>
        <p:txBody>
          <a:bodyPr>
            <a:normAutofit/>
          </a:bodyPr>
          <a:lstStyle/>
          <a:p>
            <a:endParaRPr lang="fr-FR" dirty="0"/>
          </a:p>
          <a:p>
            <a:endParaRPr lang="fr-FR" dirty="0"/>
          </a:p>
          <a:p>
            <a:pPr marL="0" indent="0">
              <a:buNone/>
            </a:pPr>
            <a:endParaRPr lang="fr-FR" dirty="0"/>
          </a:p>
          <a:p>
            <a:r>
              <a:rPr lang="fr-FR" dirty="0"/>
              <a:t>Question de départ permet </a:t>
            </a:r>
          </a:p>
          <a:p>
            <a:pPr lvl="2"/>
            <a:r>
              <a:rPr lang="fr-FR" dirty="0"/>
              <a:t>Délimiter l’étendue de la recherche</a:t>
            </a:r>
          </a:p>
          <a:p>
            <a:pPr lvl="2"/>
            <a:r>
              <a:rPr lang="fr-FR" dirty="0"/>
              <a:t>Éviter le gaspillage de l’énergie</a:t>
            </a:r>
          </a:p>
          <a:p>
            <a:pPr lvl="2"/>
            <a:r>
              <a:rPr lang="fr-FR" dirty="0"/>
              <a:t>Éviter le gaspillage de temps </a:t>
            </a:r>
          </a:p>
          <a:p>
            <a:pPr marL="0" lvl="2" indent="0">
              <a:buNone/>
            </a:pPr>
            <a:r>
              <a:rPr lang="fr-FR" sz="1600" b="1" dirty="0">
                <a:solidFill>
                  <a:srgbClr val="FF0000"/>
                </a:solidFill>
              </a:rPr>
              <a:t>Caractéristiques de la question de départ</a:t>
            </a:r>
          </a:p>
          <a:p>
            <a:pPr marL="834390" lvl="4" indent="-285750"/>
            <a:r>
              <a:rPr lang="fr-FR" sz="1600" dirty="0">
                <a:solidFill>
                  <a:schemeClr val="tx1"/>
                </a:solidFill>
              </a:rPr>
              <a:t>La clarté</a:t>
            </a:r>
          </a:p>
          <a:p>
            <a:pPr marL="834390" lvl="4" indent="-285750"/>
            <a:r>
              <a:rPr lang="fr-FR" sz="1600" dirty="0">
                <a:solidFill>
                  <a:schemeClr val="tx1"/>
                </a:solidFill>
              </a:rPr>
              <a:t>La faisabilité</a:t>
            </a:r>
          </a:p>
          <a:p>
            <a:pPr marL="834390" lvl="4" indent="-285750"/>
            <a:r>
              <a:rPr lang="fr-FR" sz="1600" dirty="0">
                <a:solidFill>
                  <a:schemeClr val="tx1"/>
                </a:solidFill>
              </a:rPr>
              <a:t>La pertinence</a:t>
            </a:r>
          </a:p>
          <a:p>
            <a:pPr lvl="2"/>
            <a:endParaRPr lang="fr-FR" dirty="0"/>
          </a:p>
        </p:txBody>
      </p:sp>
      <p:sp>
        <p:nvSpPr>
          <p:cNvPr id="4" name="Espace réservé du numéro de diapositive 3">
            <a:extLst>
              <a:ext uri="{FF2B5EF4-FFF2-40B4-BE49-F238E27FC236}">
                <a16:creationId xmlns:a16="http://schemas.microsoft.com/office/drawing/2014/main" id="{8FE7968D-DF5B-46B1-BB51-34B5BDAB958D}"/>
              </a:ext>
            </a:extLst>
          </p:cNvPr>
          <p:cNvSpPr>
            <a:spLocks noGrp="1"/>
          </p:cNvSpPr>
          <p:nvPr>
            <p:ph type="sldNum" sz="quarter" idx="12"/>
            <p:custDataLst>
              <p:tags r:id="rId3"/>
            </p:custDataLst>
          </p:nvPr>
        </p:nvSpPr>
        <p:spPr/>
        <p:txBody>
          <a:bodyPr/>
          <a:lstStyle/>
          <a:p>
            <a:fld id="{CF6D1095-B6BA-416E-A6E4-20A3627A4732}" type="slidenum">
              <a:rPr lang="fr-FR" smtClean="0"/>
              <a:pPr/>
              <a:t>33</a:t>
            </a:fld>
            <a:endParaRPr lang="fr-FR"/>
          </a:p>
        </p:txBody>
      </p:sp>
      <p:pic>
        <p:nvPicPr>
          <p:cNvPr id="5" name="Image 4">
            <a:extLst>
              <a:ext uri="{FF2B5EF4-FFF2-40B4-BE49-F238E27FC236}">
                <a16:creationId xmlns:a16="http://schemas.microsoft.com/office/drawing/2014/main" id="{97C66C5D-447E-4F47-B0C8-1EBB7B87F25B}"/>
              </a:ext>
            </a:extLst>
          </p:cNvPr>
          <p:cNvPicPr>
            <a:picLocks noChangeAspect="1"/>
          </p:cNvPicPr>
          <p:nvPr>
            <p:custDataLst>
              <p:tags r:id="rId4"/>
            </p:custDataLst>
          </p:nvPr>
        </p:nvPicPr>
        <p:blipFill>
          <a:blip r:embed="rId6"/>
          <a:stretch>
            <a:fillRect/>
          </a:stretch>
        </p:blipFill>
        <p:spPr>
          <a:xfrm>
            <a:off x="323528" y="2325894"/>
            <a:ext cx="8146396" cy="1085850"/>
          </a:xfrm>
          <a:prstGeom prst="rect">
            <a:avLst/>
          </a:prstGeom>
        </p:spPr>
      </p:pic>
    </p:spTree>
    <p:extLst>
      <p:ext uri="{BB962C8B-B14F-4D97-AF65-F5344CB8AC3E}">
        <p14:creationId xmlns:p14="http://schemas.microsoft.com/office/powerpoint/2010/main" val="2697712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3F3CEF-36B4-4600-BDDE-AE1BC5AC9D1D}"/>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question de départ</a:t>
            </a:r>
            <a:endParaRPr lang="fr-FR" dirty="0"/>
          </a:p>
        </p:txBody>
      </p:sp>
      <p:sp>
        <p:nvSpPr>
          <p:cNvPr id="3" name="Espace réservé du contenu 2">
            <a:extLst>
              <a:ext uri="{FF2B5EF4-FFF2-40B4-BE49-F238E27FC236}">
                <a16:creationId xmlns:a16="http://schemas.microsoft.com/office/drawing/2014/main" id="{0AD9A5D1-CA3C-4E66-90A2-5678CC38E011}"/>
              </a:ext>
            </a:extLst>
          </p:cNvPr>
          <p:cNvSpPr>
            <a:spLocks noGrp="1"/>
          </p:cNvSpPr>
          <p:nvPr>
            <p:ph idx="1"/>
            <p:custDataLst>
              <p:tags r:id="rId2"/>
            </p:custDataLst>
          </p:nvPr>
        </p:nvSpPr>
        <p:spPr>
          <a:xfrm>
            <a:off x="251520" y="2276872"/>
            <a:ext cx="8568952" cy="4285398"/>
          </a:xfrm>
        </p:spPr>
        <p:txBody>
          <a:bodyPr>
            <a:normAutofit fontScale="92500" lnSpcReduction="10000"/>
          </a:bodyPr>
          <a:lstStyle/>
          <a:p>
            <a:pPr marL="0" indent="0" algn="ctr">
              <a:buNone/>
            </a:pPr>
            <a:r>
              <a:rPr lang="fr-FR" b="1" dirty="0">
                <a:solidFill>
                  <a:srgbClr val="FF0000"/>
                </a:solidFill>
              </a:rPr>
              <a:t>La clarté</a:t>
            </a:r>
          </a:p>
          <a:p>
            <a:pPr marL="0" indent="0" algn="ctr">
              <a:buNone/>
            </a:pPr>
            <a:r>
              <a:rPr lang="fr-FR" b="1" dirty="0">
                <a:solidFill>
                  <a:srgbClr val="FF0000"/>
                </a:solidFill>
              </a:rPr>
              <a:t>Synonyme : </a:t>
            </a:r>
            <a:r>
              <a:rPr lang="fr-FR" dirty="0">
                <a:solidFill>
                  <a:schemeClr val="tx1"/>
                </a:solidFill>
              </a:rPr>
              <a:t>précise, concise, facile à comprendre</a:t>
            </a:r>
          </a:p>
          <a:p>
            <a:pPr marL="0" indent="0">
              <a:buNone/>
            </a:pPr>
            <a:r>
              <a:rPr lang="fr-FR" b="1" dirty="0">
                <a:solidFill>
                  <a:srgbClr val="FF0000"/>
                </a:solidFill>
              </a:rPr>
              <a:t>Exemple</a:t>
            </a:r>
            <a:r>
              <a:rPr lang="fr-FR" dirty="0">
                <a:solidFill>
                  <a:schemeClr val="tx1"/>
                </a:solidFill>
              </a:rPr>
              <a:t> : j’habite dans un bâtiment et à côté de moi, réside un voisin 				dépressif à cause de sa situation financière (chômage).</a:t>
            </a:r>
          </a:p>
          <a:p>
            <a:pPr marL="0" indent="0">
              <a:buNone/>
            </a:pPr>
            <a:r>
              <a:rPr lang="fr-FR" b="1" dirty="0">
                <a:solidFill>
                  <a:schemeClr val="tx1"/>
                </a:solidFill>
              </a:rPr>
              <a:t>Je formule ma question de départ </a:t>
            </a:r>
            <a:r>
              <a:rPr lang="fr-FR" dirty="0">
                <a:solidFill>
                  <a:schemeClr val="tx1"/>
                </a:solidFill>
              </a:rPr>
              <a:t>:</a:t>
            </a:r>
          </a:p>
          <a:p>
            <a:pPr marL="0" indent="0" algn="ctr">
              <a:buNone/>
            </a:pPr>
            <a:r>
              <a:rPr lang="fr-FR" dirty="0">
                <a:solidFill>
                  <a:schemeClr val="tx1"/>
                </a:solidFill>
              </a:rPr>
              <a:t>Dans quelle mesure la force de la crise économique et ses conséquences sur la vie des gens expliquent-elles les troubles de comportement chez des individus souffrant de maladie comme les dépressions nerveuses ?</a:t>
            </a:r>
          </a:p>
          <a:p>
            <a:pPr marL="0" indent="0" algn="ctr">
              <a:buNone/>
            </a:pPr>
            <a:r>
              <a:rPr lang="fr-FR" b="1" dirty="0">
                <a:solidFill>
                  <a:schemeClr val="tx1"/>
                </a:solidFill>
              </a:rPr>
              <a:t>Forme claire</a:t>
            </a:r>
          </a:p>
          <a:p>
            <a:pPr marL="0" indent="0" algn="ctr">
              <a:buNone/>
            </a:pPr>
            <a:r>
              <a:rPr lang="fr-FR" dirty="0">
                <a:solidFill>
                  <a:schemeClr val="tx1"/>
                </a:solidFill>
              </a:rPr>
              <a:t>Quelles sont les conséquences des changements découlant du ralentissement économique sur le déséquilibre mental de l’individu ?</a:t>
            </a:r>
          </a:p>
          <a:p>
            <a:pPr marL="0" indent="0" algn="ctr">
              <a:buNone/>
            </a:pPr>
            <a:r>
              <a:rPr lang="fr-FR" b="1" dirty="0">
                <a:solidFill>
                  <a:schemeClr val="tx1"/>
                </a:solidFill>
              </a:rPr>
              <a:t>Forme très claire</a:t>
            </a:r>
          </a:p>
          <a:p>
            <a:pPr marL="0" indent="0" algn="ctr">
              <a:buNone/>
            </a:pPr>
            <a:r>
              <a:rPr lang="fr-FR" dirty="0">
                <a:solidFill>
                  <a:schemeClr val="tx1"/>
                </a:solidFill>
              </a:rPr>
              <a:t>La perte d’un emploi peut-elle entrainer une dépression nerveuse ?</a:t>
            </a:r>
          </a:p>
        </p:txBody>
      </p:sp>
      <p:sp>
        <p:nvSpPr>
          <p:cNvPr id="4" name="Espace réservé du numéro de diapositive 3">
            <a:extLst>
              <a:ext uri="{FF2B5EF4-FFF2-40B4-BE49-F238E27FC236}">
                <a16:creationId xmlns:a16="http://schemas.microsoft.com/office/drawing/2014/main" id="{63335148-CC2D-4BC6-A564-B520C2516BAE}"/>
              </a:ext>
            </a:extLst>
          </p:cNvPr>
          <p:cNvSpPr>
            <a:spLocks noGrp="1"/>
          </p:cNvSpPr>
          <p:nvPr>
            <p:ph type="sldNum" sz="quarter" idx="12"/>
            <p:custDataLst>
              <p:tags r:id="rId3"/>
            </p:custDataLst>
          </p:nvPr>
        </p:nvSpPr>
        <p:spPr/>
        <p:txBody>
          <a:bodyPr/>
          <a:lstStyle/>
          <a:p>
            <a:fld id="{CF6D1095-B6BA-416E-A6E4-20A3627A4732}" type="slidenum">
              <a:rPr lang="fr-FR" smtClean="0"/>
              <a:pPr/>
              <a:t>34</a:t>
            </a:fld>
            <a:endParaRPr lang="fr-FR"/>
          </a:p>
        </p:txBody>
      </p:sp>
    </p:spTree>
    <p:extLst>
      <p:ext uri="{BB962C8B-B14F-4D97-AF65-F5344CB8AC3E}">
        <p14:creationId xmlns:p14="http://schemas.microsoft.com/office/powerpoint/2010/main" val="7157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088EA-BEB1-4CA1-B623-C72B78389DD2}"/>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question de départ</a:t>
            </a:r>
            <a:endParaRPr lang="fr-FR" dirty="0"/>
          </a:p>
        </p:txBody>
      </p:sp>
      <p:sp>
        <p:nvSpPr>
          <p:cNvPr id="3" name="Espace réservé du contenu 2">
            <a:extLst>
              <a:ext uri="{FF2B5EF4-FFF2-40B4-BE49-F238E27FC236}">
                <a16:creationId xmlns:a16="http://schemas.microsoft.com/office/drawing/2014/main" id="{928C60D6-C582-4820-B97C-F23D73AB03A9}"/>
              </a:ext>
            </a:extLst>
          </p:cNvPr>
          <p:cNvSpPr>
            <a:spLocks noGrp="1"/>
          </p:cNvSpPr>
          <p:nvPr>
            <p:ph idx="1"/>
            <p:custDataLst>
              <p:tags r:id="rId2"/>
            </p:custDataLst>
          </p:nvPr>
        </p:nvSpPr>
        <p:spPr>
          <a:xfrm>
            <a:off x="251520" y="2348880"/>
            <a:ext cx="8568952" cy="4320480"/>
          </a:xfrm>
        </p:spPr>
        <p:txBody>
          <a:bodyPr>
            <a:normAutofit fontScale="62500" lnSpcReduction="20000"/>
          </a:bodyPr>
          <a:lstStyle/>
          <a:p>
            <a:pPr marL="0" indent="0" algn="ctr">
              <a:buNone/>
            </a:pPr>
            <a:r>
              <a:rPr lang="fr-FR" b="1" dirty="0">
                <a:solidFill>
                  <a:srgbClr val="FF0000"/>
                </a:solidFill>
              </a:rPr>
              <a:t>La faisabilité</a:t>
            </a:r>
            <a:r>
              <a:rPr lang="fr-FR" dirty="0"/>
              <a:t> </a:t>
            </a:r>
          </a:p>
          <a:p>
            <a:pPr marL="0" indent="0" algn="ctr">
              <a:buNone/>
            </a:pPr>
            <a:r>
              <a:rPr lang="fr-FR" b="1" dirty="0">
                <a:solidFill>
                  <a:srgbClr val="FF0000"/>
                </a:solidFill>
              </a:rPr>
              <a:t>Synonyme</a:t>
            </a:r>
            <a:r>
              <a:rPr lang="fr-FR" dirty="0"/>
              <a:t> : possible de réaliser</a:t>
            </a:r>
          </a:p>
          <a:p>
            <a:pPr marL="0" indent="0">
              <a:buNone/>
            </a:pPr>
            <a:r>
              <a:rPr lang="fr-FR" b="1" dirty="0"/>
              <a:t>Je formule une question</a:t>
            </a:r>
            <a:r>
              <a:rPr lang="fr-FR" dirty="0"/>
              <a:t> :</a:t>
            </a:r>
          </a:p>
          <a:p>
            <a:pPr marL="0" indent="0" algn="ctr">
              <a:buNone/>
            </a:pPr>
            <a:r>
              <a:rPr lang="fr-FR" dirty="0"/>
              <a:t>les pertes d’emplois au Maghreb durant les années 1970, 1980 et 1990 ont-elles entrainé des dépressions nerveuses chez les nouveaux chômeurs ?</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a:t>
            </a:r>
          </a:p>
          <a:p>
            <a:pPr marL="0" indent="0" algn="ctr">
              <a:buNone/>
            </a:pPr>
            <a:endParaRPr lang="fr-FR" dirty="0"/>
          </a:p>
          <a:p>
            <a:pPr marL="0" indent="0" algn="ctr">
              <a:buNone/>
            </a:pPr>
            <a:endParaRPr lang="fr-FR" dirty="0"/>
          </a:p>
        </p:txBody>
      </p:sp>
      <p:sp>
        <p:nvSpPr>
          <p:cNvPr id="4" name="Espace réservé du numéro de diapositive 3">
            <a:extLst>
              <a:ext uri="{FF2B5EF4-FFF2-40B4-BE49-F238E27FC236}">
                <a16:creationId xmlns:a16="http://schemas.microsoft.com/office/drawing/2014/main" id="{48A11B06-FBA7-41F0-882B-989136BF8CA5}"/>
              </a:ext>
            </a:extLst>
          </p:cNvPr>
          <p:cNvSpPr>
            <a:spLocks noGrp="1"/>
          </p:cNvSpPr>
          <p:nvPr>
            <p:ph type="sldNum" sz="quarter" idx="12"/>
            <p:custDataLst>
              <p:tags r:id="rId3"/>
            </p:custDataLst>
          </p:nvPr>
        </p:nvSpPr>
        <p:spPr/>
        <p:txBody>
          <a:bodyPr/>
          <a:lstStyle/>
          <a:p>
            <a:fld id="{CF6D1095-B6BA-416E-A6E4-20A3627A4732}" type="slidenum">
              <a:rPr lang="fr-FR" smtClean="0"/>
              <a:pPr/>
              <a:t>35</a:t>
            </a:fld>
            <a:endParaRPr lang="fr-FR"/>
          </a:p>
        </p:txBody>
      </p:sp>
      <p:pic>
        <p:nvPicPr>
          <p:cNvPr id="5" name="Espace réservé du contenu 4">
            <a:extLst>
              <a:ext uri="{FF2B5EF4-FFF2-40B4-BE49-F238E27FC236}">
                <a16:creationId xmlns:a16="http://schemas.microsoft.com/office/drawing/2014/main" id="{22BCC121-173C-44FB-8587-F60B8A08FF44}"/>
              </a:ext>
            </a:extLst>
          </p:cNvPr>
          <p:cNvPicPr>
            <a:picLocks noChangeAspect="1"/>
          </p:cNvPicPr>
          <p:nvPr>
            <p:custDataLst>
              <p:tags r:id="rId4"/>
            </p:custDataLst>
          </p:nvPr>
        </p:nvPicPr>
        <p:blipFill>
          <a:blip r:embed="rId6"/>
          <a:stretch>
            <a:fillRect/>
          </a:stretch>
        </p:blipFill>
        <p:spPr>
          <a:xfrm>
            <a:off x="467544" y="3573017"/>
            <a:ext cx="8002380" cy="2784942"/>
          </a:xfrm>
          <a:prstGeom prst="rect">
            <a:avLst/>
          </a:prstGeom>
        </p:spPr>
      </p:pic>
    </p:spTree>
    <p:extLst>
      <p:ext uri="{BB962C8B-B14F-4D97-AF65-F5344CB8AC3E}">
        <p14:creationId xmlns:p14="http://schemas.microsoft.com/office/powerpoint/2010/main" val="4002084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6B5BD-5261-4BBA-82C9-9D3AF4001699}"/>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question de départ</a:t>
            </a:r>
            <a:endParaRPr lang="fr-FR" dirty="0"/>
          </a:p>
        </p:txBody>
      </p:sp>
      <p:sp>
        <p:nvSpPr>
          <p:cNvPr id="3" name="Espace réservé du contenu 2">
            <a:extLst>
              <a:ext uri="{FF2B5EF4-FFF2-40B4-BE49-F238E27FC236}">
                <a16:creationId xmlns:a16="http://schemas.microsoft.com/office/drawing/2014/main" id="{5E40B84C-C73D-46CE-A9AE-23646B330564}"/>
              </a:ext>
            </a:extLst>
          </p:cNvPr>
          <p:cNvSpPr>
            <a:spLocks noGrp="1"/>
          </p:cNvSpPr>
          <p:nvPr>
            <p:ph idx="1"/>
            <p:custDataLst>
              <p:tags r:id="rId2"/>
            </p:custDataLst>
          </p:nvPr>
        </p:nvSpPr>
        <p:spPr>
          <a:xfrm>
            <a:off x="251520" y="2348880"/>
            <a:ext cx="8568952" cy="4213390"/>
          </a:xfrm>
        </p:spPr>
        <p:txBody>
          <a:bodyPr/>
          <a:lstStyle/>
          <a:p>
            <a:pPr marL="0" indent="0" algn="ctr">
              <a:buNone/>
            </a:pPr>
            <a:r>
              <a:rPr lang="fr-FR" b="1" dirty="0">
                <a:solidFill>
                  <a:srgbClr val="FF0000"/>
                </a:solidFill>
              </a:rPr>
              <a:t>La pertinence </a:t>
            </a:r>
          </a:p>
          <a:p>
            <a:pPr marL="0" indent="0" algn="ctr">
              <a:buNone/>
            </a:pPr>
            <a:r>
              <a:rPr lang="fr-FR" b="1" dirty="0">
                <a:solidFill>
                  <a:srgbClr val="FF0000"/>
                </a:solidFill>
              </a:rPr>
              <a:t>Synonyme : </a:t>
            </a:r>
            <a:r>
              <a:rPr lang="fr-FR" dirty="0">
                <a:solidFill>
                  <a:schemeClr val="tx1"/>
                </a:solidFill>
              </a:rPr>
              <a:t>bien conçue</a:t>
            </a:r>
            <a:r>
              <a:rPr lang="fr-FR" b="1" dirty="0">
                <a:solidFill>
                  <a:srgbClr val="FF0000"/>
                </a:solidFill>
              </a:rPr>
              <a:t> </a:t>
            </a:r>
          </a:p>
          <a:p>
            <a:r>
              <a:rPr lang="fr-FR" b="1" dirty="0">
                <a:solidFill>
                  <a:schemeClr val="tx1"/>
                </a:solidFill>
              </a:rPr>
              <a:t>Question qui n’est pas moralisatrice</a:t>
            </a:r>
          </a:p>
          <a:p>
            <a:pPr marL="804863" lvl="1" indent="-273050"/>
            <a:r>
              <a:rPr lang="fr-FR" sz="1400" dirty="0">
                <a:solidFill>
                  <a:schemeClr val="tx1"/>
                </a:solidFill>
              </a:rPr>
              <a:t>Pas de jugement moral ou jugement de valeur (2 avis différents) </a:t>
            </a:r>
          </a:p>
          <a:p>
            <a:pPr marL="285750" lvl="2" indent="-285750"/>
            <a:r>
              <a:rPr lang="fr-FR" sz="1800" b="1" dirty="0">
                <a:solidFill>
                  <a:schemeClr val="tx1"/>
                </a:solidFill>
              </a:rPr>
              <a:t>Question de départ doit être une vraie question (volonté de savoir)</a:t>
            </a:r>
          </a:p>
          <a:p>
            <a:pPr marL="834390" lvl="4" indent="-285750"/>
            <a:r>
              <a:rPr lang="fr-FR" sz="1400" dirty="0">
                <a:solidFill>
                  <a:schemeClr val="tx1"/>
                </a:solidFill>
              </a:rPr>
              <a:t>Évitez les fausses questions, questions philosophiques</a:t>
            </a:r>
          </a:p>
          <a:p>
            <a:pPr marL="355600" lvl="4" indent="-355600"/>
            <a:r>
              <a:rPr lang="fr-FR" sz="1800" b="1" dirty="0">
                <a:solidFill>
                  <a:schemeClr val="tx1"/>
                </a:solidFill>
              </a:rPr>
              <a:t>Question sur quelque chose qui existe ou qui peut exister</a:t>
            </a:r>
          </a:p>
          <a:p>
            <a:pPr marL="918640" lvl="6" indent="-355600"/>
            <a:r>
              <a:rPr lang="fr-FR" sz="1800" dirty="0">
                <a:solidFill>
                  <a:schemeClr val="tx1"/>
                </a:solidFill>
              </a:rPr>
              <a:t>Évitez les questions métaphysiques (Dieu)</a:t>
            </a:r>
          </a:p>
          <a:p>
            <a:pPr marL="563040" lvl="6" indent="0">
              <a:buNone/>
            </a:pPr>
            <a:endParaRPr lang="fr-FR" sz="1800" dirty="0">
              <a:solidFill>
                <a:schemeClr val="tx1"/>
              </a:solidFill>
            </a:endParaRPr>
          </a:p>
          <a:p>
            <a:pPr marL="0" indent="0" algn="ctr">
              <a:buNone/>
            </a:pPr>
            <a:endParaRPr lang="fr-FR" b="1" dirty="0">
              <a:solidFill>
                <a:srgbClr val="FF0000"/>
              </a:solidFill>
            </a:endParaRPr>
          </a:p>
        </p:txBody>
      </p:sp>
      <p:sp>
        <p:nvSpPr>
          <p:cNvPr id="4" name="Espace réservé du numéro de diapositive 3">
            <a:extLst>
              <a:ext uri="{FF2B5EF4-FFF2-40B4-BE49-F238E27FC236}">
                <a16:creationId xmlns:a16="http://schemas.microsoft.com/office/drawing/2014/main" id="{8070BF04-8CC3-4A70-B29C-F63586DD0C7A}"/>
              </a:ext>
            </a:extLst>
          </p:cNvPr>
          <p:cNvSpPr>
            <a:spLocks noGrp="1"/>
          </p:cNvSpPr>
          <p:nvPr>
            <p:ph type="sldNum" sz="quarter" idx="12"/>
            <p:custDataLst>
              <p:tags r:id="rId3"/>
            </p:custDataLst>
          </p:nvPr>
        </p:nvSpPr>
        <p:spPr/>
        <p:txBody>
          <a:bodyPr/>
          <a:lstStyle/>
          <a:p>
            <a:fld id="{CF6D1095-B6BA-416E-A6E4-20A3627A4732}" type="slidenum">
              <a:rPr lang="fr-FR" smtClean="0"/>
              <a:pPr/>
              <a:t>36</a:t>
            </a:fld>
            <a:endParaRPr lang="fr-FR"/>
          </a:p>
        </p:txBody>
      </p:sp>
    </p:spTree>
    <p:extLst>
      <p:ext uri="{BB962C8B-B14F-4D97-AF65-F5344CB8AC3E}">
        <p14:creationId xmlns:p14="http://schemas.microsoft.com/office/powerpoint/2010/main" val="612733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DFB32-AB21-4E0E-BDEB-1ACB22F65D08}"/>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5583B5B1-2673-40E5-B876-61BBDA8AF6AF}"/>
              </a:ext>
            </a:extLst>
          </p:cNvPr>
          <p:cNvSpPr>
            <a:spLocks noGrp="1"/>
          </p:cNvSpPr>
          <p:nvPr>
            <p:ph idx="1"/>
            <p:custDataLst>
              <p:tags r:id="rId2"/>
            </p:custDataLst>
          </p:nvPr>
        </p:nvSpPr>
        <p:spPr>
          <a:xfrm>
            <a:off x="323528" y="2348880"/>
            <a:ext cx="8496944" cy="4213390"/>
          </a:xfrm>
        </p:spPr>
        <p:txBody>
          <a:bodyPr>
            <a:normAutofit/>
          </a:bodyPr>
          <a:lstStyle/>
          <a:p>
            <a:r>
              <a:rPr lang="fr-FR" sz="1600" b="1" dirty="0">
                <a:solidFill>
                  <a:srgbClr val="FF0000"/>
                </a:solidFill>
              </a:rPr>
              <a:t>Exploration</a:t>
            </a:r>
            <a:r>
              <a:rPr lang="fr-FR" sz="1600" dirty="0"/>
              <a:t> : de explorer, du latin </a:t>
            </a:r>
            <a:r>
              <a:rPr lang="fr-FR" sz="1600" b="1" i="1" dirty="0" err="1"/>
              <a:t>explorare</a:t>
            </a:r>
            <a:r>
              <a:rPr lang="fr-FR" sz="1600" dirty="0"/>
              <a:t>, qui signifie </a:t>
            </a:r>
            <a:r>
              <a:rPr lang="fr-FR" sz="1600" dirty="0">
                <a:solidFill>
                  <a:srgbClr val="FF0000"/>
                </a:solidFill>
              </a:rPr>
              <a:t>parcourir en cherchant</a:t>
            </a:r>
          </a:p>
          <a:p>
            <a:pPr lvl="1"/>
            <a:r>
              <a:rPr lang="fr-FR" sz="1400" dirty="0">
                <a:solidFill>
                  <a:schemeClr val="tx1"/>
                </a:solidFill>
              </a:rPr>
              <a:t>Découvrir les aspects d’un domaine, d’une œuvre </a:t>
            </a:r>
          </a:p>
          <a:p>
            <a:pPr lvl="1"/>
            <a:r>
              <a:rPr lang="fr-FR" sz="1400" dirty="0">
                <a:solidFill>
                  <a:schemeClr val="tx1"/>
                </a:solidFill>
              </a:rPr>
              <a:t>Parcourir un lieu pour découvrir ce qu’il renferme </a:t>
            </a:r>
          </a:p>
          <a:p>
            <a:pPr lvl="1"/>
            <a:r>
              <a:rPr lang="fr-FR" sz="1400" dirty="0">
                <a:solidFill>
                  <a:schemeClr val="tx1"/>
                </a:solidFill>
              </a:rPr>
              <a:t>En médecine : examiner l’état d’un organe, une blessure</a:t>
            </a:r>
          </a:p>
          <a:p>
            <a:pPr marL="402336" lvl="1" indent="0">
              <a:buNone/>
            </a:pPr>
            <a:endParaRPr lang="fr-FR" sz="1400" dirty="0">
              <a:solidFill>
                <a:schemeClr val="tx1"/>
              </a:solidFill>
            </a:endParaRPr>
          </a:p>
        </p:txBody>
      </p:sp>
      <p:sp>
        <p:nvSpPr>
          <p:cNvPr id="4" name="Espace réservé du numéro de diapositive 3">
            <a:extLst>
              <a:ext uri="{FF2B5EF4-FFF2-40B4-BE49-F238E27FC236}">
                <a16:creationId xmlns:a16="http://schemas.microsoft.com/office/drawing/2014/main" id="{F6172992-C1BE-4EB5-AC59-52AF78F29AB8}"/>
              </a:ext>
            </a:extLst>
          </p:cNvPr>
          <p:cNvSpPr>
            <a:spLocks noGrp="1"/>
          </p:cNvSpPr>
          <p:nvPr>
            <p:ph type="sldNum" sz="quarter" idx="12"/>
            <p:custDataLst>
              <p:tags r:id="rId3"/>
            </p:custDataLst>
          </p:nvPr>
        </p:nvSpPr>
        <p:spPr/>
        <p:txBody>
          <a:bodyPr/>
          <a:lstStyle/>
          <a:p>
            <a:fld id="{CF6D1095-B6BA-416E-A6E4-20A3627A4732}" type="slidenum">
              <a:rPr lang="fr-FR" smtClean="0"/>
              <a:pPr/>
              <a:t>37</a:t>
            </a:fld>
            <a:endParaRPr lang="fr-FR"/>
          </a:p>
        </p:txBody>
      </p:sp>
      <p:sp>
        <p:nvSpPr>
          <p:cNvPr id="5" name="Rectangle : coins arrondis 4">
            <a:extLst>
              <a:ext uri="{FF2B5EF4-FFF2-40B4-BE49-F238E27FC236}">
                <a16:creationId xmlns:a16="http://schemas.microsoft.com/office/drawing/2014/main" id="{180DDEB4-EE97-4E88-8CA4-963D22428047}"/>
              </a:ext>
            </a:extLst>
          </p:cNvPr>
          <p:cNvSpPr/>
          <p:nvPr>
            <p:custDataLst>
              <p:tags r:id="rId4"/>
            </p:custDataLst>
          </p:nvPr>
        </p:nvSpPr>
        <p:spPr>
          <a:xfrm>
            <a:off x="2411760" y="3789040"/>
            <a:ext cx="410445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Exploration </a:t>
            </a:r>
          </a:p>
        </p:txBody>
      </p:sp>
      <p:sp>
        <p:nvSpPr>
          <p:cNvPr id="7" name="Rectangle : coins arrondis 6">
            <a:extLst>
              <a:ext uri="{FF2B5EF4-FFF2-40B4-BE49-F238E27FC236}">
                <a16:creationId xmlns:a16="http://schemas.microsoft.com/office/drawing/2014/main" id="{A86213BF-8F8C-4EF2-951D-94A0A5F9C440}"/>
              </a:ext>
            </a:extLst>
          </p:cNvPr>
          <p:cNvSpPr/>
          <p:nvPr>
            <p:custDataLst>
              <p:tags r:id="rId5"/>
            </p:custDataLst>
          </p:nvPr>
        </p:nvSpPr>
        <p:spPr>
          <a:xfrm>
            <a:off x="2411760" y="5207494"/>
            <a:ext cx="1656184" cy="792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Études antérieures </a:t>
            </a:r>
          </a:p>
        </p:txBody>
      </p:sp>
      <p:sp>
        <p:nvSpPr>
          <p:cNvPr id="8" name="Rectangle : coins arrondis 7">
            <a:extLst>
              <a:ext uri="{FF2B5EF4-FFF2-40B4-BE49-F238E27FC236}">
                <a16:creationId xmlns:a16="http://schemas.microsoft.com/office/drawing/2014/main" id="{4B737ED3-CF5B-41EE-A7D8-B68AA830A8B9}"/>
              </a:ext>
            </a:extLst>
          </p:cNvPr>
          <p:cNvSpPr/>
          <p:nvPr>
            <p:custDataLst>
              <p:tags r:id="rId6"/>
            </p:custDataLst>
          </p:nvPr>
        </p:nvSpPr>
        <p:spPr>
          <a:xfrm>
            <a:off x="4869393" y="5229199"/>
            <a:ext cx="1656184" cy="792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Pré-enquête</a:t>
            </a:r>
          </a:p>
        </p:txBody>
      </p:sp>
      <p:sp>
        <p:nvSpPr>
          <p:cNvPr id="9" name="Flèche : trois pointes 8">
            <a:extLst>
              <a:ext uri="{FF2B5EF4-FFF2-40B4-BE49-F238E27FC236}">
                <a16:creationId xmlns:a16="http://schemas.microsoft.com/office/drawing/2014/main" id="{DDE57BD6-79E9-4B60-8248-F57837CA9958}"/>
              </a:ext>
            </a:extLst>
          </p:cNvPr>
          <p:cNvSpPr/>
          <p:nvPr>
            <p:custDataLst>
              <p:tags r:id="rId7"/>
            </p:custDataLst>
          </p:nvPr>
        </p:nvSpPr>
        <p:spPr>
          <a:xfrm>
            <a:off x="4117922" y="4581128"/>
            <a:ext cx="612068" cy="115212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0875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BCE73-F2C3-449E-98A9-970F416EAB3E}"/>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CD4A80E1-C535-4391-9764-83E1D5D6936D}"/>
              </a:ext>
            </a:extLst>
          </p:cNvPr>
          <p:cNvSpPr>
            <a:spLocks noGrp="1"/>
          </p:cNvSpPr>
          <p:nvPr>
            <p:ph idx="1"/>
            <p:custDataLst>
              <p:tags r:id="rId2"/>
            </p:custDataLst>
          </p:nvPr>
        </p:nvSpPr>
        <p:spPr>
          <a:xfrm>
            <a:off x="251520" y="2276872"/>
            <a:ext cx="8640960" cy="4285398"/>
          </a:xfrm>
        </p:spPr>
        <p:txBody>
          <a:bodyPr/>
          <a:lstStyle/>
          <a:p>
            <a:pPr marL="0" indent="0" algn="ctr">
              <a:buNone/>
            </a:pPr>
            <a:r>
              <a:rPr lang="fr-FR" b="1" dirty="0">
                <a:solidFill>
                  <a:srgbClr val="FF0000"/>
                </a:solidFill>
              </a:rPr>
              <a:t>Les études antérieures </a:t>
            </a:r>
          </a:p>
          <a:p>
            <a:r>
              <a:rPr lang="fr-FR" dirty="0"/>
              <a:t>étape appelée aussi : </a:t>
            </a:r>
            <a:r>
              <a:rPr lang="fr-FR" b="1" dirty="0"/>
              <a:t>état de l’art</a:t>
            </a:r>
            <a:r>
              <a:rPr lang="fr-FR" dirty="0"/>
              <a:t>, </a:t>
            </a:r>
            <a:r>
              <a:rPr lang="fr-FR" b="1" dirty="0"/>
              <a:t>revue de littérature </a:t>
            </a:r>
          </a:p>
          <a:p>
            <a:r>
              <a:rPr lang="fr-FR" dirty="0"/>
              <a:t>C’est la phase de documentation sur ce qui a été déjà écrit sur notre sujet de recherche.</a:t>
            </a:r>
          </a:p>
          <a:p>
            <a:r>
              <a:rPr lang="fr-FR" dirty="0"/>
              <a:t>tout d’abord, il faut commencer par la définition de notre sujet, connaitre le sens exact de la thématique et les travaux écrits dessous.</a:t>
            </a:r>
          </a:p>
          <a:p>
            <a:r>
              <a:rPr lang="fr-FR" dirty="0"/>
              <a:t>Fréquentez un lieu très sûr : </a:t>
            </a:r>
            <a:r>
              <a:rPr lang="fr-FR" b="1" dirty="0"/>
              <a:t>la bibliothèque</a:t>
            </a:r>
            <a:r>
              <a:rPr lang="fr-FR" dirty="0"/>
              <a:t>. Sur ce plan elle sera les premiers secours pour celui demandant de l’aide.</a:t>
            </a:r>
          </a:p>
          <a:p>
            <a:endParaRPr lang="fr-FR" dirty="0"/>
          </a:p>
          <a:p>
            <a:pPr marL="0" indent="0" algn="ctr">
              <a:buNone/>
            </a:pPr>
            <a:r>
              <a:rPr lang="fr-FR" b="1" dirty="0"/>
              <a:t>Comment un débutant dans une recherche peut-il procéder ?</a:t>
            </a:r>
          </a:p>
          <a:p>
            <a:pPr marL="0" indent="0">
              <a:buNone/>
            </a:pPr>
            <a:endParaRPr lang="fr-FR" dirty="0"/>
          </a:p>
        </p:txBody>
      </p:sp>
      <p:sp>
        <p:nvSpPr>
          <p:cNvPr id="4" name="Espace réservé du numéro de diapositive 3">
            <a:extLst>
              <a:ext uri="{FF2B5EF4-FFF2-40B4-BE49-F238E27FC236}">
                <a16:creationId xmlns:a16="http://schemas.microsoft.com/office/drawing/2014/main" id="{7276C135-C2E6-4C6C-B142-AE05AA3615B0}"/>
              </a:ext>
            </a:extLst>
          </p:cNvPr>
          <p:cNvSpPr>
            <a:spLocks noGrp="1"/>
          </p:cNvSpPr>
          <p:nvPr>
            <p:ph type="sldNum" sz="quarter" idx="12"/>
            <p:custDataLst>
              <p:tags r:id="rId3"/>
            </p:custDataLst>
          </p:nvPr>
        </p:nvSpPr>
        <p:spPr/>
        <p:txBody>
          <a:bodyPr/>
          <a:lstStyle/>
          <a:p>
            <a:fld id="{CF6D1095-B6BA-416E-A6E4-20A3627A4732}" type="slidenum">
              <a:rPr lang="fr-FR" smtClean="0"/>
              <a:pPr/>
              <a:t>38</a:t>
            </a:fld>
            <a:endParaRPr lang="fr-FR"/>
          </a:p>
        </p:txBody>
      </p:sp>
    </p:spTree>
    <p:extLst>
      <p:ext uri="{BB962C8B-B14F-4D97-AF65-F5344CB8AC3E}">
        <p14:creationId xmlns:p14="http://schemas.microsoft.com/office/powerpoint/2010/main" val="755656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92E5C6-8001-4554-AFD0-85E6C48A02FA}"/>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A194BB5F-71B7-421B-A6DE-2E8EFCD970E4}"/>
              </a:ext>
            </a:extLst>
          </p:cNvPr>
          <p:cNvSpPr>
            <a:spLocks noGrp="1"/>
          </p:cNvSpPr>
          <p:nvPr>
            <p:ph idx="1"/>
            <p:custDataLst>
              <p:tags r:id="rId2"/>
            </p:custDataLst>
          </p:nvPr>
        </p:nvSpPr>
        <p:spPr>
          <a:xfrm>
            <a:off x="323528" y="2204864"/>
            <a:ext cx="8496944" cy="4357406"/>
          </a:xfrm>
        </p:spPr>
        <p:txBody>
          <a:bodyPr>
            <a:normAutofit lnSpcReduction="10000"/>
          </a:bodyPr>
          <a:lstStyle/>
          <a:p>
            <a:r>
              <a:rPr lang="fr-FR" dirty="0"/>
              <a:t>Démarche à suivre…</a:t>
            </a:r>
          </a:p>
          <a:p>
            <a:r>
              <a:rPr lang="fr-FR" dirty="0"/>
              <a:t>Établir un catalogue général sur ce qu’elle possède cette bibliothèque sur le sujet de recherche :</a:t>
            </a:r>
          </a:p>
          <a:p>
            <a:pPr marL="745236" lvl="1" indent="-342900">
              <a:buFont typeface="+mj-lt"/>
              <a:buAutoNum type="arabicPeriod"/>
            </a:pPr>
            <a:r>
              <a:rPr lang="fr-FR" dirty="0"/>
              <a:t>Classification par nom d’auteurs</a:t>
            </a:r>
          </a:p>
          <a:p>
            <a:pPr marL="745236" lvl="1" indent="-342900">
              <a:buFont typeface="+mj-lt"/>
              <a:buAutoNum type="arabicPeriod"/>
            </a:pPr>
            <a:r>
              <a:rPr lang="fr-FR" dirty="0"/>
              <a:t>Organisme	s ou les maisons d’édition</a:t>
            </a:r>
          </a:p>
          <a:p>
            <a:pPr marL="745236" lvl="1" indent="-342900">
              <a:buFont typeface="+mj-lt"/>
              <a:buAutoNum type="arabicPeriod"/>
            </a:pPr>
            <a:r>
              <a:rPr lang="fr-FR" dirty="0"/>
              <a:t>Les titres ou sujets traités</a:t>
            </a:r>
          </a:p>
          <a:p>
            <a:endParaRPr lang="fr-FR" dirty="0"/>
          </a:p>
          <a:p>
            <a:endParaRPr lang="fr-FR" dirty="0"/>
          </a:p>
          <a:p>
            <a:endParaRPr lang="fr-FR" dirty="0"/>
          </a:p>
          <a:p>
            <a:endParaRPr lang="fr-FR" dirty="0"/>
          </a:p>
          <a:p>
            <a:endParaRPr lang="fr-FR" dirty="0"/>
          </a:p>
          <a:p>
            <a:r>
              <a:rPr lang="fr-FR" dirty="0"/>
              <a:t>Thésaurus de la bibliothèque (liste indexée des termes)</a:t>
            </a:r>
          </a:p>
          <a:p>
            <a:pPr marL="0" indent="0">
              <a:buNone/>
            </a:pPr>
            <a:endParaRPr lang="fr-FR" dirty="0"/>
          </a:p>
        </p:txBody>
      </p:sp>
      <p:sp>
        <p:nvSpPr>
          <p:cNvPr id="4" name="Espace réservé du numéro de diapositive 3">
            <a:extLst>
              <a:ext uri="{FF2B5EF4-FFF2-40B4-BE49-F238E27FC236}">
                <a16:creationId xmlns:a16="http://schemas.microsoft.com/office/drawing/2014/main" id="{3577C332-8A00-4DDD-A826-44FEF08CF14E}"/>
              </a:ext>
            </a:extLst>
          </p:cNvPr>
          <p:cNvSpPr>
            <a:spLocks noGrp="1"/>
          </p:cNvSpPr>
          <p:nvPr>
            <p:ph type="sldNum" sz="quarter" idx="12"/>
            <p:custDataLst>
              <p:tags r:id="rId3"/>
            </p:custDataLst>
          </p:nvPr>
        </p:nvSpPr>
        <p:spPr/>
        <p:txBody>
          <a:bodyPr/>
          <a:lstStyle/>
          <a:p>
            <a:fld id="{CF6D1095-B6BA-416E-A6E4-20A3627A4732}" type="slidenum">
              <a:rPr lang="fr-FR" smtClean="0"/>
              <a:pPr/>
              <a:t>39</a:t>
            </a:fld>
            <a:endParaRPr lang="fr-FR"/>
          </a:p>
        </p:txBody>
      </p:sp>
      <p:pic>
        <p:nvPicPr>
          <p:cNvPr id="5" name="Image 4">
            <a:extLst>
              <a:ext uri="{FF2B5EF4-FFF2-40B4-BE49-F238E27FC236}">
                <a16:creationId xmlns:a16="http://schemas.microsoft.com/office/drawing/2014/main" id="{0B11A059-7089-467D-860B-8F6A6FE0A720}"/>
              </a:ext>
            </a:extLst>
          </p:cNvPr>
          <p:cNvPicPr>
            <a:picLocks noChangeAspect="1"/>
          </p:cNvPicPr>
          <p:nvPr>
            <p:custDataLst>
              <p:tags r:id="rId4"/>
            </p:custDataLst>
          </p:nvPr>
        </p:nvPicPr>
        <p:blipFill>
          <a:blip r:embed="rId6"/>
          <a:stretch>
            <a:fillRect/>
          </a:stretch>
        </p:blipFill>
        <p:spPr>
          <a:xfrm>
            <a:off x="1691680" y="4149080"/>
            <a:ext cx="4936031" cy="1916063"/>
          </a:xfrm>
          <a:prstGeom prst="rect">
            <a:avLst/>
          </a:prstGeom>
        </p:spPr>
      </p:pic>
    </p:spTree>
    <p:extLst>
      <p:ext uri="{BB962C8B-B14F-4D97-AF65-F5344CB8AC3E}">
        <p14:creationId xmlns:p14="http://schemas.microsoft.com/office/powerpoint/2010/main" val="269525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66EC86-66BF-4445-99AC-FE058DADD542}"/>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C64CA574-6B3D-4B24-889D-807B65BD9671}"/>
              </a:ext>
            </a:extLst>
          </p:cNvPr>
          <p:cNvSpPr>
            <a:spLocks noGrp="1"/>
          </p:cNvSpPr>
          <p:nvPr>
            <p:ph idx="1"/>
            <p:custDataLst>
              <p:tags r:id="rId2"/>
            </p:custDataLst>
          </p:nvPr>
        </p:nvSpPr>
        <p:spPr>
          <a:xfrm>
            <a:off x="395536" y="2424900"/>
            <a:ext cx="8388725" cy="4172452"/>
          </a:xfrm>
        </p:spPr>
        <p:txBody>
          <a:bodyPr>
            <a:normAutofit fontScale="85000" lnSpcReduction="20000"/>
          </a:bodyPr>
          <a:lstStyle/>
          <a:p>
            <a:pPr algn="just"/>
            <a:r>
              <a:rPr lang="fr-FR" dirty="0"/>
              <a:t>Tout questionnement en science ne se fait guère à l’aveuglette, pour observer les phénomènes à l’aide du raisonnement du chercheur, nous devons le faire avec </a:t>
            </a:r>
            <a:r>
              <a:rPr lang="fr-FR" b="1" dirty="0">
                <a:solidFill>
                  <a:srgbClr val="FF0000"/>
                </a:solidFill>
              </a:rPr>
              <a:t>méthode.</a:t>
            </a:r>
          </a:p>
          <a:p>
            <a:r>
              <a:rPr lang="fr-FR" b="1" u="sng" dirty="0">
                <a:solidFill>
                  <a:srgbClr val="FF0000"/>
                </a:solidFill>
              </a:rPr>
              <a:t>Définition de la méthode :</a:t>
            </a:r>
          </a:p>
          <a:p>
            <a:r>
              <a:rPr lang="fr-FR" dirty="0">
                <a:solidFill>
                  <a:schemeClr val="tx1"/>
                </a:solidFill>
              </a:rPr>
              <a:t>Mot d’origine grecque (</a:t>
            </a:r>
            <a:r>
              <a:rPr lang="fr-FR" dirty="0" err="1">
                <a:solidFill>
                  <a:schemeClr val="tx1"/>
                </a:solidFill>
              </a:rPr>
              <a:t>methodos</a:t>
            </a:r>
            <a:r>
              <a:rPr lang="fr-FR" dirty="0">
                <a:solidFill>
                  <a:schemeClr val="tx1"/>
                </a:solidFill>
              </a:rPr>
              <a:t>), de (</a:t>
            </a:r>
            <a:r>
              <a:rPr lang="fr-FR" i="1" dirty="0">
                <a:latin typeface="Agency FB" panose="020B0503020202020204" pitchFamily="34" charset="0"/>
              </a:rPr>
              <a:t>metα</a:t>
            </a:r>
            <a:r>
              <a:rPr lang="fr-FR" dirty="0">
                <a:latin typeface="Agency FB" panose="020B0503020202020204" pitchFamily="34" charset="0"/>
              </a:rPr>
              <a:t>) </a:t>
            </a:r>
            <a:r>
              <a:rPr lang="fr-FR" dirty="0">
                <a:solidFill>
                  <a:schemeClr val="tx1"/>
                </a:solidFill>
              </a:rPr>
              <a:t>signifiant (qui suit) et de (</a:t>
            </a:r>
            <a:r>
              <a:rPr lang="fr-FR" dirty="0" err="1">
                <a:solidFill>
                  <a:schemeClr val="tx1"/>
                </a:solidFill>
              </a:rPr>
              <a:t>hodos</a:t>
            </a:r>
            <a:r>
              <a:rPr lang="fr-FR" dirty="0">
                <a:solidFill>
                  <a:schemeClr val="tx1"/>
                </a:solidFill>
              </a:rPr>
              <a:t>) (chemin)</a:t>
            </a:r>
          </a:p>
          <a:p>
            <a:r>
              <a:rPr lang="fr-FR" dirty="0">
                <a:solidFill>
                  <a:schemeClr val="tx1"/>
                </a:solidFill>
              </a:rPr>
              <a:t>« chemin, bien tracé en amont et qui conduit à un résultat déterminé »</a:t>
            </a:r>
          </a:p>
          <a:p>
            <a:pPr marL="0" indent="0" algn="just">
              <a:buNone/>
            </a:pPr>
            <a:r>
              <a:rPr lang="fr-FR" b="1" dirty="0">
                <a:solidFill>
                  <a:srgbClr val="FF0000"/>
                </a:solidFill>
              </a:rPr>
              <a:t>	</a:t>
            </a:r>
            <a:r>
              <a:rPr lang="fr-FR" dirty="0">
                <a:solidFill>
                  <a:schemeClr val="tx1"/>
                </a:solidFill>
              </a:rPr>
              <a:t>C’est : « </a:t>
            </a:r>
            <a:r>
              <a:rPr lang="fr-FR" i="1" dirty="0">
                <a:solidFill>
                  <a:schemeClr val="tx1"/>
                </a:solidFill>
              </a:rPr>
              <a:t>l’ensemble des procédures, des démarches précises adoptées pour en arriver à un résultat</a:t>
            </a:r>
            <a:r>
              <a:rPr lang="fr-FR" dirty="0">
                <a:solidFill>
                  <a:schemeClr val="tx1"/>
                </a:solidFill>
              </a:rPr>
              <a:t> » </a:t>
            </a:r>
            <a:r>
              <a:rPr lang="fr-FR" b="1" dirty="0">
                <a:solidFill>
                  <a:schemeClr val="tx1"/>
                </a:solidFill>
              </a:rPr>
              <a:t>Maurice Angers, 1996.</a:t>
            </a:r>
          </a:p>
          <a:p>
            <a:pPr marL="0" indent="0" algn="just">
              <a:buNone/>
            </a:pPr>
            <a:endParaRPr lang="fr-FR" b="1" dirty="0">
              <a:solidFill>
                <a:schemeClr val="tx1"/>
              </a:solidFill>
            </a:endParaRPr>
          </a:p>
          <a:p>
            <a:pPr marL="0" indent="0" algn="ctr">
              <a:buNone/>
            </a:pPr>
            <a:r>
              <a:rPr lang="fr-FR" b="1" dirty="0">
                <a:solidFill>
                  <a:schemeClr val="tx1"/>
                </a:solidFill>
              </a:rPr>
              <a:t> </a:t>
            </a:r>
          </a:p>
          <a:p>
            <a:pPr algn="ctr"/>
            <a:endParaRPr lang="fr-FR" dirty="0">
              <a:solidFill>
                <a:schemeClr val="tx1"/>
              </a:solidFill>
            </a:endParaRPr>
          </a:p>
          <a:p>
            <a:pPr algn="ctr"/>
            <a:r>
              <a:rPr lang="fr-FR" dirty="0">
                <a:solidFill>
                  <a:schemeClr val="tx1"/>
                </a:solidFill>
              </a:rPr>
              <a:t>La méthode répond à une question pratique</a:t>
            </a:r>
          </a:p>
          <a:p>
            <a:pPr marL="0" indent="0">
              <a:buNone/>
            </a:pPr>
            <a:endParaRPr lang="fr-FR" dirty="0">
              <a:solidFill>
                <a:schemeClr val="tx1"/>
              </a:solidFill>
            </a:endParaRPr>
          </a:p>
          <a:p>
            <a:r>
              <a:rPr lang="fr-FR" b="1" dirty="0">
                <a:solidFill>
                  <a:srgbClr val="FF0000"/>
                </a:solidFill>
              </a:rPr>
              <a:t>Comment </a:t>
            </a:r>
            <a:r>
              <a:rPr lang="fr-FR" dirty="0">
                <a:solidFill>
                  <a:schemeClr val="tx1"/>
                </a:solidFill>
              </a:rPr>
              <a:t>faire ?  </a:t>
            </a:r>
            <a:r>
              <a:rPr lang="fr-FR" b="1" dirty="0">
                <a:solidFill>
                  <a:srgbClr val="FF0000"/>
                </a:solidFill>
              </a:rPr>
              <a:t>Quoi </a:t>
            </a:r>
            <a:r>
              <a:rPr lang="fr-FR" dirty="0">
                <a:solidFill>
                  <a:schemeClr val="tx1"/>
                </a:solidFill>
              </a:rPr>
              <a:t>entreprendre ? Pour atteindre un but.</a:t>
            </a:r>
          </a:p>
        </p:txBody>
      </p:sp>
      <p:sp>
        <p:nvSpPr>
          <p:cNvPr id="5" name="Flèche : bas 4">
            <a:extLst>
              <a:ext uri="{FF2B5EF4-FFF2-40B4-BE49-F238E27FC236}">
                <a16:creationId xmlns:a16="http://schemas.microsoft.com/office/drawing/2014/main" id="{B1127BB2-D204-4388-9314-D81D7D3115CE}"/>
              </a:ext>
            </a:extLst>
          </p:cNvPr>
          <p:cNvSpPr/>
          <p:nvPr>
            <p:custDataLst>
              <p:tags r:id="rId3"/>
            </p:custDataLst>
          </p:nvPr>
        </p:nvSpPr>
        <p:spPr>
          <a:xfrm>
            <a:off x="4299956" y="5903991"/>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4E55D724-BACB-469D-BB23-CA114DBE8146}"/>
              </a:ext>
            </a:extLst>
          </p:cNvPr>
          <p:cNvSpPr>
            <a:spLocks noGrp="1"/>
          </p:cNvSpPr>
          <p:nvPr>
            <p:ph type="sldNum" sz="quarter" idx="12"/>
            <p:custDataLst>
              <p:tags r:id="rId4"/>
            </p:custDataLst>
          </p:nvPr>
        </p:nvSpPr>
        <p:spPr/>
        <p:txBody>
          <a:bodyPr/>
          <a:lstStyle/>
          <a:p>
            <a:fld id="{CF6D1095-B6BA-416E-A6E4-20A3627A4732}" type="slidenum">
              <a:rPr lang="fr-FR" smtClean="0"/>
              <a:pPr/>
              <a:t>4</a:t>
            </a:fld>
            <a:endParaRPr lang="fr-FR"/>
          </a:p>
        </p:txBody>
      </p:sp>
      <p:pic>
        <p:nvPicPr>
          <p:cNvPr id="6" name="Image 5">
            <a:extLst>
              <a:ext uri="{FF2B5EF4-FFF2-40B4-BE49-F238E27FC236}">
                <a16:creationId xmlns:a16="http://schemas.microsoft.com/office/drawing/2014/main" id="{1E2DFEC4-F574-44C5-ACDA-3CEC70B2D02F}"/>
              </a:ext>
            </a:extLst>
          </p:cNvPr>
          <p:cNvPicPr>
            <a:picLocks noChangeAspect="1"/>
          </p:cNvPicPr>
          <p:nvPr>
            <p:custDataLst>
              <p:tags r:id="rId5"/>
            </p:custDataLst>
          </p:nvPr>
        </p:nvPicPr>
        <p:blipFill>
          <a:blip r:embed="rId7"/>
          <a:stretch>
            <a:fillRect/>
          </a:stretch>
        </p:blipFill>
        <p:spPr>
          <a:xfrm>
            <a:off x="683568" y="4639804"/>
            <a:ext cx="7560839" cy="952500"/>
          </a:xfrm>
          <a:prstGeom prst="rect">
            <a:avLst/>
          </a:prstGeom>
        </p:spPr>
      </p:pic>
    </p:spTree>
    <p:extLst>
      <p:ext uri="{BB962C8B-B14F-4D97-AF65-F5344CB8AC3E}">
        <p14:creationId xmlns:p14="http://schemas.microsoft.com/office/powerpoint/2010/main" val="5448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A1797-3999-4A57-B395-BC68AA5A2C7F}"/>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A8F93CDD-CBF4-423F-B39B-6834094D2F3D}"/>
              </a:ext>
            </a:extLst>
          </p:cNvPr>
          <p:cNvSpPr>
            <a:spLocks noGrp="1"/>
          </p:cNvSpPr>
          <p:nvPr>
            <p:ph idx="1"/>
            <p:custDataLst>
              <p:tags r:id="rId2"/>
            </p:custDataLst>
          </p:nvPr>
        </p:nvSpPr>
        <p:spPr>
          <a:xfrm>
            <a:off x="395536" y="2276872"/>
            <a:ext cx="8496944" cy="4285398"/>
          </a:xfrm>
        </p:spPr>
        <p:txBody>
          <a:bodyPr/>
          <a:lstStyle/>
          <a:p>
            <a:r>
              <a:rPr lang="fr-FR" dirty="0"/>
              <a:t>Vedette-matière </a:t>
            </a:r>
          </a:p>
          <a:p>
            <a:pPr lvl="1"/>
            <a:r>
              <a:rPr lang="fr-FR" dirty="0"/>
              <a:t>Regroupement des mots indiquant un sujet, les mots du même thème regroupés. </a:t>
            </a:r>
            <a:r>
              <a:rPr lang="fr-FR"/>
              <a:t>(vocabulaire)</a:t>
            </a:r>
            <a:endParaRPr lang="fr-FR" dirty="0"/>
          </a:p>
          <a:p>
            <a:pPr lvl="1"/>
            <a:endParaRPr lang="fr-FR" dirty="0"/>
          </a:p>
          <a:p>
            <a:pPr lvl="1"/>
            <a:endParaRPr lang="fr-FR" dirty="0"/>
          </a:p>
          <a:p>
            <a:pPr lvl="1"/>
            <a:endParaRPr lang="fr-FR" dirty="0"/>
          </a:p>
          <a:p>
            <a:pPr lvl="1"/>
            <a:endParaRPr lang="fr-FR" dirty="0"/>
          </a:p>
          <a:p>
            <a:pPr lvl="1"/>
            <a:endParaRPr lang="fr-FR" dirty="0"/>
          </a:p>
          <a:p>
            <a:pPr marL="273050" lvl="1" indent="-273050"/>
            <a:endParaRPr lang="fr-FR" dirty="0"/>
          </a:p>
          <a:p>
            <a:pPr lvl="1"/>
            <a:endParaRPr lang="fr-FR" dirty="0"/>
          </a:p>
        </p:txBody>
      </p:sp>
      <p:sp>
        <p:nvSpPr>
          <p:cNvPr id="4" name="Espace réservé du numéro de diapositive 3">
            <a:extLst>
              <a:ext uri="{FF2B5EF4-FFF2-40B4-BE49-F238E27FC236}">
                <a16:creationId xmlns:a16="http://schemas.microsoft.com/office/drawing/2014/main" id="{14D26A81-D783-4B00-8A60-ADFDE26B6ED4}"/>
              </a:ext>
            </a:extLst>
          </p:cNvPr>
          <p:cNvSpPr>
            <a:spLocks noGrp="1"/>
          </p:cNvSpPr>
          <p:nvPr>
            <p:ph type="sldNum" sz="quarter" idx="12"/>
            <p:custDataLst>
              <p:tags r:id="rId3"/>
            </p:custDataLst>
          </p:nvPr>
        </p:nvSpPr>
        <p:spPr/>
        <p:txBody>
          <a:bodyPr/>
          <a:lstStyle/>
          <a:p>
            <a:fld id="{CF6D1095-B6BA-416E-A6E4-20A3627A4732}" type="slidenum">
              <a:rPr lang="fr-FR" smtClean="0"/>
              <a:pPr/>
              <a:t>40</a:t>
            </a:fld>
            <a:endParaRPr lang="fr-FR"/>
          </a:p>
        </p:txBody>
      </p:sp>
      <p:pic>
        <p:nvPicPr>
          <p:cNvPr id="6" name="Image 5">
            <a:extLst>
              <a:ext uri="{FF2B5EF4-FFF2-40B4-BE49-F238E27FC236}">
                <a16:creationId xmlns:a16="http://schemas.microsoft.com/office/drawing/2014/main" id="{9C809FEA-A423-413B-912D-C572FC882D10}"/>
              </a:ext>
            </a:extLst>
          </p:cNvPr>
          <p:cNvPicPr>
            <a:picLocks noChangeAspect="1"/>
          </p:cNvPicPr>
          <p:nvPr>
            <p:custDataLst>
              <p:tags r:id="rId4"/>
            </p:custDataLst>
          </p:nvPr>
        </p:nvPicPr>
        <p:blipFill>
          <a:blip r:embed="rId6"/>
          <a:stretch>
            <a:fillRect/>
          </a:stretch>
        </p:blipFill>
        <p:spPr>
          <a:xfrm>
            <a:off x="1188563" y="3284984"/>
            <a:ext cx="6048375" cy="2088232"/>
          </a:xfrm>
          <a:prstGeom prst="rect">
            <a:avLst/>
          </a:prstGeom>
        </p:spPr>
      </p:pic>
    </p:spTree>
    <p:extLst>
      <p:ext uri="{BB962C8B-B14F-4D97-AF65-F5344CB8AC3E}">
        <p14:creationId xmlns:p14="http://schemas.microsoft.com/office/powerpoint/2010/main" val="950752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766CC-E80E-4C96-8E17-C8429A6F0CBA}"/>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95250C83-B6C2-4B0E-85E3-181C1E8AC262}"/>
              </a:ext>
            </a:extLst>
          </p:cNvPr>
          <p:cNvSpPr>
            <a:spLocks noGrp="1"/>
          </p:cNvSpPr>
          <p:nvPr>
            <p:ph idx="1"/>
            <p:custDataLst>
              <p:tags r:id="rId2"/>
            </p:custDataLst>
          </p:nvPr>
        </p:nvSpPr>
        <p:spPr>
          <a:xfrm>
            <a:off x="251520" y="2276872"/>
            <a:ext cx="8496944" cy="4285398"/>
          </a:xfrm>
        </p:spPr>
        <p:txBody>
          <a:bodyPr>
            <a:normAutofit/>
          </a:bodyPr>
          <a:lstStyle/>
          <a:p>
            <a:r>
              <a:rPr lang="fr-FR" dirty="0">
                <a:solidFill>
                  <a:srgbClr val="FF0000"/>
                </a:solidFill>
              </a:rPr>
              <a:t>Comment dois-je procéder ?</a:t>
            </a:r>
          </a:p>
          <a:p>
            <a:pPr lvl="1"/>
            <a:r>
              <a:rPr lang="fr-FR" b="1" dirty="0">
                <a:solidFill>
                  <a:schemeClr val="tx1"/>
                </a:solidFill>
              </a:rPr>
              <a:t>Étoffer le sujet de la recherche</a:t>
            </a:r>
          </a:p>
          <a:p>
            <a:pPr marL="402336" lvl="1" indent="0">
              <a:buNone/>
            </a:pPr>
            <a:r>
              <a:rPr lang="fr-FR" dirty="0">
                <a:solidFill>
                  <a:schemeClr val="tx1"/>
                </a:solidFill>
              </a:rPr>
              <a:t>		- ne pas laisser les mots clés dans la généralité.</a:t>
            </a:r>
            <a:r>
              <a:rPr lang="fr-FR" dirty="0">
                <a:solidFill>
                  <a:srgbClr val="FF0000"/>
                </a:solidFill>
              </a:rPr>
              <a:t>  Travail, famille, diplômé</a:t>
            </a:r>
            <a:r>
              <a:rPr lang="fr-FR" dirty="0">
                <a:solidFill>
                  <a:schemeClr val="tx1"/>
                </a:solidFill>
              </a:rPr>
              <a:t>…</a:t>
            </a:r>
          </a:p>
          <a:p>
            <a:pPr marL="402336" lvl="1" indent="0">
              <a:buNone/>
            </a:pPr>
            <a:r>
              <a:rPr lang="fr-FR" dirty="0">
                <a:solidFill>
                  <a:schemeClr val="tx1"/>
                </a:solidFill>
              </a:rPr>
              <a:t>		- on doit faire un énoncé au sujet. (formuler en termes clairs)</a:t>
            </a:r>
          </a:p>
          <a:p>
            <a:pPr lvl="1"/>
            <a:r>
              <a:rPr lang="fr-FR" b="1" dirty="0">
                <a:solidFill>
                  <a:schemeClr val="tx1"/>
                </a:solidFill>
              </a:rPr>
              <a:t>Réaliser une liste de mots clés</a:t>
            </a:r>
          </a:p>
          <a:p>
            <a:pPr marL="731520" lvl="2" indent="0">
              <a:buNone/>
            </a:pPr>
            <a:r>
              <a:rPr lang="fr-FR" dirty="0">
                <a:solidFill>
                  <a:schemeClr val="tx1"/>
                </a:solidFill>
              </a:rPr>
              <a:t>	- à base de vedette-matière</a:t>
            </a:r>
          </a:p>
          <a:p>
            <a:pPr marL="731520" lvl="2" indent="0">
              <a:buNone/>
            </a:pPr>
            <a:r>
              <a:rPr lang="fr-FR" dirty="0">
                <a:solidFill>
                  <a:schemeClr val="tx1"/>
                </a:solidFill>
              </a:rPr>
              <a:t>	- dictionnaire linguistique, élargir le vocabulaire de base, dictionnaire des synonymes </a:t>
            </a:r>
          </a:p>
          <a:p>
            <a:pPr marL="731520" lvl="2" indent="0">
              <a:buNone/>
            </a:pPr>
            <a:r>
              <a:rPr lang="fr-FR" dirty="0">
                <a:solidFill>
                  <a:schemeClr val="tx1"/>
                </a:solidFill>
              </a:rPr>
              <a:t>Ex : cellule familiale, famille nucléaire, foyer, parents, maisonnée…</a:t>
            </a:r>
          </a:p>
          <a:p>
            <a:pPr lvl="1"/>
            <a:r>
              <a:rPr lang="fr-FR" b="1" dirty="0">
                <a:solidFill>
                  <a:schemeClr val="tx1"/>
                </a:solidFill>
              </a:rPr>
              <a:t>Utiliser des ouvrages de référence générale (fondamentaux)</a:t>
            </a:r>
          </a:p>
          <a:p>
            <a:pPr marL="402336" lvl="1" indent="0">
              <a:buNone/>
            </a:pPr>
            <a:r>
              <a:rPr lang="fr-FR" dirty="0">
                <a:solidFill>
                  <a:schemeClr val="tx1"/>
                </a:solidFill>
              </a:rPr>
              <a:t>		- repérer les ouvrages les plus utilisés sur son sujet</a:t>
            </a:r>
          </a:p>
          <a:p>
            <a:pPr marL="402336" lvl="1" indent="0">
              <a:buNone/>
            </a:pPr>
            <a:r>
              <a:rPr lang="fr-FR" dirty="0">
                <a:solidFill>
                  <a:schemeClr val="tx1"/>
                </a:solidFill>
              </a:rPr>
              <a:t>		- consulter l’encadreur pour une orientation, spécialistes …</a:t>
            </a:r>
          </a:p>
        </p:txBody>
      </p:sp>
      <p:sp>
        <p:nvSpPr>
          <p:cNvPr id="4" name="Espace réservé du numéro de diapositive 3">
            <a:extLst>
              <a:ext uri="{FF2B5EF4-FFF2-40B4-BE49-F238E27FC236}">
                <a16:creationId xmlns:a16="http://schemas.microsoft.com/office/drawing/2014/main" id="{83176839-09D9-4D32-88B0-853935DC988A}"/>
              </a:ext>
            </a:extLst>
          </p:cNvPr>
          <p:cNvSpPr>
            <a:spLocks noGrp="1"/>
          </p:cNvSpPr>
          <p:nvPr>
            <p:ph type="sldNum" sz="quarter" idx="12"/>
            <p:custDataLst>
              <p:tags r:id="rId3"/>
            </p:custDataLst>
          </p:nvPr>
        </p:nvSpPr>
        <p:spPr/>
        <p:txBody>
          <a:bodyPr/>
          <a:lstStyle/>
          <a:p>
            <a:fld id="{CF6D1095-B6BA-416E-A6E4-20A3627A4732}" type="slidenum">
              <a:rPr lang="fr-FR" smtClean="0"/>
              <a:pPr/>
              <a:t>41</a:t>
            </a:fld>
            <a:endParaRPr lang="fr-FR"/>
          </a:p>
        </p:txBody>
      </p:sp>
    </p:spTree>
    <p:extLst>
      <p:ext uri="{BB962C8B-B14F-4D97-AF65-F5344CB8AC3E}">
        <p14:creationId xmlns:p14="http://schemas.microsoft.com/office/powerpoint/2010/main" val="3003796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E36EF-F5C6-4B8F-B7DB-8634ADE09599}"/>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95A015AE-CAB1-4F2E-9940-D4A61F65DEFD}"/>
              </a:ext>
            </a:extLst>
          </p:cNvPr>
          <p:cNvSpPr>
            <a:spLocks noGrp="1"/>
          </p:cNvSpPr>
          <p:nvPr>
            <p:ph idx="1"/>
            <p:custDataLst>
              <p:tags r:id="rId2"/>
            </p:custDataLst>
          </p:nvPr>
        </p:nvSpPr>
        <p:spPr>
          <a:xfrm>
            <a:off x="251520" y="2431591"/>
            <a:ext cx="8352928" cy="4237769"/>
          </a:xfrm>
        </p:spPr>
        <p:txBody>
          <a:bodyPr/>
          <a:lstStyle/>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5695E2DB-556F-400C-AD15-E0C48A3D0713}"/>
              </a:ext>
            </a:extLst>
          </p:cNvPr>
          <p:cNvSpPr>
            <a:spLocks noGrp="1"/>
          </p:cNvSpPr>
          <p:nvPr>
            <p:ph type="sldNum" sz="quarter" idx="12"/>
            <p:custDataLst>
              <p:tags r:id="rId3"/>
            </p:custDataLst>
          </p:nvPr>
        </p:nvSpPr>
        <p:spPr/>
        <p:txBody>
          <a:bodyPr/>
          <a:lstStyle/>
          <a:p>
            <a:fld id="{CF6D1095-B6BA-416E-A6E4-20A3627A4732}" type="slidenum">
              <a:rPr lang="fr-FR" smtClean="0"/>
              <a:pPr/>
              <a:t>42</a:t>
            </a:fld>
            <a:endParaRPr lang="fr-FR"/>
          </a:p>
        </p:txBody>
      </p:sp>
      <p:pic>
        <p:nvPicPr>
          <p:cNvPr id="5" name="Image 4">
            <a:extLst>
              <a:ext uri="{FF2B5EF4-FFF2-40B4-BE49-F238E27FC236}">
                <a16:creationId xmlns:a16="http://schemas.microsoft.com/office/drawing/2014/main" id="{7C9FAE26-E0A9-448F-BEAC-A250860517B4}"/>
              </a:ext>
            </a:extLst>
          </p:cNvPr>
          <p:cNvPicPr>
            <a:picLocks noChangeAspect="1"/>
          </p:cNvPicPr>
          <p:nvPr>
            <p:custDataLst>
              <p:tags r:id="rId4"/>
            </p:custDataLst>
          </p:nvPr>
        </p:nvPicPr>
        <p:blipFill>
          <a:blip r:embed="rId6"/>
          <a:stretch>
            <a:fillRect/>
          </a:stretch>
        </p:blipFill>
        <p:spPr>
          <a:xfrm>
            <a:off x="864382" y="2297968"/>
            <a:ext cx="7458075" cy="4237769"/>
          </a:xfrm>
          <a:prstGeom prst="rect">
            <a:avLst/>
          </a:prstGeom>
        </p:spPr>
      </p:pic>
    </p:spTree>
    <p:extLst>
      <p:ext uri="{BB962C8B-B14F-4D97-AF65-F5344CB8AC3E}">
        <p14:creationId xmlns:p14="http://schemas.microsoft.com/office/powerpoint/2010/main" val="1711850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89524-F447-4FA2-84DC-8A0FE6F54C26}"/>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139266B0-785F-4EDA-B028-DB1529C8F3CF}"/>
              </a:ext>
            </a:extLst>
          </p:cNvPr>
          <p:cNvSpPr>
            <a:spLocks noGrp="1"/>
          </p:cNvSpPr>
          <p:nvPr>
            <p:ph idx="1"/>
            <p:custDataLst>
              <p:tags r:id="rId2"/>
            </p:custDataLst>
          </p:nvPr>
        </p:nvSpPr>
        <p:spPr>
          <a:xfrm>
            <a:off x="323528" y="2348880"/>
            <a:ext cx="8424936" cy="3670920"/>
          </a:xfrm>
        </p:spPr>
        <p:txBody>
          <a:bodyPr>
            <a:normAutofit/>
          </a:bodyPr>
          <a:lstStyle/>
          <a:p>
            <a:pPr lvl="1"/>
            <a:r>
              <a:rPr lang="fr-FR" b="1" dirty="0">
                <a:solidFill>
                  <a:schemeClr val="tx1"/>
                </a:solidFill>
              </a:rPr>
              <a:t>Consulter l’index des périodiques</a:t>
            </a:r>
          </a:p>
          <a:p>
            <a:pPr lvl="2">
              <a:buFontTx/>
              <a:buChar char="-"/>
            </a:pPr>
            <a:r>
              <a:rPr lang="fr-FR" dirty="0">
                <a:solidFill>
                  <a:schemeClr val="tx1"/>
                </a:solidFill>
              </a:rPr>
              <a:t>Indexe contenant des vedettes-matières (indexe des revues)</a:t>
            </a:r>
          </a:p>
          <a:p>
            <a:pPr lvl="2">
              <a:buFontTx/>
              <a:buChar char="-"/>
            </a:pPr>
            <a:r>
              <a:rPr lang="fr-FR" dirty="0">
                <a:solidFill>
                  <a:schemeClr val="tx1"/>
                </a:solidFill>
              </a:rPr>
              <a:t>SNDL (système national de documentation en ligne)</a:t>
            </a:r>
          </a:p>
          <a:p>
            <a:pPr lvl="1"/>
            <a:r>
              <a:rPr lang="fr-FR" b="1" dirty="0">
                <a:solidFill>
                  <a:schemeClr val="tx1"/>
                </a:solidFill>
              </a:rPr>
              <a:t>Établir une liste exhaustive des documents en rapport avec mon sujet</a:t>
            </a:r>
            <a:endParaRPr lang="fr-FR" dirty="0">
              <a:solidFill>
                <a:schemeClr val="tx1"/>
              </a:solidFill>
            </a:endParaRPr>
          </a:p>
          <a:p>
            <a:pPr marL="402336" lvl="1" indent="0">
              <a:buNone/>
            </a:pPr>
            <a:r>
              <a:rPr lang="fr-FR" dirty="0">
                <a:solidFill>
                  <a:schemeClr val="tx1"/>
                </a:solidFill>
              </a:rPr>
              <a:t>	 	</a:t>
            </a:r>
            <a:r>
              <a:rPr lang="fr-FR" sz="1400" dirty="0">
                <a:solidFill>
                  <a:schemeClr val="tx1"/>
                </a:solidFill>
              </a:rPr>
              <a:t>- prendre note de toute référence en relation avec la thématique à l’étude (pour 				pouvoir les repérer facilement et rapidement)</a:t>
            </a:r>
          </a:p>
          <a:p>
            <a:pPr marL="402336" lvl="1" indent="0">
              <a:buNone/>
            </a:pPr>
            <a:r>
              <a:rPr lang="fr-FR" sz="1400" dirty="0">
                <a:solidFill>
                  <a:schemeClr val="tx1"/>
                </a:solidFill>
              </a:rPr>
              <a:t>		- si, c’est une liste des ouvrages de la bibliothèque (il faut noter la côte du livre)</a:t>
            </a:r>
            <a:endParaRPr lang="fr-FR" dirty="0">
              <a:solidFill>
                <a:schemeClr val="tx1"/>
              </a:solidFill>
            </a:endParaRPr>
          </a:p>
          <a:p>
            <a:pPr lvl="1"/>
            <a:r>
              <a:rPr lang="fr-FR" b="1" dirty="0">
                <a:solidFill>
                  <a:schemeClr val="tx1"/>
                </a:solidFill>
              </a:rPr>
              <a:t>Réaliser des fiches de lecture aux documents</a:t>
            </a:r>
            <a:endParaRPr lang="fr-FR" dirty="0">
              <a:solidFill>
                <a:schemeClr val="tx1"/>
              </a:solidFill>
            </a:endParaRPr>
          </a:p>
          <a:p>
            <a:pPr lvl="2">
              <a:buFontTx/>
              <a:buChar char="-"/>
            </a:pPr>
            <a:r>
              <a:rPr lang="fr-FR" dirty="0">
                <a:solidFill>
                  <a:schemeClr val="tx1"/>
                </a:solidFill>
              </a:rPr>
              <a:t>Mettre dans la fiche des idées à retenir de cet article, ouvrage, dictionnaire…</a:t>
            </a:r>
          </a:p>
          <a:p>
            <a:pPr lvl="2">
              <a:buFontTx/>
              <a:buChar char="-"/>
            </a:pPr>
            <a:r>
              <a:rPr lang="fr-FR" dirty="0">
                <a:solidFill>
                  <a:schemeClr val="tx1"/>
                </a:solidFill>
              </a:rPr>
              <a:t>Les extraits de l’ouvrage entre guillemets, paginer.</a:t>
            </a:r>
          </a:p>
          <a:p>
            <a:pPr marL="0" indent="0">
              <a:buNone/>
            </a:pPr>
            <a:endParaRPr lang="fr-FR" dirty="0"/>
          </a:p>
        </p:txBody>
      </p:sp>
      <p:sp>
        <p:nvSpPr>
          <p:cNvPr id="4" name="Espace réservé du numéro de diapositive 3">
            <a:extLst>
              <a:ext uri="{FF2B5EF4-FFF2-40B4-BE49-F238E27FC236}">
                <a16:creationId xmlns:a16="http://schemas.microsoft.com/office/drawing/2014/main" id="{D7EB0756-A783-487C-8893-F087164D3FD1}"/>
              </a:ext>
            </a:extLst>
          </p:cNvPr>
          <p:cNvSpPr>
            <a:spLocks noGrp="1"/>
          </p:cNvSpPr>
          <p:nvPr>
            <p:ph type="sldNum" sz="quarter" idx="12"/>
            <p:custDataLst>
              <p:tags r:id="rId3"/>
            </p:custDataLst>
          </p:nvPr>
        </p:nvSpPr>
        <p:spPr/>
        <p:txBody>
          <a:bodyPr/>
          <a:lstStyle/>
          <a:p>
            <a:fld id="{CF6D1095-B6BA-416E-A6E4-20A3627A4732}" type="slidenum">
              <a:rPr lang="fr-FR" smtClean="0"/>
              <a:pPr/>
              <a:t>43</a:t>
            </a:fld>
            <a:endParaRPr lang="fr-FR"/>
          </a:p>
        </p:txBody>
      </p:sp>
    </p:spTree>
    <p:extLst>
      <p:ext uri="{BB962C8B-B14F-4D97-AF65-F5344CB8AC3E}">
        <p14:creationId xmlns:p14="http://schemas.microsoft.com/office/powerpoint/2010/main" val="2775273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3D281-44AE-4180-BBB0-C9B998E90BCF}"/>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82CB32F0-9CF9-4B99-84EB-E20B27ACF0B0}"/>
              </a:ext>
            </a:extLst>
          </p:cNvPr>
          <p:cNvSpPr>
            <a:spLocks noGrp="1"/>
          </p:cNvSpPr>
          <p:nvPr>
            <p:ph idx="1"/>
            <p:custDataLst>
              <p:tags r:id="rId2"/>
            </p:custDataLst>
          </p:nvPr>
        </p:nvSpPr>
        <p:spPr>
          <a:xfrm>
            <a:off x="251520" y="2276872"/>
            <a:ext cx="8496944" cy="4285398"/>
          </a:xfrm>
        </p:spPr>
        <p:txBody>
          <a:bodyPr>
            <a:normAutofit fontScale="92500" lnSpcReduction="20000"/>
          </a:bodyPr>
          <a:lstStyle/>
          <a:p>
            <a:endParaRPr lang="fr-FR" dirty="0">
              <a:solidFill>
                <a:srgbClr val="FF0000"/>
              </a:solidFill>
            </a:endParaRPr>
          </a:p>
          <a:p>
            <a:pPr marL="402336" lvl="1" indent="0">
              <a:buNone/>
            </a:pPr>
            <a:r>
              <a:rPr lang="fr-FR" dirty="0">
                <a:solidFill>
                  <a:srgbClr val="FF0000"/>
                </a:solidFill>
              </a:rPr>
              <a:t>	  </a:t>
            </a:r>
            <a:r>
              <a:rPr lang="fr-FR" sz="1200" dirty="0">
                <a:solidFill>
                  <a:srgbClr val="FF0000"/>
                </a:solidFill>
              </a:rPr>
              <a:t>numéro de fiche                                       référence bibliographique de l’ouvrage, article, site</a:t>
            </a:r>
          </a:p>
          <a:p>
            <a:pPr marL="402336" lvl="1" indent="0">
              <a:buNone/>
            </a:pPr>
            <a:r>
              <a:rPr lang="fr-FR" dirty="0">
                <a:solidFill>
                  <a:srgbClr val="FF0000"/>
                </a:solidFill>
              </a:rPr>
              <a:t>		*****		    </a:t>
            </a:r>
          </a:p>
          <a:p>
            <a:pPr marL="402336" lvl="1" indent="0">
              <a:buNone/>
            </a:pPr>
            <a:r>
              <a:rPr lang="fr-FR" dirty="0">
                <a:solidFill>
                  <a:srgbClr val="FF0000"/>
                </a:solidFill>
              </a:rPr>
              <a:t>		P. 29			 « ………………………………………………………………….. »	</a:t>
            </a: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solidFill>
                <a:srgbClr val="FF0000"/>
              </a:solidFill>
            </a:endParaRPr>
          </a:p>
          <a:p>
            <a:r>
              <a:rPr lang="fr-FR" dirty="0">
                <a:solidFill>
                  <a:srgbClr val="FF0000"/>
                </a:solidFill>
              </a:rPr>
              <a:t>But: </a:t>
            </a:r>
            <a:r>
              <a:rPr lang="fr-FR" dirty="0">
                <a:solidFill>
                  <a:schemeClr val="tx1"/>
                </a:solidFill>
              </a:rPr>
              <a:t>Le respect de cet ordre est dans le but d’éviter les allers et retours (Drolet et </a:t>
            </a:r>
            <a:r>
              <a:rPr lang="fr-FR" dirty="0" err="1">
                <a:solidFill>
                  <a:schemeClr val="tx1"/>
                </a:solidFill>
              </a:rPr>
              <a:t>Létourneau</a:t>
            </a:r>
            <a:r>
              <a:rPr lang="fr-FR" dirty="0">
                <a:solidFill>
                  <a:schemeClr val="tx1"/>
                </a:solidFill>
              </a:rPr>
              <a:t>, 1989).</a:t>
            </a:r>
          </a:p>
          <a:p>
            <a:endParaRPr lang="fr-FR" dirty="0"/>
          </a:p>
        </p:txBody>
      </p:sp>
      <p:sp>
        <p:nvSpPr>
          <p:cNvPr id="4" name="Espace réservé du numéro de diapositive 3">
            <a:extLst>
              <a:ext uri="{FF2B5EF4-FFF2-40B4-BE49-F238E27FC236}">
                <a16:creationId xmlns:a16="http://schemas.microsoft.com/office/drawing/2014/main" id="{4C4BE82F-07E7-4D85-A6D5-6C05E6AFD482}"/>
              </a:ext>
            </a:extLst>
          </p:cNvPr>
          <p:cNvSpPr>
            <a:spLocks noGrp="1"/>
          </p:cNvSpPr>
          <p:nvPr>
            <p:ph type="sldNum" sz="quarter" idx="12"/>
            <p:custDataLst>
              <p:tags r:id="rId3"/>
            </p:custDataLst>
          </p:nvPr>
        </p:nvSpPr>
        <p:spPr/>
        <p:txBody>
          <a:bodyPr/>
          <a:lstStyle/>
          <a:p>
            <a:fld id="{CF6D1095-B6BA-416E-A6E4-20A3627A4732}" type="slidenum">
              <a:rPr lang="fr-FR" smtClean="0"/>
              <a:pPr/>
              <a:t>44</a:t>
            </a:fld>
            <a:endParaRPr lang="fr-FR"/>
          </a:p>
        </p:txBody>
      </p:sp>
      <p:cxnSp>
        <p:nvCxnSpPr>
          <p:cNvPr id="7" name="Connecteur droit 6">
            <a:extLst>
              <a:ext uri="{FF2B5EF4-FFF2-40B4-BE49-F238E27FC236}">
                <a16:creationId xmlns:a16="http://schemas.microsoft.com/office/drawing/2014/main" id="{BB69E417-8233-4578-81B2-6A3377D19A8F}"/>
              </a:ext>
            </a:extLst>
          </p:cNvPr>
          <p:cNvCxnSpPr>
            <a:cxnSpLocks/>
          </p:cNvCxnSpPr>
          <p:nvPr>
            <p:custDataLst>
              <p:tags r:id="rId4"/>
            </p:custDataLst>
          </p:nvPr>
        </p:nvCxnSpPr>
        <p:spPr>
          <a:xfrm>
            <a:off x="2195736" y="2492896"/>
            <a:ext cx="0" cy="2952328"/>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148AB6E9-334C-4243-A4A8-0C49F632F3ED}"/>
              </a:ext>
            </a:extLst>
          </p:cNvPr>
          <p:cNvCxnSpPr>
            <a:cxnSpLocks/>
          </p:cNvCxnSpPr>
          <p:nvPr>
            <p:custDataLst>
              <p:tags r:id="rId5"/>
            </p:custDataLst>
          </p:nvPr>
        </p:nvCxnSpPr>
        <p:spPr>
          <a:xfrm>
            <a:off x="865970" y="2924944"/>
            <a:ext cx="7378438"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691B99E9-1291-42D8-8F6F-249088941C9C}"/>
              </a:ext>
            </a:extLst>
          </p:cNvPr>
          <p:cNvCxnSpPr/>
          <p:nvPr>
            <p:custDataLst>
              <p:tags r:id="rId6"/>
            </p:custDataLst>
          </p:nvPr>
        </p:nvCxnSpPr>
        <p:spPr>
          <a:xfrm>
            <a:off x="865970" y="3140968"/>
            <a:ext cx="1329766" cy="0"/>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4E34B791-1D77-4F4D-B05B-DA9EBE9DD1B7}"/>
              </a:ext>
            </a:extLst>
          </p:cNvPr>
          <p:cNvCxnSpPr/>
          <p:nvPr>
            <p:custDataLst>
              <p:tags r:id="rId7"/>
            </p:custDataLst>
          </p:nvPr>
        </p:nvCxnSpPr>
        <p:spPr>
          <a:xfrm>
            <a:off x="865970" y="2492896"/>
            <a:ext cx="0" cy="2952328"/>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36963103-23AE-45A5-8E69-DB90E95ECF00}"/>
              </a:ext>
            </a:extLst>
          </p:cNvPr>
          <p:cNvCxnSpPr/>
          <p:nvPr>
            <p:custDataLst>
              <p:tags r:id="rId8"/>
            </p:custDataLst>
          </p:nvPr>
        </p:nvCxnSpPr>
        <p:spPr>
          <a:xfrm flipH="1">
            <a:off x="865970" y="2492896"/>
            <a:ext cx="7378438" cy="0"/>
          </a:xfrm>
          <a:prstGeom prst="line">
            <a:avLst/>
          </a:prstGeom>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DF08B754-1602-4FDE-9E71-BCBF7ED9DEC3}"/>
              </a:ext>
            </a:extLst>
          </p:cNvPr>
          <p:cNvCxnSpPr/>
          <p:nvPr>
            <p:custDataLst>
              <p:tags r:id="rId9"/>
            </p:custDataLst>
          </p:nvPr>
        </p:nvCxnSpPr>
        <p:spPr>
          <a:xfrm flipV="1">
            <a:off x="8244408" y="2492896"/>
            <a:ext cx="0" cy="2952328"/>
          </a:xfrm>
          <a:prstGeom prst="line">
            <a:avLst/>
          </a:prstGeom>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8B32E30C-AC83-45DE-AC1F-63DEB65E6CF6}"/>
              </a:ext>
            </a:extLst>
          </p:cNvPr>
          <p:cNvCxnSpPr/>
          <p:nvPr>
            <p:custDataLst>
              <p:tags r:id="rId10"/>
            </p:custDataLst>
          </p:nvPr>
        </p:nvCxnSpPr>
        <p:spPr>
          <a:xfrm>
            <a:off x="865970" y="5445224"/>
            <a:ext cx="737843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8990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D2BBD-6AAF-43CA-A246-C4C2EE309E78}"/>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83A0B1C5-162B-4952-A85F-5B49925720EC}"/>
              </a:ext>
            </a:extLst>
          </p:cNvPr>
          <p:cNvSpPr>
            <a:spLocks noGrp="1"/>
          </p:cNvSpPr>
          <p:nvPr>
            <p:ph idx="1"/>
            <p:custDataLst>
              <p:tags r:id="rId2"/>
            </p:custDataLst>
          </p:nvPr>
        </p:nvSpPr>
        <p:spPr>
          <a:xfrm>
            <a:off x="323528" y="2348880"/>
            <a:ext cx="8352928" cy="4213390"/>
          </a:xfrm>
        </p:spPr>
        <p:txBody>
          <a:bodyPr/>
          <a:lstStyle/>
          <a:p>
            <a:r>
              <a:rPr lang="fr-FR" b="1" dirty="0">
                <a:solidFill>
                  <a:srgbClr val="FF0000"/>
                </a:solidFill>
              </a:rPr>
              <a:t>Pré-enquête</a:t>
            </a:r>
            <a:r>
              <a:rPr lang="fr-FR" dirty="0"/>
              <a:t> :</a:t>
            </a:r>
          </a:p>
          <a:p>
            <a:pPr marL="0" indent="0">
              <a:buNone/>
            </a:pPr>
            <a:r>
              <a:rPr lang="fr-FR" dirty="0"/>
              <a:t>	c’est la phase ou le chercheur va sur le terrain pour la première fois. Cela dans le but de connaitre la réalité sur le sujet choisi.</a:t>
            </a:r>
          </a:p>
          <a:p>
            <a:pPr marL="0" indent="0">
              <a:buNone/>
            </a:pPr>
            <a:r>
              <a:rPr lang="fr-FR" b="1" dirty="0">
                <a:solidFill>
                  <a:srgbClr val="FF0000"/>
                </a:solidFill>
              </a:rPr>
              <a:t>Exemple</a:t>
            </a:r>
            <a:r>
              <a:rPr lang="fr-FR" dirty="0"/>
              <a:t> : mon étude porte sur : </a:t>
            </a:r>
            <a:r>
              <a:rPr lang="fr-FR" b="1" dirty="0"/>
              <a:t>l’impact de la qualité d’enseignement sur performance des études.</a:t>
            </a:r>
          </a:p>
          <a:p>
            <a:pPr marL="0" indent="0">
              <a:buNone/>
            </a:pPr>
            <a:r>
              <a:rPr lang="fr-FR" b="1" dirty="0"/>
              <a:t>	explorer le terrain: </a:t>
            </a:r>
          </a:p>
          <a:p>
            <a:pPr marL="0" indent="0">
              <a:buNone/>
            </a:pPr>
            <a:r>
              <a:rPr lang="fr-FR" b="1" dirty="0"/>
              <a:t>	</a:t>
            </a:r>
            <a:r>
              <a:rPr lang="fr-FR" dirty="0"/>
              <a:t>	interviewer les enseignants d’une discipline</a:t>
            </a:r>
          </a:p>
          <a:p>
            <a:pPr marL="0" indent="0">
              <a:buNone/>
            </a:pPr>
            <a:r>
              <a:rPr lang="fr-FR" dirty="0"/>
              <a:t>		connaitre l’avis des étudiants sur l’enseignement, enseignants</a:t>
            </a:r>
          </a:p>
          <a:p>
            <a:pPr marL="0" indent="0">
              <a:buNone/>
            </a:pPr>
            <a:r>
              <a:rPr lang="fr-FR" dirty="0"/>
              <a:t>		s’interroger sur performance des études</a:t>
            </a:r>
          </a:p>
        </p:txBody>
      </p:sp>
      <p:sp>
        <p:nvSpPr>
          <p:cNvPr id="4" name="Espace réservé du numéro de diapositive 3">
            <a:extLst>
              <a:ext uri="{FF2B5EF4-FFF2-40B4-BE49-F238E27FC236}">
                <a16:creationId xmlns:a16="http://schemas.microsoft.com/office/drawing/2014/main" id="{D321FACF-206B-4884-9EB6-35C5FAFE2607}"/>
              </a:ext>
            </a:extLst>
          </p:cNvPr>
          <p:cNvSpPr>
            <a:spLocks noGrp="1"/>
          </p:cNvSpPr>
          <p:nvPr>
            <p:ph type="sldNum" sz="quarter" idx="12"/>
            <p:custDataLst>
              <p:tags r:id="rId3"/>
            </p:custDataLst>
          </p:nvPr>
        </p:nvSpPr>
        <p:spPr/>
        <p:txBody>
          <a:bodyPr/>
          <a:lstStyle/>
          <a:p>
            <a:fld id="{CF6D1095-B6BA-416E-A6E4-20A3627A4732}" type="slidenum">
              <a:rPr lang="fr-FR" smtClean="0"/>
              <a:pPr/>
              <a:t>45</a:t>
            </a:fld>
            <a:endParaRPr lang="fr-FR"/>
          </a:p>
        </p:txBody>
      </p:sp>
    </p:spTree>
    <p:extLst>
      <p:ext uri="{BB962C8B-B14F-4D97-AF65-F5344CB8AC3E}">
        <p14:creationId xmlns:p14="http://schemas.microsoft.com/office/powerpoint/2010/main" val="1113932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0893A-DB72-40CD-BD82-A40FF10E0496}"/>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4979652D-A8B4-454D-9299-728FE9818259}"/>
              </a:ext>
            </a:extLst>
          </p:cNvPr>
          <p:cNvSpPr>
            <a:spLocks noGrp="1"/>
          </p:cNvSpPr>
          <p:nvPr>
            <p:ph idx="1"/>
            <p:custDataLst>
              <p:tags r:id="rId2"/>
            </p:custDataLst>
          </p:nvPr>
        </p:nvSpPr>
        <p:spPr>
          <a:xfrm>
            <a:off x="323528" y="2348880"/>
            <a:ext cx="8424936" cy="4213390"/>
          </a:xfrm>
        </p:spPr>
        <p:txBody>
          <a:bodyPr/>
          <a:lstStyle/>
          <a:p>
            <a:r>
              <a:rPr lang="fr-FR" dirty="0"/>
              <a:t>La pré-enquête se réalise par les techniques </a:t>
            </a:r>
            <a:r>
              <a:rPr lang="fr-FR" b="1" dirty="0"/>
              <a:t>qualitatives</a:t>
            </a:r>
            <a:r>
              <a:rPr lang="fr-FR" dirty="0"/>
              <a:t> : </a:t>
            </a:r>
          </a:p>
          <a:p>
            <a:pPr lvl="1"/>
            <a:r>
              <a:rPr lang="fr-FR" dirty="0"/>
              <a:t>Entretien </a:t>
            </a:r>
          </a:p>
          <a:p>
            <a:pPr lvl="1"/>
            <a:r>
              <a:rPr lang="fr-FR" dirty="0"/>
              <a:t>Observation </a:t>
            </a:r>
          </a:p>
          <a:p>
            <a:pPr lvl="1"/>
            <a:r>
              <a:rPr lang="fr-FR" dirty="0"/>
              <a:t>Étude de cas</a:t>
            </a:r>
          </a:p>
          <a:p>
            <a:pPr marL="0" indent="0">
              <a:buNone/>
            </a:pPr>
            <a:r>
              <a:rPr lang="fr-FR" b="1" dirty="0">
                <a:solidFill>
                  <a:srgbClr val="FF0000"/>
                </a:solidFill>
              </a:rPr>
              <a:t>Question</a:t>
            </a:r>
            <a:r>
              <a:rPr lang="fr-FR" dirty="0"/>
              <a:t> : </a:t>
            </a:r>
          </a:p>
          <a:p>
            <a:pPr marL="0" indent="0">
              <a:buNone/>
            </a:pPr>
            <a:r>
              <a:rPr lang="fr-FR" dirty="0"/>
              <a:t> 	- si, je veux connaitre l’avis des timides sur la timidité, par quelle 		  		technique je dois procéder ?</a:t>
            </a:r>
          </a:p>
          <a:p>
            <a:pPr marL="0" indent="0">
              <a:buNone/>
            </a:pPr>
            <a:r>
              <a:rPr lang="fr-FR" dirty="0"/>
              <a:t>	- l’agressivité des élèves du rang primaire pendant  la pause de récréation en rapport à ce qu’ils ont vu à la télévision.</a:t>
            </a:r>
          </a:p>
        </p:txBody>
      </p:sp>
      <p:sp>
        <p:nvSpPr>
          <p:cNvPr id="4" name="Espace réservé du numéro de diapositive 3">
            <a:extLst>
              <a:ext uri="{FF2B5EF4-FFF2-40B4-BE49-F238E27FC236}">
                <a16:creationId xmlns:a16="http://schemas.microsoft.com/office/drawing/2014/main" id="{FFC4C3C4-15B9-4B75-96DA-4660A80C4214}"/>
              </a:ext>
            </a:extLst>
          </p:cNvPr>
          <p:cNvSpPr>
            <a:spLocks noGrp="1"/>
          </p:cNvSpPr>
          <p:nvPr>
            <p:ph type="sldNum" sz="quarter" idx="12"/>
            <p:custDataLst>
              <p:tags r:id="rId3"/>
            </p:custDataLst>
          </p:nvPr>
        </p:nvSpPr>
        <p:spPr/>
        <p:txBody>
          <a:bodyPr/>
          <a:lstStyle/>
          <a:p>
            <a:fld id="{CF6D1095-B6BA-416E-A6E4-20A3627A4732}" type="slidenum">
              <a:rPr lang="fr-FR" smtClean="0"/>
              <a:pPr/>
              <a:t>46</a:t>
            </a:fld>
            <a:endParaRPr lang="fr-FR"/>
          </a:p>
        </p:txBody>
      </p:sp>
    </p:spTree>
    <p:extLst>
      <p:ext uri="{BB962C8B-B14F-4D97-AF65-F5344CB8AC3E}">
        <p14:creationId xmlns:p14="http://schemas.microsoft.com/office/powerpoint/2010/main" val="972816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81871-82EE-40F8-9CA2-6A4A66E3DCF9}"/>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exploration </a:t>
            </a:r>
            <a:endParaRPr lang="fr-FR" dirty="0"/>
          </a:p>
        </p:txBody>
      </p:sp>
      <p:sp>
        <p:nvSpPr>
          <p:cNvPr id="3" name="Espace réservé du contenu 2">
            <a:extLst>
              <a:ext uri="{FF2B5EF4-FFF2-40B4-BE49-F238E27FC236}">
                <a16:creationId xmlns:a16="http://schemas.microsoft.com/office/drawing/2014/main" id="{DD50A570-E2E9-4241-9666-05DB943B56ED}"/>
              </a:ext>
            </a:extLst>
          </p:cNvPr>
          <p:cNvSpPr>
            <a:spLocks noGrp="1"/>
          </p:cNvSpPr>
          <p:nvPr>
            <p:ph idx="1"/>
            <p:custDataLst>
              <p:tags r:id="rId2"/>
            </p:custDataLst>
          </p:nvPr>
        </p:nvSpPr>
        <p:spPr>
          <a:xfrm>
            <a:off x="251520" y="2204864"/>
            <a:ext cx="8568952" cy="4357406"/>
          </a:xfrm>
        </p:spPr>
        <p:txBody>
          <a:bodyPr/>
          <a:lstStyle/>
          <a:p>
            <a:r>
              <a:rPr lang="fr-FR" dirty="0"/>
              <a:t>Objectif de la pré-enquête :</a:t>
            </a:r>
          </a:p>
          <a:p>
            <a:pPr lvl="1">
              <a:buFont typeface="+mj-lt"/>
              <a:buAutoNum type="arabicPeriod"/>
            </a:pPr>
            <a:r>
              <a:rPr lang="fr-FR" dirty="0"/>
              <a:t>Précision du sujet auquel on a besoin de s’informer</a:t>
            </a:r>
          </a:p>
          <a:p>
            <a:pPr lvl="1">
              <a:buFont typeface="+mj-lt"/>
              <a:buAutoNum type="arabicPeriod"/>
            </a:pPr>
            <a:r>
              <a:rPr lang="fr-FR" dirty="0"/>
              <a:t>Choisir une technique d’exploration qualitative </a:t>
            </a:r>
          </a:p>
          <a:p>
            <a:pPr lvl="1">
              <a:buFont typeface="+mj-lt"/>
              <a:buAutoNum type="arabicPeriod"/>
            </a:pPr>
            <a:r>
              <a:rPr lang="fr-FR" dirty="0"/>
              <a:t>Choisir les individus d’enquête (qui seront interviewés)</a:t>
            </a:r>
          </a:p>
          <a:p>
            <a:pPr lvl="1">
              <a:buFont typeface="+mj-lt"/>
              <a:buAutoNum type="arabicPeriod"/>
            </a:pPr>
            <a:r>
              <a:rPr lang="fr-FR" dirty="0"/>
              <a:t>Prise de note pendant l’enquête (noter sur des fiches)</a:t>
            </a:r>
          </a:p>
          <a:p>
            <a:pPr lvl="1">
              <a:buFont typeface="+mj-lt"/>
              <a:buAutoNum type="arabicPeriod"/>
            </a:pPr>
            <a:r>
              <a:rPr lang="fr-FR" dirty="0"/>
              <a:t>Le codage des informations collectées</a:t>
            </a:r>
          </a:p>
        </p:txBody>
      </p:sp>
      <p:sp>
        <p:nvSpPr>
          <p:cNvPr id="4" name="Espace réservé du numéro de diapositive 3">
            <a:extLst>
              <a:ext uri="{FF2B5EF4-FFF2-40B4-BE49-F238E27FC236}">
                <a16:creationId xmlns:a16="http://schemas.microsoft.com/office/drawing/2014/main" id="{D02B9DA1-2591-48B9-9EF5-0C0E0069B91B}"/>
              </a:ext>
            </a:extLst>
          </p:cNvPr>
          <p:cNvSpPr>
            <a:spLocks noGrp="1"/>
          </p:cNvSpPr>
          <p:nvPr>
            <p:ph type="sldNum" sz="quarter" idx="12"/>
            <p:custDataLst>
              <p:tags r:id="rId3"/>
            </p:custDataLst>
          </p:nvPr>
        </p:nvSpPr>
        <p:spPr/>
        <p:txBody>
          <a:bodyPr/>
          <a:lstStyle/>
          <a:p>
            <a:fld id="{CF6D1095-B6BA-416E-A6E4-20A3627A4732}" type="slidenum">
              <a:rPr lang="fr-FR" smtClean="0"/>
              <a:pPr/>
              <a:t>47</a:t>
            </a:fld>
            <a:endParaRPr lang="fr-FR"/>
          </a:p>
        </p:txBody>
      </p:sp>
    </p:spTree>
    <p:extLst>
      <p:ext uri="{BB962C8B-B14F-4D97-AF65-F5344CB8AC3E}">
        <p14:creationId xmlns:p14="http://schemas.microsoft.com/office/powerpoint/2010/main" val="2671131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AAAAE0-5195-47F7-8FAD-2148D8512139}"/>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temps de conjoncture (problématique)</a:t>
            </a:r>
            <a:endParaRPr lang="fr-FR" dirty="0"/>
          </a:p>
        </p:txBody>
      </p:sp>
      <p:sp>
        <p:nvSpPr>
          <p:cNvPr id="3" name="Espace réservé du contenu 2">
            <a:extLst>
              <a:ext uri="{FF2B5EF4-FFF2-40B4-BE49-F238E27FC236}">
                <a16:creationId xmlns:a16="http://schemas.microsoft.com/office/drawing/2014/main" id="{A5719379-3343-472A-87B9-E7A75739CA4A}"/>
              </a:ext>
            </a:extLst>
          </p:cNvPr>
          <p:cNvSpPr>
            <a:spLocks noGrp="1"/>
          </p:cNvSpPr>
          <p:nvPr>
            <p:ph idx="1"/>
            <p:custDataLst>
              <p:tags r:id="rId2"/>
            </p:custDataLst>
          </p:nvPr>
        </p:nvSpPr>
        <p:spPr>
          <a:xfrm>
            <a:off x="251520" y="2276872"/>
            <a:ext cx="8496944" cy="4285398"/>
          </a:xfrm>
        </p:spPr>
        <p:txBody>
          <a:bodyPr/>
          <a:lstStyle/>
          <a:p>
            <a:r>
              <a:rPr lang="fr-FR" b="1" u="sng" dirty="0">
                <a:solidFill>
                  <a:srgbClr val="FF0000"/>
                </a:solidFill>
              </a:rPr>
              <a:t>Définition </a:t>
            </a:r>
            <a:r>
              <a:rPr lang="fr-FR" dirty="0"/>
              <a:t>: du latin </a:t>
            </a:r>
            <a:r>
              <a:rPr lang="fr-FR" b="1" i="1" dirty="0" err="1"/>
              <a:t>probléma</a:t>
            </a:r>
            <a:r>
              <a:rPr lang="fr-FR" b="1" i="1" dirty="0"/>
              <a:t>, </a:t>
            </a:r>
            <a:r>
              <a:rPr lang="fr-FR" dirty="0"/>
              <a:t>cas à résoudre</a:t>
            </a:r>
          </a:p>
          <a:p>
            <a:r>
              <a:rPr lang="fr-FR" dirty="0"/>
              <a:t>Ensemble organisé de questions dont les éléments sont liés et se posent relativement à un domaine particulier.</a:t>
            </a:r>
          </a:p>
          <a:p>
            <a:pPr marL="0" indent="0">
              <a:buNone/>
            </a:pPr>
            <a:endParaRPr lang="fr-FR" dirty="0"/>
          </a:p>
        </p:txBody>
      </p:sp>
      <p:sp>
        <p:nvSpPr>
          <p:cNvPr id="4" name="Espace réservé du numéro de diapositive 3">
            <a:extLst>
              <a:ext uri="{FF2B5EF4-FFF2-40B4-BE49-F238E27FC236}">
                <a16:creationId xmlns:a16="http://schemas.microsoft.com/office/drawing/2014/main" id="{7A899214-A4F5-4B3C-B54B-6A1A0E6AD9E2}"/>
              </a:ext>
            </a:extLst>
          </p:cNvPr>
          <p:cNvSpPr>
            <a:spLocks noGrp="1"/>
          </p:cNvSpPr>
          <p:nvPr>
            <p:ph type="sldNum" sz="quarter" idx="12"/>
            <p:custDataLst>
              <p:tags r:id="rId3"/>
            </p:custDataLst>
          </p:nvPr>
        </p:nvSpPr>
        <p:spPr/>
        <p:txBody>
          <a:bodyPr/>
          <a:lstStyle/>
          <a:p>
            <a:fld id="{CF6D1095-B6BA-416E-A6E4-20A3627A4732}" type="slidenum">
              <a:rPr lang="fr-FR" smtClean="0"/>
              <a:pPr/>
              <a:t>48</a:t>
            </a:fld>
            <a:endParaRPr lang="fr-FR"/>
          </a:p>
        </p:txBody>
      </p:sp>
      <p:sp>
        <p:nvSpPr>
          <p:cNvPr id="5" name="Rectangle 4">
            <a:extLst>
              <a:ext uri="{FF2B5EF4-FFF2-40B4-BE49-F238E27FC236}">
                <a16:creationId xmlns:a16="http://schemas.microsoft.com/office/drawing/2014/main" id="{95D4CA8A-F8F6-4C45-9E95-7F8A4C931C85}"/>
              </a:ext>
            </a:extLst>
          </p:cNvPr>
          <p:cNvSpPr/>
          <p:nvPr>
            <p:custDataLst>
              <p:tags r:id="rId4"/>
            </p:custDataLst>
          </p:nvPr>
        </p:nvSpPr>
        <p:spPr>
          <a:xfrm>
            <a:off x="2771800" y="3429000"/>
            <a:ext cx="28803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Choix du thème</a:t>
            </a:r>
          </a:p>
        </p:txBody>
      </p:sp>
      <p:cxnSp>
        <p:nvCxnSpPr>
          <p:cNvPr id="7" name="Connecteur droit avec flèche 6">
            <a:extLst>
              <a:ext uri="{FF2B5EF4-FFF2-40B4-BE49-F238E27FC236}">
                <a16:creationId xmlns:a16="http://schemas.microsoft.com/office/drawing/2014/main" id="{32C0265E-AAB8-464D-8B8C-B1725E8EE8CC}"/>
              </a:ext>
            </a:extLst>
          </p:cNvPr>
          <p:cNvCxnSpPr/>
          <p:nvPr>
            <p:custDataLst>
              <p:tags r:id="rId5"/>
            </p:custDataLst>
          </p:nvPr>
        </p:nvCxnSpPr>
        <p:spPr>
          <a:xfrm>
            <a:off x="4037806" y="3933056"/>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584A89A-A709-4E11-B8DE-B5FBEB174FD0}"/>
              </a:ext>
            </a:extLst>
          </p:cNvPr>
          <p:cNvSpPr/>
          <p:nvPr>
            <p:custDataLst>
              <p:tags r:id="rId6"/>
            </p:custDataLst>
          </p:nvPr>
        </p:nvSpPr>
        <p:spPr>
          <a:xfrm>
            <a:off x="2782072" y="4320937"/>
            <a:ext cx="28803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Exploration </a:t>
            </a:r>
          </a:p>
        </p:txBody>
      </p:sp>
      <p:cxnSp>
        <p:nvCxnSpPr>
          <p:cNvPr id="10" name="Connecteur droit avec flèche 9">
            <a:extLst>
              <a:ext uri="{FF2B5EF4-FFF2-40B4-BE49-F238E27FC236}">
                <a16:creationId xmlns:a16="http://schemas.microsoft.com/office/drawing/2014/main" id="{EBD5B97D-C0CA-4B39-8B36-9837764026C6}"/>
              </a:ext>
            </a:extLst>
          </p:cNvPr>
          <p:cNvCxnSpPr/>
          <p:nvPr>
            <p:custDataLst>
              <p:tags r:id="rId7"/>
            </p:custDataLst>
          </p:nvPr>
        </p:nvCxnSpPr>
        <p:spPr>
          <a:xfrm flipH="1">
            <a:off x="2555776" y="4815615"/>
            <a:ext cx="64807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97B9F30-7565-4902-908F-E80FCE5BC404}"/>
              </a:ext>
            </a:extLst>
          </p:cNvPr>
          <p:cNvSpPr/>
          <p:nvPr>
            <p:custDataLst>
              <p:tags r:id="rId8"/>
            </p:custDataLst>
          </p:nvPr>
        </p:nvSpPr>
        <p:spPr>
          <a:xfrm>
            <a:off x="1192760" y="5212873"/>
            <a:ext cx="1939080" cy="494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Études antérieures</a:t>
            </a:r>
          </a:p>
        </p:txBody>
      </p:sp>
      <p:sp>
        <p:nvSpPr>
          <p:cNvPr id="12" name="Rectangle 11">
            <a:extLst>
              <a:ext uri="{FF2B5EF4-FFF2-40B4-BE49-F238E27FC236}">
                <a16:creationId xmlns:a16="http://schemas.microsoft.com/office/drawing/2014/main" id="{F69C11DC-D353-4A04-B39F-2CC46F5701AF}"/>
              </a:ext>
            </a:extLst>
          </p:cNvPr>
          <p:cNvSpPr/>
          <p:nvPr>
            <p:custDataLst>
              <p:tags r:id="rId9"/>
            </p:custDataLst>
          </p:nvPr>
        </p:nvSpPr>
        <p:spPr>
          <a:xfrm>
            <a:off x="5225208" y="5229200"/>
            <a:ext cx="1939080" cy="494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Pré-enquête</a:t>
            </a:r>
          </a:p>
        </p:txBody>
      </p:sp>
      <p:cxnSp>
        <p:nvCxnSpPr>
          <p:cNvPr id="14" name="Connecteur droit avec flèche 13">
            <a:extLst>
              <a:ext uri="{FF2B5EF4-FFF2-40B4-BE49-F238E27FC236}">
                <a16:creationId xmlns:a16="http://schemas.microsoft.com/office/drawing/2014/main" id="{0DEBAA90-2E3C-4CD2-8EBB-EBE0E493A776}"/>
              </a:ext>
            </a:extLst>
          </p:cNvPr>
          <p:cNvCxnSpPr/>
          <p:nvPr>
            <p:custDataLst>
              <p:tags r:id="rId10"/>
            </p:custDataLst>
          </p:nvPr>
        </p:nvCxnSpPr>
        <p:spPr>
          <a:xfrm>
            <a:off x="5220072" y="4852834"/>
            <a:ext cx="576064" cy="293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31E0F7D5-53F8-437C-B11F-9D7D96524386}"/>
              </a:ext>
            </a:extLst>
          </p:cNvPr>
          <p:cNvCxnSpPr/>
          <p:nvPr>
            <p:custDataLst>
              <p:tags r:id="rId11"/>
            </p:custDataLst>
          </p:nvPr>
        </p:nvCxnSpPr>
        <p:spPr>
          <a:xfrm>
            <a:off x="2555776" y="5723879"/>
            <a:ext cx="1368152" cy="31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AF654C5E-E935-43E6-A454-CF2C325DACD3}"/>
              </a:ext>
            </a:extLst>
          </p:cNvPr>
          <p:cNvCxnSpPr/>
          <p:nvPr>
            <p:custDataLst>
              <p:tags r:id="rId12"/>
            </p:custDataLst>
          </p:nvPr>
        </p:nvCxnSpPr>
        <p:spPr>
          <a:xfrm flipH="1">
            <a:off x="4211960" y="5744770"/>
            <a:ext cx="1450432" cy="313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6803BDC-FF3B-4100-B54E-EF096E28BD0F}"/>
              </a:ext>
            </a:extLst>
          </p:cNvPr>
          <p:cNvSpPr/>
          <p:nvPr>
            <p:custDataLst>
              <p:tags r:id="rId13"/>
            </p:custDataLst>
          </p:nvPr>
        </p:nvSpPr>
        <p:spPr>
          <a:xfrm>
            <a:off x="2879812" y="6165304"/>
            <a:ext cx="2772308" cy="413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Problématique </a:t>
            </a:r>
          </a:p>
        </p:txBody>
      </p:sp>
    </p:spTree>
    <p:extLst>
      <p:ext uri="{BB962C8B-B14F-4D97-AF65-F5344CB8AC3E}">
        <p14:creationId xmlns:p14="http://schemas.microsoft.com/office/powerpoint/2010/main" val="1470972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0A0B0-70DD-4295-A258-CA6C6196C766}"/>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1800" dirty="0"/>
              <a:t>temps de conjoncture (problématique)</a:t>
            </a:r>
            <a:endParaRPr lang="fr-FR" dirty="0"/>
          </a:p>
        </p:txBody>
      </p:sp>
      <p:sp>
        <p:nvSpPr>
          <p:cNvPr id="3" name="Espace réservé du contenu 2">
            <a:extLst>
              <a:ext uri="{FF2B5EF4-FFF2-40B4-BE49-F238E27FC236}">
                <a16:creationId xmlns:a16="http://schemas.microsoft.com/office/drawing/2014/main" id="{4E77CE59-D940-4B94-A4E2-ECB46DCEC73E}"/>
              </a:ext>
            </a:extLst>
          </p:cNvPr>
          <p:cNvSpPr>
            <a:spLocks noGrp="1"/>
          </p:cNvSpPr>
          <p:nvPr>
            <p:ph idx="1"/>
            <p:custDataLst>
              <p:tags r:id="rId2"/>
            </p:custDataLst>
          </p:nvPr>
        </p:nvSpPr>
        <p:spPr>
          <a:xfrm>
            <a:off x="251520" y="2348880"/>
            <a:ext cx="8568952" cy="4213390"/>
          </a:xfrm>
        </p:spPr>
        <p:txBody>
          <a:bodyPr>
            <a:normAutofit fontScale="92500" lnSpcReduction="10000"/>
          </a:bodyPr>
          <a:lstStyle/>
          <a:p>
            <a:r>
              <a:rPr lang="fr-FR" b="1" dirty="0">
                <a:solidFill>
                  <a:srgbClr val="FF0000"/>
                </a:solidFill>
              </a:rPr>
              <a:t>La problématisation </a:t>
            </a:r>
            <a:r>
              <a:rPr lang="fr-FR" dirty="0"/>
              <a:t>:</a:t>
            </a:r>
          </a:p>
          <a:p>
            <a:pPr marL="0" indent="0">
              <a:buNone/>
            </a:pPr>
            <a:r>
              <a:rPr lang="fr-FR" dirty="0"/>
              <a:t>	la présentation d’une problématique de recherche sous la forme interrogative : </a:t>
            </a:r>
          </a:p>
          <a:p>
            <a:pPr marL="0" indent="0" algn="ctr">
              <a:buNone/>
            </a:pPr>
            <a:r>
              <a:rPr lang="fr-FR" b="1" dirty="0"/>
              <a:t>« pourquoi avons-nous besoin de réaliser cette recherche et de connaitre les résultats qu’elle propose ? »</a:t>
            </a:r>
          </a:p>
          <a:p>
            <a:pPr marL="0" indent="0">
              <a:buNone/>
            </a:pPr>
            <a:r>
              <a:rPr lang="fr-FR" b="1" dirty="0"/>
              <a:t>Problème de recherche  			   constat d’une      </a:t>
            </a:r>
            <a:r>
              <a:rPr lang="fr-FR" b="1" dirty="0">
                <a:solidFill>
                  <a:srgbClr val="FF0000"/>
                </a:solidFill>
              </a:rPr>
              <a:t>situation insatisfaite</a:t>
            </a:r>
          </a:p>
          <a:p>
            <a:pPr marL="0" indent="0">
              <a:buNone/>
            </a:pPr>
            <a:r>
              <a:rPr lang="fr-FR" b="1" dirty="0">
                <a:solidFill>
                  <a:srgbClr val="FF0000"/>
                </a:solidFill>
              </a:rPr>
              <a:t>	(écart)											=   problème  </a:t>
            </a:r>
          </a:p>
          <a:p>
            <a:pPr marL="0" indent="0">
              <a:buNone/>
            </a:pPr>
            <a:endParaRPr lang="fr-FR" b="1" dirty="0">
              <a:solidFill>
                <a:srgbClr val="FF0000"/>
              </a:solidFill>
            </a:endParaRPr>
          </a:p>
          <a:p>
            <a:pPr marL="0" indent="0">
              <a:buNone/>
            </a:pPr>
            <a:r>
              <a:rPr lang="fr-FR" b="1" dirty="0">
                <a:solidFill>
                  <a:srgbClr val="FF0000"/>
                </a:solidFill>
              </a:rPr>
              <a:t>										résolution        situation désirable</a:t>
            </a:r>
          </a:p>
          <a:p>
            <a:pPr marL="0" indent="0">
              <a:buNone/>
            </a:pPr>
            <a:r>
              <a:rPr lang="fr-FR" b="1" dirty="0">
                <a:solidFill>
                  <a:srgbClr val="FF0000"/>
                </a:solidFill>
              </a:rPr>
              <a:t>														= solution </a:t>
            </a:r>
          </a:p>
          <a:p>
            <a:pPr marL="0" indent="0" algn="ctr">
              <a:buNone/>
            </a:pPr>
            <a:r>
              <a:rPr lang="fr-FR" b="1" dirty="0">
                <a:solidFill>
                  <a:srgbClr val="FF0000"/>
                </a:solidFill>
              </a:rPr>
              <a:t>Problème de recherche </a:t>
            </a:r>
            <a:r>
              <a:rPr lang="fr-FR" b="1" dirty="0"/>
              <a:t>: c’est l’écart conscient que l’on veut combler entre ce que nous savons, jugé insatisfaisant, et ce que nous devrions savoir, jugé désirable</a:t>
            </a:r>
          </a:p>
          <a:p>
            <a:pPr marL="0" indent="0">
              <a:buNone/>
            </a:pPr>
            <a:endParaRPr lang="fr-FR" dirty="0"/>
          </a:p>
        </p:txBody>
      </p:sp>
      <p:sp>
        <p:nvSpPr>
          <p:cNvPr id="4" name="Espace réservé du numéro de diapositive 3">
            <a:extLst>
              <a:ext uri="{FF2B5EF4-FFF2-40B4-BE49-F238E27FC236}">
                <a16:creationId xmlns:a16="http://schemas.microsoft.com/office/drawing/2014/main" id="{2AD899E9-B579-4B47-A586-F0E17150B90F}"/>
              </a:ext>
            </a:extLst>
          </p:cNvPr>
          <p:cNvSpPr>
            <a:spLocks noGrp="1"/>
          </p:cNvSpPr>
          <p:nvPr>
            <p:ph type="sldNum" sz="quarter" idx="12"/>
            <p:custDataLst>
              <p:tags r:id="rId3"/>
            </p:custDataLst>
          </p:nvPr>
        </p:nvSpPr>
        <p:spPr/>
        <p:txBody>
          <a:bodyPr/>
          <a:lstStyle/>
          <a:p>
            <a:fld id="{CF6D1095-B6BA-416E-A6E4-20A3627A4732}" type="slidenum">
              <a:rPr lang="fr-FR" smtClean="0"/>
              <a:pPr/>
              <a:t>49</a:t>
            </a:fld>
            <a:endParaRPr lang="fr-FR"/>
          </a:p>
        </p:txBody>
      </p:sp>
      <p:cxnSp>
        <p:nvCxnSpPr>
          <p:cNvPr id="6" name="Connecteur droit avec flèche 5">
            <a:extLst>
              <a:ext uri="{FF2B5EF4-FFF2-40B4-BE49-F238E27FC236}">
                <a16:creationId xmlns:a16="http://schemas.microsoft.com/office/drawing/2014/main" id="{8798C4DD-D62A-4AC3-8E0E-E7EDC9AF8903}"/>
              </a:ext>
            </a:extLst>
          </p:cNvPr>
          <p:cNvCxnSpPr>
            <a:cxnSpLocks/>
          </p:cNvCxnSpPr>
          <p:nvPr>
            <p:custDataLst>
              <p:tags r:id="rId4"/>
            </p:custDataLst>
          </p:nvPr>
        </p:nvCxnSpPr>
        <p:spPr>
          <a:xfrm>
            <a:off x="2873946" y="4077072"/>
            <a:ext cx="11939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Accolade fermante 10">
            <a:extLst>
              <a:ext uri="{FF2B5EF4-FFF2-40B4-BE49-F238E27FC236}">
                <a16:creationId xmlns:a16="http://schemas.microsoft.com/office/drawing/2014/main" id="{27DF8A88-D554-45A2-9DC4-9F8F7C08AA84}"/>
              </a:ext>
            </a:extLst>
          </p:cNvPr>
          <p:cNvSpPr/>
          <p:nvPr>
            <p:custDataLst>
              <p:tags r:id="rId5"/>
            </p:custDataLst>
          </p:nvPr>
        </p:nvSpPr>
        <p:spPr>
          <a:xfrm>
            <a:off x="7956376" y="3789040"/>
            <a:ext cx="216024" cy="7200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ouvrante 11">
            <a:extLst>
              <a:ext uri="{FF2B5EF4-FFF2-40B4-BE49-F238E27FC236}">
                <a16:creationId xmlns:a16="http://schemas.microsoft.com/office/drawing/2014/main" id="{9C13016E-7DBF-4BDF-BD13-EEA832B7D3C5}"/>
              </a:ext>
            </a:extLst>
          </p:cNvPr>
          <p:cNvSpPr/>
          <p:nvPr>
            <p:custDataLst>
              <p:tags r:id="rId6"/>
            </p:custDataLst>
          </p:nvPr>
        </p:nvSpPr>
        <p:spPr>
          <a:xfrm>
            <a:off x="5796136" y="3861048"/>
            <a:ext cx="216024" cy="7200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 name="Connecteur droit avec flèche 13">
            <a:extLst>
              <a:ext uri="{FF2B5EF4-FFF2-40B4-BE49-F238E27FC236}">
                <a16:creationId xmlns:a16="http://schemas.microsoft.com/office/drawing/2014/main" id="{992188BC-84A3-4F13-ABBC-7B9E9E750F02}"/>
              </a:ext>
            </a:extLst>
          </p:cNvPr>
          <p:cNvCxnSpPr/>
          <p:nvPr>
            <p:custDataLst>
              <p:tags r:id="rId7"/>
            </p:custDataLst>
          </p:nvPr>
        </p:nvCxnSpPr>
        <p:spPr>
          <a:xfrm>
            <a:off x="7186758" y="4511227"/>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Accolade ouvrante 14">
            <a:extLst>
              <a:ext uri="{FF2B5EF4-FFF2-40B4-BE49-F238E27FC236}">
                <a16:creationId xmlns:a16="http://schemas.microsoft.com/office/drawing/2014/main" id="{B8F125D3-C524-4DE1-9D61-1AE7F6393BD3}"/>
              </a:ext>
            </a:extLst>
          </p:cNvPr>
          <p:cNvSpPr/>
          <p:nvPr>
            <p:custDataLst>
              <p:tags r:id="rId8"/>
            </p:custDataLst>
          </p:nvPr>
        </p:nvSpPr>
        <p:spPr>
          <a:xfrm>
            <a:off x="6228184" y="4941191"/>
            <a:ext cx="216024" cy="7200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fermante 15">
            <a:extLst>
              <a:ext uri="{FF2B5EF4-FFF2-40B4-BE49-F238E27FC236}">
                <a16:creationId xmlns:a16="http://schemas.microsoft.com/office/drawing/2014/main" id="{98FD1DCF-1774-4CAD-8BEB-E1FBEA4A5A89}"/>
              </a:ext>
            </a:extLst>
          </p:cNvPr>
          <p:cNvSpPr/>
          <p:nvPr>
            <p:custDataLst>
              <p:tags r:id="rId9"/>
            </p:custDataLst>
          </p:nvPr>
        </p:nvSpPr>
        <p:spPr>
          <a:xfrm>
            <a:off x="8244408" y="4869160"/>
            <a:ext cx="216024" cy="7200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Connecteur droit avec flèche 17">
            <a:extLst>
              <a:ext uri="{FF2B5EF4-FFF2-40B4-BE49-F238E27FC236}">
                <a16:creationId xmlns:a16="http://schemas.microsoft.com/office/drawing/2014/main" id="{41918D41-357E-4789-AEA5-A26D921E182F}"/>
              </a:ext>
            </a:extLst>
          </p:cNvPr>
          <p:cNvCxnSpPr>
            <a:cxnSpLocks/>
          </p:cNvCxnSpPr>
          <p:nvPr>
            <p:custDataLst>
              <p:tags r:id="rId10"/>
            </p:custDataLst>
          </p:nvPr>
        </p:nvCxnSpPr>
        <p:spPr>
          <a:xfrm>
            <a:off x="2915816" y="4077072"/>
            <a:ext cx="162018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40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2A003-DD2A-4116-9DF0-74C19423E9D6}"/>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6920AA3B-5E7C-41DB-B2C2-D49C655C0B88}"/>
              </a:ext>
            </a:extLst>
          </p:cNvPr>
          <p:cNvSpPr>
            <a:spLocks noGrp="1"/>
          </p:cNvSpPr>
          <p:nvPr>
            <p:ph idx="1"/>
            <p:custDataLst>
              <p:tags r:id="rId2"/>
            </p:custDataLst>
          </p:nvPr>
        </p:nvSpPr>
        <p:spPr>
          <a:xfrm>
            <a:off x="395536" y="2489200"/>
            <a:ext cx="8136904" cy="3892128"/>
          </a:xfrm>
        </p:spPr>
        <p:txBody>
          <a:bodyPr/>
          <a:lstStyle/>
          <a:p>
            <a:r>
              <a:rPr lang="fr-FR" b="1" dirty="0">
                <a:solidFill>
                  <a:srgbClr val="FF0000"/>
                </a:solidFill>
              </a:rPr>
              <a:t>Omar </a:t>
            </a:r>
            <a:r>
              <a:rPr lang="fr-FR" sz="2000" b="1" dirty="0" err="1">
                <a:solidFill>
                  <a:srgbClr val="FF0000"/>
                </a:solidFill>
              </a:rPr>
              <a:t>Aktouf</a:t>
            </a:r>
            <a:r>
              <a:rPr lang="fr-FR" b="1" dirty="0">
                <a:solidFill>
                  <a:srgbClr val="FF0000"/>
                </a:solidFill>
              </a:rPr>
              <a:t> </a:t>
            </a:r>
            <a:r>
              <a:rPr lang="fr-FR" dirty="0"/>
              <a:t>: « Pour situer l'extrême importance de la méthode en science, il nous suffira de rappeler que toute discipline qui se veut autonome doit obligatoirement se définir un objet (quel est l'objet spécifique qu'elle étudie et dont elle rend compte) et </a:t>
            </a:r>
            <a:r>
              <a:rPr lang="fr-FR" dirty="0">
                <a:solidFill>
                  <a:srgbClr val="FF0000"/>
                </a:solidFill>
              </a:rPr>
              <a:t>une méthode </a:t>
            </a:r>
            <a:r>
              <a:rPr lang="fr-FR" dirty="0"/>
              <a:t>(comment elle procède pour étudier cet objet) ».</a:t>
            </a:r>
          </a:p>
          <a:p>
            <a:pPr marL="0" indent="0">
              <a:buNone/>
            </a:pPr>
            <a:endParaRPr lang="fr-FR" dirty="0"/>
          </a:p>
          <a:p>
            <a:r>
              <a:rPr lang="fr-FR" dirty="0"/>
              <a:t>Partant des premiers écrits sur la méthode, </a:t>
            </a:r>
            <a:r>
              <a:rPr lang="fr-FR" b="1" dirty="0"/>
              <a:t>René Descartes</a:t>
            </a:r>
            <a:r>
              <a:rPr lang="fr-FR" dirty="0"/>
              <a:t>,  (1596-1650, Philosophe, mathématicien et physicien français),  par son ouvrage </a:t>
            </a:r>
            <a:r>
              <a:rPr lang="fr-FR" i="1" dirty="0"/>
              <a:t>« le discours de la méthode », </a:t>
            </a:r>
            <a:r>
              <a:rPr lang="fr-FR" dirty="0"/>
              <a:t>paru en 1632, signale un nombre de </a:t>
            </a:r>
            <a:r>
              <a:rPr lang="fr-FR" b="1" dirty="0"/>
              <a:t>règles à respecter </a:t>
            </a:r>
            <a:r>
              <a:rPr lang="fr-FR" dirty="0"/>
              <a:t>pour s'assurer du caractère objectif de ce qu'on étudie et surtout, de ce qu'on élabore à partir de cette étude.</a:t>
            </a:r>
          </a:p>
        </p:txBody>
      </p:sp>
      <p:sp>
        <p:nvSpPr>
          <p:cNvPr id="4" name="Espace réservé du numéro de diapositive 3">
            <a:extLst>
              <a:ext uri="{FF2B5EF4-FFF2-40B4-BE49-F238E27FC236}">
                <a16:creationId xmlns:a16="http://schemas.microsoft.com/office/drawing/2014/main" id="{A53D1FE9-EA04-4262-8918-376D1F6DBA82}"/>
              </a:ext>
            </a:extLst>
          </p:cNvPr>
          <p:cNvSpPr>
            <a:spLocks noGrp="1"/>
          </p:cNvSpPr>
          <p:nvPr>
            <p:ph type="sldNum" sz="quarter" idx="12"/>
            <p:custDataLst>
              <p:tags r:id="rId3"/>
            </p:custDataLst>
          </p:nvPr>
        </p:nvSpPr>
        <p:spPr/>
        <p:txBody>
          <a:bodyPr/>
          <a:lstStyle/>
          <a:p>
            <a:fld id="{CF6D1095-B6BA-416E-A6E4-20A3627A4732}" type="slidenum">
              <a:rPr lang="fr-FR" smtClean="0"/>
              <a:pPr/>
              <a:t>5</a:t>
            </a:fld>
            <a:endParaRPr lang="fr-FR"/>
          </a:p>
        </p:txBody>
      </p:sp>
    </p:spTree>
    <p:extLst>
      <p:ext uri="{BB962C8B-B14F-4D97-AF65-F5344CB8AC3E}">
        <p14:creationId xmlns:p14="http://schemas.microsoft.com/office/powerpoint/2010/main" val="985037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459AF-5673-4CF9-9463-A718228A043C}"/>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000" dirty="0"/>
              <a:t>temps de conjoncture (problématique</a:t>
            </a:r>
            <a:endParaRPr lang="fr-FR" dirty="0"/>
          </a:p>
        </p:txBody>
      </p:sp>
      <p:sp>
        <p:nvSpPr>
          <p:cNvPr id="3" name="Espace réservé du contenu 2">
            <a:extLst>
              <a:ext uri="{FF2B5EF4-FFF2-40B4-BE49-F238E27FC236}">
                <a16:creationId xmlns:a16="http://schemas.microsoft.com/office/drawing/2014/main" id="{D2B09BED-E449-4A04-BF0E-CBE5F5AD91BB}"/>
              </a:ext>
            </a:extLst>
          </p:cNvPr>
          <p:cNvSpPr>
            <a:spLocks noGrp="1"/>
          </p:cNvSpPr>
          <p:nvPr>
            <p:ph idx="1"/>
            <p:custDataLst>
              <p:tags r:id="rId2"/>
            </p:custDataLst>
          </p:nvPr>
        </p:nvSpPr>
        <p:spPr>
          <a:xfrm>
            <a:off x="467544" y="2348880"/>
            <a:ext cx="8280920" cy="4213390"/>
          </a:xfrm>
        </p:spPr>
        <p:txBody>
          <a:bodyPr/>
          <a:lstStyle/>
          <a:p>
            <a:r>
              <a:rPr lang="fr-FR" b="1" dirty="0">
                <a:solidFill>
                  <a:srgbClr val="FF0000"/>
                </a:solidFill>
              </a:rPr>
              <a:t>Attention ! </a:t>
            </a:r>
            <a:r>
              <a:rPr lang="fr-FR" dirty="0"/>
              <a:t>La problématique doit être </a:t>
            </a:r>
            <a:r>
              <a:rPr lang="fr-FR" dirty="0">
                <a:solidFill>
                  <a:srgbClr val="FF0000"/>
                </a:solidFill>
              </a:rPr>
              <a:t>pertinente. </a:t>
            </a:r>
          </a:p>
          <a:p>
            <a:pPr lvl="1"/>
            <a:r>
              <a:rPr lang="fr-FR" dirty="0">
                <a:solidFill>
                  <a:srgbClr val="FF0000"/>
                </a:solidFill>
              </a:rPr>
              <a:t>Exemple : </a:t>
            </a:r>
            <a:r>
              <a:rPr lang="fr-FR" dirty="0">
                <a:solidFill>
                  <a:schemeClr val="tx1"/>
                </a:solidFill>
              </a:rPr>
              <a:t>l’intégration des handicapés en classe d’enseignement</a:t>
            </a:r>
          </a:p>
          <a:p>
            <a:pPr marL="0" indent="0">
              <a:buNone/>
            </a:pPr>
            <a:r>
              <a:rPr lang="fr-FR" dirty="0">
                <a:solidFill>
                  <a:srgbClr val="FF0000"/>
                </a:solidFill>
              </a:rPr>
              <a:t>Pertinence sociale : </a:t>
            </a:r>
            <a:r>
              <a:rPr lang="fr-FR" dirty="0">
                <a:solidFill>
                  <a:schemeClr val="tx1"/>
                </a:solidFill>
              </a:rPr>
              <a:t>de préciser l’intérêt de cette recherche en apportant des informations pertinentes aux décideurs, chercheurs, associations, instances gouvernementales… </a:t>
            </a:r>
          </a:p>
          <a:p>
            <a:pPr marL="0" indent="0">
              <a:buNone/>
            </a:pPr>
            <a:r>
              <a:rPr lang="fr-FR" dirty="0">
                <a:solidFill>
                  <a:srgbClr val="FF0000"/>
                </a:solidFill>
              </a:rPr>
              <a:t>Pertinence scientifique </a:t>
            </a:r>
            <a:r>
              <a:rPr lang="fr-FR" dirty="0">
                <a:solidFill>
                  <a:schemeClr val="tx1"/>
                </a:solidFill>
              </a:rPr>
              <a:t>: de montrer comment cette étude s’inscrit dans les préoccupations des chercheurs, livres, articles, conférences, colloques.</a:t>
            </a:r>
          </a:p>
          <a:p>
            <a:pPr marL="0" indent="0">
              <a:buNone/>
            </a:pPr>
            <a:r>
              <a:rPr lang="fr-FR" dirty="0">
                <a:solidFill>
                  <a:schemeClr val="tx1"/>
                </a:solidFill>
              </a:rPr>
              <a:t> </a:t>
            </a:r>
            <a:r>
              <a:rPr lang="fr-FR" dirty="0">
                <a:solidFill>
                  <a:srgbClr val="FF0000"/>
                </a:solidFill>
              </a:rPr>
              <a:t>H. SELEYE </a:t>
            </a:r>
            <a:r>
              <a:rPr lang="fr-FR" dirty="0">
                <a:solidFill>
                  <a:schemeClr val="tx1"/>
                </a:solidFill>
              </a:rPr>
              <a:t>: « établir un rapport solide entre le déjà connu et ce qui était jusqu’à alors inconnu ».</a:t>
            </a:r>
          </a:p>
          <a:p>
            <a:pPr marL="0" indent="0">
              <a:buNone/>
            </a:pP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25E9A3A6-F2BF-4761-822C-1238366A8BAD}"/>
              </a:ext>
            </a:extLst>
          </p:cNvPr>
          <p:cNvSpPr>
            <a:spLocks noGrp="1"/>
          </p:cNvSpPr>
          <p:nvPr>
            <p:ph type="sldNum" sz="quarter" idx="12"/>
            <p:custDataLst>
              <p:tags r:id="rId3"/>
            </p:custDataLst>
          </p:nvPr>
        </p:nvSpPr>
        <p:spPr/>
        <p:txBody>
          <a:bodyPr/>
          <a:lstStyle/>
          <a:p>
            <a:fld id="{CF6D1095-B6BA-416E-A6E4-20A3627A4732}" type="slidenum">
              <a:rPr lang="fr-FR" smtClean="0"/>
              <a:pPr/>
              <a:t>50</a:t>
            </a:fld>
            <a:endParaRPr lang="fr-FR"/>
          </a:p>
        </p:txBody>
      </p:sp>
    </p:spTree>
    <p:extLst>
      <p:ext uri="{BB962C8B-B14F-4D97-AF65-F5344CB8AC3E}">
        <p14:creationId xmlns:p14="http://schemas.microsoft.com/office/powerpoint/2010/main" val="1964602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31372-648A-429A-B02F-69BF36A316BC}"/>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400" dirty="0"/>
              <a:t>temps de conjoncture (problématique)</a:t>
            </a:r>
            <a:endParaRPr lang="fr-FR" dirty="0"/>
          </a:p>
        </p:txBody>
      </p:sp>
      <p:sp>
        <p:nvSpPr>
          <p:cNvPr id="3" name="Espace réservé du contenu 2">
            <a:extLst>
              <a:ext uri="{FF2B5EF4-FFF2-40B4-BE49-F238E27FC236}">
                <a16:creationId xmlns:a16="http://schemas.microsoft.com/office/drawing/2014/main" id="{E3038217-C61D-4171-84B7-E8437874A18A}"/>
              </a:ext>
            </a:extLst>
          </p:cNvPr>
          <p:cNvSpPr>
            <a:spLocks noGrp="1"/>
          </p:cNvSpPr>
          <p:nvPr>
            <p:ph idx="1"/>
            <p:custDataLst>
              <p:tags r:id="rId2"/>
            </p:custDataLst>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587FD7B4-BD8E-4C42-86A7-C6821E7D9832}"/>
              </a:ext>
            </a:extLst>
          </p:cNvPr>
          <p:cNvSpPr>
            <a:spLocks noGrp="1"/>
          </p:cNvSpPr>
          <p:nvPr>
            <p:ph type="sldNum" sz="quarter" idx="12"/>
            <p:custDataLst>
              <p:tags r:id="rId3"/>
            </p:custDataLst>
          </p:nvPr>
        </p:nvSpPr>
        <p:spPr/>
        <p:txBody>
          <a:bodyPr/>
          <a:lstStyle/>
          <a:p>
            <a:fld id="{CF6D1095-B6BA-416E-A6E4-20A3627A4732}" type="slidenum">
              <a:rPr lang="fr-FR" smtClean="0"/>
              <a:pPr/>
              <a:t>51</a:t>
            </a:fld>
            <a:endParaRPr lang="fr-FR"/>
          </a:p>
        </p:txBody>
      </p:sp>
      <p:pic>
        <p:nvPicPr>
          <p:cNvPr id="6" name="Image 5">
            <a:extLst>
              <a:ext uri="{FF2B5EF4-FFF2-40B4-BE49-F238E27FC236}">
                <a16:creationId xmlns:a16="http://schemas.microsoft.com/office/drawing/2014/main" id="{910AE227-204E-4BF7-AF73-65A7459E6FC3}"/>
              </a:ext>
            </a:extLst>
          </p:cNvPr>
          <p:cNvPicPr>
            <a:picLocks noChangeAspect="1"/>
          </p:cNvPicPr>
          <p:nvPr>
            <p:custDataLst>
              <p:tags r:id="rId4"/>
            </p:custDataLst>
          </p:nvPr>
        </p:nvPicPr>
        <p:blipFill>
          <a:blip r:embed="rId6"/>
          <a:stretch>
            <a:fillRect/>
          </a:stretch>
        </p:blipFill>
        <p:spPr>
          <a:xfrm>
            <a:off x="864382" y="2387600"/>
            <a:ext cx="7605542" cy="3733800"/>
          </a:xfrm>
          <a:prstGeom prst="rect">
            <a:avLst/>
          </a:prstGeom>
        </p:spPr>
      </p:pic>
    </p:spTree>
    <p:extLst>
      <p:ext uri="{BB962C8B-B14F-4D97-AF65-F5344CB8AC3E}">
        <p14:creationId xmlns:p14="http://schemas.microsoft.com/office/powerpoint/2010/main" val="1231321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9A2804-B7D1-4CB8-A136-B891180F838E}"/>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000" dirty="0"/>
              <a:t>temps de conjoncture (problématique)</a:t>
            </a:r>
            <a:endParaRPr lang="fr-FR" dirty="0"/>
          </a:p>
        </p:txBody>
      </p:sp>
      <p:sp>
        <p:nvSpPr>
          <p:cNvPr id="3" name="Espace réservé du contenu 2">
            <a:extLst>
              <a:ext uri="{FF2B5EF4-FFF2-40B4-BE49-F238E27FC236}">
                <a16:creationId xmlns:a16="http://schemas.microsoft.com/office/drawing/2014/main" id="{8EA694CC-4812-442A-9033-ECE18E0B4CEB}"/>
              </a:ext>
            </a:extLst>
          </p:cNvPr>
          <p:cNvSpPr>
            <a:spLocks noGrp="1"/>
          </p:cNvSpPr>
          <p:nvPr>
            <p:ph idx="1"/>
            <p:custDataLst>
              <p:tags r:id="rId2"/>
            </p:custDataLst>
          </p:nvPr>
        </p:nvSpPr>
        <p:spPr>
          <a:xfrm>
            <a:off x="395536" y="2276872"/>
            <a:ext cx="8496944" cy="3742928"/>
          </a:xfrm>
        </p:spPr>
        <p:txBody>
          <a:bodyPr>
            <a:normAutofit fontScale="92500" lnSpcReduction="10000"/>
          </a:bodyPr>
          <a:lstStyle/>
          <a:p>
            <a:r>
              <a:rPr lang="fr-FR" dirty="0">
                <a:solidFill>
                  <a:srgbClr val="FF0000"/>
                </a:solidFill>
              </a:rPr>
              <a:t>Jacques CHEVRIER</a:t>
            </a:r>
          </a:p>
          <a:p>
            <a:pPr lvl="1"/>
            <a:r>
              <a:rPr lang="fr-FR" dirty="0"/>
              <a:t>La construction d’une problématique doit comporter un </a:t>
            </a:r>
            <a:r>
              <a:rPr lang="fr-FR" b="1" dirty="0"/>
              <a:t>problème spécifique </a:t>
            </a:r>
            <a:r>
              <a:rPr lang="fr-FR" dirty="0"/>
              <a:t>:</a:t>
            </a:r>
          </a:p>
          <a:p>
            <a:pPr marL="745236" lvl="1" indent="-342900">
              <a:buFont typeface="+mj-lt"/>
              <a:buAutoNum type="arabicPeriod"/>
            </a:pPr>
            <a:r>
              <a:rPr lang="fr-FR" dirty="0"/>
              <a:t>Absence totale ou partielle de connaissance sur un sujet</a:t>
            </a:r>
          </a:p>
          <a:p>
            <a:pPr marL="745236" lvl="1" indent="-342900">
              <a:buFont typeface="+mj-lt"/>
              <a:buAutoNum type="arabicPeriod"/>
            </a:pPr>
            <a:r>
              <a:rPr lang="fr-FR" dirty="0"/>
              <a:t>Lorsque le chercheur croit à la généralisation des conclusions de recherches antérieures à une situation particulière</a:t>
            </a:r>
          </a:p>
          <a:p>
            <a:pPr marL="745236" lvl="1" indent="-342900">
              <a:buFont typeface="+mj-lt"/>
              <a:buAutoNum type="arabicPeriod"/>
            </a:pPr>
            <a:r>
              <a:rPr lang="fr-FR" dirty="0"/>
              <a:t>Lorsque certaines variables n’ont pas été prises en comptes dans les recherches précédentes (il y a forte chance d’être influentes) </a:t>
            </a:r>
          </a:p>
          <a:p>
            <a:pPr marL="745236" lvl="1" indent="-342900">
              <a:buFont typeface="+mj-lt"/>
              <a:buAutoNum type="arabicPeriod"/>
            </a:pPr>
            <a:r>
              <a:rPr lang="fr-FR" dirty="0"/>
              <a:t>Lorsqu’il existe une incertitude face aux conclusions d’une recherche à cause de problèmes méthodologiques</a:t>
            </a:r>
          </a:p>
          <a:p>
            <a:pPr marL="745236" lvl="1" indent="-342900">
              <a:buFont typeface="+mj-lt"/>
              <a:buAutoNum type="arabicPeriod"/>
            </a:pPr>
            <a:r>
              <a:rPr lang="fr-FR" dirty="0"/>
              <a:t>Lorsqu’on constate qu’il y a des contradictions entre les conclusions de recherches  portant sur le même sujet d’étude</a:t>
            </a:r>
          </a:p>
          <a:p>
            <a:pPr marL="745236" lvl="1" indent="-342900">
              <a:buFont typeface="+mj-lt"/>
              <a:buAutoNum type="arabicPeriod"/>
            </a:pPr>
            <a:r>
              <a:rPr lang="fr-FR" dirty="0"/>
              <a:t>Lorsqu’il y a une absence de vérification d’une interprétation, d’un modèle ou d’une théorie</a:t>
            </a:r>
          </a:p>
          <a:p>
            <a:pPr marL="745236" lvl="1" indent="-342900">
              <a:buFont typeface="+mj-lt"/>
              <a:buAutoNum type="arabicPeriod"/>
            </a:pPr>
            <a:endParaRPr lang="fr-FR" dirty="0"/>
          </a:p>
          <a:p>
            <a:pPr marL="745236" lvl="1" indent="-342900">
              <a:buFont typeface="+mj-lt"/>
              <a:buAutoNum type="arabicPeriod"/>
            </a:pPr>
            <a:endParaRPr lang="fr-FR" dirty="0"/>
          </a:p>
        </p:txBody>
      </p:sp>
      <p:sp>
        <p:nvSpPr>
          <p:cNvPr id="4" name="Espace réservé du numéro de diapositive 3">
            <a:extLst>
              <a:ext uri="{FF2B5EF4-FFF2-40B4-BE49-F238E27FC236}">
                <a16:creationId xmlns:a16="http://schemas.microsoft.com/office/drawing/2014/main" id="{ACDB392F-0576-45D8-AF0C-B2499B261035}"/>
              </a:ext>
            </a:extLst>
          </p:cNvPr>
          <p:cNvSpPr>
            <a:spLocks noGrp="1"/>
          </p:cNvSpPr>
          <p:nvPr>
            <p:ph type="sldNum" sz="quarter" idx="12"/>
            <p:custDataLst>
              <p:tags r:id="rId3"/>
            </p:custDataLst>
          </p:nvPr>
        </p:nvSpPr>
        <p:spPr/>
        <p:txBody>
          <a:bodyPr/>
          <a:lstStyle/>
          <a:p>
            <a:fld id="{CF6D1095-B6BA-416E-A6E4-20A3627A4732}" type="slidenum">
              <a:rPr lang="fr-FR" smtClean="0"/>
              <a:pPr/>
              <a:t>52</a:t>
            </a:fld>
            <a:endParaRPr lang="fr-FR"/>
          </a:p>
        </p:txBody>
      </p:sp>
    </p:spTree>
    <p:extLst>
      <p:ext uri="{BB962C8B-B14F-4D97-AF65-F5344CB8AC3E}">
        <p14:creationId xmlns:p14="http://schemas.microsoft.com/office/powerpoint/2010/main" val="1157867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9717F-A024-4771-B294-C6D3B83B1283}"/>
              </a:ext>
            </a:extLst>
          </p:cNvPr>
          <p:cNvSpPr>
            <a:spLocks noGrp="1"/>
          </p:cNvSpPr>
          <p:nvPr>
            <p:ph type="title"/>
            <p:custDataLst>
              <p:tags r:id="rId1"/>
            </p:custDataLst>
          </p:nvPr>
        </p:nvSpPr>
        <p:spPr/>
        <p:txBody>
          <a:bodyPr/>
          <a:lstStyle/>
          <a:p>
            <a:pPr algn="ctr"/>
            <a:r>
              <a:rPr lang="fr-FR" dirty="0"/>
              <a:t>2</a:t>
            </a:r>
            <a:r>
              <a:rPr lang="fr-FR" baseline="30000" dirty="0"/>
              <a:t>ème</a:t>
            </a:r>
            <a:r>
              <a:rPr lang="fr-FR" dirty="0"/>
              <a:t> cours : la formulation</a:t>
            </a:r>
            <a:br>
              <a:rPr lang="fr-FR" dirty="0"/>
            </a:br>
            <a:r>
              <a:rPr lang="fr-FR" sz="2000" dirty="0"/>
              <a:t>temps de conjoncture (problématique)</a:t>
            </a:r>
            <a:endParaRPr lang="fr-FR" dirty="0"/>
          </a:p>
        </p:txBody>
      </p:sp>
      <p:sp>
        <p:nvSpPr>
          <p:cNvPr id="3" name="Espace réservé du contenu 2">
            <a:extLst>
              <a:ext uri="{FF2B5EF4-FFF2-40B4-BE49-F238E27FC236}">
                <a16:creationId xmlns:a16="http://schemas.microsoft.com/office/drawing/2014/main" id="{09009276-0A98-4B9A-A983-152DBAE77779}"/>
              </a:ext>
            </a:extLst>
          </p:cNvPr>
          <p:cNvSpPr>
            <a:spLocks noGrp="1"/>
          </p:cNvSpPr>
          <p:nvPr>
            <p:ph idx="1"/>
            <p:custDataLst>
              <p:tags r:id="rId2"/>
            </p:custDataLst>
          </p:nvPr>
        </p:nvSpPr>
        <p:spPr>
          <a:xfrm>
            <a:off x="179512" y="2348880"/>
            <a:ext cx="8640960" cy="4213390"/>
          </a:xfrm>
        </p:spPr>
        <p:txBody>
          <a:bodyPr/>
          <a:lstStyle/>
          <a:p>
            <a:r>
              <a:rPr lang="fr-FR" dirty="0"/>
              <a:t>Une problématique de recherche comporte 05 éléments suivants :</a:t>
            </a:r>
          </a:p>
          <a:p>
            <a:pPr marL="745236" lvl="1" indent="-342900">
              <a:buFont typeface="+mj-lt"/>
              <a:buAutoNum type="arabicPeriod"/>
            </a:pPr>
            <a:r>
              <a:rPr lang="fr-FR" dirty="0"/>
              <a:t>Le </a:t>
            </a:r>
            <a:r>
              <a:rPr lang="fr-FR" b="1" dirty="0"/>
              <a:t>thème</a:t>
            </a:r>
            <a:r>
              <a:rPr lang="fr-FR" dirty="0"/>
              <a:t> de la recherche doit être préciser </a:t>
            </a:r>
          </a:p>
          <a:p>
            <a:pPr marL="745236" lvl="1" indent="-342900">
              <a:buFont typeface="+mj-lt"/>
              <a:buAutoNum type="arabicPeriod"/>
            </a:pPr>
            <a:r>
              <a:rPr lang="fr-FR" dirty="0"/>
              <a:t>une </a:t>
            </a:r>
            <a:r>
              <a:rPr lang="fr-FR" b="1" dirty="0"/>
              <a:t>question générale</a:t>
            </a:r>
            <a:r>
              <a:rPr lang="fr-FR" dirty="0"/>
              <a:t>, en présentant des informations pertinentes (démontrer l’existence du problème selon les études antérieures/préenquête)</a:t>
            </a:r>
          </a:p>
          <a:p>
            <a:pPr marL="745236" lvl="1" indent="-342900">
              <a:buFont typeface="+mj-lt"/>
              <a:buAutoNum type="arabicPeriod"/>
            </a:pPr>
            <a:r>
              <a:rPr lang="fr-FR" dirty="0"/>
              <a:t>Le chercheur doit souligner </a:t>
            </a:r>
            <a:r>
              <a:rPr lang="fr-FR" b="1" dirty="0"/>
              <a:t>la pertinence </a:t>
            </a:r>
            <a:r>
              <a:rPr lang="fr-FR" dirty="0"/>
              <a:t>de son étude ( c’est l’objet d’intérêt des chercheurs, praticiens, décideurs…)</a:t>
            </a:r>
          </a:p>
          <a:p>
            <a:pPr marL="745236" lvl="1" indent="-342900">
              <a:buFont typeface="+mj-lt"/>
              <a:buAutoNum type="arabicPeriod"/>
            </a:pPr>
            <a:r>
              <a:rPr lang="fr-FR" dirty="0"/>
              <a:t>La mise en évidence du </a:t>
            </a:r>
            <a:r>
              <a:rPr lang="fr-FR" b="1" dirty="0"/>
              <a:t>problème spécifique </a:t>
            </a:r>
            <a:r>
              <a:rPr lang="fr-FR" dirty="0"/>
              <a:t>de la recherche</a:t>
            </a:r>
          </a:p>
          <a:p>
            <a:pPr marL="745236" lvl="1" indent="-342900">
              <a:buFont typeface="+mj-lt"/>
              <a:buAutoNum type="arabicPeriod"/>
            </a:pPr>
            <a:r>
              <a:rPr lang="fr-FR" dirty="0"/>
              <a:t>Formulation d’une </a:t>
            </a:r>
            <a:r>
              <a:rPr lang="fr-FR" b="1" dirty="0"/>
              <a:t>question spécifique </a:t>
            </a:r>
            <a:r>
              <a:rPr lang="fr-FR" dirty="0"/>
              <a:t>de recherche pour permettre la collecte des données et pour résoudre le problème spécifique</a:t>
            </a:r>
          </a:p>
        </p:txBody>
      </p:sp>
      <p:sp>
        <p:nvSpPr>
          <p:cNvPr id="4" name="Espace réservé du numéro de diapositive 3">
            <a:extLst>
              <a:ext uri="{FF2B5EF4-FFF2-40B4-BE49-F238E27FC236}">
                <a16:creationId xmlns:a16="http://schemas.microsoft.com/office/drawing/2014/main" id="{4497A93C-693B-4A93-8B94-6BC759A3F408}"/>
              </a:ext>
            </a:extLst>
          </p:cNvPr>
          <p:cNvSpPr>
            <a:spLocks noGrp="1"/>
          </p:cNvSpPr>
          <p:nvPr>
            <p:ph type="sldNum" sz="quarter" idx="12"/>
            <p:custDataLst>
              <p:tags r:id="rId3"/>
            </p:custDataLst>
          </p:nvPr>
        </p:nvSpPr>
        <p:spPr/>
        <p:txBody>
          <a:bodyPr/>
          <a:lstStyle/>
          <a:p>
            <a:fld id="{CF6D1095-B6BA-416E-A6E4-20A3627A4732}" type="slidenum">
              <a:rPr lang="fr-FR" smtClean="0"/>
              <a:pPr/>
              <a:t>53</a:t>
            </a:fld>
            <a:endParaRPr lang="fr-FR"/>
          </a:p>
        </p:txBody>
      </p:sp>
    </p:spTree>
    <p:extLst>
      <p:ext uri="{BB962C8B-B14F-4D97-AF65-F5344CB8AC3E}">
        <p14:creationId xmlns:p14="http://schemas.microsoft.com/office/powerpoint/2010/main" val="498641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61CC9-BD38-484E-AE0A-3126B5795072}"/>
              </a:ext>
            </a:extLst>
          </p:cNvPr>
          <p:cNvSpPr>
            <a:spLocks noGrp="1"/>
          </p:cNvSpPr>
          <p:nvPr>
            <p:ph type="title"/>
            <p:custDataLst>
              <p:tags r:id="rId1"/>
            </p:custDataLst>
          </p:nvPr>
        </p:nvSpPr>
        <p:spPr/>
        <p:txBody>
          <a:bodyPr/>
          <a:lstStyle/>
          <a:p>
            <a:pPr algn="ctr"/>
            <a:r>
              <a:rPr lang="fr-FR" dirty="0">
                <a:solidFill>
                  <a:prstClr val="white"/>
                </a:solidFill>
              </a:rPr>
              <a:t>2</a:t>
            </a:r>
            <a:r>
              <a:rPr lang="fr-FR" baseline="30000" dirty="0">
                <a:solidFill>
                  <a:prstClr val="white"/>
                </a:solidFill>
              </a:rPr>
              <a:t>ème</a:t>
            </a:r>
            <a:r>
              <a:rPr lang="fr-FR" dirty="0">
                <a:solidFill>
                  <a:prstClr val="white"/>
                </a:solidFill>
              </a:rPr>
              <a:t> cours : la formulation</a:t>
            </a:r>
            <a:br>
              <a:rPr lang="fr-FR" dirty="0">
                <a:solidFill>
                  <a:prstClr val="white"/>
                </a:solidFill>
              </a:rPr>
            </a:br>
            <a:r>
              <a:rPr lang="fr-FR" sz="2000" dirty="0">
                <a:solidFill>
                  <a:prstClr val="white"/>
                </a:solidFill>
              </a:rPr>
              <a:t>temps de conjoncture (problématique)</a:t>
            </a:r>
            <a:endParaRPr lang="fr-FR" dirty="0"/>
          </a:p>
        </p:txBody>
      </p:sp>
      <p:sp>
        <p:nvSpPr>
          <p:cNvPr id="3" name="Espace réservé du contenu 2">
            <a:extLst>
              <a:ext uri="{FF2B5EF4-FFF2-40B4-BE49-F238E27FC236}">
                <a16:creationId xmlns:a16="http://schemas.microsoft.com/office/drawing/2014/main" id="{BDAD2C9C-BCD1-4372-9D18-F2179229C0FC}"/>
              </a:ext>
            </a:extLst>
          </p:cNvPr>
          <p:cNvSpPr>
            <a:spLocks noGrp="1"/>
          </p:cNvSpPr>
          <p:nvPr>
            <p:ph idx="1"/>
            <p:custDataLst>
              <p:tags r:id="rId2"/>
            </p:custDataLst>
          </p:nvPr>
        </p:nvSpPr>
        <p:spPr>
          <a:xfrm>
            <a:off x="395536" y="2348880"/>
            <a:ext cx="8208912" cy="4104456"/>
          </a:xfrm>
        </p:spPr>
        <p:txBody>
          <a:bodyPr>
            <a:normAutofit fontScale="92500" lnSpcReduction="10000"/>
          </a:bodyPr>
          <a:lstStyle/>
          <a:p>
            <a:pPr marL="0" indent="0" algn="ctr">
              <a:buNone/>
            </a:pPr>
            <a:r>
              <a:rPr lang="fr-FR" b="1" dirty="0">
                <a:solidFill>
                  <a:srgbClr val="FF0000"/>
                </a:solidFill>
              </a:rPr>
              <a:t>Méthode QQOQCCP</a:t>
            </a:r>
          </a:p>
          <a:p>
            <a:pPr marL="0" indent="0">
              <a:buNone/>
            </a:pPr>
            <a:r>
              <a:rPr lang="fr-FR" sz="1600" b="1" dirty="0">
                <a:solidFill>
                  <a:srgbClr val="FF0000"/>
                </a:solidFill>
              </a:rPr>
              <a:t>Q		 Q		O		Q		      C		         C		            P</a:t>
            </a:r>
          </a:p>
          <a:p>
            <a:pPr marL="0" indent="0">
              <a:buNone/>
            </a:pPr>
            <a:endParaRPr lang="fr-FR" sz="1600" b="1" dirty="0">
              <a:solidFill>
                <a:srgbClr val="FF0000"/>
              </a:solidFill>
            </a:endParaRPr>
          </a:p>
          <a:p>
            <a:pPr marL="0" indent="0">
              <a:buNone/>
            </a:pPr>
            <a:endParaRPr lang="fr-FR" sz="1600" b="1" dirty="0">
              <a:solidFill>
                <a:srgbClr val="FF0000"/>
              </a:solidFill>
            </a:endParaRPr>
          </a:p>
          <a:p>
            <a:pPr marL="0" indent="0">
              <a:buNone/>
            </a:pPr>
            <a:r>
              <a:rPr lang="fr-FR" sz="1600" b="1" dirty="0">
                <a:solidFill>
                  <a:srgbClr val="FF0000"/>
                </a:solidFill>
              </a:rPr>
              <a:t>Quoi		qui	        où	     quand          comment          combien	         pourquoi</a:t>
            </a:r>
          </a:p>
          <a:p>
            <a:pPr marL="0" indent="0">
              <a:buNone/>
            </a:pPr>
            <a:r>
              <a:rPr lang="fr-FR" sz="1600" b="1" dirty="0">
                <a:solidFill>
                  <a:srgbClr val="FF0000"/>
                </a:solidFill>
              </a:rPr>
              <a:t>Quoi : </a:t>
            </a:r>
            <a:r>
              <a:rPr lang="fr-FR" sz="1600" dirty="0">
                <a:solidFill>
                  <a:schemeClr val="tx1"/>
                </a:solidFill>
              </a:rPr>
              <a:t>De quoi s’agit-il ? Qu’observons-nous       			(description de l’activité)</a:t>
            </a:r>
          </a:p>
          <a:p>
            <a:pPr marL="0" indent="0">
              <a:buNone/>
            </a:pPr>
            <a:r>
              <a:rPr lang="fr-FR" sz="1600" b="1" dirty="0">
                <a:solidFill>
                  <a:srgbClr val="FF0000"/>
                </a:solidFill>
              </a:rPr>
              <a:t>Qui</a:t>
            </a:r>
            <a:r>
              <a:rPr lang="fr-FR" sz="1600" dirty="0">
                <a:solidFill>
                  <a:schemeClr val="tx1"/>
                </a:solidFill>
              </a:rPr>
              <a:t> : qui est concerné ? 								(description de personne)</a:t>
            </a:r>
          </a:p>
          <a:p>
            <a:pPr marL="0" indent="0">
              <a:buNone/>
            </a:pPr>
            <a:r>
              <a:rPr lang="fr-FR" sz="1600" b="1" dirty="0">
                <a:solidFill>
                  <a:srgbClr val="FF0000"/>
                </a:solidFill>
              </a:rPr>
              <a:t>Où</a:t>
            </a:r>
            <a:r>
              <a:rPr lang="fr-FR" sz="1600" dirty="0">
                <a:solidFill>
                  <a:schemeClr val="tx1"/>
                </a:solidFill>
              </a:rPr>
              <a:t> :  où s’est-il produit ?						 		(description du lieu)</a:t>
            </a:r>
          </a:p>
          <a:p>
            <a:pPr marL="0" indent="0">
              <a:buNone/>
            </a:pPr>
            <a:r>
              <a:rPr lang="fr-FR" sz="1600" b="1" dirty="0">
                <a:solidFill>
                  <a:srgbClr val="FF0000"/>
                </a:solidFill>
              </a:rPr>
              <a:t>Quand </a:t>
            </a:r>
            <a:r>
              <a:rPr lang="fr-FR" sz="1600" dirty="0">
                <a:solidFill>
                  <a:schemeClr val="tx1"/>
                </a:solidFill>
              </a:rPr>
              <a:t>: depuis quand ? Quand est-ce que ?			(description du moment)</a:t>
            </a:r>
          </a:p>
          <a:p>
            <a:pPr marL="0" indent="0">
              <a:buNone/>
            </a:pPr>
            <a:r>
              <a:rPr lang="fr-FR" sz="1600" b="1" dirty="0">
                <a:solidFill>
                  <a:srgbClr val="FF0000"/>
                </a:solidFill>
              </a:rPr>
              <a:t>Comment</a:t>
            </a:r>
            <a:r>
              <a:rPr lang="fr-FR" sz="1600" dirty="0">
                <a:solidFill>
                  <a:schemeClr val="tx1"/>
                </a:solidFill>
              </a:rPr>
              <a:t> : de quelle manière? 						(description de la manière)</a:t>
            </a:r>
          </a:p>
          <a:p>
            <a:pPr marL="0" indent="0">
              <a:buNone/>
            </a:pPr>
            <a:r>
              <a:rPr lang="fr-FR" sz="1600" b="1" dirty="0">
                <a:solidFill>
                  <a:srgbClr val="FF0000"/>
                </a:solidFill>
              </a:rPr>
              <a:t>Combien</a:t>
            </a:r>
            <a:r>
              <a:rPr lang="fr-FR" sz="1600" dirty="0">
                <a:solidFill>
                  <a:schemeClr val="tx1"/>
                </a:solidFill>
              </a:rPr>
              <a:t> : combien de moyen, coût? 					(description des moyens)</a:t>
            </a:r>
          </a:p>
          <a:p>
            <a:pPr marL="0" indent="0">
              <a:buNone/>
            </a:pPr>
            <a:r>
              <a:rPr lang="fr-FR" sz="1600" b="1" dirty="0">
                <a:solidFill>
                  <a:srgbClr val="FF0000"/>
                </a:solidFill>
              </a:rPr>
              <a:t>Pourquoi</a:t>
            </a:r>
            <a:r>
              <a:rPr lang="fr-FR" sz="1600" dirty="0">
                <a:solidFill>
                  <a:schemeClr val="tx1"/>
                </a:solidFill>
              </a:rPr>
              <a:t> : pour quelle raison ?						(Description des raisons)</a:t>
            </a:r>
          </a:p>
          <a:p>
            <a:pPr marL="0" indent="0">
              <a:buNone/>
            </a:pPr>
            <a:endParaRPr lang="fr-FR" sz="1600" dirty="0">
              <a:solidFill>
                <a:schemeClr val="tx1"/>
              </a:solidFill>
            </a:endParaRPr>
          </a:p>
        </p:txBody>
      </p:sp>
      <p:sp>
        <p:nvSpPr>
          <p:cNvPr id="4" name="Espace réservé du numéro de diapositive 3">
            <a:extLst>
              <a:ext uri="{FF2B5EF4-FFF2-40B4-BE49-F238E27FC236}">
                <a16:creationId xmlns:a16="http://schemas.microsoft.com/office/drawing/2014/main" id="{207DCF89-4DF9-4B64-A9B2-197C782A7E83}"/>
              </a:ext>
            </a:extLst>
          </p:cNvPr>
          <p:cNvSpPr>
            <a:spLocks noGrp="1"/>
          </p:cNvSpPr>
          <p:nvPr>
            <p:ph type="sldNum" sz="quarter" idx="12"/>
            <p:custDataLst>
              <p:tags r:id="rId3"/>
            </p:custDataLst>
          </p:nvPr>
        </p:nvSpPr>
        <p:spPr/>
        <p:txBody>
          <a:bodyPr/>
          <a:lstStyle/>
          <a:p>
            <a:fld id="{CF6D1095-B6BA-416E-A6E4-20A3627A4732}" type="slidenum">
              <a:rPr lang="fr-FR" smtClean="0"/>
              <a:pPr/>
              <a:t>54</a:t>
            </a:fld>
            <a:endParaRPr lang="fr-FR"/>
          </a:p>
        </p:txBody>
      </p:sp>
      <p:cxnSp>
        <p:nvCxnSpPr>
          <p:cNvPr id="8" name="Connecteur droit avec flèche 7">
            <a:extLst>
              <a:ext uri="{FF2B5EF4-FFF2-40B4-BE49-F238E27FC236}">
                <a16:creationId xmlns:a16="http://schemas.microsoft.com/office/drawing/2014/main" id="{51F9FE39-8155-4546-BEFF-2988AF0FDE52}"/>
              </a:ext>
            </a:extLst>
          </p:cNvPr>
          <p:cNvCxnSpPr/>
          <p:nvPr>
            <p:custDataLst>
              <p:tags r:id="rId4"/>
            </p:custDataLst>
          </p:nvPr>
        </p:nvCxnSpPr>
        <p:spPr>
          <a:xfrm>
            <a:off x="539552" y="306896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0181966D-0CD6-4E89-8697-F7A4232BE77F}"/>
              </a:ext>
            </a:extLst>
          </p:cNvPr>
          <p:cNvCxnSpPr/>
          <p:nvPr>
            <p:custDataLst>
              <p:tags r:id="rId5"/>
            </p:custDataLst>
          </p:nvPr>
        </p:nvCxnSpPr>
        <p:spPr>
          <a:xfrm>
            <a:off x="1547664" y="306896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17B31C64-A2E6-415A-82D1-755EB27ADB99}"/>
              </a:ext>
            </a:extLst>
          </p:cNvPr>
          <p:cNvCxnSpPr/>
          <p:nvPr>
            <p:custDataLst>
              <p:tags r:id="rId6"/>
            </p:custDataLst>
          </p:nvPr>
        </p:nvCxnSpPr>
        <p:spPr>
          <a:xfrm>
            <a:off x="2411760" y="306896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5DC570EF-FECB-45A1-9327-A262167E592A}"/>
              </a:ext>
            </a:extLst>
          </p:cNvPr>
          <p:cNvCxnSpPr/>
          <p:nvPr>
            <p:custDataLst>
              <p:tags r:id="rId7"/>
            </p:custDataLst>
          </p:nvPr>
        </p:nvCxnSpPr>
        <p:spPr>
          <a:xfrm>
            <a:off x="3347864" y="306896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5BD933A5-1946-4C67-8065-FAEC601E8B04}"/>
              </a:ext>
            </a:extLst>
          </p:cNvPr>
          <p:cNvCxnSpPr/>
          <p:nvPr>
            <p:custDataLst>
              <p:tags r:id="rId8"/>
            </p:custDataLst>
          </p:nvPr>
        </p:nvCxnSpPr>
        <p:spPr>
          <a:xfrm>
            <a:off x="4572000" y="306896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5C6CC381-39A8-4CEA-8936-B314DBD10130}"/>
              </a:ext>
            </a:extLst>
          </p:cNvPr>
          <p:cNvCxnSpPr/>
          <p:nvPr>
            <p:custDataLst>
              <p:tags r:id="rId9"/>
            </p:custDataLst>
          </p:nvPr>
        </p:nvCxnSpPr>
        <p:spPr>
          <a:xfrm>
            <a:off x="7678616" y="3104964"/>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878C71DA-7324-4CDC-B494-72EADA23FEAE}"/>
              </a:ext>
            </a:extLst>
          </p:cNvPr>
          <p:cNvCxnSpPr/>
          <p:nvPr>
            <p:custDataLst>
              <p:tags r:id="rId10"/>
            </p:custDataLst>
          </p:nvPr>
        </p:nvCxnSpPr>
        <p:spPr>
          <a:xfrm>
            <a:off x="6084168" y="306896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èche : droite 15">
            <a:extLst>
              <a:ext uri="{FF2B5EF4-FFF2-40B4-BE49-F238E27FC236}">
                <a16:creationId xmlns:a16="http://schemas.microsoft.com/office/drawing/2014/main" id="{B44E4B7E-6293-4E5D-9585-7948302159BA}"/>
              </a:ext>
            </a:extLst>
          </p:cNvPr>
          <p:cNvSpPr/>
          <p:nvPr>
            <p:custDataLst>
              <p:tags r:id="rId11"/>
            </p:custDataLst>
          </p:nvPr>
        </p:nvSpPr>
        <p:spPr>
          <a:xfrm>
            <a:off x="5076056" y="443711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FB179209-3253-4385-ADF2-05DC8B14F8C7}"/>
              </a:ext>
            </a:extLst>
          </p:cNvPr>
          <p:cNvSpPr/>
          <p:nvPr>
            <p:custDataLst>
              <p:tags r:id="rId12"/>
            </p:custDataLst>
          </p:nvPr>
        </p:nvSpPr>
        <p:spPr>
          <a:xfrm>
            <a:off x="5076056" y="479715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33F0F620-5389-4765-A054-EA10ABC7EC93}"/>
              </a:ext>
            </a:extLst>
          </p:cNvPr>
          <p:cNvSpPr/>
          <p:nvPr>
            <p:custDataLst>
              <p:tags r:id="rId13"/>
            </p:custDataLst>
          </p:nvPr>
        </p:nvSpPr>
        <p:spPr>
          <a:xfrm>
            <a:off x="5076056" y="5085184"/>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E7153234-A395-414A-97EB-0954A3387969}"/>
              </a:ext>
            </a:extLst>
          </p:cNvPr>
          <p:cNvSpPr/>
          <p:nvPr>
            <p:custDataLst>
              <p:tags r:id="rId14"/>
            </p:custDataLst>
          </p:nvPr>
        </p:nvSpPr>
        <p:spPr>
          <a:xfrm>
            <a:off x="5076056" y="5445224"/>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D193CF7F-E281-44E2-87D9-869A7BA3D4E7}"/>
              </a:ext>
            </a:extLst>
          </p:cNvPr>
          <p:cNvSpPr/>
          <p:nvPr>
            <p:custDataLst>
              <p:tags r:id="rId15"/>
            </p:custDataLst>
          </p:nvPr>
        </p:nvSpPr>
        <p:spPr>
          <a:xfrm>
            <a:off x="5076056" y="5805264"/>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droite 20">
            <a:extLst>
              <a:ext uri="{FF2B5EF4-FFF2-40B4-BE49-F238E27FC236}">
                <a16:creationId xmlns:a16="http://schemas.microsoft.com/office/drawing/2014/main" id="{62D50B76-3942-4D46-9EAA-C5364AA56D67}"/>
              </a:ext>
            </a:extLst>
          </p:cNvPr>
          <p:cNvSpPr/>
          <p:nvPr>
            <p:custDataLst>
              <p:tags r:id="rId16"/>
            </p:custDataLst>
          </p:nvPr>
        </p:nvSpPr>
        <p:spPr>
          <a:xfrm>
            <a:off x="5076056" y="6093296"/>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16226796-6854-4E1D-BB94-8F6998191C7F}"/>
              </a:ext>
            </a:extLst>
          </p:cNvPr>
          <p:cNvSpPr/>
          <p:nvPr>
            <p:custDataLst>
              <p:tags r:id="rId17"/>
            </p:custDataLst>
          </p:nvPr>
        </p:nvSpPr>
        <p:spPr>
          <a:xfrm>
            <a:off x="5084440" y="407707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437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9BEC4-7276-44C0-A168-62EA6F5477F2}"/>
              </a:ext>
            </a:extLst>
          </p:cNvPr>
          <p:cNvSpPr>
            <a:spLocks noGrp="1"/>
          </p:cNvSpPr>
          <p:nvPr>
            <p:ph type="title"/>
            <p:custDataLst>
              <p:tags r:id="rId1"/>
            </p:custDataLst>
          </p:nvPr>
        </p:nvSpPr>
        <p:spPr/>
        <p:txBody>
          <a:bodyPr/>
          <a:lstStyle/>
          <a:p>
            <a:pPr algn="ctr"/>
            <a:r>
              <a:rPr lang="fr-FR" sz="2400" dirty="0">
                <a:solidFill>
                  <a:prstClr val="white"/>
                </a:solidFill>
              </a:rPr>
              <a:t>2</a:t>
            </a:r>
            <a:r>
              <a:rPr lang="fr-FR" sz="2400" baseline="30000" dirty="0">
                <a:solidFill>
                  <a:prstClr val="white"/>
                </a:solidFill>
              </a:rPr>
              <a:t>ème</a:t>
            </a:r>
            <a:r>
              <a:rPr lang="fr-FR" sz="2400" dirty="0">
                <a:solidFill>
                  <a:prstClr val="white"/>
                </a:solidFill>
              </a:rPr>
              <a:t> cours : la formulation</a:t>
            </a:r>
            <a:br>
              <a:rPr lang="fr-FR" sz="2400" dirty="0">
                <a:solidFill>
                  <a:prstClr val="white"/>
                </a:solidFill>
              </a:rPr>
            </a:br>
            <a:r>
              <a:rPr lang="fr-FR" sz="2400" dirty="0">
                <a:solidFill>
                  <a:prstClr val="white"/>
                </a:solidFill>
              </a:rPr>
              <a:t>temps de conjoncture (problématique)</a:t>
            </a:r>
            <a:endParaRPr lang="fr-FR" sz="2400" dirty="0"/>
          </a:p>
        </p:txBody>
      </p:sp>
      <p:sp>
        <p:nvSpPr>
          <p:cNvPr id="3" name="Espace réservé du contenu 2">
            <a:extLst>
              <a:ext uri="{FF2B5EF4-FFF2-40B4-BE49-F238E27FC236}">
                <a16:creationId xmlns:a16="http://schemas.microsoft.com/office/drawing/2014/main" id="{5AC0C5A9-E9B5-48EE-86B9-2376470434FD}"/>
              </a:ext>
            </a:extLst>
          </p:cNvPr>
          <p:cNvSpPr>
            <a:spLocks noGrp="1"/>
          </p:cNvSpPr>
          <p:nvPr>
            <p:ph idx="1"/>
            <p:custDataLst>
              <p:tags r:id="rId2"/>
            </p:custDataLst>
          </p:nvPr>
        </p:nvSpPr>
        <p:spPr>
          <a:xfrm>
            <a:off x="467544" y="2348880"/>
            <a:ext cx="8136904" cy="3670920"/>
          </a:xfrm>
        </p:spPr>
        <p:txBody>
          <a:bodyPr/>
          <a:lstStyle/>
          <a:p>
            <a:r>
              <a:rPr lang="fr-FR" dirty="0"/>
              <a:t>Méthode appelée aussi les </a:t>
            </a:r>
            <a:r>
              <a:rPr lang="fr-FR" b="1" dirty="0">
                <a:solidFill>
                  <a:srgbClr val="FF0000"/>
                </a:solidFill>
              </a:rPr>
              <a:t>cinq W</a:t>
            </a:r>
          </a:p>
          <a:p>
            <a:pPr marL="0" indent="0">
              <a:buNone/>
            </a:pPr>
            <a:r>
              <a:rPr lang="en-US" i="1" dirty="0"/>
              <a:t>				</a:t>
            </a:r>
            <a:r>
              <a:rPr lang="en-US" i="1" dirty="0">
                <a:solidFill>
                  <a:srgbClr val="FF0000"/>
                </a:solidFill>
              </a:rPr>
              <a:t>Who, What, Where, When, Why</a:t>
            </a:r>
          </a:p>
          <a:p>
            <a:pPr marL="0" indent="0">
              <a:buNone/>
            </a:pPr>
            <a:r>
              <a:rPr lang="fr-FR" i="1" dirty="0"/>
              <a:t>En d’autres termes : </a:t>
            </a:r>
            <a:r>
              <a:rPr lang="fr-FR" i="1" dirty="0">
                <a:solidFill>
                  <a:srgbClr val="FF0000"/>
                </a:solidFill>
              </a:rPr>
              <a:t>qui a fait quoi, où, quand et pourquoi ?</a:t>
            </a:r>
          </a:p>
          <a:p>
            <a:r>
              <a:rPr lang="fr-FR" i="1" dirty="0"/>
              <a:t>Ces questionnements servent d’utile pour chercher la réponse, dresser l’état des lieux et pour une fin de structurer le résultat souhaité.</a:t>
            </a:r>
          </a:p>
          <a:p>
            <a:r>
              <a:rPr lang="fr-FR" i="1" dirty="0"/>
              <a:t>Cette technique de questionnement est souvent utilisée dans le journalisme </a:t>
            </a:r>
            <a:endParaRPr lang="fr-FR" dirty="0"/>
          </a:p>
        </p:txBody>
      </p:sp>
      <p:sp>
        <p:nvSpPr>
          <p:cNvPr id="4" name="Espace réservé du numéro de diapositive 3">
            <a:extLst>
              <a:ext uri="{FF2B5EF4-FFF2-40B4-BE49-F238E27FC236}">
                <a16:creationId xmlns:a16="http://schemas.microsoft.com/office/drawing/2014/main" id="{7545C6D0-E0BF-4117-9332-43BF5ECE139A}"/>
              </a:ext>
            </a:extLst>
          </p:cNvPr>
          <p:cNvSpPr>
            <a:spLocks noGrp="1"/>
          </p:cNvSpPr>
          <p:nvPr>
            <p:ph type="sldNum" sz="quarter" idx="12"/>
            <p:custDataLst>
              <p:tags r:id="rId3"/>
            </p:custDataLst>
          </p:nvPr>
        </p:nvSpPr>
        <p:spPr/>
        <p:txBody>
          <a:bodyPr/>
          <a:lstStyle/>
          <a:p>
            <a:fld id="{CF6D1095-B6BA-416E-A6E4-20A3627A4732}" type="slidenum">
              <a:rPr lang="fr-FR" smtClean="0"/>
              <a:pPr/>
              <a:t>55</a:t>
            </a:fld>
            <a:endParaRPr lang="fr-FR"/>
          </a:p>
        </p:txBody>
      </p:sp>
    </p:spTree>
    <p:extLst>
      <p:ext uri="{BB962C8B-B14F-4D97-AF65-F5344CB8AC3E}">
        <p14:creationId xmlns:p14="http://schemas.microsoft.com/office/powerpoint/2010/main" val="896796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91B1C-64F8-4002-B46E-D5C8003E7DEE}"/>
              </a:ext>
            </a:extLst>
          </p:cNvPr>
          <p:cNvSpPr>
            <a:spLocks noGrp="1"/>
          </p:cNvSpPr>
          <p:nvPr>
            <p:ph type="title"/>
            <p:custDataLst>
              <p:tags r:id="rId1"/>
            </p:custDataLst>
          </p:nvPr>
        </p:nvSpPr>
        <p:spPr>
          <a:xfrm>
            <a:off x="865970" y="927098"/>
            <a:ext cx="6730366" cy="709865"/>
          </a:xfrm>
        </p:spPr>
        <p:txBody>
          <a:bodyPr/>
          <a:lstStyle/>
          <a:p>
            <a:pPr algn="ctr"/>
            <a:r>
              <a:rPr lang="fr-FR" dirty="0"/>
              <a:t>3</a:t>
            </a:r>
            <a:r>
              <a:rPr lang="fr-FR" baseline="30000" dirty="0"/>
              <a:t>ème</a:t>
            </a:r>
            <a:r>
              <a:rPr lang="fr-FR" dirty="0"/>
              <a:t> cours : l’opérationnalisation</a:t>
            </a:r>
            <a:br>
              <a:rPr lang="fr-FR" dirty="0"/>
            </a:br>
            <a:r>
              <a:rPr lang="fr-FR" sz="2400" dirty="0"/>
              <a:t>hypothèse </a:t>
            </a:r>
            <a:endParaRPr lang="fr-FR" dirty="0"/>
          </a:p>
        </p:txBody>
      </p:sp>
      <p:sp>
        <p:nvSpPr>
          <p:cNvPr id="3" name="Espace réservé du contenu 2">
            <a:extLst>
              <a:ext uri="{FF2B5EF4-FFF2-40B4-BE49-F238E27FC236}">
                <a16:creationId xmlns:a16="http://schemas.microsoft.com/office/drawing/2014/main" id="{E6A0E6C0-E12C-4E6E-A5AD-F9A846182A76}"/>
              </a:ext>
            </a:extLst>
          </p:cNvPr>
          <p:cNvSpPr>
            <a:spLocks noGrp="1"/>
          </p:cNvSpPr>
          <p:nvPr>
            <p:ph idx="1"/>
            <p:custDataLst>
              <p:tags r:id="rId2"/>
            </p:custDataLst>
          </p:nvPr>
        </p:nvSpPr>
        <p:spPr>
          <a:xfrm>
            <a:off x="251520" y="2204864"/>
            <a:ext cx="8568952" cy="4357406"/>
          </a:xfrm>
        </p:spPr>
        <p:txBody>
          <a:bodyPr>
            <a:normAutofit fontScale="92500" lnSpcReduction="10000"/>
          </a:bodyPr>
          <a:lstStyle/>
          <a:p>
            <a:r>
              <a:rPr lang="fr-FR" b="1" dirty="0">
                <a:solidFill>
                  <a:srgbClr val="FF0000"/>
                </a:solidFill>
              </a:rPr>
              <a:t>L’opérationnalisation</a:t>
            </a:r>
            <a:r>
              <a:rPr lang="fr-FR" dirty="0"/>
              <a:t> : « </a:t>
            </a:r>
            <a:r>
              <a:rPr lang="fr-FR" i="1" dirty="0"/>
              <a:t>est un processus de </a:t>
            </a:r>
            <a:r>
              <a:rPr lang="fr-FR" i="1" dirty="0">
                <a:solidFill>
                  <a:srgbClr val="FF0000"/>
                </a:solidFill>
              </a:rPr>
              <a:t>concrétisation</a:t>
            </a:r>
            <a:r>
              <a:rPr lang="fr-FR" i="1" dirty="0"/>
              <a:t> d’une question de recherche pour la rendre </a:t>
            </a:r>
            <a:r>
              <a:rPr lang="fr-FR" i="1" dirty="0">
                <a:solidFill>
                  <a:srgbClr val="FF0000"/>
                </a:solidFill>
              </a:rPr>
              <a:t>observable</a:t>
            </a:r>
            <a:r>
              <a:rPr lang="fr-FR" dirty="0"/>
              <a:t> » </a:t>
            </a:r>
            <a:r>
              <a:rPr lang="fr-FR" b="1" dirty="0"/>
              <a:t>Maurice Angers, 1996</a:t>
            </a:r>
          </a:p>
          <a:p>
            <a:pPr marL="0" indent="0">
              <a:buNone/>
            </a:pPr>
            <a:r>
              <a:rPr lang="fr-FR" b="1" dirty="0"/>
              <a:t>			abstraction 						concrétisation (observable)</a:t>
            </a:r>
          </a:p>
          <a:p>
            <a:pPr marL="0" indent="0">
              <a:buNone/>
            </a:pPr>
            <a:r>
              <a:rPr lang="fr-FR" b="1" dirty="0"/>
              <a:t>À travers l’opérationnalisation du problème, on se rapproche plus de la réalité sur laquelle on veut se renseigner.</a:t>
            </a:r>
          </a:p>
          <a:p>
            <a:pPr marL="0" indent="0">
              <a:buNone/>
            </a:pPr>
            <a:r>
              <a:rPr lang="fr-FR" b="1" dirty="0">
                <a:solidFill>
                  <a:srgbClr val="FF0000"/>
                </a:solidFill>
              </a:rPr>
              <a:t>Hypothèse </a:t>
            </a:r>
            <a:r>
              <a:rPr lang="fr-FR" b="1" dirty="0"/>
              <a:t>: </a:t>
            </a:r>
            <a:r>
              <a:rPr lang="fr-FR" dirty="0"/>
              <a:t>emprunt au grec ancien </a:t>
            </a:r>
            <a:r>
              <a:rPr lang="fr-FR" i="1" dirty="0" err="1"/>
              <a:t>hupothesis</a:t>
            </a:r>
            <a:r>
              <a:rPr lang="fr-FR" i="1" dirty="0"/>
              <a:t> </a:t>
            </a:r>
            <a:r>
              <a:rPr lang="fr-FR" dirty="0"/>
              <a:t>qui signifie proposition. </a:t>
            </a:r>
          </a:p>
          <a:p>
            <a:pPr marL="0" indent="0">
              <a:buNone/>
            </a:pPr>
            <a:r>
              <a:rPr lang="fr-FR" b="1" dirty="0"/>
              <a:t>Hypo</a:t>
            </a:r>
            <a:r>
              <a:rPr lang="fr-FR" dirty="0"/>
              <a:t> = inférieur, manque, moins       </a:t>
            </a:r>
            <a:r>
              <a:rPr lang="fr-FR" b="1" dirty="0"/>
              <a:t>thèse</a:t>
            </a:r>
            <a:r>
              <a:rPr lang="fr-FR" dirty="0"/>
              <a:t>= opinion, affirmation, proposition</a:t>
            </a:r>
          </a:p>
          <a:p>
            <a:pPr marL="0" indent="0">
              <a:buNone/>
            </a:pPr>
            <a:r>
              <a:rPr lang="fr-FR" dirty="0"/>
              <a:t>Ce qui signifie : moins d’affirmations, moins de propositions</a:t>
            </a:r>
          </a:p>
          <a:p>
            <a:r>
              <a:rPr lang="fr-FR" dirty="0"/>
              <a:t>c’est la première démarche de concrétisation de la question de recherche.</a:t>
            </a:r>
          </a:p>
          <a:p>
            <a:r>
              <a:rPr lang="fr-FR" b="1" dirty="0">
                <a:solidFill>
                  <a:srgbClr val="FF0000"/>
                </a:solidFill>
              </a:rPr>
              <a:t>Godon Mace </a:t>
            </a:r>
            <a:r>
              <a:rPr lang="fr-FR" dirty="0"/>
              <a:t>: «  l’hypothèse peut être envisagée comme une </a:t>
            </a:r>
            <a:r>
              <a:rPr lang="fr-FR" b="1" dirty="0"/>
              <a:t>réponse anticipée</a:t>
            </a:r>
            <a:r>
              <a:rPr lang="fr-FR" dirty="0"/>
              <a:t> que le chercheur formule à sa question spécifique de recherche »</a:t>
            </a:r>
          </a:p>
          <a:p>
            <a:r>
              <a:rPr lang="fr-FR" b="1" dirty="0">
                <a:solidFill>
                  <a:srgbClr val="FF0000"/>
                </a:solidFill>
              </a:rPr>
              <a:t>Madeleine </a:t>
            </a:r>
            <a:r>
              <a:rPr lang="fr-FR" b="1" dirty="0" err="1">
                <a:solidFill>
                  <a:srgbClr val="FF0000"/>
                </a:solidFill>
              </a:rPr>
              <a:t>Grawitz</a:t>
            </a:r>
            <a:r>
              <a:rPr lang="fr-FR" b="1" dirty="0">
                <a:solidFill>
                  <a:srgbClr val="FF0000"/>
                </a:solidFill>
              </a:rPr>
              <a:t> </a:t>
            </a:r>
            <a:r>
              <a:rPr lang="fr-FR" dirty="0"/>
              <a:t>: « l’hypothèse est une proposition de réponse à la question posée. Elle tend à formuler </a:t>
            </a:r>
            <a:r>
              <a:rPr lang="fr-FR" b="1" dirty="0"/>
              <a:t>une relation </a:t>
            </a:r>
            <a:r>
              <a:rPr lang="fr-FR" dirty="0"/>
              <a:t>entre des faits significatifs »</a:t>
            </a:r>
          </a:p>
          <a:p>
            <a:pPr marL="0" indent="0">
              <a:buNone/>
            </a:pPr>
            <a:endParaRPr lang="fr-FR" b="1" dirty="0"/>
          </a:p>
        </p:txBody>
      </p:sp>
      <p:sp>
        <p:nvSpPr>
          <p:cNvPr id="4" name="Espace réservé du numéro de diapositive 3">
            <a:extLst>
              <a:ext uri="{FF2B5EF4-FFF2-40B4-BE49-F238E27FC236}">
                <a16:creationId xmlns:a16="http://schemas.microsoft.com/office/drawing/2014/main" id="{06279F7E-244D-49A1-9E1A-ACC4B972176C}"/>
              </a:ext>
            </a:extLst>
          </p:cNvPr>
          <p:cNvSpPr>
            <a:spLocks noGrp="1"/>
          </p:cNvSpPr>
          <p:nvPr>
            <p:ph type="sldNum" sz="quarter" idx="12"/>
            <p:custDataLst>
              <p:tags r:id="rId3"/>
            </p:custDataLst>
          </p:nvPr>
        </p:nvSpPr>
        <p:spPr/>
        <p:txBody>
          <a:bodyPr/>
          <a:lstStyle/>
          <a:p>
            <a:fld id="{CF6D1095-B6BA-416E-A6E4-20A3627A4732}" type="slidenum">
              <a:rPr lang="fr-FR" smtClean="0"/>
              <a:pPr/>
              <a:t>56</a:t>
            </a:fld>
            <a:endParaRPr lang="fr-FR"/>
          </a:p>
        </p:txBody>
      </p:sp>
      <p:sp>
        <p:nvSpPr>
          <p:cNvPr id="5" name="Flèche : droite 4">
            <a:extLst>
              <a:ext uri="{FF2B5EF4-FFF2-40B4-BE49-F238E27FC236}">
                <a16:creationId xmlns:a16="http://schemas.microsoft.com/office/drawing/2014/main" id="{5B2B48B2-25BF-4463-9D7B-0A362038F5A2}"/>
              </a:ext>
            </a:extLst>
          </p:cNvPr>
          <p:cNvSpPr/>
          <p:nvPr>
            <p:custDataLst>
              <p:tags r:id="rId4"/>
            </p:custDataLst>
          </p:nvPr>
        </p:nvSpPr>
        <p:spPr>
          <a:xfrm>
            <a:off x="3275856" y="2852936"/>
            <a:ext cx="18722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0260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5AFF3-113D-4BA3-AABC-0273819D2AE2}"/>
              </a:ext>
            </a:extLst>
          </p:cNvPr>
          <p:cNvSpPr>
            <a:spLocks noGrp="1"/>
          </p:cNvSpPr>
          <p:nvPr>
            <p:ph type="title"/>
            <p:custDataLst>
              <p:tags r:id="rId1"/>
            </p:custDataLst>
          </p:nvPr>
        </p:nvSpPr>
        <p:spPr>
          <a:xfrm>
            <a:off x="865970" y="927098"/>
            <a:ext cx="6343672" cy="709865"/>
          </a:xfrm>
        </p:spPr>
        <p:txBody>
          <a:bodyPr/>
          <a:lstStyle/>
          <a:p>
            <a:pPr algn="ctr"/>
            <a:r>
              <a:rPr lang="fr-FR" sz="2800" dirty="0">
                <a:solidFill>
                  <a:prstClr val="white"/>
                </a:solidFill>
              </a:rPr>
              <a:t>3</a:t>
            </a:r>
            <a:r>
              <a:rPr lang="fr-FR" sz="2800" baseline="30000" dirty="0">
                <a:solidFill>
                  <a:prstClr val="white"/>
                </a:solidFill>
              </a:rPr>
              <a:t>ème</a:t>
            </a:r>
            <a:r>
              <a:rPr lang="fr-FR" sz="2800" dirty="0">
                <a:solidFill>
                  <a:prstClr val="white"/>
                </a:solidFill>
              </a:rPr>
              <a:t> cours : l’opérationnalisation</a:t>
            </a:r>
            <a:br>
              <a:rPr lang="fr-FR" dirty="0">
                <a:solidFill>
                  <a:prstClr val="white"/>
                </a:solidFill>
              </a:rPr>
            </a:br>
            <a:r>
              <a:rPr lang="fr-FR" sz="2400" dirty="0">
                <a:solidFill>
                  <a:prstClr val="white"/>
                </a:solidFill>
              </a:rPr>
              <a:t>hypothèse </a:t>
            </a:r>
            <a:endParaRPr lang="fr-FR" dirty="0"/>
          </a:p>
        </p:txBody>
      </p:sp>
      <p:sp>
        <p:nvSpPr>
          <p:cNvPr id="3" name="Espace réservé du contenu 2">
            <a:extLst>
              <a:ext uri="{FF2B5EF4-FFF2-40B4-BE49-F238E27FC236}">
                <a16:creationId xmlns:a16="http://schemas.microsoft.com/office/drawing/2014/main" id="{2B5CF043-73F8-4C43-B740-40907FA9C021}"/>
              </a:ext>
            </a:extLst>
          </p:cNvPr>
          <p:cNvSpPr>
            <a:spLocks noGrp="1"/>
          </p:cNvSpPr>
          <p:nvPr>
            <p:ph idx="1"/>
            <p:custDataLst>
              <p:tags r:id="rId2"/>
            </p:custDataLst>
          </p:nvPr>
        </p:nvSpPr>
        <p:spPr>
          <a:xfrm>
            <a:off x="251520" y="2348880"/>
            <a:ext cx="8640960" cy="4213390"/>
          </a:xfrm>
        </p:spPr>
        <p:txBody>
          <a:bodyPr>
            <a:normAutofit fontScale="92500" lnSpcReduction="10000"/>
          </a:bodyPr>
          <a:lstStyle/>
          <a:p>
            <a:r>
              <a:rPr lang="fr-FR" b="1" dirty="0">
                <a:solidFill>
                  <a:srgbClr val="FF0000"/>
                </a:solidFill>
              </a:rPr>
              <a:t>Caractéristique d’une hypothèse </a:t>
            </a:r>
            <a:r>
              <a:rPr lang="fr-FR" b="1" dirty="0"/>
              <a:t>:</a:t>
            </a:r>
          </a:p>
          <a:p>
            <a:pPr lvl="1"/>
            <a:r>
              <a:rPr lang="fr-FR" b="1" dirty="0"/>
              <a:t>Un énoncé </a:t>
            </a:r>
          </a:p>
          <a:p>
            <a:pPr marL="731520" lvl="2" indent="0">
              <a:buNone/>
            </a:pPr>
            <a:r>
              <a:rPr lang="fr-FR" sz="1600" dirty="0"/>
              <a:t>En une phrase ou plus, elle exprime la relation entre deux ou plusieurs termes</a:t>
            </a:r>
          </a:p>
          <a:p>
            <a:pPr marL="0" lvl="2" indent="0">
              <a:buNone/>
            </a:pPr>
            <a:r>
              <a:rPr lang="fr-FR" sz="1600" b="1" u="sng" dirty="0">
                <a:solidFill>
                  <a:srgbClr val="FF0000"/>
                </a:solidFill>
              </a:rPr>
              <a:t>Exemple </a:t>
            </a:r>
            <a:r>
              <a:rPr lang="fr-FR" sz="1600" dirty="0"/>
              <a:t>: les consommatrices du parfum </a:t>
            </a:r>
            <a:r>
              <a:rPr lang="fr-FR" b="1" dirty="0"/>
              <a:t>La Vie Est Belle de Lancôme </a:t>
            </a:r>
            <a:r>
              <a:rPr lang="fr-FR" dirty="0"/>
              <a:t>de la région d’Alger se retrouvent en majorité dans les foyers ayant un revenu annuel de plus de </a:t>
            </a:r>
            <a:r>
              <a:rPr lang="fr-FR" b="1" dirty="0"/>
              <a:t>45 000 DA </a:t>
            </a:r>
            <a:r>
              <a:rPr lang="fr-FR" dirty="0"/>
              <a:t>par mois.</a:t>
            </a:r>
            <a:endParaRPr lang="fr-FR" sz="1600" dirty="0"/>
          </a:p>
          <a:p>
            <a:pPr lvl="1"/>
            <a:r>
              <a:rPr lang="fr-FR" b="1" dirty="0"/>
              <a:t>Une prédiction </a:t>
            </a:r>
          </a:p>
          <a:p>
            <a:pPr marL="402336" lvl="1" indent="0">
              <a:buNone/>
            </a:pPr>
            <a:r>
              <a:rPr lang="fr-FR" dirty="0"/>
              <a:t>Prédire ce qu’on va découvrir sur le terrain ( la réalité). Si, je veux prédire dans l’exemple précédent, je dois poser la question « qui sont les consommatrices du parfum </a:t>
            </a:r>
            <a:r>
              <a:rPr lang="fr-FR" b="1" dirty="0"/>
              <a:t>La Vie Est Belle ? </a:t>
            </a:r>
            <a:r>
              <a:rPr lang="fr-FR" dirty="0"/>
              <a:t>»</a:t>
            </a:r>
          </a:p>
          <a:p>
            <a:pPr lvl="1"/>
            <a:r>
              <a:rPr lang="fr-FR" b="1" dirty="0"/>
              <a:t>Un outil de vérification </a:t>
            </a:r>
          </a:p>
          <a:p>
            <a:pPr marL="402336" lvl="1" indent="0">
              <a:buNone/>
            </a:pPr>
            <a:r>
              <a:rPr lang="fr-FR" dirty="0"/>
              <a:t>Les expressions et la prédiction sont à ce moment confrontées à la réalité et à la vérification empirique. J’observe la réalité, et c’est l’hypothèse qui oriente cette observation.</a:t>
            </a:r>
          </a:p>
          <a:p>
            <a:pPr marL="402336" lvl="1" indent="0">
              <a:buNone/>
            </a:pPr>
            <a:r>
              <a:rPr lang="fr-FR" dirty="0"/>
              <a:t>À ce moment, on doit s’interroger, sur le terrain, sur le parfum </a:t>
            </a:r>
            <a:r>
              <a:rPr lang="fr-FR" b="1" dirty="0"/>
              <a:t>La Vie Est Belle </a:t>
            </a:r>
            <a:r>
              <a:rPr lang="fr-FR" dirty="0"/>
              <a:t>et le revenu s’il dépasse </a:t>
            </a:r>
            <a:r>
              <a:rPr lang="fr-FR" b="1" dirty="0"/>
              <a:t>45 000 DA.</a:t>
            </a:r>
          </a:p>
        </p:txBody>
      </p:sp>
      <p:sp>
        <p:nvSpPr>
          <p:cNvPr id="4" name="Espace réservé du numéro de diapositive 3">
            <a:extLst>
              <a:ext uri="{FF2B5EF4-FFF2-40B4-BE49-F238E27FC236}">
                <a16:creationId xmlns:a16="http://schemas.microsoft.com/office/drawing/2014/main" id="{6341C063-3FA3-4CF1-8A29-49D3C4B3859A}"/>
              </a:ext>
            </a:extLst>
          </p:cNvPr>
          <p:cNvSpPr>
            <a:spLocks noGrp="1"/>
          </p:cNvSpPr>
          <p:nvPr>
            <p:ph type="sldNum" sz="quarter" idx="12"/>
            <p:custDataLst>
              <p:tags r:id="rId3"/>
            </p:custDataLst>
          </p:nvPr>
        </p:nvSpPr>
        <p:spPr/>
        <p:txBody>
          <a:bodyPr/>
          <a:lstStyle/>
          <a:p>
            <a:fld id="{CF6D1095-B6BA-416E-A6E4-20A3627A4732}" type="slidenum">
              <a:rPr lang="fr-FR" smtClean="0"/>
              <a:pPr/>
              <a:t>57</a:t>
            </a:fld>
            <a:endParaRPr lang="fr-FR"/>
          </a:p>
        </p:txBody>
      </p:sp>
    </p:spTree>
    <p:extLst>
      <p:ext uri="{BB962C8B-B14F-4D97-AF65-F5344CB8AC3E}">
        <p14:creationId xmlns:p14="http://schemas.microsoft.com/office/powerpoint/2010/main" val="3102084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18757-9553-4DFF-A65A-6EBDA16087B6}"/>
              </a:ext>
            </a:extLst>
          </p:cNvPr>
          <p:cNvSpPr>
            <a:spLocks noGrp="1"/>
          </p:cNvSpPr>
          <p:nvPr>
            <p:ph type="title"/>
            <p:custDataLst>
              <p:tags r:id="rId1"/>
            </p:custDataLst>
          </p:nvPr>
        </p:nvSpPr>
        <p:spPr/>
        <p:txBody>
          <a:bodyPr/>
          <a:lstStyle/>
          <a:p>
            <a:pPr algn="ctr"/>
            <a:r>
              <a:rPr lang="fr-FR" sz="2800" dirty="0">
                <a:solidFill>
                  <a:prstClr val="white"/>
                </a:solidFill>
              </a:rPr>
              <a:t>3</a:t>
            </a:r>
            <a:r>
              <a:rPr lang="fr-FR" sz="2800" baseline="30000" dirty="0">
                <a:solidFill>
                  <a:prstClr val="white"/>
                </a:solidFill>
              </a:rPr>
              <a:t>ème</a:t>
            </a:r>
            <a:r>
              <a:rPr lang="fr-FR" sz="2800" dirty="0">
                <a:solidFill>
                  <a:prstClr val="white"/>
                </a:solidFill>
              </a:rPr>
              <a:t> cours : l’opérationnalisation</a:t>
            </a:r>
            <a:br>
              <a:rPr lang="fr-FR" dirty="0">
                <a:solidFill>
                  <a:prstClr val="white"/>
                </a:solidFill>
              </a:rPr>
            </a:br>
            <a:r>
              <a:rPr lang="fr-FR" sz="2400" dirty="0">
                <a:solidFill>
                  <a:prstClr val="white"/>
                </a:solidFill>
              </a:rPr>
              <a:t>hypothèse </a:t>
            </a:r>
            <a:endParaRPr lang="fr-FR" dirty="0"/>
          </a:p>
        </p:txBody>
      </p:sp>
      <p:sp>
        <p:nvSpPr>
          <p:cNvPr id="3" name="Espace réservé du contenu 2">
            <a:extLst>
              <a:ext uri="{FF2B5EF4-FFF2-40B4-BE49-F238E27FC236}">
                <a16:creationId xmlns:a16="http://schemas.microsoft.com/office/drawing/2014/main" id="{9433516B-430D-482E-BEE1-3723FDC089E7}"/>
              </a:ext>
            </a:extLst>
          </p:cNvPr>
          <p:cNvSpPr>
            <a:spLocks noGrp="1"/>
          </p:cNvSpPr>
          <p:nvPr>
            <p:ph idx="1"/>
            <p:custDataLst>
              <p:tags r:id="rId2"/>
            </p:custDataLst>
          </p:nvPr>
        </p:nvSpPr>
        <p:spPr>
          <a:xfrm>
            <a:off x="323528" y="2348880"/>
            <a:ext cx="8424936" cy="4213390"/>
          </a:xfrm>
        </p:spPr>
        <p:txBody>
          <a:bodyPr>
            <a:normAutofit lnSpcReduction="10000"/>
          </a:bodyPr>
          <a:lstStyle/>
          <a:p>
            <a:r>
              <a:rPr lang="fr-FR" b="1" dirty="0">
                <a:solidFill>
                  <a:srgbClr val="FF0000"/>
                </a:solidFill>
              </a:rPr>
              <a:t>Les termes utilisés dans une hypothèse</a:t>
            </a:r>
            <a:r>
              <a:rPr lang="fr-FR" dirty="0"/>
              <a:t> :</a:t>
            </a:r>
          </a:p>
          <a:p>
            <a:pPr lvl="1"/>
            <a:r>
              <a:rPr lang="fr-FR" b="1" dirty="0"/>
              <a:t>non équivoques : </a:t>
            </a:r>
            <a:r>
              <a:rPr lang="fr-FR" dirty="0"/>
              <a:t>les termes utilisés ne laissent pas d’incertitude </a:t>
            </a:r>
          </a:p>
          <a:p>
            <a:pPr lvl="1"/>
            <a:r>
              <a:rPr lang="fr-FR" b="1" dirty="0"/>
              <a:t>Précis : </a:t>
            </a:r>
            <a:r>
              <a:rPr lang="fr-FR" dirty="0"/>
              <a:t>utilisation du mot consommatrices au lieu utilisatrices </a:t>
            </a:r>
          </a:p>
          <a:p>
            <a:pPr lvl="1"/>
            <a:r>
              <a:rPr lang="fr-FR" b="1" dirty="0"/>
              <a:t>Signifiants : </a:t>
            </a:r>
            <a:r>
              <a:rPr lang="fr-FR" dirty="0"/>
              <a:t>la signification d’une hypothèse informe sur la conception de la réalité. L’hypothèse est déduite de la théorie (études antérieures) et induite de la préenquête (observation de la réalité)</a:t>
            </a:r>
          </a:p>
          <a:p>
            <a:pPr lvl="1"/>
            <a:r>
              <a:rPr lang="fr-FR" b="1" dirty="0"/>
              <a:t>Neutres : </a:t>
            </a:r>
            <a:r>
              <a:rPr lang="fr-FR" dirty="0"/>
              <a:t>pas de souhait ni de jugement personnel </a:t>
            </a:r>
          </a:p>
          <a:p>
            <a:r>
              <a:rPr lang="fr-FR" b="1" dirty="0">
                <a:solidFill>
                  <a:srgbClr val="FF0000"/>
                </a:solidFill>
              </a:rPr>
              <a:t>Types d’hypothèse (formes)</a:t>
            </a:r>
          </a:p>
          <a:p>
            <a:pPr lvl="1"/>
            <a:r>
              <a:rPr lang="fr-FR" dirty="0" err="1"/>
              <a:t>Lasvergnas</a:t>
            </a:r>
            <a:r>
              <a:rPr lang="fr-FR" dirty="0"/>
              <a:t> Isabelle1987, distingue trois principales formes :</a:t>
            </a:r>
          </a:p>
          <a:p>
            <a:pPr lvl="1"/>
            <a:r>
              <a:rPr lang="fr-FR" b="1" dirty="0"/>
              <a:t>Univariée : </a:t>
            </a:r>
            <a:r>
              <a:rPr lang="fr-FR" dirty="0"/>
              <a:t>une seule variable </a:t>
            </a:r>
          </a:p>
          <a:p>
            <a:pPr lvl="1"/>
            <a:r>
              <a:rPr lang="fr-FR" b="1" dirty="0"/>
              <a:t>Bivariée : </a:t>
            </a:r>
            <a:r>
              <a:rPr lang="fr-FR" dirty="0"/>
              <a:t>deux variables </a:t>
            </a:r>
          </a:p>
          <a:p>
            <a:pPr lvl="1"/>
            <a:r>
              <a:rPr lang="fr-FR" b="1" dirty="0"/>
              <a:t>Multivariée : </a:t>
            </a:r>
            <a:r>
              <a:rPr lang="fr-FR" dirty="0"/>
              <a:t>plus de deux variables</a:t>
            </a:r>
          </a:p>
        </p:txBody>
      </p:sp>
      <p:sp>
        <p:nvSpPr>
          <p:cNvPr id="4" name="Espace réservé du numéro de diapositive 3">
            <a:extLst>
              <a:ext uri="{FF2B5EF4-FFF2-40B4-BE49-F238E27FC236}">
                <a16:creationId xmlns:a16="http://schemas.microsoft.com/office/drawing/2014/main" id="{DD4DE50E-1C1B-45E8-9A06-AFD7508EEF3C}"/>
              </a:ext>
            </a:extLst>
          </p:cNvPr>
          <p:cNvSpPr>
            <a:spLocks noGrp="1"/>
          </p:cNvSpPr>
          <p:nvPr>
            <p:ph type="sldNum" sz="quarter" idx="12"/>
            <p:custDataLst>
              <p:tags r:id="rId3"/>
            </p:custDataLst>
          </p:nvPr>
        </p:nvSpPr>
        <p:spPr/>
        <p:txBody>
          <a:bodyPr/>
          <a:lstStyle/>
          <a:p>
            <a:fld id="{CF6D1095-B6BA-416E-A6E4-20A3627A4732}" type="slidenum">
              <a:rPr lang="fr-FR" smtClean="0"/>
              <a:pPr/>
              <a:t>58</a:t>
            </a:fld>
            <a:endParaRPr lang="fr-FR"/>
          </a:p>
        </p:txBody>
      </p:sp>
    </p:spTree>
    <p:extLst>
      <p:ext uri="{BB962C8B-B14F-4D97-AF65-F5344CB8AC3E}">
        <p14:creationId xmlns:p14="http://schemas.microsoft.com/office/powerpoint/2010/main" val="3859669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B3AAC-F669-486E-A4D8-406FA9D0832A}"/>
              </a:ext>
            </a:extLst>
          </p:cNvPr>
          <p:cNvSpPr>
            <a:spLocks noGrp="1"/>
          </p:cNvSpPr>
          <p:nvPr>
            <p:ph type="title"/>
            <p:custDataLst>
              <p:tags r:id="rId1"/>
            </p:custDataLst>
          </p:nvPr>
        </p:nvSpPr>
        <p:spPr/>
        <p:txBody>
          <a:bodyPr/>
          <a:lstStyle/>
          <a:p>
            <a:pPr algn="ctr"/>
            <a:r>
              <a:rPr lang="fr-FR" sz="2800" dirty="0">
                <a:solidFill>
                  <a:prstClr val="white"/>
                </a:solidFill>
              </a:rPr>
              <a:t>3</a:t>
            </a:r>
            <a:r>
              <a:rPr lang="fr-FR" sz="2800" baseline="30000" dirty="0">
                <a:solidFill>
                  <a:prstClr val="white"/>
                </a:solidFill>
              </a:rPr>
              <a:t>ème</a:t>
            </a:r>
            <a:r>
              <a:rPr lang="fr-FR" sz="2800" dirty="0">
                <a:solidFill>
                  <a:prstClr val="white"/>
                </a:solidFill>
              </a:rPr>
              <a:t> cours : l’opérationnalisation</a:t>
            </a:r>
            <a:br>
              <a:rPr lang="fr-FR" sz="2800" dirty="0">
                <a:solidFill>
                  <a:prstClr val="white"/>
                </a:solidFill>
              </a:rPr>
            </a:br>
            <a:r>
              <a:rPr lang="fr-FR" sz="2400" dirty="0">
                <a:solidFill>
                  <a:prstClr val="white"/>
                </a:solidFill>
              </a:rPr>
              <a:t>hypothèse </a:t>
            </a:r>
            <a:endParaRPr lang="fr-FR" sz="2800" dirty="0"/>
          </a:p>
        </p:txBody>
      </p:sp>
      <p:sp>
        <p:nvSpPr>
          <p:cNvPr id="3" name="Espace réservé du contenu 2">
            <a:extLst>
              <a:ext uri="{FF2B5EF4-FFF2-40B4-BE49-F238E27FC236}">
                <a16:creationId xmlns:a16="http://schemas.microsoft.com/office/drawing/2014/main" id="{C15E8B6C-EDB7-4866-A94B-F53850ED0954}"/>
              </a:ext>
            </a:extLst>
          </p:cNvPr>
          <p:cNvSpPr>
            <a:spLocks noGrp="1"/>
          </p:cNvSpPr>
          <p:nvPr>
            <p:ph idx="1"/>
            <p:custDataLst>
              <p:tags r:id="rId2"/>
            </p:custDataLst>
          </p:nvPr>
        </p:nvSpPr>
        <p:spPr>
          <a:xfrm>
            <a:off x="179512" y="2348880"/>
            <a:ext cx="8640960" cy="4213390"/>
          </a:xfrm>
        </p:spPr>
        <p:txBody>
          <a:bodyPr/>
          <a:lstStyle/>
          <a:p>
            <a:r>
              <a:rPr lang="fr-FR" dirty="0"/>
              <a:t>Selon Marie-Fabienne Fortin, il existe 8 types d’hypothèses :</a:t>
            </a:r>
          </a:p>
          <a:p>
            <a:pPr marL="450850" lvl="1" indent="-47625"/>
            <a:r>
              <a:rPr lang="fr-FR" b="1" dirty="0">
                <a:solidFill>
                  <a:srgbClr val="FF0000"/>
                </a:solidFill>
              </a:rPr>
              <a:t>Hypothèse simple </a:t>
            </a:r>
            <a:r>
              <a:rPr lang="fr-FR" dirty="0">
                <a:solidFill>
                  <a:srgbClr val="FF0000"/>
                </a:solidFill>
              </a:rPr>
              <a:t>:</a:t>
            </a:r>
            <a:r>
              <a:rPr lang="fr-FR" b="1" dirty="0">
                <a:solidFill>
                  <a:srgbClr val="FF0000"/>
                </a:solidFill>
              </a:rPr>
              <a:t> </a:t>
            </a:r>
            <a:r>
              <a:rPr lang="fr-FR" dirty="0">
                <a:solidFill>
                  <a:schemeClr val="tx1"/>
                </a:solidFill>
              </a:rPr>
              <a:t>qui met en relation deux variables</a:t>
            </a:r>
          </a:p>
          <a:p>
            <a:pPr marL="531813" lvl="1" indent="-128588"/>
            <a:r>
              <a:rPr lang="fr-FR" b="1" dirty="0">
                <a:solidFill>
                  <a:srgbClr val="FF0000"/>
                </a:solidFill>
              </a:rPr>
              <a:t>Hypothèse complexe: </a:t>
            </a:r>
            <a:r>
              <a:rPr lang="fr-FR" dirty="0">
                <a:solidFill>
                  <a:schemeClr val="tx1"/>
                </a:solidFill>
              </a:rPr>
              <a:t>qui met en relation plus de deux variables </a:t>
            </a:r>
          </a:p>
          <a:p>
            <a:pPr marL="531813" lvl="1" indent="-128588"/>
            <a:r>
              <a:rPr lang="fr-FR" b="1" dirty="0">
                <a:solidFill>
                  <a:srgbClr val="FF0000"/>
                </a:solidFill>
              </a:rPr>
              <a:t>Hypothèse directionnelle </a:t>
            </a:r>
            <a:r>
              <a:rPr lang="fr-FR" dirty="0">
                <a:solidFill>
                  <a:schemeClr val="tx1"/>
                </a:solidFill>
              </a:rPr>
              <a:t>: spécifie la direction des variables (positive/négative)</a:t>
            </a:r>
          </a:p>
          <a:p>
            <a:pPr marL="531813" lvl="1" indent="-128588"/>
            <a:r>
              <a:rPr lang="fr-FR" b="1" dirty="0">
                <a:solidFill>
                  <a:srgbClr val="FF0000"/>
                </a:solidFill>
              </a:rPr>
              <a:t>Hypothèse non-directionnelle </a:t>
            </a:r>
            <a:r>
              <a:rPr lang="fr-FR" dirty="0">
                <a:solidFill>
                  <a:schemeClr val="tx1"/>
                </a:solidFill>
              </a:rPr>
              <a:t>: elle met en relation des variables sans prédire la direction (positive/négative)</a:t>
            </a:r>
          </a:p>
          <a:p>
            <a:pPr marL="531813" lvl="1" indent="-128588"/>
            <a:r>
              <a:rPr lang="fr-FR" b="1" dirty="0">
                <a:solidFill>
                  <a:srgbClr val="FF0000"/>
                </a:solidFill>
              </a:rPr>
              <a:t>Hypothèse d’association </a:t>
            </a:r>
            <a:r>
              <a:rPr lang="fr-FR" dirty="0">
                <a:solidFill>
                  <a:schemeClr val="tx1"/>
                </a:solidFill>
              </a:rPr>
              <a:t>: met en relation des variables qui peuvent exister dans le temps</a:t>
            </a:r>
          </a:p>
          <a:p>
            <a:pPr marL="531813" lvl="1" indent="-128588"/>
            <a:r>
              <a:rPr lang="fr-FR" b="1" dirty="0">
                <a:solidFill>
                  <a:srgbClr val="FF0000"/>
                </a:solidFill>
              </a:rPr>
              <a:t>Hypothèse de causalité </a:t>
            </a:r>
            <a:r>
              <a:rPr lang="fr-FR" dirty="0">
                <a:solidFill>
                  <a:schemeClr val="tx1"/>
                </a:solidFill>
              </a:rPr>
              <a:t>: met en relation des variables cause à effet </a:t>
            </a:r>
          </a:p>
          <a:p>
            <a:pPr marL="531813" lvl="1" indent="-128588"/>
            <a:r>
              <a:rPr lang="fr-FR" b="1" dirty="0">
                <a:solidFill>
                  <a:srgbClr val="FF0000"/>
                </a:solidFill>
              </a:rPr>
              <a:t>Hypothèse statistique </a:t>
            </a:r>
            <a:r>
              <a:rPr lang="fr-FR" dirty="0">
                <a:solidFill>
                  <a:schemeClr val="tx1"/>
                </a:solidFill>
              </a:rPr>
              <a:t>: il n’y a pas de relation entre les variables </a:t>
            </a:r>
          </a:p>
          <a:p>
            <a:pPr marL="531813" lvl="1" indent="-128588"/>
            <a:r>
              <a:rPr lang="fr-FR" b="1" dirty="0">
                <a:solidFill>
                  <a:srgbClr val="FF0000"/>
                </a:solidFill>
              </a:rPr>
              <a:t>Hypothèse de recherche </a:t>
            </a:r>
            <a:r>
              <a:rPr lang="fr-FR" dirty="0">
                <a:solidFill>
                  <a:schemeClr val="tx1"/>
                </a:solidFill>
              </a:rPr>
              <a:t>: il y a une forte relation entre les variables</a:t>
            </a:r>
          </a:p>
        </p:txBody>
      </p:sp>
      <p:sp>
        <p:nvSpPr>
          <p:cNvPr id="4" name="Espace réservé du numéro de diapositive 3">
            <a:extLst>
              <a:ext uri="{FF2B5EF4-FFF2-40B4-BE49-F238E27FC236}">
                <a16:creationId xmlns:a16="http://schemas.microsoft.com/office/drawing/2014/main" id="{00BC7F63-14AB-46E3-8BB1-42E3A9D858B9}"/>
              </a:ext>
            </a:extLst>
          </p:cNvPr>
          <p:cNvSpPr>
            <a:spLocks noGrp="1"/>
          </p:cNvSpPr>
          <p:nvPr>
            <p:ph type="sldNum" sz="quarter" idx="12"/>
            <p:custDataLst>
              <p:tags r:id="rId3"/>
            </p:custDataLst>
          </p:nvPr>
        </p:nvSpPr>
        <p:spPr/>
        <p:txBody>
          <a:bodyPr/>
          <a:lstStyle/>
          <a:p>
            <a:fld id="{CF6D1095-B6BA-416E-A6E4-20A3627A4732}" type="slidenum">
              <a:rPr lang="fr-FR" smtClean="0"/>
              <a:pPr/>
              <a:t>59</a:t>
            </a:fld>
            <a:endParaRPr lang="fr-FR"/>
          </a:p>
        </p:txBody>
      </p:sp>
    </p:spTree>
    <p:extLst>
      <p:ext uri="{BB962C8B-B14F-4D97-AF65-F5344CB8AC3E}">
        <p14:creationId xmlns:p14="http://schemas.microsoft.com/office/powerpoint/2010/main" val="427733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3CBD2-B169-49EA-8799-B17D9C1CD23D}"/>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527D3E4B-62FF-441C-A3FC-6B0090A3D225}"/>
              </a:ext>
            </a:extLst>
          </p:cNvPr>
          <p:cNvSpPr>
            <a:spLocks noGrp="1"/>
          </p:cNvSpPr>
          <p:nvPr>
            <p:ph idx="1"/>
            <p:custDataLst>
              <p:tags r:id="rId2"/>
            </p:custDataLst>
          </p:nvPr>
        </p:nvSpPr>
        <p:spPr>
          <a:xfrm>
            <a:off x="539552" y="2489200"/>
            <a:ext cx="7992888" cy="3530600"/>
          </a:xfrm>
        </p:spPr>
        <p:txBody>
          <a:bodyPr/>
          <a:lstStyle/>
          <a:p>
            <a:r>
              <a:rPr lang="fr-FR" dirty="0">
                <a:solidFill>
                  <a:srgbClr val="FF0000"/>
                </a:solidFill>
              </a:rPr>
              <a:t>Festinger et Katz </a:t>
            </a:r>
            <a:r>
              <a:rPr lang="fr-FR" dirty="0">
                <a:sym typeface="Wingdings" panose="05000000000000000000" pitchFamily="2" charset="2"/>
              </a:rPr>
              <a:t>:</a:t>
            </a:r>
          </a:p>
          <a:p>
            <a:endParaRPr lang="fr-FR" dirty="0">
              <a:sym typeface="Wingdings" panose="05000000000000000000" pitchFamily="2" charset="2"/>
            </a:endParaRPr>
          </a:p>
          <a:p>
            <a:endParaRPr lang="fr-FR" dirty="0">
              <a:sym typeface="Wingdings" panose="05000000000000000000" pitchFamily="2" charset="2"/>
            </a:endParaRPr>
          </a:p>
          <a:p>
            <a:endParaRPr lang="fr-FR" dirty="0">
              <a:sym typeface="Wingdings" panose="05000000000000000000" pitchFamily="2" charset="2"/>
            </a:endParaRPr>
          </a:p>
          <a:p>
            <a:pPr marL="0" indent="0">
              <a:buNone/>
            </a:pPr>
            <a:r>
              <a:rPr lang="fr-FR" dirty="0"/>
              <a:t>         	Recherche                  méthode 			résultat</a:t>
            </a:r>
          </a:p>
        </p:txBody>
      </p:sp>
      <p:pic>
        <p:nvPicPr>
          <p:cNvPr id="5" name="Image 4">
            <a:extLst>
              <a:ext uri="{FF2B5EF4-FFF2-40B4-BE49-F238E27FC236}">
                <a16:creationId xmlns:a16="http://schemas.microsoft.com/office/drawing/2014/main" id="{0807A794-74F3-44C3-954D-69CE8236D280}"/>
              </a:ext>
            </a:extLst>
          </p:cNvPr>
          <p:cNvPicPr>
            <a:picLocks noChangeAspect="1"/>
          </p:cNvPicPr>
          <p:nvPr>
            <p:custDataLst>
              <p:tags r:id="rId3"/>
            </p:custDataLst>
          </p:nvPr>
        </p:nvPicPr>
        <p:blipFill>
          <a:blip r:embed="rId8"/>
          <a:stretch>
            <a:fillRect/>
          </a:stretch>
        </p:blipFill>
        <p:spPr>
          <a:xfrm>
            <a:off x="865970" y="3000474"/>
            <a:ext cx="6840759" cy="857051"/>
          </a:xfrm>
          <a:prstGeom prst="rect">
            <a:avLst/>
          </a:prstGeom>
        </p:spPr>
      </p:pic>
      <p:sp>
        <p:nvSpPr>
          <p:cNvPr id="4" name="Espace réservé du numéro de diapositive 3">
            <a:extLst>
              <a:ext uri="{FF2B5EF4-FFF2-40B4-BE49-F238E27FC236}">
                <a16:creationId xmlns:a16="http://schemas.microsoft.com/office/drawing/2014/main" id="{50DD5B6E-21A4-43ED-AAF2-DCF86F2AD019}"/>
              </a:ext>
            </a:extLst>
          </p:cNvPr>
          <p:cNvSpPr>
            <a:spLocks noGrp="1"/>
          </p:cNvSpPr>
          <p:nvPr>
            <p:ph type="sldNum" sz="quarter" idx="12"/>
            <p:custDataLst>
              <p:tags r:id="rId4"/>
            </p:custDataLst>
          </p:nvPr>
        </p:nvSpPr>
        <p:spPr/>
        <p:txBody>
          <a:bodyPr/>
          <a:lstStyle/>
          <a:p>
            <a:fld id="{CF6D1095-B6BA-416E-A6E4-20A3627A4732}" type="slidenum">
              <a:rPr lang="fr-FR" smtClean="0"/>
              <a:pPr/>
              <a:t>6</a:t>
            </a:fld>
            <a:endParaRPr lang="fr-FR"/>
          </a:p>
        </p:txBody>
      </p:sp>
      <p:sp>
        <p:nvSpPr>
          <p:cNvPr id="6" name="Flèche : droite 5">
            <a:extLst>
              <a:ext uri="{FF2B5EF4-FFF2-40B4-BE49-F238E27FC236}">
                <a16:creationId xmlns:a16="http://schemas.microsoft.com/office/drawing/2014/main" id="{2FF3A2A6-5C97-40DE-A33D-09F4CF4BBF05}"/>
              </a:ext>
            </a:extLst>
          </p:cNvPr>
          <p:cNvSpPr/>
          <p:nvPr>
            <p:custDataLst>
              <p:tags r:id="rId5"/>
            </p:custDataLst>
          </p:nvPr>
        </p:nvSpPr>
        <p:spPr>
          <a:xfrm>
            <a:off x="2915816" y="4181394"/>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A0BA4AC2-75CE-4713-A2FD-2F04DF5D441F}"/>
              </a:ext>
            </a:extLst>
          </p:cNvPr>
          <p:cNvSpPr/>
          <p:nvPr>
            <p:custDataLst>
              <p:tags r:id="rId6"/>
            </p:custDataLst>
          </p:nvPr>
        </p:nvSpPr>
        <p:spPr>
          <a:xfrm>
            <a:off x="5148064" y="4195014"/>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5495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5402E-0F0E-49E1-B6C1-F19B6BD4EA1B}"/>
              </a:ext>
            </a:extLst>
          </p:cNvPr>
          <p:cNvSpPr>
            <a:spLocks noGrp="1"/>
          </p:cNvSpPr>
          <p:nvPr>
            <p:ph type="title"/>
            <p:custDataLst>
              <p:tags r:id="rId1"/>
            </p:custDataLst>
          </p:nvPr>
        </p:nvSpPr>
        <p:spPr/>
        <p:txBody>
          <a:bodyPr/>
          <a:lstStyle/>
          <a:p>
            <a:pPr algn="ctr"/>
            <a:r>
              <a:rPr lang="fr-FR" sz="2800" dirty="0">
                <a:solidFill>
                  <a:prstClr val="white"/>
                </a:solidFill>
              </a:rPr>
              <a:t>3</a:t>
            </a:r>
            <a:r>
              <a:rPr lang="fr-FR" sz="2800" baseline="30000" dirty="0">
                <a:solidFill>
                  <a:prstClr val="white"/>
                </a:solidFill>
              </a:rPr>
              <a:t>ème</a:t>
            </a:r>
            <a:r>
              <a:rPr lang="fr-FR" sz="2800" dirty="0">
                <a:solidFill>
                  <a:prstClr val="white"/>
                </a:solidFill>
              </a:rPr>
              <a:t> cours : l’opérationnalisation</a:t>
            </a:r>
            <a:br>
              <a:rPr lang="fr-FR" dirty="0">
                <a:solidFill>
                  <a:prstClr val="white"/>
                </a:solidFill>
              </a:rPr>
            </a:br>
            <a:r>
              <a:rPr lang="fr-FR" sz="2400" dirty="0">
                <a:solidFill>
                  <a:prstClr val="white"/>
                </a:solidFill>
              </a:rPr>
              <a:t>hypothèse </a:t>
            </a:r>
            <a:endParaRPr lang="fr-FR" dirty="0"/>
          </a:p>
        </p:txBody>
      </p:sp>
      <p:sp>
        <p:nvSpPr>
          <p:cNvPr id="3" name="Espace réservé du contenu 2">
            <a:extLst>
              <a:ext uri="{FF2B5EF4-FFF2-40B4-BE49-F238E27FC236}">
                <a16:creationId xmlns:a16="http://schemas.microsoft.com/office/drawing/2014/main" id="{1855A266-D8ED-4876-B215-05AD08CF706F}"/>
              </a:ext>
            </a:extLst>
          </p:cNvPr>
          <p:cNvSpPr>
            <a:spLocks noGrp="1"/>
          </p:cNvSpPr>
          <p:nvPr>
            <p:ph idx="1"/>
            <p:custDataLst>
              <p:tags r:id="rId2"/>
            </p:custDataLst>
          </p:nvPr>
        </p:nvSpPr>
        <p:spPr>
          <a:xfrm>
            <a:off x="323528" y="2348880"/>
            <a:ext cx="8568952" cy="4032448"/>
          </a:xfrm>
        </p:spPr>
        <p:txBody>
          <a:bodyPr>
            <a:normAutofit fontScale="85000" lnSpcReduction="20000"/>
          </a:bodyPr>
          <a:lstStyle/>
          <a:p>
            <a:r>
              <a:rPr lang="fr-FR" dirty="0"/>
              <a:t>Qu’est-ce qu’une </a:t>
            </a:r>
            <a:r>
              <a:rPr lang="fr-FR" dirty="0">
                <a:solidFill>
                  <a:srgbClr val="FF0000"/>
                </a:solidFill>
              </a:rPr>
              <a:t>variable</a:t>
            </a:r>
            <a:r>
              <a:rPr lang="fr-FR" dirty="0"/>
              <a:t> ?</a:t>
            </a:r>
          </a:p>
          <a:p>
            <a:pPr marL="274320" lvl="2" indent="0" algn="just"/>
            <a:r>
              <a:rPr lang="fr-FR" dirty="0"/>
              <a:t> De l’adjectif </a:t>
            </a:r>
            <a:r>
              <a:rPr lang="fr-FR" b="1" i="1" dirty="0">
                <a:solidFill>
                  <a:srgbClr val="FF0000"/>
                </a:solidFill>
                <a:hlinkClick r:id="rId7">
                  <a:extLst>
                    <a:ext uri="{A12FA001-AC4F-418D-AE19-62706E023703}">
                      <ahyp:hlinkClr xmlns:ahyp="http://schemas.microsoft.com/office/drawing/2018/hyperlinkcolor" val="tx"/>
                    </a:ext>
                  </a:extLst>
                </a:hlinkClick>
              </a:rPr>
              <a:t>variable</a:t>
            </a:r>
            <a:r>
              <a:rPr lang="fr-FR" dirty="0"/>
              <a:t> ; du </a:t>
            </a:r>
            <a:r>
              <a:rPr lang="fr-FR" b="1" dirty="0">
                <a:solidFill>
                  <a:srgbClr val="FF0000"/>
                </a:solidFill>
                <a:hlinkClick r:id="rId8">
                  <a:extLst>
                    <a:ext uri="{A12FA001-AC4F-418D-AE19-62706E023703}">
                      <ahyp:hlinkClr xmlns:ahyp="http://schemas.microsoft.com/office/drawing/2018/hyperlinkcolor" val="tx"/>
                    </a:ext>
                  </a:extLst>
                </a:hlinkClick>
              </a:rPr>
              <a:t>latin impérial</a:t>
            </a:r>
            <a:r>
              <a:rPr lang="fr-FR" b="1" dirty="0"/>
              <a:t> </a:t>
            </a:r>
            <a:r>
              <a:rPr lang="fr-FR" i="1" dirty="0" err="1"/>
              <a:t>variabilis</a:t>
            </a:r>
            <a:r>
              <a:rPr lang="fr-FR" dirty="0"/>
              <a:t>, ‘qui peut varier’ ; du </a:t>
            </a:r>
            <a:r>
              <a:rPr lang="fr-FR" b="1" dirty="0">
                <a:solidFill>
                  <a:srgbClr val="FF0000"/>
                </a:solidFill>
                <a:hlinkClick r:id="rId9">
                  <a:extLst>
                    <a:ext uri="{A12FA001-AC4F-418D-AE19-62706E023703}">
                      <ahyp:hlinkClr xmlns:ahyp="http://schemas.microsoft.com/office/drawing/2018/hyperlinkcolor" val="tx"/>
                    </a:ext>
                  </a:extLst>
                </a:hlinkClick>
              </a:rPr>
              <a:t>latin classique</a:t>
            </a:r>
            <a:r>
              <a:rPr lang="fr-FR" dirty="0"/>
              <a:t> </a:t>
            </a:r>
            <a:r>
              <a:rPr lang="fr-FR" i="1" dirty="0" err="1"/>
              <a:t>varius</a:t>
            </a:r>
            <a:r>
              <a:rPr lang="fr-FR" dirty="0"/>
              <a:t>, ‘varié’</a:t>
            </a:r>
          </a:p>
          <a:p>
            <a:pPr marL="274320" lvl="2" indent="0" algn="just"/>
            <a:r>
              <a:rPr lang="fr-FR" sz="1800" dirty="0"/>
              <a:t> Il existe trois principales variables :</a:t>
            </a:r>
          </a:p>
          <a:p>
            <a:pPr marL="274320" lvl="2" indent="0" algn="just"/>
            <a:r>
              <a:rPr lang="fr-FR" dirty="0"/>
              <a:t>   </a:t>
            </a:r>
            <a:r>
              <a:rPr lang="fr-FR" sz="1500" b="1" dirty="0">
                <a:solidFill>
                  <a:srgbClr val="FF0000"/>
                </a:solidFill>
              </a:rPr>
              <a:t>Indépendante</a:t>
            </a:r>
            <a:r>
              <a:rPr lang="fr-FR" sz="1500" dirty="0"/>
              <a:t> : appelée aussi : variable manipulée, variable cause, variable active, variable expérimentale, variable stimulus. </a:t>
            </a:r>
          </a:p>
          <a:p>
            <a:pPr marL="274320" lvl="2" indent="0" algn="just">
              <a:buNone/>
            </a:pPr>
            <a:r>
              <a:rPr lang="fr-FR" sz="1500" b="1" dirty="0">
                <a:solidFill>
                  <a:srgbClr val="FF0000"/>
                </a:solidFill>
              </a:rPr>
              <a:t>								</a:t>
            </a:r>
            <a:r>
              <a:rPr lang="fr-FR" sz="1500" b="1" u="sng" dirty="0">
                <a:solidFill>
                  <a:srgbClr val="FF0000"/>
                </a:solidFill>
              </a:rPr>
              <a:t>hypothèse bivariée</a:t>
            </a:r>
          </a:p>
          <a:p>
            <a:pPr marL="274320" lvl="2" indent="0" algn="just">
              <a:buNone/>
            </a:pPr>
            <a:r>
              <a:rPr lang="fr-FR" b="1" u="sng" dirty="0">
                <a:solidFill>
                  <a:srgbClr val="FF0000"/>
                </a:solidFill>
              </a:rPr>
              <a:t>Exemple</a:t>
            </a:r>
            <a:r>
              <a:rPr lang="fr-FR" dirty="0"/>
              <a:t> :							</a:t>
            </a:r>
            <a:endParaRPr lang="fr-FR" b="1" u="sng" dirty="0">
              <a:solidFill>
                <a:srgbClr val="FF0000"/>
              </a:solidFill>
            </a:endParaRPr>
          </a:p>
          <a:p>
            <a:pPr marL="274320" lvl="2" indent="0" algn="just">
              <a:buNone/>
            </a:pPr>
            <a:r>
              <a:rPr lang="fr-FR" dirty="0"/>
              <a:t> </a:t>
            </a:r>
            <a:r>
              <a:rPr lang="fr-FR" b="1" dirty="0"/>
              <a:t>écouter de la musique en préparant un cours   </a:t>
            </a:r>
            <a:r>
              <a:rPr lang="fr-FR" dirty="0"/>
              <a:t>peut provoquer   </a:t>
            </a:r>
            <a:r>
              <a:rPr lang="fr-FR" b="1" dirty="0"/>
              <a:t>l’échec scolaire de l’étudiant </a:t>
            </a:r>
          </a:p>
          <a:p>
            <a:pPr marL="274320" lvl="2" indent="0" algn="just">
              <a:buNone/>
            </a:pPr>
            <a:r>
              <a:rPr lang="fr-FR" b="1" dirty="0"/>
              <a:t>			V. Indép.									 </a:t>
            </a:r>
          </a:p>
          <a:p>
            <a:pPr marL="560070" lvl="2" indent="-285750" algn="just"/>
            <a:r>
              <a:rPr lang="fr-FR" sz="1500" b="1" dirty="0">
                <a:solidFill>
                  <a:srgbClr val="FF0000"/>
                </a:solidFill>
              </a:rPr>
              <a:t>Dépendante</a:t>
            </a:r>
            <a:r>
              <a:rPr lang="fr-FR" sz="1500" dirty="0"/>
              <a:t>  : appelée aussi : variable soumise à la manipulation, variable effet, variable passive, variable conséquente</a:t>
            </a:r>
          </a:p>
          <a:p>
            <a:pPr marL="274320" lvl="2" indent="0" algn="just">
              <a:buNone/>
            </a:pPr>
            <a:r>
              <a:rPr lang="fr-FR" b="1" u="sng" dirty="0">
                <a:solidFill>
                  <a:srgbClr val="FF0000"/>
                </a:solidFill>
              </a:rPr>
              <a:t>Exemple</a:t>
            </a:r>
            <a:r>
              <a:rPr lang="fr-FR" dirty="0"/>
              <a:t> :</a:t>
            </a:r>
            <a:r>
              <a:rPr lang="fr-FR" b="1" dirty="0"/>
              <a:t> </a:t>
            </a:r>
          </a:p>
          <a:p>
            <a:pPr marL="274320" lvl="2" indent="0" algn="just">
              <a:buNone/>
            </a:pPr>
            <a:r>
              <a:rPr lang="fr-FR" b="1" dirty="0"/>
              <a:t>écouter de la musique en préparant un cours  </a:t>
            </a:r>
            <a:r>
              <a:rPr lang="fr-FR" dirty="0"/>
              <a:t>peut entraver    </a:t>
            </a:r>
            <a:r>
              <a:rPr lang="fr-FR" b="1" dirty="0"/>
              <a:t>l’échec scolaire de l’étudiant </a:t>
            </a:r>
          </a:p>
          <a:p>
            <a:pPr marL="274320" lvl="2" indent="0" algn="just">
              <a:buNone/>
            </a:pPr>
            <a:r>
              <a:rPr lang="fr-FR" b="1" dirty="0"/>
              <a:t>													V. Dép.</a:t>
            </a:r>
          </a:p>
          <a:p>
            <a:pPr marL="560070" lvl="2" indent="-285750" algn="just"/>
            <a:r>
              <a:rPr lang="fr-FR" b="1" dirty="0">
                <a:solidFill>
                  <a:srgbClr val="FF0000"/>
                </a:solidFill>
              </a:rPr>
              <a:t>Variable intermédiaire </a:t>
            </a:r>
            <a:r>
              <a:rPr lang="fr-FR" b="1" dirty="0"/>
              <a:t>: </a:t>
            </a:r>
            <a:r>
              <a:rPr lang="fr-FR" dirty="0">
                <a:solidFill>
                  <a:schemeClr val="tx1"/>
                </a:solidFill>
              </a:rPr>
              <a:t>la concentration de l’étudiant  </a:t>
            </a:r>
          </a:p>
          <a:p>
            <a:pPr marL="274320" lvl="2" indent="0"/>
            <a:endParaRPr lang="fr-FR" dirty="0"/>
          </a:p>
        </p:txBody>
      </p:sp>
      <p:sp>
        <p:nvSpPr>
          <p:cNvPr id="4" name="Espace réservé du numéro de diapositive 3">
            <a:extLst>
              <a:ext uri="{FF2B5EF4-FFF2-40B4-BE49-F238E27FC236}">
                <a16:creationId xmlns:a16="http://schemas.microsoft.com/office/drawing/2014/main" id="{D201D905-0954-46BF-A4C6-ACF9B9FADE71}"/>
              </a:ext>
            </a:extLst>
          </p:cNvPr>
          <p:cNvSpPr>
            <a:spLocks noGrp="1"/>
          </p:cNvSpPr>
          <p:nvPr>
            <p:ph type="sldNum" sz="quarter" idx="12"/>
            <p:custDataLst>
              <p:tags r:id="rId3"/>
            </p:custDataLst>
          </p:nvPr>
        </p:nvSpPr>
        <p:spPr/>
        <p:txBody>
          <a:bodyPr/>
          <a:lstStyle/>
          <a:p>
            <a:fld id="{CF6D1095-B6BA-416E-A6E4-20A3627A4732}" type="slidenum">
              <a:rPr lang="fr-FR" smtClean="0"/>
              <a:pPr/>
              <a:t>60</a:t>
            </a:fld>
            <a:endParaRPr lang="fr-FR"/>
          </a:p>
        </p:txBody>
      </p:sp>
      <p:sp>
        <p:nvSpPr>
          <p:cNvPr id="7" name="Accolade ouvrante 6">
            <a:extLst>
              <a:ext uri="{FF2B5EF4-FFF2-40B4-BE49-F238E27FC236}">
                <a16:creationId xmlns:a16="http://schemas.microsoft.com/office/drawing/2014/main" id="{C8449D85-AD66-4249-AC3E-DCA707CEC47D}"/>
              </a:ext>
            </a:extLst>
          </p:cNvPr>
          <p:cNvSpPr/>
          <p:nvPr>
            <p:custDataLst>
              <p:tags r:id="rId4"/>
            </p:custDataLst>
          </p:nvPr>
        </p:nvSpPr>
        <p:spPr>
          <a:xfrm rot="16200000">
            <a:off x="2295102" y="2736278"/>
            <a:ext cx="216024" cy="34736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Accolade ouvrante 8">
            <a:extLst>
              <a:ext uri="{FF2B5EF4-FFF2-40B4-BE49-F238E27FC236}">
                <a16:creationId xmlns:a16="http://schemas.microsoft.com/office/drawing/2014/main" id="{D91BDD6B-E4C4-4A5C-A5A0-C20A9309BDC6}"/>
              </a:ext>
            </a:extLst>
          </p:cNvPr>
          <p:cNvSpPr/>
          <p:nvPr>
            <p:custDataLst>
              <p:tags r:id="rId5"/>
            </p:custDataLst>
          </p:nvPr>
        </p:nvSpPr>
        <p:spPr>
          <a:xfrm rot="16200000">
            <a:off x="6409946" y="4399366"/>
            <a:ext cx="212540" cy="25922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229873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6975F0-9D17-4EEE-8372-748495C1D5B3}"/>
              </a:ext>
            </a:extLst>
          </p:cNvPr>
          <p:cNvSpPr>
            <a:spLocks noGrp="1"/>
          </p:cNvSpPr>
          <p:nvPr>
            <p:ph type="title"/>
            <p:custDataLst>
              <p:tags r:id="rId1"/>
            </p:custDataLst>
          </p:nvPr>
        </p:nvSpPr>
        <p:spPr/>
        <p:txBody>
          <a:bodyPr/>
          <a:lstStyle/>
          <a:p>
            <a:pPr algn="ctr"/>
            <a:r>
              <a:rPr lang="fr-FR" sz="2800" dirty="0">
                <a:solidFill>
                  <a:prstClr val="white"/>
                </a:solidFill>
              </a:rPr>
              <a:t>3</a:t>
            </a:r>
            <a:r>
              <a:rPr lang="fr-FR" sz="2800" baseline="30000" dirty="0">
                <a:solidFill>
                  <a:prstClr val="white"/>
                </a:solidFill>
              </a:rPr>
              <a:t>ème</a:t>
            </a:r>
            <a:r>
              <a:rPr lang="fr-FR" sz="2800" dirty="0">
                <a:solidFill>
                  <a:prstClr val="white"/>
                </a:solidFill>
              </a:rPr>
              <a:t> cours : l’opérationnalisation</a:t>
            </a:r>
            <a:br>
              <a:rPr lang="fr-FR" sz="2800" dirty="0">
                <a:solidFill>
                  <a:prstClr val="white"/>
                </a:solidFill>
              </a:rPr>
            </a:br>
            <a:r>
              <a:rPr lang="fr-FR" sz="2400" dirty="0">
                <a:solidFill>
                  <a:prstClr val="white"/>
                </a:solidFill>
              </a:rPr>
              <a:t>hypothèse </a:t>
            </a:r>
            <a:endParaRPr lang="fr-FR" sz="2800" dirty="0"/>
          </a:p>
        </p:txBody>
      </p:sp>
      <p:sp>
        <p:nvSpPr>
          <p:cNvPr id="3" name="Espace réservé du contenu 2">
            <a:extLst>
              <a:ext uri="{FF2B5EF4-FFF2-40B4-BE49-F238E27FC236}">
                <a16:creationId xmlns:a16="http://schemas.microsoft.com/office/drawing/2014/main" id="{C3C9E1D4-CFA1-44FB-9DFF-E6A4D4B725AC}"/>
              </a:ext>
            </a:extLst>
          </p:cNvPr>
          <p:cNvSpPr>
            <a:spLocks noGrp="1"/>
          </p:cNvSpPr>
          <p:nvPr>
            <p:ph idx="1"/>
            <p:custDataLst>
              <p:tags r:id="rId2"/>
            </p:custDataLst>
          </p:nvPr>
        </p:nvSpPr>
        <p:spPr>
          <a:xfrm>
            <a:off x="251520" y="2348880"/>
            <a:ext cx="8568952" cy="4032448"/>
          </a:xfrm>
        </p:spPr>
        <p:txBody>
          <a:bodyPr>
            <a:normAutofit fontScale="85000" lnSpcReduction="20000"/>
          </a:bodyPr>
          <a:lstStyle/>
          <a:p>
            <a:r>
              <a:rPr lang="fr-FR" dirty="0"/>
              <a:t>Pour retenir plus l’hypothèse : </a:t>
            </a:r>
          </a:p>
          <a:p>
            <a:pPr marL="0" indent="0">
              <a:buNone/>
            </a:pPr>
            <a:r>
              <a:rPr lang="fr-FR" dirty="0"/>
              <a:t>					</a:t>
            </a:r>
            <a:r>
              <a:rPr lang="fr-FR" b="1" dirty="0">
                <a:solidFill>
                  <a:srgbClr val="FF0000"/>
                </a:solidFill>
              </a:rPr>
              <a:t>hypothèse univariée </a:t>
            </a:r>
            <a:r>
              <a:rPr lang="fr-FR" dirty="0"/>
              <a:t>:</a:t>
            </a:r>
          </a:p>
          <a:p>
            <a:pPr marL="0" indent="0">
              <a:buNone/>
            </a:pPr>
            <a:r>
              <a:rPr lang="fr-FR" b="1" dirty="0"/>
              <a:t>						</a:t>
            </a:r>
            <a:r>
              <a:rPr lang="fr-FR" b="1" u="sng" dirty="0"/>
              <a:t>Exemple</a:t>
            </a:r>
            <a:r>
              <a:rPr lang="fr-FR" dirty="0"/>
              <a:t> : </a:t>
            </a:r>
          </a:p>
          <a:p>
            <a:pPr>
              <a:buFont typeface="Wingdings" panose="05000000000000000000" pitchFamily="2" charset="2"/>
              <a:buChar char="q"/>
            </a:pPr>
            <a:r>
              <a:rPr lang="fr-FR" dirty="0"/>
              <a:t>	Le taux de </a:t>
            </a:r>
            <a:r>
              <a:rPr lang="fr-FR" b="1" dirty="0"/>
              <a:t>la criminalité </a:t>
            </a:r>
            <a:r>
              <a:rPr lang="fr-FR" dirty="0"/>
              <a:t>augmente dans les grandes villes algériennes</a:t>
            </a:r>
          </a:p>
          <a:p>
            <a:pPr marL="0" indent="0">
              <a:buNone/>
            </a:pPr>
            <a:r>
              <a:rPr lang="fr-FR" dirty="0"/>
              <a:t>					</a:t>
            </a:r>
            <a:r>
              <a:rPr lang="fr-FR" b="1" dirty="0">
                <a:solidFill>
                  <a:srgbClr val="FF0000"/>
                </a:solidFill>
              </a:rPr>
              <a:t>hypothèse bivariée </a:t>
            </a:r>
            <a:r>
              <a:rPr lang="fr-FR" dirty="0"/>
              <a:t>:</a:t>
            </a:r>
          </a:p>
          <a:p>
            <a:pPr marL="2143300" lvl="8" indent="0">
              <a:buNone/>
            </a:pPr>
            <a:r>
              <a:rPr lang="fr-FR" b="1" dirty="0"/>
              <a:t>		</a:t>
            </a:r>
            <a:r>
              <a:rPr lang="fr-FR" sz="1900" b="1" u="sng" dirty="0"/>
              <a:t>Exemple</a:t>
            </a:r>
            <a:r>
              <a:rPr lang="fr-FR" sz="1900" dirty="0"/>
              <a:t> :</a:t>
            </a:r>
          </a:p>
          <a:p>
            <a:pPr>
              <a:buFont typeface="Wingdings" panose="05000000000000000000" pitchFamily="2" charset="2"/>
              <a:buChar char="q"/>
            </a:pPr>
            <a:r>
              <a:rPr lang="fr-FR" dirty="0"/>
              <a:t>	</a:t>
            </a:r>
            <a:r>
              <a:rPr lang="fr-FR" b="1" dirty="0"/>
              <a:t>L’incohésion familiale </a:t>
            </a:r>
            <a:r>
              <a:rPr lang="fr-FR" dirty="0"/>
              <a:t>accroit le taux de </a:t>
            </a:r>
            <a:r>
              <a:rPr lang="fr-FR" b="1" dirty="0"/>
              <a:t>la criminalité </a:t>
            </a:r>
            <a:r>
              <a:rPr lang="fr-FR" dirty="0"/>
              <a:t>dans les grandes 	villes algériennes</a:t>
            </a:r>
          </a:p>
          <a:p>
            <a:pPr marL="0" indent="0">
              <a:buNone/>
            </a:pPr>
            <a:r>
              <a:rPr lang="fr-FR" dirty="0"/>
              <a:t>					</a:t>
            </a:r>
            <a:r>
              <a:rPr lang="fr-FR" b="1" dirty="0">
                <a:solidFill>
                  <a:srgbClr val="FF0000"/>
                </a:solidFill>
              </a:rPr>
              <a:t>hypothèse multivariée </a:t>
            </a:r>
            <a:r>
              <a:rPr lang="fr-FR" dirty="0"/>
              <a:t>:</a:t>
            </a:r>
          </a:p>
          <a:p>
            <a:pPr marL="0" indent="0">
              <a:buNone/>
            </a:pPr>
            <a:r>
              <a:rPr lang="fr-FR" b="1" dirty="0"/>
              <a:t>						</a:t>
            </a:r>
            <a:r>
              <a:rPr lang="fr-FR" b="1" u="sng" dirty="0"/>
              <a:t>Exemple</a:t>
            </a:r>
            <a:r>
              <a:rPr lang="fr-FR" dirty="0"/>
              <a:t> :</a:t>
            </a:r>
          </a:p>
          <a:p>
            <a:pPr>
              <a:buFont typeface="Wingdings" panose="05000000000000000000" pitchFamily="2" charset="2"/>
              <a:buChar char="q"/>
            </a:pPr>
            <a:r>
              <a:rPr lang="fr-FR" dirty="0"/>
              <a:t>	</a:t>
            </a:r>
            <a:r>
              <a:rPr lang="fr-FR" b="1" dirty="0"/>
              <a:t>La pauvreté </a:t>
            </a:r>
            <a:r>
              <a:rPr lang="fr-FR" dirty="0"/>
              <a:t>et </a:t>
            </a:r>
            <a:r>
              <a:rPr lang="fr-FR" b="1" dirty="0"/>
              <a:t>l’incohésion familiale </a:t>
            </a:r>
            <a:r>
              <a:rPr lang="fr-FR" dirty="0"/>
              <a:t>peuvent accroitre le taux de </a:t>
            </a:r>
            <a:r>
              <a:rPr lang="fr-FR" b="1" dirty="0"/>
              <a:t>la 	criminalité </a:t>
            </a:r>
            <a:r>
              <a:rPr lang="fr-FR" dirty="0"/>
              <a:t>dans les grandes villes</a:t>
            </a:r>
          </a:p>
          <a:p>
            <a:pPr>
              <a:buFont typeface="Wingdings" panose="05000000000000000000" pitchFamily="2" charset="2"/>
              <a:buChar char="q"/>
            </a:pPr>
            <a:r>
              <a:rPr lang="fr-FR" dirty="0"/>
              <a:t>	</a:t>
            </a:r>
            <a:r>
              <a:rPr lang="fr-FR" b="1" dirty="0"/>
              <a:t>La pauvreté </a:t>
            </a:r>
            <a:r>
              <a:rPr lang="fr-FR" dirty="0"/>
              <a:t>des individus accroit le taux de </a:t>
            </a:r>
            <a:r>
              <a:rPr lang="fr-FR" b="1" dirty="0"/>
              <a:t>la criminalité </a:t>
            </a:r>
            <a:r>
              <a:rPr lang="fr-FR" dirty="0"/>
              <a:t>et augmente en 	parallèle</a:t>
            </a:r>
            <a:r>
              <a:rPr lang="fr-FR" b="1" dirty="0"/>
              <a:t> la délinquance des jeunes</a:t>
            </a:r>
            <a:endParaRPr lang="fr-FR" dirty="0"/>
          </a:p>
        </p:txBody>
      </p:sp>
      <p:sp>
        <p:nvSpPr>
          <p:cNvPr id="4" name="Espace réservé du numéro de diapositive 3">
            <a:extLst>
              <a:ext uri="{FF2B5EF4-FFF2-40B4-BE49-F238E27FC236}">
                <a16:creationId xmlns:a16="http://schemas.microsoft.com/office/drawing/2014/main" id="{ADF59D4F-ED69-4817-9707-251C01FA6281}"/>
              </a:ext>
            </a:extLst>
          </p:cNvPr>
          <p:cNvSpPr>
            <a:spLocks noGrp="1"/>
          </p:cNvSpPr>
          <p:nvPr>
            <p:ph type="sldNum" sz="quarter" idx="12"/>
            <p:custDataLst>
              <p:tags r:id="rId3"/>
            </p:custDataLst>
          </p:nvPr>
        </p:nvSpPr>
        <p:spPr/>
        <p:txBody>
          <a:bodyPr/>
          <a:lstStyle/>
          <a:p>
            <a:fld id="{CF6D1095-B6BA-416E-A6E4-20A3627A4732}" type="slidenum">
              <a:rPr lang="fr-FR" smtClean="0"/>
              <a:pPr/>
              <a:t>61</a:t>
            </a:fld>
            <a:endParaRPr lang="fr-FR"/>
          </a:p>
        </p:txBody>
      </p:sp>
    </p:spTree>
    <p:extLst>
      <p:ext uri="{BB962C8B-B14F-4D97-AF65-F5344CB8AC3E}">
        <p14:creationId xmlns:p14="http://schemas.microsoft.com/office/powerpoint/2010/main" val="3451068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17BF5-C9C3-4952-9FFB-8FBE0B53AF2F}"/>
              </a:ext>
            </a:extLst>
          </p:cNvPr>
          <p:cNvSpPr>
            <a:spLocks noGrp="1"/>
          </p:cNvSpPr>
          <p:nvPr>
            <p:ph type="title"/>
            <p:custDataLst>
              <p:tags r:id="rId1"/>
            </p:custDataLst>
          </p:nvPr>
        </p:nvSpPr>
        <p:spPr/>
        <p:txBody>
          <a:bodyPr/>
          <a:lstStyle/>
          <a:p>
            <a:pPr algn="ctr"/>
            <a:r>
              <a:rPr lang="fr-FR" sz="2800" dirty="0">
                <a:solidFill>
                  <a:prstClr val="white"/>
                </a:solidFill>
              </a:rPr>
              <a:t>3</a:t>
            </a:r>
            <a:r>
              <a:rPr lang="fr-FR" sz="2800" baseline="30000" dirty="0">
                <a:solidFill>
                  <a:prstClr val="white"/>
                </a:solidFill>
              </a:rPr>
              <a:t>ème</a:t>
            </a:r>
            <a:r>
              <a:rPr lang="fr-FR" sz="2800" dirty="0">
                <a:solidFill>
                  <a:prstClr val="white"/>
                </a:solidFill>
              </a:rPr>
              <a:t> cours : l’opérationnalisation</a:t>
            </a:r>
            <a:br>
              <a:rPr lang="fr-FR" sz="2800" dirty="0">
                <a:solidFill>
                  <a:prstClr val="white"/>
                </a:solidFill>
              </a:rPr>
            </a:br>
            <a:r>
              <a:rPr lang="fr-FR" sz="2400" dirty="0">
                <a:solidFill>
                  <a:prstClr val="white"/>
                </a:solidFill>
              </a:rPr>
              <a:t>analyse conceptuelle</a:t>
            </a:r>
            <a:endParaRPr lang="fr-FR" sz="2800" dirty="0"/>
          </a:p>
        </p:txBody>
      </p:sp>
      <p:sp>
        <p:nvSpPr>
          <p:cNvPr id="3" name="Espace réservé du contenu 2">
            <a:extLst>
              <a:ext uri="{FF2B5EF4-FFF2-40B4-BE49-F238E27FC236}">
                <a16:creationId xmlns:a16="http://schemas.microsoft.com/office/drawing/2014/main" id="{F39250B1-860A-41FA-AF2B-042B4D49C524}"/>
              </a:ext>
            </a:extLst>
          </p:cNvPr>
          <p:cNvSpPr>
            <a:spLocks noGrp="1"/>
          </p:cNvSpPr>
          <p:nvPr>
            <p:ph idx="1"/>
            <p:custDataLst>
              <p:tags r:id="rId2"/>
            </p:custDataLst>
          </p:nvPr>
        </p:nvSpPr>
        <p:spPr>
          <a:xfrm>
            <a:off x="395536" y="2348880"/>
            <a:ext cx="8352928" cy="4213390"/>
          </a:xfrm>
        </p:spPr>
        <p:txBody>
          <a:bodyPr>
            <a:normAutofit lnSpcReduction="10000"/>
          </a:bodyPr>
          <a:lstStyle/>
          <a:p>
            <a:r>
              <a:rPr lang="fr-FR" b="1" dirty="0">
                <a:solidFill>
                  <a:srgbClr val="FF0000"/>
                </a:solidFill>
              </a:rPr>
              <a:t>Définition du concept </a:t>
            </a:r>
            <a:r>
              <a:rPr lang="fr-FR" dirty="0"/>
              <a:t>: Emprunt au </a:t>
            </a:r>
            <a:r>
              <a:rPr lang="fr-FR" b="1" dirty="0">
                <a:solidFill>
                  <a:srgbClr val="FF0000"/>
                </a:solidFill>
                <a:hlinkClick r:id="rId5">
                  <a:extLst>
                    <a:ext uri="{A12FA001-AC4F-418D-AE19-62706E023703}">
                      <ahyp:hlinkClr xmlns:ahyp="http://schemas.microsoft.com/office/drawing/2018/hyperlinkcolor" val="tx"/>
                    </a:ext>
                  </a:extLst>
                </a:hlinkClick>
              </a:rPr>
              <a:t>latin classique</a:t>
            </a:r>
            <a:r>
              <a:rPr lang="fr-FR" dirty="0"/>
              <a:t> </a:t>
            </a:r>
            <a:r>
              <a:rPr lang="fr-FR" i="1" dirty="0" err="1"/>
              <a:t>conceptus</a:t>
            </a:r>
            <a:r>
              <a:rPr lang="fr-FR" dirty="0"/>
              <a:t> signifiant ‘</a:t>
            </a:r>
            <a:r>
              <a:rPr lang="fr-FR" b="1" dirty="0"/>
              <a:t>contenu entièrement</a:t>
            </a:r>
            <a:r>
              <a:rPr lang="fr-FR" dirty="0"/>
              <a:t>’</a:t>
            </a:r>
          </a:p>
          <a:p>
            <a:pPr lvl="1"/>
            <a:r>
              <a:rPr lang="fr-FR" dirty="0"/>
              <a:t>Aussi est : une idée générale, représentation mentale et abstraite que l’on a d’un objet. </a:t>
            </a:r>
          </a:p>
          <a:p>
            <a:pPr lvl="1"/>
            <a:r>
              <a:rPr lang="fr-FR" dirty="0"/>
              <a:t>Selon </a:t>
            </a:r>
            <a:r>
              <a:rPr lang="fr-FR" b="1" dirty="0"/>
              <a:t>Maurice Angers </a:t>
            </a:r>
            <a:r>
              <a:rPr lang="fr-FR" dirty="0"/>
              <a:t>: les concepts sont des représentations mentales d’une variété de phénomènes qu’on veut observer. </a:t>
            </a:r>
          </a:p>
          <a:p>
            <a:pPr lvl="1"/>
            <a:r>
              <a:rPr lang="fr-FR" dirty="0"/>
              <a:t>C’est : « </a:t>
            </a:r>
            <a:r>
              <a:rPr lang="fr-FR" i="1" dirty="0"/>
              <a:t>un mot ou un ensemble de mots qui désigne et définit une sorte de phénomène</a:t>
            </a:r>
            <a:r>
              <a:rPr lang="fr-FR" dirty="0"/>
              <a:t> ». </a:t>
            </a:r>
            <a:r>
              <a:rPr lang="fr-FR" b="1" dirty="0"/>
              <a:t>François DEPELTEAU </a:t>
            </a:r>
          </a:p>
          <a:p>
            <a:pPr lvl="1"/>
            <a:r>
              <a:rPr lang="fr-FR" b="1" dirty="0">
                <a:solidFill>
                  <a:srgbClr val="FF0000"/>
                </a:solidFill>
              </a:rPr>
              <a:t>Tremblay </a:t>
            </a:r>
            <a:r>
              <a:rPr lang="fr-FR" b="1" dirty="0"/>
              <a:t>: quel que soit son niveau d’abstraction, pour qu’un concept possède une utilité scientifique, il doit être défini afin de rendre possible l’observation de certains aspects de la réalité. </a:t>
            </a:r>
          </a:p>
          <a:p>
            <a:pPr marL="273050" lvl="1" indent="-273050"/>
            <a:r>
              <a:rPr lang="fr-FR" b="1" dirty="0">
                <a:solidFill>
                  <a:srgbClr val="FF0000"/>
                </a:solidFill>
              </a:rPr>
              <a:t>Exemple</a:t>
            </a:r>
            <a:r>
              <a:rPr lang="fr-FR" b="1" dirty="0"/>
              <a:t> : </a:t>
            </a:r>
          </a:p>
          <a:p>
            <a:pPr marL="547370" lvl="2" indent="-273050"/>
            <a:r>
              <a:rPr lang="fr-FR" b="1" dirty="0"/>
              <a:t>Les tables de bois </a:t>
            </a:r>
            <a:r>
              <a:rPr lang="fr-FR" dirty="0"/>
              <a:t>(c’est un concept) car, il désigne un type de phénomène.</a:t>
            </a:r>
          </a:p>
          <a:p>
            <a:pPr marL="547370" lvl="2" indent="-273050"/>
            <a:r>
              <a:rPr lang="fr-FR" b="1" dirty="0"/>
              <a:t>Les pauvres </a:t>
            </a:r>
            <a:r>
              <a:rPr lang="fr-FR" dirty="0"/>
              <a:t>(représente un concept)</a:t>
            </a:r>
          </a:p>
        </p:txBody>
      </p:sp>
      <p:sp>
        <p:nvSpPr>
          <p:cNvPr id="4" name="Espace réservé du numéro de diapositive 3">
            <a:extLst>
              <a:ext uri="{FF2B5EF4-FFF2-40B4-BE49-F238E27FC236}">
                <a16:creationId xmlns:a16="http://schemas.microsoft.com/office/drawing/2014/main" id="{66194023-44C1-48F4-93A7-C921E732D32C}"/>
              </a:ext>
            </a:extLst>
          </p:cNvPr>
          <p:cNvSpPr>
            <a:spLocks noGrp="1"/>
          </p:cNvSpPr>
          <p:nvPr>
            <p:ph type="sldNum" sz="quarter" idx="12"/>
            <p:custDataLst>
              <p:tags r:id="rId3"/>
            </p:custDataLst>
          </p:nvPr>
        </p:nvSpPr>
        <p:spPr/>
        <p:txBody>
          <a:bodyPr/>
          <a:lstStyle/>
          <a:p>
            <a:fld id="{CF6D1095-B6BA-416E-A6E4-20A3627A4732}" type="slidenum">
              <a:rPr lang="fr-FR" smtClean="0"/>
              <a:pPr/>
              <a:t>62</a:t>
            </a:fld>
            <a:endParaRPr lang="fr-FR"/>
          </a:p>
        </p:txBody>
      </p:sp>
    </p:spTree>
    <p:extLst>
      <p:ext uri="{BB962C8B-B14F-4D97-AF65-F5344CB8AC3E}">
        <p14:creationId xmlns:p14="http://schemas.microsoft.com/office/powerpoint/2010/main" val="2896732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055DD-8B7E-45A9-843A-11C667CC7651}"/>
              </a:ext>
            </a:extLst>
          </p:cNvPr>
          <p:cNvSpPr>
            <a:spLocks noGrp="1"/>
          </p:cNvSpPr>
          <p:nvPr>
            <p:ph type="title"/>
            <p:custDataLst>
              <p:tags r:id="rId1"/>
            </p:custDataLst>
          </p:nvPr>
        </p:nvSpPr>
        <p:spPr/>
        <p:txBody>
          <a:bodyPr/>
          <a:lstStyle/>
          <a:p>
            <a:pPr algn="ctr"/>
            <a:r>
              <a:rPr lang="fr-FR" sz="2400" dirty="0">
                <a:solidFill>
                  <a:prstClr val="white"/>
                </a:solidFill>
              </a:rPr>
              <a:t>3</a:t>
            </a:r>
            <a:r>
              <a:rPr lang="fr-FR" sz="2400" baseline="30000" dirty="0">
                <a:solidFill>
                  <a:prstClr val="white"/>
                </a:solidFill>
              </a:rPr>
              <a:t>ème</a:t>
            </a:r>
            <a:r>
              <a:rPr lang="fr-FR" sz="2400" dirty="0">
                <a:solidFill>
                  <a:prstClr val="white"/>
                </a:solidFill>
              </a:rPr>
              <a:t> cours : l’opérationnalisation</a:t>
            </a:r>
            <a:br>
              <a:rPr lang="fr-FR" sz="2400" dirty="0">
                <a:solidFill>
                  <a:prstClr val="white"/>
                </a:solidFill>
              </a:rPr>
            </a:br>
            <a:r>
              <a:rPr lang="fr-FR" sz="2000" dirty="0">
                <a:solidFill>
                  <a:prstClr val="white"/>
                </a:solidFill>
              </a:rPr>
              <a:t>analyse conceptuelle</a:t>
            </a:r>
            <a:endParaRPr lang="fr-FR" sz="2400" dirty="0"/>
          </a:p>
        </p:txBody>
      </p:sp>
      <p:sp>
        <p:nvSpPr>
          <p:cNvPr id="3" name="Espace réservé du contenu 2">
            <a:extLst>
              <a:ext uri="{FF2B5EF4-FFF2-40B4-BE49-F238E27FC236}">
                <a16:creationId xmlns:a16="http://schemas.microsoft.com/office/drawing/2014/main" id="{33AB3BD3-B3C6-4D05-A3BD-9C076327223D}"/>
              </a:ext>
            </a:extLst>
          </p:cNvPr>
          <p:cNvSpPr>
            <a:spLocks noGrp="1"/>
          </p:cNvSpPr>
          <p:nvPr>
            <p:ph idx="1"/>
            <p:custDataLst>
              <p:tags r:id="rId2"/>
            </p:custDataLst>
          </p:nvPr>
        </p:nvSpPr>
        <p:spPr>
          <a:xfrm>
            <a:off x="323528" y="2348880"/>
            <a:ext cx="8146396" cy="3670920"/>
          </a:xfrm>
        </p:spPr>
        <p:txBody>
          <a:bodyPr>
            <a:normAutofit fontScale="85000" lnSpcReduction="20000"/>
          </a:bodyPr>
          <a:lstStyle/>
          <a:p>
            <a:pPr lvl="1"/>
            <a:r>
              <a:rPr lang="fr-FR" dirty="0"/>
              <a:t>La condition d’un </a:t>
            </a:r>
            <a:r>
              <a:rPr lang="fr-FR" b="1" dirty="0">
                <a:solidFill>
                  <a:srgbClr val="FF0000"/>
                </a:solidFill>
              </a:rPr>
              <a:t>concept</a:t>
            </a:r>
            <a:r>
              <a:rPr lang="fr-FR" dirty="0"/>
              <a:t> doit réunir un certain nombre d’éléments sous un même vocable.</a:t>
            </a:r>
          </a:p>
          <a:p>
            <a:pPr marL="177800" lvl="1" indent="223838">
              <a:buNone/>
            </a:pPr>
            <a:r>
              <a:rPr lang="fr-FR" dirty="0"/>
              <a:t>Dans l’exemple précédent, le concept </a:t>
            </a:r>
            <a:r>
              <a:rPr lang="fr-FR" b="1" dirty="0">
                <a:solidFill>
                  <a:srgbClr val="FF0000"/>
                </a:solidFill>
              </a:rPr>
              <a:t>pauvre </a:t>
            </a:r>
            <a:r>
              <a:rPr lang="fr-FR" dirty="0"/>
              <a:t>regroupe une certaine catégorie de population ayant les mêmes traits (caractéristiques communes).</a:t>
            </a:r>
          </a:p>
          <a:p>
            <a:pPr marL="463550" lvl="1" indent="-285750"/>
            <a:r>
              <a:rPr lang="fr-FR" b="1" u="sng" dirty="0">
                <a:solidFill>
                  <a:srgbClr val="FF0000"/>
                </a:solidFill>
              </a:rPr>
              <a:t>Ce qu’il faut respecter dans la phase de conceptualisation : </a:t>
            </a:r>
            <a:endParaRPr lang="fr-FR" dirty="0"/>
          </a:p>
          <a:p>
            <a:pPr marL="737870" lvl="2" indent="-285750"/>
            <a:r>
              <a:rPr lang="fr-FR" sz="1700" dirty="0"/>
              <a:t>Il faut commencer par définir les concepts : </a:t>
            </a:r>
          </a:p>
          <a:p>
            <a:pPr marL="1012190" lvl="3" indent="-285750"/>
            <a:r>
              <a:rPr lang="fr-FR" sz="1700" dirty="0"/>
              <a:t>Donner une définition systémique </a:t>
            </a:r>
            <a:r>
              <a:rPr lang="fr-FR" sz="1700" dirty="0">
                <a:sym typeface="Wingdings" panose="05000000000000000000" pitchFamily="2" charset="2"/>
              </a:rPr>
              <a:t> issus des études antérieures </a:t>
            </a:r>
            <a:endParaRPr lang="fr-FR" sz="1700" dirty="0"/>
          </a:p>
          <a:p>
            <a:pPr marL="1012190" lvl="3" indent="-285750"/>
            <a:r>
              <a:rPr lang="fr-FR" sz="1700" dirty="0"/>
              <a:t>Donner une définition opérationnelle</a:t>
            </a:r>
            <a:r>
              <a:rPr lang="fr-FR" sz="1700" dirty="0">
                <a:sym typeface="Wingdings" panose="05000000000000000000" pitchFamily="2" charset="2"/>
              </a:rPr>
              <a:t> issus de la préenquête.</a:t>
            </a:r>
          </a:p>
          <a:p>
            <a:pPr marL="723900" lvl="3" indent="-273050"/>
            <a:r>
              <a:rPr lang="fr-FR" sz="1700" dirty="0">
                <a:sym typeface="Wingdings" panose="05000000000000000000" pitchFamily="2" charset="2"/>
              </a:rPr>
              <a:t>Il faut respecter l’usage de la langue (la pomme désigne un fruit et non pas quelque chose d’autre).</a:t>
            </a:r>
          </a:p>
          <a:p>
            <a:pPr marL="723900" lvl="3" indent="-273050"/>
            <a:r>
              <a:rPr lang="fr-FR" sz="1700" dirty="0">
                <a:sym typeface="Wingdings" panose="05000000000000000000" pitchFamily="2" charset="2"/>
              </a:rPr>
              <a:t>Il faut s’inscrire dans le développement de la connaissance : l’invention d’un nouveau concept n’est pas à la portée du chercheur, dans ce cas-là, il doit faire recours aux connaissances théoriques et empiriques sur le sujet concerné.</a:t>
            </a:r>
          </a:p>
          <a:p>
            <a:pPr marL="723900" lvl="3" indent="-273050"/>
            <a:r>
              <a:rPr lang="fr-FR" sz="1700" dirty="0">
                <a:sym typeface="Wingdings" panose="05000000000000000000" pitchFamily="2" charset="2"/>
              </a:rPr>
              <a:t>Il faut conceptualiser des phénomènes réels  –# concept : fantôme.</a:t>
            </a:r>
            <a:endParaRPr lang="fr-FR" sz="1700" dirty="0"/>
          </a:p>
          <a:p>
            <a:pPr marL="463550" lvl="1" indent="-285750"/>
            <a:endParaRPr lang="fr-FR" dirty="0"/>
          </a:p>
          <a:p>
            <a:pPr marL="177800" lvl="1" indent="223838">
              <a:buNone/>
            </a:pPr>
            <a:endParaRPr lang="fr-FR" dirty="0"/>
          </a:p>
        </p:txBody>
      </p:sp>
      <p:sp>
        <p:nvSpPr>
          <p:cNvPr id="4" name="Espace réservé du numéro de diapositive 3">
            <a:extLst>
              <a:ext uri="{FF2B5EF4-FFF2-40B4-BE49-F238E27FC236}">
                <a16:creationId xmlns:a16="http://schemas.microsoft.com/office/drawing/2014/main" id="{C053B500-412B-40B8-B971-462F9FD62328}"/>
              </a:ext>
            </a:extLst>
          </p:cNvPr>
          <p:cNvSpPr>
            <a:spLocks noGrp="1"/>
          </p:cNvSpPr>
          <p:nvPr>
            <p:ph type="sldNum" sz="quarter" idx="12"/>
            <p:custDataLst>
              <p:tags r:id="rId3"/>
            </p:custDataLst>
          </p:nvPr>
        </p:nvSpPr>
        <p:spPr/>
        <p:txBody>
          <a:bodyPr/>
          <a:lstStyle/>
          <a:p>
            <a:fld id="{CF6D1095-B6BA-416E-A6E4-20A3627A4732}" type="slidenum">
              <a:rPr lang="fr-FR" smtClean="0"/>
              <a:pPr/>
              <a:t>63</a:t>
            </a:fld>
            <a:endParaRPr lang="fr-FR"/>
          </a:p>
        </p:txBody>
      </p:sp>
    </p:spTree>
    <p:extLst>
      <p:ext uri="{BB962C8B-B14F-4D97-AF65-F5344CB8AC3E}">
        <p14:creationId xmlns:p14="http://schemas.microsoft.com/office/powerpoint/2010/main" val="2183553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774CF-280D-4320-8CFC-263A75C5042C}"/>
              </a:ext>
            </a:extLst>
          </p:cNvPr>
          <p:cNvSpPr>
            <a:spLocks noGrp="1"/>
          </p:cNvSpPr>
          <p:nvPr>
            <p:ph type="title"/>
            <p:custDataLst>
              <p:tags r:id="rId1"/>
            </p:custDataLst>
          </p:nvPr>
        </p:nvSpPr>
        <p:spPr/>
        <p:txBody>
          <a:bodyPr/>
          <a:lstStyle/>
          <a:p>
            <a:pPr algn="ctr"/>
            <a:r>
              <a:rPr lang="fr-FR" sz="2400" dirty="0">
                <a:solidFill>
                  <a:prstClr val="white"/>
                </a:solidFill>
              </a:rPr>
              <a:t>3</a:t>
            </a:r>
            <a:r>
              <a:rPr lang="fr-FR" sz="2400" baseline="30000" dirty="0">
                <a:solidFill>
                  <a:prstClr val="white"/>
                </a:solidFill>
              </a:rPr>
              <a:t>ème</a:t>
            </a:r>
            <a:r>
              <a:rPr lang="fr-FR" sz="2400" dirty="0">
                <a:solidFill>
                  <a:prstClr val="white"/>
                </a:solidFill>
              </a:rPr>
              <a:t> cours : l’opérationnalisation</a:t>
            </a:r>
            <a:br>
              <a:rPr lang="fr-FR" sz="2400" dirty="0">
                <a:solidFill>
                  <a:prstClr val="white"/>
                </a:solidFill>
              </a:rPr>
            </a:br>
            <a:r>
              <a:rPr lang="fr-FR" sz="2000" dirty="0">
                <a:solidFill>
                  <a:prstClr val="white"/>
                </a:solidFill>
              </a:rPr>
              <a:t>analyse conceptuelle</a:t>
            </a:r>
            <a:endParaRPr lang="fr-FR" sz="2400" dirty="0"/>
          </a:p>
        </p:txBody>
      </p:sp>
      <p:sp>
        <p:nvSpPr>
          <p:cNvPr id="3" name="Espace réservé du contenu 2">
            <a:extLst>
              <a:ext uri="{FF2B5EF4-FFF2-40B4-BE49-F238E27FC236}">
                <a16:creationId xmlns:a16="http://schemas.microsoft.com/office/drawing/2014/main" id="{62151031-1F1E-4FB6-AE4D-DE2BFB756D2B}"/>
              </a:ext>
            </a:extLst>
          </p:cNvPr>
          <p:cNvSpPr>
            <a:spLocks noGrp="1"/>
          </p:cNvSpPr>
          <p:nvPr>
            <p:ph idx="1"/>
            <p:custDataLst>
              <p:tags r:id="rId2"/>
            </p:custDataLst>
          </p:nvPr>
        </p:nvSpPr>
        <p:spPr>
          <a:xfrm>
            <a:off x="467544" y="2276872"/>
            <a:ext cx="8136904" cy="3742928"/>
          </a:xfrm>
        </p:spPr>
        <p:txBody>
          <a:bodyPr/>
          <a:lstStyle/>
          <a:p>
            <a:pPr marL="402336" lvl="1" indent="0">
              <a:buNone/>
            </a:pPr>
            <a:r>
              <a:rPr lang="fr-FR" dirty="0"/>
              <a:t>											indicateur</a:t>
            </a:r>
          </a:p>
          <a:p>
            <a:pPr marL="2257600" lvl="8" indent="0">
              <a:buNone/>
            </a:pPr>
            <a:r>
              <a:rPr lang="fr-FR" sz="1600" dirty="0"/>
              <a:t>		</a:t>
            </a:r>
            <a:r>
              <a:rPr lang="fr-FR" sz="1800" dirty="0"/>
              <a:t>dimension</a:t>
            </a:r>
            <a:r>
              <a:rPr lang="fr-FR" sz="1600" dirty="0"/>
              <a:t> 			 indicateur	        indice</a:t>
            </a:r>
          </a:p>
          <a:p>
            <a:pPr marL="0" indent="0">
              <a:buNone/>
            </a:pPr>
            <a:r>
              <a:rPr lang="fr-FR" dirty="0"/>
              <a:t>											 </a:t>
            </a:r>
            <a:r>
              <a:rPr lang="fr-FR" sz="1600" dirty="0"/>
              <a:t>indicateur</a:t>
            </a:r>
          </a:p>
          <a:p>
            <a:r>
              <a:rPr lang="fr-FR" dirty="0"/>
              <a:t>Concept 			dimension </a:t>
            </a:r>
          </a:p>
          <a:p>
            <a:endParaRPr lang="fr-FR" dirty="0"/>
          </a:p>
          <a:p>
            <a:pPr marL="0" indent="0">
              <a:buNone/>
            </a:pPr>
            <a:r>
              <a:rPr lang="fr-FR" dirty="0"/>
              <a:t>						dimension </a:t>
            </a:r>
          </a:p>
          <a:p>
            <a:pPr marL="0" indent="0">
              <a:buNone/>
            </a:pPr>
            <a:endParaRPr lang="fr-FR" dirty="0"/>
          </a:p>
        </p:txBody>
      </p:sp>
      <p:sp>
        <p:nvSpPr>
          <p:cNvPr id="4" name="Espace réservé du numéro de diapositive 3">
            <a:extLst>
              <a:ext uri="{FF2B5EF4-FFF2-40B4-BE49-F238E27FC236}">
                <a16:creationId xmlns:a16="http://schemas.microsoft.com/office/drawing/2014/main" id="{102EB708-C5C9-40E3-9B7E-CD7F0EC437F5}"/>
              </a:ext>
            </a:extLst>
          </p:cNvPr>
          <p:cNvSpPr>
            <a:spLocks noGrp="1"/>
          </p:cNvSpPr>
          <p:nvPr>
            <p:ph type="sldNum" sz="quarter" idx="12"/>
            <p:custDataLst>
              <p:tags r:id="rId3"/>
            </p:custDataLst>
          </p:nvPr>
        </p:nvSpPr>
        <p:spPr/>
        <p:txBody>
          <a:bodyPr/>
          <a:lstStyle/>
          <a:p>
            <a:fld id="{CF6D1095-B6BA-416E-A6E4-20A3627A4732}" type="slidenum">
              <a:rPr lang="fr-FR" smtClean="0"/>
              <a:pPr/>
              <a:t>64</a:t>
            </a:fld>
            <a:endParaRPr lang="fr-FR"/>
          </a:p>
        </p:txBody>
      </p:sp>
      <p:cxnSp>
        <p:nvCxnSpPr>
          <p:cNvPr id="6" name="Connecteur droit avec flèche 5">
            <a:extLst>
              <a:ext uri="{FF2B5EF4-FFF2-40B4-BE49-F238E27FC236}">
                <a16:creationId xmlns:a16="http://schemas.microsoft.com/office/drawing/2014/main" id="{B8C35AB4-3CEE-4EA2-AC36-E4DE29B9EC69}"/>
              </a:ext>
            </a:extLst>
          </p:cNvPr>
          <p:cNvCxnSpPr/>
          <p:nvPr>
            <p:custDataLst>
              <p:tags r:id="rId4"/>
            </p:custDataLst>
          </p:nvPr>
        </p:nvCxnSpPr>
        <p:spPr>
          <a:xfrm flipV="1">
            <a:off x="2051720" y="2780928"/>
            <a:ext cx="108012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D9736D03-1444-4335-9501-303B9793F6DA}"/>
              </a:ext>
            </a:extLst>
          </p:cNvPr>
          <p:cNvCxnSpPr/>
          <p:nvPr>
            <p:custDataLst>
              <p:tags r:id="rId5"/>
            </p:custDataLst>
          </p:nvPr>
        </p:nvCxnSpPr>
        <p:spPr>
          <a:xfrm>
            <a:off x="2123728" y="3717032"/>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E12C5598-ADC5-46B1-87C8-F80CBD10FD1F}"/>
              </a:ext>
            </a:extLst>
          </p:cNvPr>
          <p:cNvCxnSpPr/>
          <p:nvPr>
            <p:custDataLst>
              <p:tags r:id="rId6"/>
            </p:custDataLst>
          </p:nvPr>
        </p:nvCxnSpPr>
        <p:spPr>
          <a:xfrm>
            <a:off x="2051720" y="3789040"/>
            <a:ext cx="108012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33895465-A9BC-4D5E-93A6-D05DFFA80924}"/>
              </a:ext>
            </a:extLst>
          </p:cNvPr>
          <p:cNvCxnSpPr/>
          <p:nvPr>
            <p:custDataLst>
              <p:tags r:id="rId7"/>
            </p:custDataLst>
          </p:nvPr>
        </p:nvCxnSpPr>
        <p:spPr>
          <a:xfrm flipV="1">
            <a:off x="4572000" y="2492896"/>
            <a:ext cx="93610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2BFA71DE-0D98-4D9E-96C8-D86B59CE51FD}"/>
              </a:ext>
            </a:extLst>
          </p:cNvPr>
          <p:cNvCxnSpPr>
            <a:cxnSpLocks/>
          </p:cNvCxnSpPr>
          <p:nvPr>
            <p:custDataLst>
              <p:tags r:id="rId8"/>
            </p:custDataLst>
          </p:nvPr>
        </p:nvCxnSpPr>
        <p:spPr>
          <a:xfrm>
            <a:off x="4572000" y="2924944"/>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651B6B53-B0E8-4A95-A921-77E3CCDE31FF}"/>
              </a:ext>
            </a:extLst>
          </p:cNvPr>
          <p:cNvCxnSpPr/>
          <p:nvPr>
            <p:custDataLst>
              <p:tags r:id="rId9"/>
            </p:custDataLst>
          </p:nvPr>
        </p:nvCxnSpPr>
        <p:spPr>
          <a:xfrm>
            <a:off x="4572000" y="2924944"/>
            <a:ext cx="93610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Accolade fermante 17">
            <a:extLst>
              <a:ext uri="{FF2B5EF4-FFF2-40B4-BE49-F238E27FC236}">
                <a16:creationId xmlns:a16="http://schemas.microsoft.com/office/drawing/2014/main" id="{EFEDA520-0FB0-4FC7-B439-50C6BD5C59B5}"/>
              </a:ext>
            </a:extLst>
          </p:cNvPr>
          <p:cNvSpPr/>
          <p:nvPr>
            <p:custDataLst>
              <p:tags r:id="rId10"/>
            </p:custDataLst>
          </p:nvPr>
        </p:nvSpPr>
        <p:spPr>
          <a:xfrm>
            <a:off x="6804248" y="2348880"/>
            <a:ext cx="405394" cy="10801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993366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0A800-5E01-40C7-BF46-8190C0E4B7E7}"/>
              </a:ext>
            </a:extLst>
          </p:cNvPr>
          <p:cNvSpPr>
            <a:spLocks noGrp="1"/>
          </p:cNvSpPr>
          <p:nvPr>
            <p:ph type="title"/>
            <p:custDataLst>
              <p:tags r:id="rId1"/>
            </p:custDataLst>
          </p:nvPr>
        </p:nvSpPr>
        <p:spPr/>
        <p:txBody>
          <a:bodyPr/>
          <a:lstStyle/>
          <a:p>
            <a:pPr algn="ctr"/>
            <a:r>
              <a:rPr lang="fr-FR" sz="2400" dirty="0">
                <a:solidFill>
                  <a:prstClr val="white"/>
                </a:solidFill>
              </a:rPr>
              <a:t>3</a:t>
            </a:r>
            <a:r>
              <a:rPr lang="fr-FR" sz="2400" baseline="30000" dirty="0">
                <a:solidFill>
                  <a:prstClr val="white"/>
                </a:solidFill>
              </a:rPr>
              <a:t>ème</a:t>
            </a:r>
            <a:r>
              <a:rPr lang="fr-FR" sz="2400" dirty="0">
                <a:solidFill>
                  <a:prstClr val="white"/>
                </a:solidFill>
              </a:rPr>
              <a:t> cours : l’opérationnalisation</a:t>
            </a:r>
            <a:br>
              <a:rPr lang="fr-FR" sz="2400" dirty="0">
                <a:solidFill>
                  <a:prstClr val="white"/>
                </a:solidFill>
              </a:rPr>
            </a:br>
            <a:r>
              <a:rPr lang="fr-FR" sz="2000" dirty="0">
                <a:solidFill>
                  <a:prstClr val="white"/>
                </a:solidFill>
              </a:rPr>
              <a:t>analyse conceptuelle</a:t>
            </a:r>
            <a:endParaRPr lang="fr-FR" sz="2400" dirty="0"/>
          </a:p>
        </p:txBody>
      </p:sp>
      <p:sp>
        <p:nvSpPr>
          <p:cNvPr id="3" name="Espace réservé du contenu 2">
            <a:extLst>
              <a:ext uri="{FF2B5EF4-FFF2-40B4-BE49-F238E27FC236}">
                <a16:creationId xmlns:a16="http://schemas.microsoft.com/office/drawing/2014/main" id="{7DE053BE-F069-452A-914E-0CC433F5795E}"/>
              </a:ext>
            </a:extLst>
          </p:cNvPr>
          <p:cNvSpPr>
            <a:spLocks noGrp="1"/>
          </p:cNvSpPr>
          <p:nvPr>
            <p:ph idx="1"/>
            <p:custDataLst>
              <p:tags r:id="rId2"/>
            </p:custDataLst>
          </p:nvPr>
        </p:nvSpPr>
        <p:spPr>
          <a:xfrm>
            <a:off x="395536" y="2276872"/>
            <a:ext cx="8074388" cy="4104456"/>
          </a:xfrm>
        </p:spPr>
        <p:txBody>
          <a:bodyPr>
            <a:normAutofit lnSpcReduction="10000"/>
          </a:bodyPr>
          <a:lstStyle/>
          <a:p>
            <a:r>
              <a:rPr lang="fr-FR" b="1" dirty="0">
                <a:solidFill>
                  <a:srgbClr val="FF0000"/>
                </a:solidFill>
              </a:rPr>
              <a:t>La dimension : </a:t>
            </a:r>
            <a:r>
              <a:rPr lang="fr-FR" dirty="0"/>
              <a:t>Grandeur réelle, nécessaire à l’évaluation des figures et des solides, et susceptible d’être mesurée (la longueur ou la hauteur), (la largeur et la profondeur). </a:t>
            </a:r>
            <a:endParaRPr lang="fr-FR" b="1" dirty="0">
              <a:solidFill>
                <a:srgbClr val="FF0000"/>
              </a:solidFill>
            </a:endParaRPr>
          </a:p>
          <a:p>
            <a:pPr marL="0" indent="0">
              <a:buNone/>
            </a:pPr>
            <a:endParaRPr lang="fr-FR" dirty="0">
              <a:solidFill>
                <a:schemeClr val="tx1"/>
              </a:solidFill>
            </a:endParaRPr>
          </a:p>
          <a:p>
            <a:pPr marL="0" indent="0">
              <a:buNone/>
            </a:pPr>
            <a:r>
              <a:rPr lang="fr-FR" dirty="0">
                <a:solidFill>
                  <a:schemeClr val="tx1"/>
                </a:solidFill>
              </a:rPr>
              <a:t>Chaque concept contient des dimensions </a:t>
            </a:r>
          </a:p>
          <a:p>
            <a:pPr marL="0" indent="0">
              <a:buNone/>
            </a:pPr>
            <a:r>
              <a:rPr lang="fr-FR" dirty="0">
                <a:solidFill>
                  <a:schemeClr val="tx1"/>
                </a:solidFill>
              </a:rPr>
              <a:t>					    forme rectangulaire </a:t>
            </a:r>
          </a:p>
          <a:p>
            <a:pPr marL="0" indent="0">
              <a:buNone/>
            </a:pPr>
            <a:r>
              <a:rPr lang="fr-FR" dirty="0">
                <a:solidFill>
                  <a:schemeClr val="tx1"/>
                </a:solidFill>
              </a:rPr>
              <a:t>Ex : un livre			     feuilles reliées </a:t>
            </a:r>
          </a:p>
          <a:p>
            <a:pPr marL="0" indent="0">
              <a:buNone/>
            </a:pPr>
            <a:r>
              <a:rPr lang="fr-FR" dirty="0">
                <a:solidFill>
                  <a:schemeClr val="tx1"/>
                </a:solidFill>
              </a:rPr>
              <a:t>					     couverture rigide </a:t>
            </a:r>
          </a:p>
          <a:p>
            <a:pPr marL="0" indent="0">
              <a:buNone/>
            </a:pPr>
            <a:r>
              <a:rPr lang="fr-FR" dirty="0">
                <a:solidFill>
                  <a:schemeClr val="tx1"/>
                </a:solidFill>
              </a:rPr>
              <a:t>					   expériences</a:t>
            </a:r>
          </a:p>
          <a:p>
            <a:pPr marL="0" indent="0">
              <a:buNone/>
            </a:pPr>
            <a:r>
              <a:rPr lang="fr-FR" dirty="0">
                <a:solidFill>
                  <a:schemeClr val="tx1"/>
                </a:solidFill>
              </a:rPr>
              <a:t>Ex : religion 			  croyances </a:t>
            </a:r>
          </a:p>
          <a:p>
            <a:pPr marL="0" indent="0">
              <a:buNone/>
            </a:pPr>
            <a:r>
              <a:rPr lang="fr-FR" dirty="0">
                <a:solidFill>
                  <a:schemeClr val="tx1"/>
                </a:solidFill>
              </a:rPr>
              <a:t>					  rituel </a:t>
            </a:r>
          </a:p>
        </p:txBody>
      </p:sp>
      <p:sp>
        <p:nvSpPr>
          <p:cNvPr id="4" name="Espace réservé du numéro de diapositive 3">
            <a:extLst>
              <a:ext uri="{FF2B5EF4-FFF2-40B4-BE49-F238E27FC236}">
                <a16:creationId xmlns:a16="http://schemas.microsoft.com/office/drawing/2014/main" id="{0796544E-B23C-4563-9201-F491C29C3F00}"/>
              </a:ext>
            </a:extLst>
          </p:cNvPr>
          <p:cNvSpPr>
            <a:spLocks noGrp="1"/>
          </p:cNvSpPr>
          <p:nvPr>
            <p:ph type="sldNum" sz="quarter" idx="12"/>
            <p:custDataLst>
              <p:tags r:id="rId3"/>
            </p:custDataLst>
          </p:nvPr>
        </p:nvSpPr>
        <p:spPr/>
        <p:txBody>
          <a:bodyPr/>
          <a:lstStyle/>
          <a:p>
            <a:fld id="{CF6D1095-B6BA-416E-A6E4-20A3627A4732}" type="slidenum">
              <a:rPr lang="fr-FR" smtClean="0"/>
              <a:pPr/>
              <a:t>65</a:t>
            </a:fld>
            <a:endParaRPr lang="fr-FR"/>
          </a:p>
        </p:txBody>
      </p:sp>
      <p:cxnSp>
        <p:nvCxnSpPr>
          <p:cNvPr id="8" name="Connecteur droit avec flèche 7">
            <a:extLst>
              <a:ext uri="{FF2B5EF4-FFF2-40B4-BE49-F238E27FC236}">
                <a16:creationId xmlns:a16="http://schemas.microsoft.com/office/drawing/2014/main" id="{374B3AC2-B4B3-4D9B-BE47-708BC9317F9D}"/>
              </a:ext>
            </a:extLst>
          </p:cNvPr>
          <p:cNvCxnSpPr>
            <a:cxnSpLocks/>
          </p:cNvCxnSpPr>
          <p:nvPr>
            <p:custDataLst>
              <p:tags r:id="rId4"/>
            </p:custDataLst>
          </p:nvPr>
        </p:nvCxnSpPr>
        <p:spPr>
          <a:xfrm flipV="1">
            <a:off x="1907704" y="4077072"/>
            <a:ext cx="936104" cy="360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333DB0F-98DC-444D-B118-0B0B577E16B1}"/>
              </a:ext>
            </a:extLst>
          </p:cNvPr>
          <p:cNvCxnSpPr>
            <a:cxnSpLocks/>
          </p:cNvCxnSpPr>
          <p:nvPr>
            <p:custDataLst>
              <p:tags r:id="rId5"/>
            </p:custDataLst>
          </p:nvPr>
        </p:nvCxnSpPr>
        <p:spPr>
          <a:xfrm>
            <a:off x="1907704" y="4437112"/>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E5BE1E1-29BA-4C75-8A94-878E10214795}"/>
              </a:ext>
            </a:extLst>
          </p:cNvPr>
          <p:cNvCxnSpPr/>
          <p:nvPr>
            <p:custDataLst>
              <p:tags r:id="rId6"/>
            </p:custDataLst>
          </p:nvPr>
        </p:nvCxnSpPr>
        <p:spPr>
          <a:xfrm>
            <a:off x="1907704" y="4437112"/>
            <a:ext cx="93610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D799195D-D7C0-4E7B-B7A3-EF939A531A7C}"/>
              </a:ext>
            </a:extLst>
          </p:cNvPr>
          <p:cNvCxnSpPr/>
          <p:nvPr>
            <p:custDataLst>
              <p:tags r:id="rId7"/>
            </p:custDataLst>
          </p:nvPr>
        </p:nvCxnSpPr>
        <p:spPr>
          <a:xfrm flipV="1">
            <a:off x="1763688" y="5157192"/>
            <a:ext cx="1080120" cy="413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46014FF9-C0CB-4C48-863C-014252724394}"/>
              </a:ext>
            </a:extLst>
          </p:cNvPr>
          <p:cNvCxnSpPr/>
          <p:nvPr>
            <p:custDataLst>
              <p:tags r:id="rId8"/>
            </p:custDataLst>
          </p:nvPr>
        </p:nvCxnSpPr>
        <p:spPr>
          <a:xfrm flipV="1">
            <a:off x="1763688" y="5558756"/>
            <a:ext cx="1080120" cy="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07A267B0-930F-46A7-BCBB-10D593522032}"/>
              </a:ext>
            </a:extLst>
          </p:cNvPr>
          <p:cNvCxnSpPr/>
          <p:nvPr>
            <p:custDataLst>
              <p:tags r:id="rId9"/>
            </p:custDataLst>
          </p:nvPr>
        </p:nvCxnSpPr>
        <p:spPr>
          <a:xfrm>
            <a:off x="1763688" y="5589240"/>
            <a:ext cx="1080120" cy="340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176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E24A2-4FE2-4111-8F7D-610992FE9B53}"/>
              </a:ext>
            </a:extLst>
          </p:cNvPr>
          <p:cNvSpPr>
            <a:spLocks noGrp="1"/>
          </p:cNvSpPr>
          <p:nvPr>
            <p:ph type="title"/>
            <p:custDataLst>
              <p:tags r:id="rId1"/>
            </p:custDataLst>
          </p:nvPr>
        </p:nvSpPr>
        <p:spPr/>
        <p:txBody>
          <a:bodyPr/>
          <a:lstStyle/>
          <a:p>
            <a:pPr algn="ctr"/>
            <a:r>
              <a:rPr lang="fr-FR" sz="2400" dirty="0">
                <a:solidFill>
                  <a:prstClr val="white"/>
                </a:solidFill>
              </a:rPr>
              <a:t>3</a:t>
            </a:r>
            <a:r>
              <a:rPr lang="fr-FR" sz="2400" baseline="30000" dirty="0">
                <a:solidFill>
                  <a:prstClr val="white"/>
                </a:solidFill>
              </a:rPr>
              <a:t>ème</a:t>
            </a:r>
            <a:r>
              <a:rPr lang="fr-FR" sz="2400" dirty="0">
                <a:solidFill>
                  <a:prstClr val="white"/>
                </a:solidFill>
              </a:rPr>
              <a:t> cours : l’opérationnalisation</a:t>
            </a:r>
            <a:br>
              <a:rPr lang="fr-FR" sz="2400" dirty="0">
                <a:solidFill>
                  <a:prstClr val="white"/>
                </a:solidFill>
              </a:rPr>
            </a:br>
            <a:r>
              <a:rPr lang="fr-FR" sz="2000" dirty="0">
                <a:solidFill>
                  <a:prstClr val="white"/>
                </a:solidFill>
              </a:rPr>
              <a:t>analyse conceptuelle</a:t>
            </a:r>
            <a:endParaRPr lang="fr-FR" sz="2400" dirty="0"/>
          </a:p>
        </p:txBody>
      </p:sp>
      <p:sp>
        <p:nvSpPr>
          <p:cNvPr id="3" name="Espace réservé du contenu 2">
            <a:extLst>
              <a:ext uri="{FF2B5EF4-FFF2-40B4-BE49-F238E27FC236}">
                <a16:creationId xmlns:a16="http://schemas.microsoft.com/office/drawing/2014/main" id="{9957086F-55F9-4B57-B5FC-989B2C09CD9D}"/>
              </a:ext>
            </a:extLst>
          </p:cNvPr>
          <p:cNvSpPr>
            <a:spLocks noGrp="1"/>
          </p:cNvSpPr>
          <p:nvPr>
            <p:ph idx="1"/>
            <p:custDataLst>
              <p:tags r:id="rId2"/>
            </p:custDataLst>
          </p:nvPr>
        </p:nvSpPr>
        <p:spPr>
          <a:xfrm>
            <a:off x="467544" y="2489200"/>
            <a:ext cx="8002380" cy="3820120"/>
          </a:xfrm>
        </p:spPr>
        <p:txBody>
          <a:bodyPr/>
          <a:lstStyle/>
          <a:p>
            <a:r>
              <a:rPr lang="fr-FR" b="1" dirty="0">
                <a:solidFill>
                  <a:srgbClr val="FF0000"/>
                </a:solidFill>
              </a:rPr>
              <a:t>L’indicateur</a:t>
            </a:r>
            <a:r>
              <a:rPr lang="fr-FR" dirty="0"/>
              <a:t> </a:t>
            </a:r>
            <a:r>
              <a:rPr lang="fr-FR" dirty="0">
                <a:solidFill>
                  <a:srgbClr val="FF0000"/>
                </a:solidFill>
              </a:rPr>
              <a:t>:</a:t>
            </a:r>
            <a:r>
              <a:rPr lang="fr-FR" dirty="0"/>
              <a:t> c’est de traduire les dimensions en comportements ou phénomènes observables</a:t>
            </a:r>
          </a:p>
          <a:p>
            <a:pPr marL="0" indent="0">
              <a:buNone/>
            </a:pPr>
            <a:r>
              <a:rPr lang="fr-FR" dirty="0"/>
              <a:t>	ex : climat social d’un pays, explique le type de société								                                                          </a:t>
            </a:r>
            <a:r>
              <a:rPr lang="fr-FR" sz="1400" dirty="0"/>
              <a:t>commerce</a:t>
            </a:r>
          </a:p>
          <a:p>
            <a:pPr marL="0" indent="0">
              <a:buNone/>
            </a:pPr>
            <a:r>
              <a:rPr lang="fr-FR" sz="1600" dirty="0">
                <a:solidFill>
                  <a:schemeClr val="tx1"/>
                </a:solidFill>
              </a:rPr>
              <a:t>Climat social</a:t>
            </a:r>
            <a:r>
              <a:rPr lang="fr-FR" dirty="0">
                <a:solidFill>
                  <a:schemeClr val="tx1"/>
                </a:solidFill>
              </a:rPr>
              <a:t>			  situation économique	        	</a:t>
            </a:r>
            <a:r>
              <a:rPr lang="fr-FR" sz="1400" dirty="0">
                <a:solidFill>
                  <a:schemeClr val="tx1"/>
                </a:solidFill>
              </a:rPr>
              <a:t>ressources	</a:t>
            </a:r>
            <a:r>
              <a:rPr lang="fr-FR" dirty="0">
                <a:solidFill>
                  <a:schemeClr val="tx1"/>
                </a:solidFill>
              </a:rPr>
              <a:t>  			    											       </a:t>
            </a:r>
            <a:r>
              <a:rPr lang="fr-FR" sz="1200" dirty="0">
                <a:solidFill>
                  <a:schemeClr val="tx1"/>
                </a:solidFill>
              </a:rPr>
              <a:t>endettement de l’état</a:t>
            </a:r>
          </a:p>
          <a:p>
            <a:pPr marL="0" indent="0">
              <a:buNone/>
            </a:pPr>
            <a:endParaRPr lang="fr-FR" sz="1200" dirty="0">
              <a:solidFill>
                <a:schemeClr val="tx1"/>
              </a:solidFill>
            </a:endParaRPr>
          </a:p>
          <a:p>
            <a:r>
              <a:rPr lang="fr-FR" sz="1600" dirty="0">
                <a:solidFill>
                  <a:schemeClr val="tx1"/>
                </a:solidFill>
              </a:rPr>
              <a:t>Pour trouver les indicateurs, il faut poser la question : </a:t>
            </a:r>
          </a:p>
          <a:p>
            <a:pPr marL="0" indent="0" algn="ctr">
              <a:buNone/>
            </a:pPr>
            <a:r>
              <a:rPr lang="fr-FR" sz="1600" b="1" dirty="0">
                <a:solidFill>
                  <a:srgbClr val="FF0000"/>
                </a:solidFill>
              </a:rPr>
              <a:t>par quels signes observables dans la réalité observer cette dimension ?</a:t>
            </a:r>
          </a:p>
          <a:p>
            <a:pPr marL="0" indent="0">
              <a:buNone/>
            </a:pPr>
            <a:r>
              <a:rPr lang="fr-FR" sz="1600" b="1" u="sng" dirty="0">
                <a:solidFill>
                  <a:srgbClr val="FF0000"/>
                </a:solidFill>
              </a:rPr>
              <a:t>Remarque</a:t>
            </a:r>
            <a:r>
              <a:rPr lang="fr-FR" sz="1600" dirty="0">
                <a:solidFill>
                  <a:schemeClr val="tx1"/>
                </a:solidFill>
              </a:rPr>
              <a:t> : un seul indicateur est insuffisant, car il est trompeur.</a:t>
            </a:r>
          </a:p>
          <a:p>
            <a:pPr marL="0" indent="0">
              <a:buNone/>
            </a:pPr>
            <a:r>
              <a:rPr lang="fr-FR" dirty="0">
                <a:solidFill>
                  <a:schemeClr val="tx1"/>
                </a:solidFill>
              </a:rPr>
              <a:t>					</a:t>
            </a:r>
            <a:endParaRPr lang="fr-FR" dirty="0"/>
          </a:p>
        </p:txBody>
      </p:sp>
      <p:sp>
        <p:nvSpPr>
          <p:cNvPr id="4" name="Espace réservé du numéro de diapositive 3">
            <a:extLst>
              <a:ext uri="{FF2B5EF4-FFF2-40B4-BE49-F238E27FC236}">
                <a16:creationId xmlns:a16="http://schemas.microsoft.com/office/drawing/2014/main" id="{B95A16A1-9AA7-484C-B6DC-44A0AF63B04C}"/>
              </a:ext>
            </a:extLst>
          </p:cNvPr>
          <p:cNvSpPr>
            <a:spLocks noGrp="1"/>
          </p:cNvSpPr>
          <p:nvPr>
            <p:ph type="sldNum" sz="quarter" idx="12"/>
            <p:custDataLst>
              <p:tags r:id="rId3"/>
            </p:custDataLst>
          </p:nvPr>
        </p:nvSpPr>
        <p:spPr/>
        <p:txBody>
          <a:bodyPr/>
          <a:lstStyle/>
          <a:p>
            <a:fld id="{CF6D1095-B6BA-416E-A6E4-20A3627A4732}" type="slidenum">
              <a:rPr lang="fr-FR" smtClean="0"/>
              <a:pPr/>
              <a:t>66</a:t>
            </a:fld>
            <a:endParaRPr lang="fr-FR"/>
          </a:p>
        </p:txBody>
      </p:sp>
      <p:cxnSp>
        <p:nvCxnSpPr>
          <p:cNvPr id="8" name="Connecteur droit avec flèche 7">
            <a:extLst>
              <a:ext uri="{FF2B5EF4-FFF2-40B4-BE49-F238E27FC236}">
                <a16:creationId xmlns:a16="http://schemas.microsoft.com/office/drawing/2014/main" id="{0C35A80F-261E-41B9-89D3-0F3CE7397CD0}"/>
              </a:ext>
            </a:extLst>
          </p:cNvPr>
          <p:cNvCxnSpPr>
            <a:cxnSpLocks/>
          </p:cNvCxnSpPr>
          <p:nvPr>
            <p:custDataLst>
              <p:tags r:id="rId4"/>
            </p:custDataLst>
          </p:nvPr>
        </p:nvCxnSpPr>
        <p:spPr>
          <a:xfrm>
            <a:off x="1907704" y="3982868"/>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41912D49-285A-4E05-AF99-598E0F6FAAA2}"/>
              </a:ext>
            </a:extLst>
          </p:cNvPr>
          <p:cNvCxnSpPr>
            <a:cxnSpLocks/>
          </p:cNvCxnSpPr>
          <p:nvPr>
            <p:custDataLst>
              <p:tags r:id="rId5"/>
            </p:custDataLst>
          </p:nvPr>
        </p:nvCxnSpPr>
        <p:spPr>
          <a:xfrm flipV="1">
            <a:off x="5508104" y="3622828"/>
            <a:ext cx="93610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747900B-A756-4158-9A32-31A0745BADF1}"/>
              </a:ext>
            </a:extLst>
          </p:cNvPr>
          <p:cNvCxnSpPr>
            <a:cxnSpLocks/>
          </p:cNvCxnSpPr>
          <p:nvPr>
            <p:custDataLst>
              <p:tags r:id="rId6"/>
            </p:custDataLst>
          </p:nvPr>
        </p:nvCxnSpPr>
        <p:spPr>
          <a:xfrm>
            <a:off x="5508104" y="398286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62A5AD6D-24FC-43B0-8AAE-5B40586CD7F4}"/>
              </a:ext>
            </a:extLst>
          </p:cNvPr>
          <p:cNvCxnSpPr/>
          <p:nvPr>
            <p:custDataLst>
              <p:tags r:id="rId7"/>
            </p:custDataLst>
          </p:nvPr>
        </p:nvCxnSpPr>
        <p:spPr>
          <a:xfrm>
            <a:off x="5508104" y="3982868"/>
            <a:ext cx="93610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421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A2BF31-3B99-48E7-959F-148F1C4BBC0A}"/>
              </a:ext>
            </a:extLst>
          </p:cNvPr>
          <p:cNvSpPr>
            <a:spLocks noGrp="1"/>
          </p:cNvSpPr>
          <p:nvPr>
            <p:ph type="title"/>
            <p:custDataLst>
              <p:tags r:id="rId1"/>
            </p:custDataLst>
          </p:nvPr>
        </p:nvSpPr>
        <p:spPr/>
        <p:txBody>
          <a:bodyPr/>
          <a:lstStyle/>
          <a:p>
            <a:pPr algn="ctr"/>
            <a:r>
              <a:rPr lang="fr-FR" sz="2400" dirty="0">
                <a:solidFill>
                  <a:prstClr val="white"/>
                </a:solidFill>
              </a:rPr>
              <a:t>3</a:t>
            </a:r>
            <a:r>
              <a:rPr lang="fr-FR" sz="2400" baseline="30000" dirty="0">
                <a:solidFill>
                  <a:prstClr val="white"/>
                </a:solidFill>
              </a:rPr>
              <a:t>ème</a:t>
            </a:r>
            <a:r>
              <a:rPr lang="fr-FR" sz="2400" dirty="0">
                <a:solidFill>
                  <a:prstClr val="white"/>
                </a:solidFill>
              </a:rPr>
              <a:t> cours : l’opérationnalisation</a:t>
            </a:r>
            <a:br>
              <a:rPr lang="fr-FR" sz="2400" dirty="0">
                <a:solidFill>
                  <a:prstClr val="white"/>
                </a:solidFill>
              </a:rPr>
            </a:br>
            <a:r>
              <a:rPr lang="fr-FR" sz="2000" dirty="0">
                <a:solidFill>
                  <a:prstClr val="white"/>
                </a:solidFill>
              </a:rPr>
              <a:t>analyse conceptuelle</a:t>
            </a:r>
            <a:endParaRPr lang="fr-FR" sz="2400" dirty="0"/>
          </a:p>
        </p:txBody>
      </p:sp>
      <p:sp>
        <p:nvSpPr>
          <p:cNvPr id="4" name="Espace réservé du numéro de diapositive 3">
            <a:extLst>
              <a:ext uri="{FF2B5EF4-FFF2-40B4-BE49-F238E27FC236}">
                <a16:creationId xmlns:a16="http://schemas.microsoft.com/office/drawing/2014/main" id="{8B8F65D3-6066-4F42-8BC0-9D0F4627C43F}"/>
              </a:ext>
            </a:extLst>
          </p:cNvPr>
          <p:cNvSpPr>
            <a:spLocks noGrp="1"/>
          </p:cNvSpPr>
          <p:nvPr>
            <p:ph type="sldNum" sz="quarter" idx="12"/>
            <p:custDataLst>
              <p:tags r:id="rId2"/>
            </p:custDataLst>
          </p:nvPr>
        </p:nvSpPr>
        <p:spPr/>
        <p:txBody>
          <a:bodyPr/>
          <a:lstStyle/>
          <a:p>
            <a:fld id="{CF6D1095-B6BA-416E-A6E4-20A3627A4732}" type="slidenum">
              <a:rPr lang="fr-FR" smtClean="0"/>
              <a:pPr/>
              <a:t>67</a:t>
            </a:fld>
            <a:endParaRPr lang="fr-FR"/>
          </a:p>
        </p:txBody>
      </p:sp>
      <p:pic>
        <p:nvPicPr>
          <p:cNvPr id="7" name="Espace réservé du contenu 6">
            <a:extLst>
              <a:ext uri="{FF2B5EF4-FFF2-40B4-BE49-F238E27FC236}">
                <a16:creationId xmlns:a16="http://schemas.microsoft.com/office/drawing/2014/main" id="{E84B2152-1067-4EBF-9591-069A92DACC9A}"/>
              </a:ext>
            </a:extLst>
          </p:cNvPr>
          <p:cNvPicPr>
            <a:picLocks noGrp="1" noChangeAspect="1"/>
          </p:cNvPicPr>
          <p:nvPr>
            <p:ph idx="1"/>
            <p:custDataLst>
              <p:tags r:id="rId3"/>
            </p:custDataLst>
          </p:nvPr>
        </p:nvPicPr>
        <p:blipFill>
          <a:blip r:embed="rId5"/>
          <a:stretch>
            <a:fillRect/>
          </a:stretch>
        </p:blipFill>
        <p:spPr>
          <a:xfrm>
            <a:off x="539552" y="2276475"/>
            <a:ext cx="7930372" cy="4285795"/>
          </a:xfrm>
          <a:prstGeom prst="rect">
            <a:avLst/>
          </a:prstGeom>
        </p:spPr>
      </p:pic>
    </p:spTree>
    <p:extLst>
      <p:ext uri="{BB962C8B-B14F-4D97-AF65-F5344CB8AC3E}">
        <p14:creationId xmlns:p14="http://schemas.microsoft.com/office/powerpoint/2010/main" val="36698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FD4FF-A2CF-4C7C-9AB3-875585D08BDB}"/>
              </a:ext>
            </a:extLst>
          </p:cNvPr>
          <p:cNvSpPr>
            <a:spLocks noGrp="1"/>
          </p:cNvSpPr>
          <p:nvPr>
            <p:ph type="title"/>
            <p:custDataLst>
              <p:tags r:id="rId1"/>
            </p:custDataLst>
          </p:nvPr>
        </p:nvSpPr>
        <p:spPr/>
        <p:txBody>
          <a:bodyPr/>
          <a:lstStyle/>
          <a:p>
            <a:pPr algn="ctr"/>
            <a:r>
              <a:rPr lang="fr-FR" sz="2800" dirty="0">
                <a:solidFill>
                  <a:prstClr val="white"/>
                </a:solidFill>
              </a:rPr>
              <a:t>3</a:t>
            </a:r>
            <a:r>
              <a:rPr lang="fr-FR" sz="2800" baseline="30000" dirty="0">
                <a:solidFill>
                  <a:prstClr val="white"/>
                </a:solidFill>
              </a:rPr>
              <a:t>ème</a:t>
            </a:r>
            <a:r>
              <a:rPr lang="fr-FR" sz="2800" dirty="0">
                <a:solidFill>
                  <a:prstClr val="white"/>
                </a:solidFill>
              </a:rPr>
              <a:t> cours : l’opérationnalisation</a:t>
            </a:r>
            <a:br>
              <a:rPr lang="fr-FR" sz="2800" dirty="0">
                <a:solidFill>
                  <a:prstClr val="white"/>
                </a:solidFill>
              </a:rPr>
            </a:br>
            <a:r>
              <a:rPr lang="fr-FR" sz="2400" dirty="0">
                <a:solidFill>
                  <a:prstClr val="white"/>
                </a:solidFill>
              </a:rPr>
              <a:t>analyse conceptuelle</a:t>
            </a:r>
            <a:endParaRPr lang="fr-FR" dirty="0"/>
          </a:p>
        </p:txBody>
      </p:sp>
      <p:sp>
        <p:nvSpPr>
          <p:cNvPr id="3" name="Espace réservé du contenu 2">
            <a:extLst>
              <a:ext uri="{FF2B5EF4-FFF2-40B4-BE49-F238E27FC236}">
                <a16:creationId xmlns:a16="http://schemas.microsoft.com/office/drawing/2014/main" id="{ADAD1DBA-B247-4BAB-A716-740E9C8ABA5A}"/>
              </a:ext>
            </a:extLst>
          </p:cNvPr>
          <p:cNvSpPr>
            <a:spLocks noGrp="1"/>
          </p:cNvSpPr>
          <p:nvPr>
            <p:ph idx="1"/>
            <p:custDataLst>
              <p:tags r:id="rId2"/>
            </p:custDataLst>
          </p:nvPr>
        </p:nvSpPr>
        <p:spPr>
          <a:xfrm>
            <a:off x="251520" y="2276872"/>
            <a:ext cx="8568952" cy="4104456"/>
          </a:xfrm>
        </p:spPr>
        <p:txBody>
          <a:bodyPr/>
          <a:lstStyle/>
          <a:p>
            <a:r>
              <a:rPr lang="fr-FR" b="1" dirty="0">
                <a:solidFill>
                  <a:srgbClr val="FF0000"/>
                </a:solidFill>
              </a:rPr>
              <a:t>Un indice : </a:t>
            </a:r>
            <a:r>
              <a:rPr lang="fr-FR" dirty="0">
                <a:solidFill>
                  <a:schemeClr val="tx1"/>
                </a:solidFill>
              </a:rPr>
              <a:t>regroupe un ensemble d’indicateurs qui forment une dimension et leur faisant un résumé pour ces indicateurs.</a:t>
            </a:r>
          </a:p>
          <a:p>
            <a:r>
              <a:rPr lang="fr-FR" dirty="0">
                <a:solidFill>
                  <a:schemeClr val="tx1"/>
                </a:solidFill>
              </a:rPr>
              <a:t>L’indice est </a:t>
            </a:r>
            <a:r>
              <a:rPr lang="fr-FR" dirty="0">
                <a:solidFill>
                  <a:srgbClr val="FF0000"/>
                </a:solidFill>
              </a:rPr>
              <a:t>mesurable</a:t>
            </a:r>
            <a:r>
              <a:rPr lang="fr-FR" dirty="0">
                <a:solidFill>
                  <a:schemeClr val="tx1"/>
                </a:solidFill>
              </a:rPr>
              <a:t>, dans le cas précédent, si on veut former un indice ou pouvoir familial. Dans ce cas, je dois compter dans chaque indicateur important qui prend le pouvoir familial. À la fin, je peux les regrouper pour former un indice sur le pouvoir familial, si elle est à dominance masculine ou féminine ou égalitaire.</a:t>
            </a:r>
          </a:p>
          <a:p>
            <a:r>
              <a:rPr lang="fr-FR" b="1" u="sng" dirty="0">
                <a:solidFill>
                  <a:schemeClr val="tx1"/>
                </a:solidFill>
              </a:rPr>
              <a:t>Exemple</a:t>
            </a:r>
            <a:r>
              <a:rPr lang="fr-FR" dirty="0">
                <a:solidFill>
                  <a:schemeClr val="tx1"/>
                </a:solidFill>
              </a:rPr>
              <a:t> de la dimension </a:t>
            </a:r>
            <a:r>
              <a:rPr lang="fr-FR" b="1" dirty="0">
                <a:solidFill>
                  <a:srgbClr val="FF0000"/>
                </a:solidFill>
              </a:rPr>
              <a:t>satisfaction au travail</a:t>
            </a:r>
            <a:r>
              <a:rPr lang="fr-FR" dirty="0">
                <a:solidFill>
                  <a:schemeClr val="tx1"/>
                </a:solidFill>
              </a:rPr>
              <a:t> (des enseignants) </a:t>
            </a:r>
          </a:p>
          <a:p>
            <a:r>
              <a:rPr lang="fr-FR" dirty="0">
                <a:solidFill>
                  <a:schemeClr val="tx1"/>
                </a:solidFill>
              </a:rPr>
              <a:t>Je dois calculer dans chaque indicateur le degré de cette satisfaction.</a:t>
            </a:r>
          </a:p>
          <a:p>
            <a:r>
              <a:rPr lang="fr-FR" dirty="0">
                <a:solidFill>
                  <a:schemeClr val="tx1"/>
                </a:solidFill>
              </a:rPr>
              <a:t>L’indice ne peut pas regrouper souvent les indicateurs (âge, lieu de naissance… car, il ne sont pas de même nature).</a:t>
            </a:r>
          </a:p>
        </p:txBody>
      </p:sp>
      <p:sp>
        <p:nvSpPr>
          <p:cNvPr id="4" name="Espace réservé du numéro de diapositive 3">
            <a:extLst>
              <a:ext uri="{FF2B5EF4-FFF2-40B4-BE49-F238E27FC236}">
                <a16:creationId xmlns:a16="http://schemas.microsoft.com/office/drawing/2014/main" id="{26C91556-8404-4793-A788-C36CB6AA9DF9}"/>
              </a:ext>
            </a:extLst>
          </p:cNvPr>
          <p:cNvSpPr>
            <a:spLocks noGrp="1"/>
          </p:cNvSpPr>
          <p:nvPr>
            <p:ph type="sldNum" sz="quarter" idx="12"/>
            <p:custDataLst>
              <p:tags r:id="rId3"/>
            </p:custDataLst>
          </p:nvPr>
        </p:nvSpPr>
        <p:spPr/>
        <p:txBody>
          <a:bodyPr/>
          <a:lstStyle/>
          <a:p>
            <a:fld id="{CF6D1095-B6BA-416E-A6E4-20A3627A4732}" type="slidenum">
              <a:rPr lang="fr-FR" smtClean="0"/>
              <a:pPr/>
              <a:t>68</a:t>
            </a:fld>
            <a:endParaRPr lang="fr-FR"/>
          </a:p>
        </p:txBody>
      </p:sp>
    </p:spTree>
    <p:extLst>
      <p:ext uri="{BB962C8B-B14F-4D97-AF65-F5344CB8AC3E}">
        <p14:creationId xmlns:p14="http://schemas.microsoft.com/office/powerpoint/2010/main" val="638789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C7F89C-E6BF-4990-8A4A-66AB9B71F6A3}"/>
              </a:ext>
            </a:extLst>
          </p:cNvPr>
          <p:cNvSpPr>
            <a:spLocks noGrp="1"/>
          </p:cNvSpPr>
          <p:nvPr>
            <p:ph type="title"/>
            <p:custDataLst>
              <p:tags r:id="rId1"/>
            </p:custDataLst>
          </p:nvPr>
        </p:nvSpPr>
        <p:spPr/>
        <p:txBody>
          <a:bodyPr/>
          <a:lstStyle/>
          <a:p>
            <a:endParaRPr lang="fr-FR"/>
          </a:p>
        </p:txBody>
      </p:sp>
      <p:sp>
        <p:nvSpPr>
          <p:cNvPr id="3" name="Espace réservé du contenu 2">
            <a:extLst>
              <a:ext uri="{FF2B5EF4-FFF2-40B4-BE49-F238E27FC236}">
                <a16:creationId xmlns:a16="http://schemas.microsoft.com/office/drawing/2014/main" id="{DFE66BE6-5352-43C9-9B21-386A9569318B}"/>
              </a:ext>
            </a:extLst>
          </p:cNvPr>
          <p:cNvSpPr>
            <a:spLocks noGrp="1"/>
          </p:cNvSpPr>
          <p:nvPr>
            <p:ph idx="1"/>
            <p:custDataLst>
              <p:tags r:id="rId2"/>
            </p:custDataLst>
          </p:nvPr>
        </p:nvSpPr>
        <p:spPr>
          <a:xfrm>
            <a:off x="864382" y="2489200"/>
            <a:ext cx="7605542" cy="3530600"/>
          </a:xfrm>
        </p:spPr>
        <p:txBody>
          <a:bodyPr/>
          <a:lstStyle/>
          <a:p>
            <a:endParaRPr lang="fr-FR" dirty="0"/>
          </a:p>
        </p:txBody>
      </p:sp>
      <p:sp>
        <p:nvSpPr>
          <p:cNvPr id="4" name="Espace réservé du numéro de diapositive 3">
            <a:extLst>
              <a:ext uri="{FF2B5EF4-FFF2-40B4-BE49-F238E27FC236}">
                <a16:creationId xmlns:a16="http://schemas.microsoft.com/office/drawing/2014/main" id="{E132B9FA-0230-4A8A-84DE-FA0EDDA01DB5}"/>
              </a:ext>
            </a:extLst>
          </p:cNvPr>
          <p:cNvSpPr>
            <a:spLocks noGrp="1"/>
          </p:cNvSpPr>
          <p:nvPr>
            <p:ph type="sldNum" sz="quarter" idx="12"/>
            <p:custDataLst>
              <p:tags r:id="rId3"/>
            </p:custDataLst>
          </p:nvPr>
        </p:nvSpPr>
        <p:spPr/>
        <p:txBody>
          <a:bodyPr/>
          <a:lstStyle/>
          <a:p>
            <a:fld id="{CF6D1095-B6BA-416E-A6E4-20A3627A4732}" type="slidenum">
              <a:rPr lang="fr-FR" smtClean="0"/>
              <a:pPr/>
              <a:t>69</a:t>
            </a:fld>
            <a:endParaRPr lang="fr-FR"/>
          </a:p>
        </p:txBody>
      </p:sp>
      <p:sp>
        <p:nvSpPr>
          <p:cNvPr id="5" name="Rectangle 4">
            <a:extLst>
              <a:ext uri="{FF2B5EF4-FFF2-40B4-BE49-F238E27FC236}">
                <a16:creationId xmlns:a16="http://schemas.microsoft.com/office/drawing/2014/main" id="{291EBAB5-8154-4CE3-ADA3-DD1C94C73C79}"/>
              </a:ext>
            </a:extLst>
          </p:cNvPr>
          <p:cNvSpPr/>
          <p:nvPr>
            <p:custDataLst>
              <p:tags r:id="rId4"/>
            </p:custDataLst>
          </p:nvPr>
        </p:nvSpPr>
        <p:spPr>
          <a:xfrm>
            <a:off x="1393889" y="2967335"/>
            <a:ext cx="6356228" cy="923330"/>
          </a:xfrm>
          <a:prstGeom prst="rect">
            <a:avLst/>
          </a:prstGeom>
          <a:noFill/>
        </p:spPr>
        <p:txBody>
          <a:bodyPr wrap="non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Fin du 1</a:t>
            </a:r>
            <a:r>
              <a:rPr lang="fr-FR" sz="5400" b="0" cap="none" spc="0" baseline="30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er</a:t>
            </a: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semestre</a:t>
            </a:r>
          </a:p>
        </p:txBody>
      </p:sp>
    </p:spTree>
    <p:extLst>
      <p:ext uri="{BB962C8B-B14F-4D97-AF65-F5344CB8AC3E}">
        <p14:creationId xmlns:p14="http://schemas.microsoft.com/office/powerpoint/2010/main" val="130528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B0BE73-121B-4530-808A-630C8A538170}"/>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8A84F07D-9879-4BC0-9AC0-CE52273EA76D}"/>
              </a:ext>
            </a:extLst>
          </p:cNvPr>
          <p:cNvSpPr>
            <a:spLocks noGrp="1"/>
          </p:cNvSpPr>
          <p:nvPr>
            <p:ph idx="1"/>
            <p:custDataLst>
              <p:tags r:id="rId2"/>
            </p:custDataLst>
          </p:nvPr>
        </p:nvSpPr>
        <p:spPr>
          <a:xfrm>
            <a:off x="395536" y="2489200"/>
            <a:ext cx="8352928" cy="3892128"/>
          </a:xfrm>
        </p:spPr>
        <p:txBody>
          <a:bodyPr/>
          <a:lstStyle/>
          <a:p>
            <a:r>
              <a:rPr lang="fr-FR" b="1" u="sng" dirty="0">
                <a:solidFill>
                  <a:srgbClr val="FF0000"/>
                </a:solidFill>
              </a:rPr>
              <a:t>Type des méthodes en sciences humaines</a:t>
            </a:r>
          </a:p>
          <a:p>
            <a:pPr marL="0" indent="0">
              <a:buNone/>
            </a:pPr>
            <a:r>
              <a:rPr lang="fr-FR" dirty="0"/>
              <a:t>Si, la </a:t>
            </a:r>
            <a:r>
              <a:rPr lang="fr-FR" b="1" dirty="0"/>
              <a:t>méthode</a:t>
            </a:r>
            <a:r>
              <a:rPr lang="fr-FR" dirty="0"/>
              <a:t> </a:t>
            </a:r>
            <a:r>
              <a:rPr lang="fr-FR" b="1" dirty="0"/>
              <a:t>scientifique</a:t>
            </a:r>
            <a:r>
              <a:rPr lang="fr-FR" dirty="0"/>
              <a:t> est à la base de la démarche du chercheur, à l’étape de </a:t>
            </a:r>
            <a:r>
              <a:rPr lang="fr-FR" b="1" dirty="0"/>
              <a:t>concrétisation</a:t>
            </a:r>
            <a:r>
              <a:rPr lang="fr-FR" dirty="0"/>
              <a:t>, d’autres méthodes vont rendre compte du cheminement qu’un chercheur peut particulièrement suivre.</a:t>
            </a:r>
          </a:p>
          <a:p>
            <a:pPr marL="0" indent="0">
              <a:buNone/>
            </a:pPr>
            <a:r>
              <a:rPr lang="fr-FR" dirty="0"/>
              <a:t>Il existe plusieurs méthodes pour approcher l’objet, nous citons :</a:t>
            </a:r>
          </a:p>
          <a:p>
            <a:pPr lvl="1"/>
            <a:r>
              <a:rPr lang="fr-FR" b="1" dirty="0"/>
              <a:t>Méthode historique</a:t>
            </a:r>
          </a:p>
          <a:p>
            <a:pPr lvl="1"/>
            <a:r>
              <a:rPr lang="fr-FR" b="1" dirty="0"/>
              <a:t>Méthode expérimentale</a:t>
            </a:r>
          </a:p>
          <a:p>
            <a:pPr lvl="1"/>
            <a:r>
              <a:rPr lang="fr-FR" b="1" dirty="0"/>
              <a:t>Méthode d’enquête </a:t>
            </a:r>
          </a:p>
        </p:txBody>
      </p:sp>
      <p:sp>
        <p:nvSpPr>
          <p:cNvPr id="4" name="Espace réservé du numéro de diapositive 3">
            <a:extLst>
              <a:ext uri="{FF2B5EF4-FFF2-40B4-BE49-F238E27FC236}">
                <a16:creationId xmlns:a16="http://schemas.microsoft.com/office/drawing/2014/main" id="{1B715342-1A8C-44B4-8856-57EF45047E19}"/>
              </a:ext>
            </a:extLst>
          </p:cNvPr>
          <p:cNvSpPr>
            <a:spLocks noGrp="1"/>
          </p:cNvSpPr>
          <p:nvPr>
            <p:ph type="sldNum" sz="quarter" idx="12"/>
            <p:custDataLst>
              <p:tags r:id="rId3"/>
            </p:custDataLst>
          </p:nvPr>
        </p:nvSpPr>
        <p:spPr/>
        <p:txBody>
          <a:bodyPr/>
          <a:lstStyle/>
          <a:p>
            <a:fld id="{CF6D1095-B6BA-416E-A6E4-20A3627A4732}" type="slidenum">
              <a:rPr lang="fr-FR" smtClean="0"/>
              <a:pPr/>
              <a:t>7</a:t>
            </a:fld>
            <a:endParaRPr lang="fr-FR"/>
          </a:p>
        </p:txBody>
      </p:sp>
    </p:spTree>
    <p:extLst>
      <p:ext uri="{BB962C8B-B14F-4D97-AF65-F5344CB8AC3E}">
        <p14:creationId xmlns:p14="http://schemas.microsoft.com/office/powerpoint/2010/main" val="216417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09259-D932-4A77-A273-8AB8E87A7F49}"/>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795E4607-9B0F-4798-94BF-FF813A9B4B87}"/>
              </a:ext>
            </a:extLst>
          </p:cNvPr>
          <p:cNvSpPr>
            <a:spLocks noGrp="1"/>
          </p:cNvSpPr>
          <p:nvPr>
            <p:ph idx="1"/>
            <p:custDataLst>
              <p:tags r:id="rId2"/>
            </p:custDataLst>
          </p:nvPr>
        </p:nvSpPr>
        <p:spPr>
          <a:xfrm>
            <a:off x="395536" y="2489200"/>
            <a:ext cx="8352928" cy="3964136"/>
          </a:xfrm>
        </p:spPr>
        <p:txBody>
          <a:bodyPr/>
          <a:lstStyle/>
          <a:p>
            <a:r>
              <a:rPr lang="fr-FR" u="sng" dirty="0">
                <a:solidFill>
                  <a:srgbClr val="FF0000"/>
                </a:solidFill>
              </a:rPr>
              <a:t>Méthode historique </a:t>
            </a:r>
            <a:r>
              <a:rPr lang="fr-FR" dirty="0"/>
              <a:t>:</a:t>
            </a:r>
          </a:p>
          <a:p>
            <a:pPr marL="0" indent="0">
              <a:buNone/>
            </a:pPr>
            <a:r>
              <a:rPr lang="fr-FR" dirty="0"/>
              <a:t> « </a:t>
            </a:r>
            <a:r>
              <a:rPr lang="fr-FR" i="1" dirty="0"/>
              <a:t>l’histoire est la seule concurrente de la sociologie, dans l’étude des phénomènes sociaux totaux en marche » </a:t>
            </a:r>
            <a:r>
              <a:rPr lang="fr-FR" b="1" dirty="0"/>
              <a:t>Madeleine </a:t>
            </a:r>
            <a:r>
              <a:rPr lang="fr-FR" b="1" dirty="0" err="1"/>
              <a:t>Grawits</a:t>
            </a:r>
            <a:r>
              <a:rPr lang="fr-FR" b="1" dirty="0"/>
              <a:t>, 2001</a:t>
            </a:r>
          </a:p>
          <a:p>
            <a:pPr marL="0" indent="0">
              <a:buNone/>
            </a:pPr>
            <a:r>
              <a:rPr lang="fr-FR" dirty="0"/>
              <a:t>Le champ de rencontre (complémentarité): </a:t>
            </a:r>
          </a:p>
          <a:p>
            <a:pPr marL="0" indent="0">
              <a:buNone/>
            </a:pPr>
            <a:endParaRPr lang="fr-FR" dirty="0"/>
          </a:p>
        </p:txBody>
      </p:sp>
      <p:sp>
        <p:nvSpPr>
          <p:cNvPr id="4" name="Espace réservé du numéro de diapositive 3">
            <a:extLst>
              <a:ext uri="{FF2B5EF4-FFF2-40B4-BE49-F238E27FC236}">
                <a16:creationId xmlns:a16="http://schemas.microsoft.com/office/drawing/2014/main" id="{6462CECF-CC91-4ED0-99E3-D76CA329F070}"/>
              </a:ext>
            </a:extLst>
          </p:cNvPr>
          <p:cNvSpPr>
            <a:spLocks noGrp="1"/>
          </p:cNvSpPr>
          <p:nvPr>
            <p:ph type="sldNum" sz="quarter" idx="12"/>
            <p:custDataLst>
              <p:tags r:id="rId3"/>
            </p:custDataLst>
          </p:nvPr>
        </p:nvSpPr>
        <p:spPr/>
        <p:txBody>
          <a:bodyPr/>
          <a:lstStyle/>
          <a:p>
            <a:fld id="{CF6D1095-B6BA-416E-A6E4-20A3627A4732}" type="slidenum">
              <a:rPr lang="fr-FR" smtClean="0"/>
              <a:pPr/>
              <a:t>8</a:t>
            </a:fld>
            <a:endParaRPr lang="fr-FR"/>
          </a:p>
        </p:txBody>
      </p:sp>
      <p:pic>
        <p:nvPicPr>
          <p:cNvPr id="5" name="Image 4">
            <a:extLst>
              <a:ext uri="{FF2B5EF4-FFF2-40B4-BE49-F238E27FC236}">
                <a16:creationId xmlns:a16="http://schemas.microsoft.com/office/drawing/2014/main" id="{D3A75D50-B859-4C41-8A00-9B0A86618951}"/>
              </a:ext>
            </a:extLst>
          </p:cNvPr>
          <p:cNvPicPr>
            <a:picLocks noChangeAspect="1"/>
          </p:cNvPicPr>
          <p:nvPr>
            <p:custDataLst>
              <p:tags r:id="rId4"/>
            </p:custDataLst>
          </p:nvPr>
        </p:nvPicPr>
        <p:blipFill>
          <a:blip r:embed="rId6"/>
          <a:stretch>
            <a:fillRect/>
          </a:stretch>
        </p:blipFill>
        <p:spPr>
          <a:xfrm>
            <a:off x="755576" y="4149080"/>
            <a:ext cx="7488832" cy="1440160"/>
          </a:xfrm>
          <a:prstGeom prst="rect">
            <a:avLst/>
          </a:prstGeom>
        </p:spPr>
      </p:pic>
    </p:spTree>
    <p:extLst>
      <p:ext uri="{BB962C8B-B14F-4D97-AF65-F5344CB8AC3E}">
        <p14:creationId xmlns:p14="http://schemas.microsoft.com/office/powerpoint/2010/main" val="366887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CF2CB-0AF1-4ABB-A943-017A5F1B3A07}"/>
              </a:ext>
            </a:extLst>
          </p:cNvPr>
          <p:cNvSpPr>
            <a:spLocks noGrp="1"/>
          </p:cNvSpPr>
          <p:nvPr>
            <p:ph type="title"/>
            <p:custDataLst>
              <p:tags r:id="rId1"/>
            </p:custDataLst>
          </p:nvPr>
        </p:nvSpPr>
        <p:spPr/>
        <p:txBody>
          <a:bodyPr/>
          <a:lstStyle/>
          <a:p>
            <a:r>
              <a:rPr lang="fr-FR" dirty="0"/>
              <a:t>1</a:t>
            </a:r>
            <a:r>
              <a:rPr lang="fr-FR" baseline="30000" dirty="0"/>
              <a:t>er</a:t>
            </a:r>
            <a:r>
              <a:rPr lang="fr-FR" dirty="0"/>
              <a:t> cours : la méthode</a:t>
            </a:r>
          </a:p>
        </p:txBody>
      </p:sp>
      <p:sp>
        <p:nvSpPr>
          <p:cNvPr id="3" name="Espace réservé du contenu 2">
            <a:extLst>
              <a:ext uri="{FF2B5EF4-FFF2-40B4-BE49-F238E27FC236}">
                <a16:creationId xmlns:a16="http://schemas.microsoft.com/office/drawing/2014/main" id="{A6CD9BA6-20D6-4B47-8F0A-BA0B4D46B1C5}"/>
              </a:ext>
            </a:extLst>
          </p:cNvPr>
          <p:cNvSpPr>
            <a:spLocks noGrp="1"/>
          </p:cNvSpPr>
          <p:nvPr>
            <p:ph idx="1"/>
            <p:custDataLst>
              <p:tags r:id="rId2"/>
            </p:custDataLst>
          </p:nvPr>
        </p:nvSpPr>
        <p:spPr>
          <a:xfrm>
            <a:off x="395536" y="2489200"/>
            <a:ext cx="8280920" cy="3820120"/>
          </a:xfrm>
        </p:spPr>
        <p:txBody>
          <a:bodyPr>
            <a:normAutofit lnSpcReduction="10000"/>
          </a:bodyPr>
          <a:lstStyle/>
          <a:p>
            <a:r>
              <a:rPr lang="fr-FR" u="sng" dirty="0">
                <a:solidFill>
                  <a:srgbClr val="FF0000"/>
                </a:solidFill>
              </a:rPr>
              <a:t>Méthode historique </a:t>
            </a:r>
            <a:r>
              <a:rPr lang="fr-FR" dirty="0"/>
              <a:t>:</a:t>
            </a:r>
          </a:p>
          <a:p>
            <a:r>
              <a:rPr lang="fr-FR" dirty="0"/>
              <a:t>Cette méthode vise principalement à reconstruire le passé par un examen des évènements passés (Maurice Angers)</a:t>
            </a:r>
          </a:p>
          <a:p>
            <a:endParaRPr lang="fr-FR" dirty="0"/>
          </a:p>
          <a:p>
            <a:pPr marL="0" indent="0">
              <a:buNone/>
            </a:pPr>
            <a:r>
              <a:rPr lang="fr-FR" dirty="0"/>
              <a:t>				Analyse documentaire, archive</a:t>
            </a:r>
          </a:p>
          <a:p>
            <a:pPr marL="0" indent="0">
              <a:buNone/>
            </a:pPr>
            <a:r>
              <a:rPr lang="fr-FR" b="1" u="sng" dirty="0">
                <a:solidFill>
                  <a:srgbClr val="FF0000"/>
                </a:solidFill>
              </a:rPr>
              <a:t>Exemple</a:t>
            </a:r>
            <a:r>
              <a:rPr lang="fr-FR" dirty="0"/>
              <a:t> : réseaux sociaux</a:t>
            </a:r>
          </a:p>
          <a:p>
            <a:pPr marL="0" indent="0">
              <a:buNone/>
            </a:pPr>
            <a:endParaRPr lang="fr-FR" dirty="0"/>
          </a:p>
          <a:p>
            <a:pPr marL="0" indent="0">
              <a:buNone/>
            </a:pPr>
            <a:endParaRPr lang="fr-FR" dirty="0"/>
          </a:p>
          <a:p>
            <a:pPr marL="0" indent="0">
              <a:buNone/>
            </a:pPr>
            <a:r>
              <a:rPr lang="fr-FR" dirty="0"/>
              <a:t> 	    1969				          2021							2050</a:t>
            </a:r>
          </a:p>
          <a:p>
            <a:pPr marL="0" indent="0">
              <a:buNone/>
            </a:pPr>
            <a:r>
              <a:rPr lang="fr-FR" dirty="0"/>
              <a:t>	Arpanet  </a:t>
            </a:r>
          </a:p>
        </p:txBody>
      </p:sp>
      <p:sp>
        <p:nvSpPr>
          <p:cNvPr id="4" name="Espace réservé du numéro de diapositive 3">
            <a:extLst>
              <a:ext uri="{FF2B5EF4-FFF2-40B4-BE49-F238E27FC236}">
                <a16:creationId xmlns:a16="http://schemas.microsoft.com/office/drawing/2014/main" id="{2BB2DB7F-1E04-43E6-87A9-0B255DCF7AAB}"/>
              </a:ext>
            </a:extLst>
          </p:cNvPr>
          <p:cNvSpPr>
            <a:spLocks noGrp="1"/>
          </p:cNvSpPr>
          <p:nvPr>
            <p:ph type="sldNum" sz="quarter" idx="12"/>
            <p:custDataLst>
              <p:tags r:id="rId3"/>
            </p:custDataLst>
          </p:nvPr>
        </p:nvSpPr>
        <p:spPr/>
        <p:txBody>
          <a:bodyPr/>
          <a:lstStyle/>
          <a:p>
            <a:fld id="{CF6D1095-B6BA-416E-A6E4-20A3627A4732}" type="slidenum">
              <a:rPr lang="fr-FR" smtClean="0"/>
              <a:pPr/>
              <a:t>9</a:t>
            </a:fld>
            <a:endParaRPr lang="fr-FR"/>
          </a:p>
        </p:txBody>
      </p:sp>
      <p:sp>
        <p:nvSpPr>
          <p:cNvPr id="10" name="Flèche : bas 9">
            <a:extLst>
              <a:ext uri="{FF2B5EF4-FFF2-40B4-BE49-F238E27FC236}">
                <a16:creationId xmlns:a16="http://schemas.microsoft.com/office/drawing/2014/main" id="{8D057250-E25F-41F9-A03F-4052C17F4796}"/>
              </a:ext>
            </a:extLst>
          </p:cNvPr>
          <p:cNvSpPr/>
          <p:nvPr>
            <p:custDataLst>
              <p:tags r:id="rId4"/>
            </p:custDataLst>
          </p:nvPr>
        </p:nvSpPr>
        <p:spPr>
          <a:xfrm>
            <a:off x="4037806" y="3501008"/>
            <a:ext cx="31817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0976C999-06AF-4E00-BEA6-E4587E66B7F4}"/>
              </a:ext>
            </a:extLst>
          </p:cNvPr>
          <p:cNvSpPr/>
          <p:nvPr>
            <p:custDataLst>
              <p:tags r:id="rId5"/>
            </p:custDataLst>
          </p:nvPr>
        </p:nvSpPr>
        <p:spPr>
          <a:xfrm>
            <a:off x="865970" y="4725144"/>
            <a:ext cx="709040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9EA1D0B5-D9C8-4911-BDA9-634414A00AFB}"/>
              </a:ext>
            </a:extLst>
          </p:cNvPr>
          <p:cNvCxnSpPr>
            <a:cxnSpLocks/>
          </p:cNvCxnSpPr>
          <p:nvPr>
            <p:custDataLst>
              <p:tags r:id="rId6"/>
            </p:custDataLst>
          </p:nvPr>
        </p:nvCxnSpPr>
        <p:spPr>
          <a:xfrm>
            <a:off x="1475656" y="4437112"/>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723B707-B9DF-4EB3-A6B4-DD00CA574D67}"/>
              </a:ext>
            </a:extLst>
          </p:cNvPr>
          <p:cNvCxnSpPr>
            <a:cxnSpLocks/>
          </p:cNvCxnSpPr>
          <p:nvPr>
            <p:custDataLst>
              <p:tags r:id="rId7"/>
            </p:custDataLst>
          </p:nvPr>
        </p:nvCxnSpPr>
        <p:spPr>
          <a:xfrm>
            <a:off x="4139952" y="4437112"/>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A85A211-1B78-4E75-93BC-A29F58001130}"/>
              </a:ext>
            </a:extLst>
          </p:cNvPr>
          <p:cNvCxnSpPr>
            <a:cxnSpLocks/>
          </p:cNvCxnSpPr>
          <p:nvPr>
            <p:custDataLst>
              <p:tags r:id="rId8"/>
            </p:custDataLst>
          </p:nvPr>
        </p:nvCxnSpPr>
        <p:spPr>
          <a:xfrm>
            <a:off x="7596336" y="4437112"/>
            <a:ext cx="0" cy="8640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440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0"/>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8"/>
</p:tagLst>
</file>

<file path=ppt/tags/tag19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10"/>
</p:tagLst>
</file>

<file path=ppt/tags/tag201.xml><?xml version="1.0" encoding="utf-8"?>
<p:tagLst xmlns:a="http://schemas.openxmlformats.org/drawingml/2006/main" xmlns:r="http://schemas.openxmlformats.org/officeDocument/2006/relationships" xmlns:p="http://schemas.openxmlformats.org/presentationml/2006/main">
  <p:tag name="NUM" val="11"/>
</p:tagLst>
</file>

<file path=ppt/tags/tag202.xml><?xml version="1.0" encoding="utf-8"?>
<p:tagLst xmlns:a="http://schemas.openxmlformats.org/drawingml/2006/main" xmlns:r="http://schemas.openxmlformats.org/officeDocument/2006/relationships" xmlns:p="http://schemas.openxmlformats.org/presentationml/2006/main">
  <p:tag name="NUM" val="12"/>
</p:tagLst>
</file>

<file path=ppt/tags/tag203.xml><?xml version="1.0" encoding="utf-8"?>
<p:tagLst xmlns:a="http://schemas.openxmlformats.org/drawingml/2006/main" xmlns:r="http://schemas.openxmlformats.org/officeDocument/2006/relationships" xmlns:p="http://schemas.openxmlformats.org/presentationml/2006/main">
  <p:tag name="NUM" val="13"/>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8"/>
</p:tagLst>
</file>

<file path=ppt/tags/tag212.xml><?xml version="1.0" encoding="utf-8"?>
<p:tagLst xmlns:a="http://schemas.openxmlformats.org/drawingml/2006/main" xmlns:r="http://schemas.openxmlformats.org/officeDocument/2006/relationships" xmlns:p="http://schemas.openxmlformats.org/presentationml/2006/main">
  <p:tag name="NUM" val="9"/>
</p:tagLst>
</file>

<file path=ppt/tags/tag213.xml><?xml version="1.0" encoding="utf-8"?>
<p:tagLst xmlns:a="http://schemas.openxmlformats.org/drawingml/2006/main" xmlns:r="http://schemas.openxmlformats.org/officeDocument/2006/relationships" xmlns:p="http://schemas.openxmlformats.org/presentationml/2006/main">
  <p:tag name="NUM" val="10"/>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35.xml><?xml version="1.0" encoding="utf-8"?>
<p:tagLst xmlns:a="http://schemas.openxmlformats.org/drawingml/2006/main" xmlns:r="http://schemas.openxmlformats.org/officeDocument/2006/relationships" xmlns:p="http://schemas.openxmlformats.org/presentationml/2006/main">
  <p:tag name="NUM" val="9"/>
</p:tagLst>
</file>

<file path=ppt/tags/tag236.xml><?xml version="1.0" encoding="utf-8"?>
<p:tagLst xmlns:a="http://schemas.openxmlformats.org/drawingml/2006/main" xmlns:r="http://schemas.openxmlformats.org/officeDocument/2006/relationships" xmlns:p="http://schemas.openxmlformats.org/presentationml/2006/main">
  <p:tag name="NUM" val="10"/>
</p:tagLst>
</file>

<file path=ppt/tags/tag237.xml><?xml version="1.0" encoding="utf-8"?>
<p:tagLst xmlns:a="http://schemas.openxmlformats.org/drawingml/2006/main" xmlns:r="http://schemas.openxmlformats.org/officeDocument/2006/relationships" xmlns:p="http://schemas.openxmlformats.org/presentationml/2006/main">
  <p:tag name="NUM" val="11"/>
</p:tagLst>
</file>

<file path=ppt/tags/tag238.xml><?xml version="1.0" encoding="utf-8"?>
<p:tagLst xmlns:a="http://schemas.openxmlformats.org/drawingml/2006/main" xmlns:r="http://schemas.openxmlformats.org/officeDocument/2006/relationships" xmlns:p="http://schemas.openxmlformats.org/presentationml/2006/main">
  <p:tag name="NUM" val="12"/>
</p:tagLst>
</file>

<file path=ppt/tags/tag239.xml><?xml version="1.0" encoding="utf-8"?>
<p:tagLst xmlns:a="http://schemas.openxmlformats.org/drawingml/2006/main" xmlns:r="http://schemas.openxmlformats.org/officeDocument/2006/relationships" xmlns:p="http://schemas.openxmlformats.org/presentationml/2006/main">
  <p:tag name="NUM" val="1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14"/>
</p:tagLst>
</file>

<file path=ppt/tags/tag241.xml><?xml version="1.0" encoding="utf-8"?>
<p:tagLst xmlns:a="http://schemas.openxmlformats.org/drawingml/2006/main" xmlns:r="http://schemas.openxmlformats.org/officeDocument/2006/relationships" xmlns:p="http://schemas.openxmlformats.org/presentationml/2006/main">
  <p:tag name="NUM" val="15"/>
</p:tagLst>
</file>

<file path=ppt/tags/tag242.xml><?xml version="1.0" encoding="utf-8"?>
<p:tagLst xmlns:a="http://schemas.openxmlformats.org/drawingml/2006/main" xmlns:r="http://schemas.openxmlformats.org/officeDocument/2006/relationships" xmlns:p="http://schemas.openxmlformats.org/presentationml/2006/main">
  <p:tag name="NUM" val="16"/>
</p:tagLst>
</file>

<file path=ppt/tags/tag243.xml><?xml version="1.0" encoding="utf-8"?>
<p:tagLst xmlns:a="http://schemas.openxmlformats.org/drawingml/2006/main" xmlns:r="http://schemas.openxmlformats.org/officeDocument/2006/relationships" xmlns:p="http://schemas.openxmlformats.org/presentationml/2006/main">
  <p:tag name="NUM" val="17"/>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7"/>
</p:tagLst>
</file>

<file path=ppt/tags/tag281.xml><?xml version="1.0" encoding="utf-8"?>
<p:tagLst xmlns:a="http://schemas.openxmlformats.org/drawingml/2006/main" xmlns:r="http://schemas.openxmlformats.org/officeDocument/2006/relationships" xmlns:p="http://schemas.openxmlformats.org/presentationml/2006/main">
  <p:tag name="NUM" val="8"/>
</p:tagLst>
</file>

<file path=ppt/tags/tag282.xml><?xml version="1.0" encoding="utf-8"?>
<p:tagLst xmlns:a="http://schemas.openxmlformats.org/drawingml/2006/main" xmlns:r="http://schemas.openxmlformats.org/officeDocument/2006/relationships" xmlns:p="http://schemas.openxmlformats.org/presentationml/2006/main">
  <p:tag name="NUM" val="9"/>
</p:tagLst>
</file>

<file path=ppt/tags/tag283.xml><?xml version="1.0" encoding="utf-8"?>
<p:tagLst xmlns:a="http://schemas.openxmlformats.org/drawingml/2006/main" xmlns:r="http://schemas.openxmlformats.org/officeDocument/2006/relationships" xmlns:p="http://schemas.openxmlformats.org/presentationml/2006/main">
  <p:tag name="NUM" val="10"/>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5"/>
</p:tagLst>
</file>

<file path=ppt/tags/tag289.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7"/>
</p:tagLst>
</file>

<file path=ppt/tags/tag291.xml><?xml version="1.0" encoding="utf-8"?>
<p:tagLst xmlns:a="http://schemas.openxmlformats.org/drawingml/2006/main" xmlns:r="http://schemas.openxmlformats.org/officeDocument/2006/relationships" xmlns:p="http://schemas.openxmlformats.org/presentationml/2006/main">
  <p:tag name="NUM" val="8"/>
</p:tagLst>
</file>

<file path=ppt/tags/tag292.xml><?xml version="1.0" encoding="utf-8"?>
<p:tagLst xmlns:a="http://schemas.openxmlformats.org/drawingml/2006/main" xmlns:r="http://schemas.openxmlformats.org/officeDocument/2006/relationships" xmlns:p="http://schemas.openxmlformats.org/presentationml/2006/main">
  <p:tag name="NUM" val="9"/>
</p:tagLst>
</file>

<file path=ppt/tags/tag293.xml><?xml version="1.0" encoding="utf-8"?>
<p:tagLst xmlns:a="http://schemas.openxmlformats.org/drawingml/2006/main" xmlns:r="http://schemas.openxmlformats.org/officeDocument/2006/relationships" xmlns:p="http://schemas.openxmlformats.org/presentationml/2006/main">
  <p:tag name="NUM" val="1"/>
</p:tagLst>
</file>

<file path=ppt/tags/tag294.xml><?xml version="1.0" encoding="utf-8"?>
<p:tagLst xmlns:a="http://schemas.openxmlformats.org/drawingml/2006/main" xmlns:r="http://schemas.openxmlformats.org/officeDocument/2006/relationships" xmlns:p="http://schemas.openxmlformats.org/presentationml/2006/main">
  <p:tag name="NUM" val="2"/>
</p:tagLst>
</file>

<file path=ppt/tags/tag295.xml><?xml version="1.0" encoding="utf-8"?>
<p:tagLst xmlns:a="http://schemas.openxmlformats.org/drawingml/2006/main" xmlns:r="http://schemas.openxmlformats.org/officeDocument/2006/relationships" xmlns:p="http://schemas.openxmlformats.org/presentationml/2006/main">
  <p:tag name="NUM" val="3"/>
</p:tagLst>
</file>

<file path=ppt/tags/tag296.xml><?xml version="1.0" encoding="utf-8"?>
<p:tagLst xmlns:a="http://schemas.openxmlformats.org/drawingml/2006/main" xmlns:r="http://schemas.openxmlformats.org/officeDocument/2006/relationships" xmlns:p="http://schemas.openxmlformats.org/presentationml/2006/main">
  <p:tag name="NUM" val="4"/>
</p:tagLst>
</file>

<file path=ppt/tags/tag297.xml><?xml version="1.0" encoding="utf-8"?>
<p:tagLst xmlns:a="http://schemas.openxmlformats.org/drawingml/2006/main" xmlns:r="http://schemas.openxmlformats.org/officeDocument/2006/relationships" xmlns:p="http://schemas.openxmlformats.org/presentationml/2006/main">
  <p:tag name="NUM" val="5"/>
</p:tagLst>
</file>

<file path=ppt/tags/tag298.xml><?xml version="1.0" encoding="utf-8"?>
<p:tagLst xmlns:a="http://schemas.openxmlformats.org/drawingml/2006/main" xmlns:r="http://schemas.openxmlformats.org/officeDocument/2006/relationships" xmlns:p="http://schemas.openxmlformats.org/presentationml/2006/main">
  <p:tag name="NUM" val="6"/>
</p:tagLst>
</file>

<file path=ppt/tags/tag29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1"/>
</p:tagLst>
</file>

<file path=ppt/tags/tag304.xml><?xml version="1.0" encoding="utf-8"?>
<p:tagLst xmlns:a="http://schemas.openxmlformats.org/drawingml/2006/main" xmlns:r="http://schemas.openxmlformats.org/officeDocument/2006/relationships" xmlns:p="http://schemas.openxmlformats.org/presentationml/2006/main">
  <p:tag name="NUM" val="2"/>
</p:tagLst>
</file>

<file path=ppt/tags/tag305.xml><?xml version="1.0" encoding="utf-8"?>
<p:tagLst xmlns:a="http://schemas.openxmlformats.org/drawingml/2006/main" xmlns:r="http://schemas.openxmlformats.org/officeDocument/2006/relationships" xmlns:p="http://schemas.openxmlformats.org/presentationml/2006/main">
  <p:tag name="NUM" val="3"/>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le d’ions">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5901</TotalTime>
  <Words>2676</Words>
  <Application>Microsoft Office PowerPoint</Application>
  <PresentationFormat>Affichage à l'écran (4:3)</PresentationFormat>
  <Paragraphs>655</Paragraphs>
  <Slides>69</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69</vt:i4>
      </vt:variant>
    </vt:vector>
  </HeadingPairs>
  <TitlesOfParts>
    <vt:vector size="76" baseType="lpstr">
      <vt:lpstr>Agency FB</vt:lpstr>
      <vt:lpstr>Arial</vt:lpstr>
      <vt:lpstr>Calibri</vt:lpstr>
      <vt:lpstr>Century Gothic</vt:lpstr>
      <vt:lpstr>Wingdings</vt:lpstr>
      <vt:lpstr>Wingdings 3</vt:lpstr>
      <vt:lpstr>Salle d’ions</vt:lpstr>
      <vt:lpstr>La méthodologie et techniques de recherche en sic</vt:lpstr>
      <vt:lpstr>Plan des cours</vt:lpstr>
      <vt:lpstr>Plan des cours </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1er cours : la méthode</vt:lpstr>
      <vt:lpstr>2ème cours : la formulation choix du thème  </vt:lpstr>
      <vt:lpstr>2ème cours : la formulation choix du thème </vt:lpstr>
      <vt:lpstr>2ème cours : la formulation choix du thème </vt:lpstr>
      <vt:lpstr>2ème cours : la formulation choix du thème </vt:lpstr>
      <vt:lpstr>2ème cours : la formulation choix du thème </vt:lpstr>
      <vt:lpstr>2ème cours : la formulation choix du thème </vt:lpstr>
      <vt:lpstr>2ème cours : la formulation choix du thème </vt:lpstr>
      <vt:lpstr>2ème cours : la formulation choix du thème </vt:lpstr>
      <vt:lpstr>2ème cours : la formulation choix du thème </vt:lpstr>
      <vt:lpstr>2ème cours : la formulation choix du thème </vt:lpstr>
      <vt:lpstr>2ème cours : la formulation choix du thème </vt:lpstr>
      <vt:lpstr>2ème cours : la formulation question de départ</vt:lpstr>
      <vt:lpstr>2ème cours : la formulation question de départ</vt:lpstr>
      <vt:lpstr>2ème cours : la formulation question de départ</vt:lpstr>
      <vt:lpstr>2ème cours : la formulation question de départ</vt:lpstr>
      <vt:lpstr>2ème cours : la formulation question de départ</vt:lpstr>
      <vt:lpstr>2ème cours : la formulation exploration </vt:lpstr>
      <vt:lpstr>2ème cours : la formulation exploration </vt:lpstr>
      <vt:lpstr>2ème cours : la formulation exploration </vt:lpstr>
      <vt:lpstr>2ème cours : la formulation exploration </vt:lpstr>
      <vt:lpstr>2ème cours : la formulation exploration </vt:lpstr>
      <vt:lpstr>2ème cours : la formulation exploration </vt:lpstr>
      <vt:lpstr>2ème cours : la formulation exploration </vt:lpstr>
      <vt:lpstr>2ème cours : la formulation exploration </vt:lpstr>
      <vt:lpstr>2ème cours : la formulation exploration </vt:lpstr>
      <vt:lpstr>2ème cours : la formulation exploration </vt:lpstr>
      <vt:lpstr>2ème cours : la formulation exploration </vt:lpstr>
      <vt:lpstr>2ème cours : la formulation temps de conjoncture (problématique)</vt:lpstr>
      <vt:lpstr>2ème cours : la formulation temps de conjoncture (problématique)</vt:lpstr>
      <vt:lpstr>2ème cours : la formulation temps de conjoncture (problématique</vt:lpstr>
      <vt:lpstr>2ème cours : la formulation temps de conjoncture (problématique)</vt:lpstr>
      <vt:lpstr>2ème cours : la formulation temps de conjoncture (problématique)</vt:lpstr>
      <vt:lpstr>2ème cours : la formulation temps de conjoncture (problématique)</vt:lpstr>
      <vt:lpstr>2ème cours : la formulation temps de conjoncture (problématique)</vt:lpstr>
      <vt:lpstr>2ème cours : la formulation temps de conjoncture (problématique)</vt:lpstr>
      <vt:lpstr>3ème cours : l’opérationnalisation hypothèse </vt:lpstr>
      <vt:lpstr>3ème cours : l’opérationnalisation hypothèse </vt:lpstr>
      <vt:lpstr>3ème cours : l’opérationnalisation hypothèse </vt:lpstr>
      <vt:lpstr>3ème cours : l’opérationnalisation hypothèse </vt:lpstr>
      <vt:lpstr>3ème cours : l’opérationnalisation hypothèse </vt:lpstr>
      <vt:lpstr>3ème cours : l’opérationnalisation hypothèse </vt:lpstr>
      <vt:lpstr>3ème cours : l’opérationnalisation analyse conceptuelle</vt:lpstr>
      <vt:lpstr>3ème cours : l’opérationnalisation analyse conceptuelle</vt:lpstr>
      <vt:lpstr>3ème cours : l’opérationnalisation analyse conceptuelle</vt:lpstr>
      <vt:lpstr>3ème cours : l’opérationnalisation analyse conceptuelle</vt:lpstr>
      <vt:lpstr>3ème cours : l’opérationnalisation analyse conceptuelle</vt:lpstr>
      <vt:lpstr>3ème cours : l’opérationnalisation analyse conceptuelle</vt:lpstr>
      <vt:lpstr>3ème cours : l’opérationnalisation analyse conceptuelle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méthodologie de recherche en sic</dc:title>
  <dc:creator>HP G6</dc:creator>
  <cp:lastModifiedBy>usa</cp:lastModifiedBy>
  <cp:revision>273</cp:revision>
  <dcterms:created xsi:type="dcterms:W3CDTF">2018-09-23T08:50:51Z</dcterms:created>
  <dcterms:modified xsi:type="dcterms:W3CDTF">2021-01-16T12:16:26Z</dcterms:modified>
</cp:coreProperties>
</file>