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4" r:id="rId2"/>
    <p:sldId id="414" r:id="rId3"/>
    <p:sldId id="275" r:id="rId4"/>
    <p:sldId id="276" r:id="rId5"/>
    <p:sldId id="413" r:id="rId6"/>
    <p:sldId id="415" r:id="rId7"/>
    <p:sldId id="416" r:id="rId8"/>
    <p:sldId id="417" r:id="rId9"/>
    <p:sldId id="327" r:id="rId10"/>
    <p:sldId id="317" r:id="rId11"/>
    <p:sldId id="318" r:id="rId12"/>
    <p:sldId id="319" r:id="rId13"/>
    <p:sldId id="320" r:id="rId14"/>
    <p:sldId id="321" r:id="rId15"/>
    <p:sldId id="322" r:id="rId16"/>
    <p:sldId id="323" r:id="rId17"/>
    <p:sldId id="324" r:id="rId18"/>
    <p:sldId id="418" r:id="rId19"/>
    <p:sldId id="401" r:id="rId20"/>
    <p:sldId id="397" r:id="rId21"/>
    <p:sldId id="399" r:id="rId22"/>
    <p:sldId id="419" r:id="rId23"/>
    <p:sldId id="400" r:id="rId24"/>
    <p:sldId id="330" r:id="rId25"/>
    <p:sldId id="405" r:id="rId26"/>
    <p:sldId id="402" r:id="rId27"/>
    <p:sldId id="403" r:id="rId28"/>
    <p:sldId id="404" r:id="rId29"/>
    <p:sldId id="398" r:id="rId30"/>
    <p:sldId id="420" r:id="rId31"/>
    <p:sldId id="421" r:id="rId32"/>
    <p:sldId id="406" r:id="rId33"/>
    <p:sldId id="407" r:id="rId34"/>
    <p:sldId id="408" r:id="rId35"/>
    <p:sldId id="410" r:id="rId36"/>
    <p:sldId id="412" r:id="rId37"/>
    <p:sldId id="277"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50" autoAdjust="0"/>
    <p:restoredTop sz="94624" autoAdjust="0"/>
  </p:normalViewPr>
  <p:slideViewPr>
    <p:cSldViewPr>
      <p:cViewPr>
        <p:scale>
          <a:sx n="60" d="100"/>
          <a:sy n="60" d="100"/>
        </p:scale>
        <p:origin x="-1484" y="-160"/>
      </p:cViewPr>
      <p:guideLst>
        <p:guide orient="horz" pos="2160"/>
        <p:guide pos="2880"/>
      </p:guideLst>
    </p:cSldViewPr>
  </p:slideViewPr>
  <p:outlineViewPr>
    <p:cViewPr>
      <p:scale>
        <a:sx n="33" d="100"/>
        <a:sy n="33" d="100"/>
      </p:scale>
      <p:origin x="0" y="28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A3D2F-01F7-4949-869D-B272B8CB192A}" type="datetimeFigureOut">
              <a:rPr lang="fr-FR" smtClean="0"/>
              <a:pPr/>
              <a:t>06/12/2023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2BE29-E870-498D-98F9-68D5BE4A61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Elever nos perspectives</a:t>
            </a:r>
            <a:endParaRPr lang="fr-FR" dirty="0"/>
          </a:p>
        </p:txBody>
      </p:sp>
      <p:sp>
        <p:nvSpPr>
          <p:cNvPr id="4" name="Espace réservé du numéro de diapositive 3"/>
          <p:cNvSpPr>
            <a:spLocks noGrp="1"/>
          </p:cNvSpPr>
          <p:nvPr>
            <p:ph type="sldNum" sz="quarter" idx="10"/>
          </p:nvPr>
        </p:nvSpPr>
        <p:spPr/>
        <p:txBody>
          <a:bodyPr/>
          <a:lstStyle/>
          <a:p>
            <a:fld id="{B2B2BE29-E870-498D-98F9-68D5BE4A618D}"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9C2793F-67DB-44A6-BB9A-0A07D7D272FE}" type="datetimeFigureOut">
              <a:rPr lang="fr-FR" smtClean="0"/>
              <a:pPr/>
              <a:t>06/12/2023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AE690B-6729-4FA7-847E-29928EC168F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2793F-67DB-44A6-BB9A-0A07D7D272FE}" type="datetimeFigureOut">
              <a:rPr lang="fr-FR" smtClean="0"/>
              <a:pPr/>
              <a:t>06/12/2023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E690B-6729-4FA7-847E-29928EC168F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4826675"/>
            <a:ext cx="7768473" cy="2031325"/>
          </a:xfrm>
          <a:prstGeom prst="rect">
            <a:avLst/>
          </a:prstGeom>
        </p:spPr>
        <p:txBody>
          <a:bodyPr wrap="none">
            <a:spAutoFit/>
          </a:bodyPr>
          <a:lstStyle/>
          <a:p>
            <a:pPr algn="ctr"/>
            <a:r>
              <a:rPr lang="fr-FR" sz="3600" b="1" dirty="0" smtClean="0">
                <a:latin typeface="Times New Roman" pitchFamily="18" charset="0"/>
                <a:cs typeface="Times New Roman" pitchFamily="18" charset="0"/>
              </a:rPr>
              <a:t>CHAPITRE N°III de  communication </a:t>
            </a:r>
          </a:p>
          <a:p>
            <a:pPr algn="ctr"/>
            <a:r>
              <a:rPr lang="fr-FR" sz="3600" b="1" dirty="0" smtClean="0">
                <a:latin typeface="Times New Roman" pitchFamily="18" charset="0"/>
                <a:cs typeface="Times New Roman" pitchFamily="18" charset="0"/>
              </a:rPr>
              <a:t>en français M1 BA et BF</a:t>
            </a:r>
          </a:p>
          <a:p>
            <a:pPr algn="ctr"/>
            <a:r>
              <a:rPr lang="fr-FR" sz="3600" b="1" dirty="0" smtClean="0">
                <a:latin typeface="Times New Roman" pitchFamily="18" charset="0"/>
                <a:cs typeface="Times New Roman" pitchFamily="18" charset="0"/>
              </a:rPr>
              <a:t>Année universitaire 2023-2024</a:t>
            </a:r>
          </a:p>
          <a:p>
            <a:pPr algn="ctr"/>
            <a:r>
              <a:rPr lang="fr-FR" b="1" dirty="0" smtClean="0">
                <a:latin typeface="Times New Roman" pitchFamily="18" charset="0"/>
                <a:cs typeface="Times New Roman" pitchFamily="18" charset="0"/>
              </a:rPr>
              <a:t>Mme </a:t>
            </a:r>
            <a:r>
              <a:rPr lang="fr-FR" b="1" dirty="0" err="1" smtClean="0">
                <a:latin typeface="Times New Roman" pitchFamily="18" charset="0"/>
                <a:cs typeface="Times New Roman" pitchFamily="18" charset="0"/>
              </a:rPr>
              <a:t>Yous</a:t>
            </a:r>
            <a:r>
              <a:rPr lang="fr-FR" b="1" dirty="0" smtClean="0">
                <a:latin typeface="Times New Roman" pitchFamily="18" charset="0"/>
                <a:cs typeface="Times New Roman" pitchFamily="18" charset="0"/>
              </a:rPr>
              <a:t> F.</a:t>
            </a:r>
            <a:r>
              <a:rPr lang="fr-FR" b="1" dirty="0" smtClean="0"/>
              <a:t> </a:t>
            </a:r>
          </a:p>
        </p:txBody>
      </p:sp>
      <p:pic>
        <p:nvPicPr>
          <p:cNvPr id="1026" name="Picture 2" descr="Characteristics of Effective Communication: Emotions, Focus and Control"/>
          <p:cNvPicPr>
            <a:picLocks noChangeAspect="1" noChangeArrowheads="1"/>
          </p:cNvPicPr>
          <p:nvPr/>
        </p:nvPicPr>
        <p:blipFill>
          <a:blip r:embed="rId2"/>
          <a:srcRect/>
          <a:stretch>
            <a:fillRect/>
          </a:stretch>
        </p:blipFill>
        <p:spPr bwMode="auto">
          <a:xfrm>
            <a:off x="0" y="0"/>
            <a:ext cx="9144000" cy="47863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500034" y="0"/>
            <a:ext cx="8020050" cy="1085850"/>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0" y="4143380"/>
            <a:ext cx="9144000" cy="2500330"/>
          </a:xfrm>
          <a:prstGeom prst="rect">
            <a:avLst/>
          </a:prstGeom>
          <a:noFill/>
          <a:ln w="9525">
            <a:noFill/>
            <a:miter lim="800000"/>
            <a:headEnd/>
            <a:tailEnd/>
          </a:ln>
          <a:effectLst/>
        </p:spPr>
      </p:pic>
      <p:sp>
        <p:nvSpPr>
          <p:cNvPr id="4" name="Rectangle 3"/>
          <p:cNvSpPr/>
          <p:nvPr/>
        </p:nvSpPr>
        <p:spPr>
          <a:xfrm>
            <a:off x="0" y="857232"/>
            <a:ext cx="9144000" cy="3539430"/>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Connaître et cultiver ces lois nous permet d’observer les autres de manière plus calme et objective, et à retrouver plus de liberté dans notre propre comportement. </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Elles vous permettront aussi de mieux résister à la manipulation volontaire ou involontaire des personnes autour de vous, mais aussi à avoir une posture plus réfléchie sur votre propre influence.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452565" y="3929067"/>
            <a:ext cx="7691435" cy="2928933"/>
          </a:xfrm>
          <a:prstGeom prst="rect">
            <a:avLst/>
          </a:prstGeom>
          <a:noFill/>
          <a:ln w="9525">
            <a:noFill/>
            <a:miter lim="800000"/>
            <a:headEnd/>
            <a:tailEnd/>
          </a:ln>
          <a:effectLst/>
        </p:spPr>
      </p:pic>
      <p:sp>
        <p:nvSpPr>
          <p:cNvPr id="3" name="Rectangle 2"/>
          <p:cNvSpPr/>
          <p:nvPr/>
        </p:nvSpPr>
        <p:spPr>
          <a:xfrm>
            <a:off x="0" y="0"/>
            <a:ext cx="9144000" cy="4401205"/>
          </a:xfrm>
          <a:prstGeom prst="rect">
            <a:avLst/>
          </a:prstGeom>
        </p:spPr>
        <p:txBody>
          <a:bodyPr wrap="square">
            <a:spAutoFit/>
          </a:bodyPr>
          <a:lstStyle/>
          <a:p>
            <a:pPr>
              <a:buFont typeface="Arial" pitchFamily="34" charset="0"/>
              <a:buChar char="•"/>
            </a:pPr>
            <a:r>
              <a:rPr lang="fr-FR" sz="2800" b="1" dirty="0" smtClean="0">
                <a:solidFill>
                  <a:srgbClr val="0070C0"/>
                </a:solidFill>
                <a:latin typeface="Times New Roman" pitchFamily="18" charset="0"/>
                <a:cs typeface="Times New Roman" pitchFamily="18" charset="0"/>
              </a:rPr>
              <a:t>La première loi est la loi de l’irrationalité</a:t>
            </a:r>
            <a:r>
              <a:rPr lang="fr-FR" sz="2800" dirty="0" smtClean="0">
                <a:latin typeface="Times New Roman" pitchFamily="18" charset="0"/>
                <a:cs typeface="Times New Roman" pitchFamily="18" charset="0"/>
              </a:rPr>
              <a:t>, ou comment maîtriser vos propres émotions. </a:t>
            </a:r>
          </a:p>
          <a:p>
            <a:pPr>
              <a:buFont typeface="Arial" pitchFamily="34" charset="0"/>
              <a:buChar char="•"/>
            </a:pPr>
            <a:r>
              <a:rPr lang="fr-FR" sz="2800" dirty="0" smtClean="0">
                <a:latin typeface="Times New Roman" pitchFamily="18" charset="0"/>
                <a:cs typeface="Times New Roman" pitchFamily="18" charset="0"/>
              </a:rPr>
              <a:t>Réussir à </a:t>
            </a:r>
            <a:r>
              <a:rPr lang="fr-FR" sz="2800" dirty="0" smtClean="0">
                <a:solidFill>
                  <a:srgbClr val="00B0F0"/>
                </a:solidFill>
                <a:latin typeface="Times New Roman" pitchFamily="18" charset="0"/>
                <a:cs typeface="Times New Roman" pitchFamily="18" charset="0"/>
              </a:rPr>
              <a:t>identifier ses émotions</a:t>
            </a:r>
            <a:r>
              <a:rPr lang="fr-FR" sz="2800" dirty="0" smtClean="0">
                <a:latin typeface="Times New Roman" pitchFamily="18" charset="0"/>
                <a:cs typeface="Times New Roman" pitchFamily="18" charset="0"/>
              </a:rPr>
              <a:t>, et à donner plus de place à la </a:t>
            </a:r>
            <a:r>
              <a:rPr lang="fr-FR" sz="2800" dirty="0" smtClean="0">
                <a:solidFill>
                  <a:srgbClr val="FFC000"/>
                </a:solidFill>
                <a:latin typeface="Times New Roman" pitchFamily="18" charset="0"/>
                <a:cs typeface="Times New Roman" pitchFamily="18" charset="0"/>
              </a:rPr>
              <a:t>rationalité </a:t>
            </a:r>
            <a:r>
              <a:rPr lang="fr-FR" sz="2800" dirty="0" smtClean="0">
                <a:latin typeface="Times New Roman" pitchFamily="18" charset="0"/>
                <a:cs typeface="Times New Roman" pitchFamily="18" charset="0"/>
              </a:rPr>
              <a:t>dans nos décisions est une habitude que nous devons cultiver.</a:t>
            </a:r>
          </a:p>
          <a:p>
            <a:pPr>
              <a:buFont typeface="Arial" pitchFamily="34" charset="0"/>
              <a:buChar char="•"/>
            </a:pPr>
            <a:r>
              <a:rPr lang="fr-FR" sz="2800" dirty="0" smtClean="0">
                <a:latin typeface="Times New Roman" pitchFamily="18" charset="0"/>
                <a:cs typeface="Times New Roman" pitchFamily="18" charset="0"/>
              </a:rPr>
              <a:t> Loin d’être inutiles ou mauvaises, les émotions sont une source très importante d’informations </a:t>
            </a:r>
            <a:r>
              <a:rPr lang="fr-FR" sz="2800" dirty="0" smtClean="0">
                <a:solidFill>
                  <a:schemeClr val="accent5">
                    <a:lumMod val="75000"/>
                  </a:schemeClr>
                </a:solidFill>
                <a:latin typeface="Times New Roman" pitchFamily="18" charset="0"/>
                <a:cs typeface="Times New Roman" pitchFamily="18" charset="0"/>
              </a:rPr>
              <a:t>sur nos besoins et notre inconscient</a:t>
            </a:r>
            <a:r>
              <a:rPr lang="fr-FR" sz="2800" dirty="0" smtClean="0">
                <a:latin typeface="Times New Roman" pitchFamily="18" charset="0"/>
                <a:cs typeface="Times New Roman" pitchFamily="18" charset="0"/>
              </a:rPr>
              <a:t>.</a:t>
            </a:r>
          </a:p>
          <a:p>
            <a:pPr>
              <a:buFont typeface="Arial" pitchFamily="34" charset="0"/>
              <a:buChar char="•"/>
            </a:pPr>
            <a:r>
              <a:rPr lang="fr-FR" sz="2800" dirty="0" smtClean="0">
                <a:solidFill>
                  <a:srgbClr val="00B050"/>
                </a:solidFill>
                <a:latin typeface="Times New Roman" pitchFamily="18" charset="0"/>
                <a:cs typeface="Times New Roman" pitchFamily="18" charset="0"/>
              </a:rPr>
              <a:t>Ce qu’il faut éviter c’est de décider ou d’agir en proie de ses émotions. </a:t>
            </a:r>
            <a:endParaRPr lang="fr-FR" sz="28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500034" y="4143380"/>
            <a:ext cx="8058150" cy="2714620"/>
          </a:xfrm>
          <a:prstGeom prst="rect">
            <a:avLst/>
          </a:prstGeom>
          <a:noFill/>
          <a:ln w="9525">
            <a:noFill/>
            <a:miter lim="800000"/>
            <a:headEnd/>
            <a:tailEnd/>
          </a:ln>
          <a:effectLst/>
        </p:spPr>
      </p:pic>
      <p:sp>
        <p:nvSpPr>
          <p:cNvPr id="3" name="Rectangle 2"/>
          <p:cNvSpPr/>
          <p:nvPr/>
        </p:nvSpPr>
        <p:spPr>
          <a:xfrm>
            <a:off x="0" y="0"/>
            <a:ext cx="9144000" cy="4154984"/>
          </a:xfrm>
          <a:prstGeom prst="rect">
            <a:avLst/>
          </a:prstGeom>
        </p:spPr>
        <p:txBody>
          <a:bodyPr wrap="square">
            <a:spAutoFit/>
          </a:bodyPr>
          <a:lstStyle/>
          <a:p>
            <a:pPr>
              <a:buFont typeface="Arial" pitchFamily="34" charset="0"/>
              <a:buChar char="•"/>
            </a:pPr>
            <a:r>
              <a:rPr lang="fr-FR" sz="2800" b="1" dirty="0" smtClean="0">
                <a:solidFill>
                  <a:srgbClr val="0070C0"/>
                </a:solidFill>
                <a:latin typeface="Times New Roman" pitchFamily="18" charset="0"/>
                <a:cs typeface="Times New Roman" pitchFamily="18" charset="0"/>
              </a:rPr>
              <a:t>La deuxième loi est la loi du narcissisme</a:t>
            </a:r>
            <a:r>
              <a:rPr lang="fr-FR" sz="2800" dirty="0" smtClean="0">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ou comment transformer l’amour de soi en empathie.</a:t>
            </a:r>
          </a:p>
          <a:p>
            <a:pPr>
              <a:buFont typeface="Arial" pitchFamily="34" charset="0"/>
              <a:buChar char="•"/>
            </a:pPr>
            <a:r>
              <a:rPr lang="fr-FR" sz="20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Si nous arrivons à un </a:t>
            </a:r>
            <a:r>
              <a:rPr lang="fr-FR" sz="2400" dirty="0" smtClean="0">
                <a:solidFill>
                  <a:schemeClr val="accent2">
                    <a:lumMod val="75000"/>
                  </a:schemeClr>
                </a:solidFill>
                <a:latin typeface="Times New Roman" pitchFamily="18" charset="0"/>
                <a:cs typeface="Times New Roman" pitchFamily="18" charset="0"/>
              </a:rPr>
              <a:t>équilibre sain de notre amour propre </a:t>
            </a:r>
            <a:r>
              <a:rPr lang="fr-FR" sz="2400" dirty="0" smtClean="0">
                <a:latin typeface="Times New Roman" pitchFamily="18" charset="0"/>
                <a:cs typeface="Times New Roman" pitchFamily="18" charset="0"/>
              </a:rPr>
              <a:t>sans être trop tournés vers l’intérieur, nous restons ouverts aux autres et possédons naturellement un outil très puissant pour renforcer nos liens sociaux : </a:t>
            </a:r>
            <a:r>
              <a:rPr lang="fr-FR" sz="2400" b="1" dirty="0" smtClean="0">
                <a:solidFill>
                  <a:srgbClr val="00B0F0"/>
                </a:solidFill>
                <a:latin typeface="Times New Roman" pitchFamily="18" charset="0"/>
                <a:cs typeface="Times New Roman" pitchFamily="18" charset="0"/>
              </a:rPr>
              <a:t>l’empathie. </a:t>
            </a:r>
          </a:p>
          <a:p>
            <a:pPr>
              <a:buFont typeface="Arial" pitchFamily="34" charset="0"/>
              <a:buChar char="•"/>
            </a:pPr>
            <a:r>
              <a:rPr lang="fr-FR" sz="2400" dirty="0" smtClean="0">
                <a:latin typeface="Times New Roman" pitchFamily="18" charset="0"/>
                <a:cs typeface="Times New Roman" pitchFamily="18" charset="0"/>
              </a:rPr>
              <a:t>Il s’agit d’un état d’esprit, qui nous permet de reconnaître que les hypothèses que nous faisons sur les autres sont souvent </a:t>
            </a:r>
            <a:r>
              <a:rPr lang="fr-FR" sz="2400" dirty="0" smtClean="0">
                <a:solidFill>
                  <a:srgbClr val="FF0000"/>
                </a:solidFill>
                <a:latin typeface="Times New Roman" pitchFamily="18" charset="0"/>
                <a:cs typeface="Times New Roman" pitchFamily="18" charset="0"/>
              </a:rPr>
              <a:t>incorrectes et biaisées</a:t>
            </a:r>
            <a:r>
              <a:rPr lang="fr-FR" sz="2400" dirty="0" smtClean="0">
                <a:latin typeface="Times New Roman" pitchFamily="18" charset="0"/>
                <a:cs typeface="Times New Roman" pitchFamily="18" charset="0"/>
              </a:rPr>
              <a:t>. </a:t>
            </a:r>
          </a:p>
          <a:p>
            <a:pPr>
              <a:buFont typeface="Arial" pitchFamily="34" charset="0"/>
              <a:buChar char="•"/>
            </a:pPr>
            <a:r>
              <a:rPr lang="fr-FR" sz="2400" dirty="0" smtClean="0">
                <a:latin typeface="Times New Roman" pitchFamily="18" charset="0"/>
                <a:cs typeface="Times New Roman" pitchFamily="18" charset="0"/>
              </a:rPr>
              <a:t>Nous apprenons à cultiver nos interactions avec les autres comme des véritables </a:t>
            </a:r>
            <a:r>
              <a:rPr lang="fr-FR" sz="2400" dirty="0" smtClean="0">
                <a:solidFill>
                  <a:schemeClr val="accent6">
                    <a:lumMod val="75000"/>
                  </a:schemeClr>
                </a:solidFill>
                <a:latin typeface="Times New Roman" pitchFamily="18" charset="0"/>
                <a:cs typeface="Times New Roman" pitchFamily="18" charset="0"/>
              </a:rPr>
              <a:t>découvertes</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642910" y="4357694"/>
            <a:ext cx="7762875" cy="2500306"/>
          </a:xfrm>
          <a:prstGeom prst="rect">
            <a:avLst/>
          </a:prstGeom>
          <a:noFill/>
          <a:ln w="9525">
            <a:noFill/>
            <a:miter lim="800000"/>
            <a:headEnd/>
            <a:tailEnd/>
          </a:ln>
          <a:effectLst/>
        </p:spPr>
      </p:pic>
      <p:sp>
        <p:nvSpPr>
          <p:cNvPr id="3" name="Rectangle 2"/>
          <p:cNvSpPr/>
          <p:nvPr/>
        </p:nvSpPr>
        <p:spPr>
          <a:xfrm>
            <a:off x="0" y="0"/>
            <a:ext cx="9144000" cy="4585871"/>
          </a:xfrm>
          <a:prstGeom prst="rect">
            <a:avLst/>
          </a:prstGeom>
        </p:spPr>
        <p:txBody>
          <a:bodyPr wrap="square">
            <a:spAutoFit/>
          </a:bodyPr>
          <a:lstStyle/>
          <a:p>
            <a:pPr>
              <a:buFont typeface="Arial" pitchFamily="34" charset="0"/>
              <a:buChar char="•"/>
            </a:pPr>
            <a:r>
              <a:rPr lang="fr-FR" sz="2800" b="1" dirty="0" smtClean="0">
                <a:solidFill>
                  <a:srgbClr val="0070C0"/>
                </a:solidFill>
                <a:latin typeface="Times New Roman" pitchFamily="18" charset="0"/>
                <a:cs typeface="Times New Roman" pitchFamily="18" charset="0"/>
              </a:rPr>
              <a:t>La troisième loi est la loi du jeu de rôle</a:t>
            </a:r>
            <a:r>
              <a:rPr lang="fr-FR" sz="28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ou comment voir à travers les masques des gens.</a:t>
            </a:r>
          </a:p>
          <a:p>
            <a:pPr>
              <a:buFont typeface="Arial" pitchFamily="34" charset="0"/>
              <a:buChar char="•"/>
            </a:pPr>
            <a:r>
              <a:rPr lang="fr-FR" sz="2400" dirty="0" smtClean="0">
                <a:latin typeface="Times New Roman" pitchFamily="18" charset="0"/>
                <a:cs typeface="Times New Roman" pitchFamily="18" charset="0"/>
              </a:rPr>
              <a:t> Comme toutes les personnes autour de nous, nous avons appris à cacher aux autres nos </a:t>
            </a:r>
            <a:r>
              <a:rPr lang="fr-FR" sz="2400" dirty="0" smtClean="0">
                <a:solidFill>
                  <a:srgbClr val="FF0000"/>
                </a:solidFill>
                <a:latin typeface="Times New Roman" pitchFamily="18" charset="0"/>
                <a:cs typeface="Times New Roman" pitchFamily="18" charset="0"/>
              </a:rPr>
              <a:t>insécurités et nos jalousies</a:t>
            </a:r>
            <a:r>
              <a:rPr lang="fr-FR" sz="2400" dirty="0" smtClean="0">
                <a:latin typeface="Times New Roman" pitchFamily="18" charset="0"/>
                <a:cs typeface="Times New Roman" pitchFamily="18" charset="0"/>
              </a:rPr>
              <a:t>, et à nous montrer sous la meilleure </a:t>
            </a:r>
            <a:r>
              <a:rPr lang="fr-FR" sz="2400" dirty="0" smtClean="0">
                <a:solidFill>
                  <a:srgbClr val="FFC000"/>
                </a:solidFill>
                <a:latin typeface="Times New Roman" pitchFamily="18" charset="0"/>
                <a:cs typeface="Times New Roman" pitchFamily="18" charset="0"/>
              </a:rPr>
              <a:t>lumière</a:t>
            </a:r>
            <a:r>
              <a:rPr lang="fr-FR" sz="2400" dirty="0" smtClean="0">
                <a:latin typeface="Times New Roman" pitchFamily="18" charset="0"/>
                <a:cs typeface="Times New Roman" pitchFamily="18" charset="0"/>
              </a:rPr>
              <a:t> possible. </a:t>
            </a:r>
          </a:p>
          <a:p>
            <a:pPr>
              <a:buFont typeface="Arial" pitchFamily="34" charset="0"/>
              <a:buChar char="•"/>
            </a:pPr>
            <a:r>
              <a:rPr lang="fr-FR" sz="2400" dirty="0" smtClean="0">
                <a:latin typeface="Times New Roman" pitchFamily="18" charset="0"/>
                <a:cs typeface="Times New Roman" pitchFamily="18" charset="0"/>
              </a:rPr>
              <a:t>Avec un peu de pratique, et si nous prêtons attention à notre interlocuteur, il est tout à fait possible de remarquer dans ses mouvements du corps, du visage, ou par l’intonation de sa voix, qu’il y a parfois </a:t>
            </a:r>
            <a:r>
              <a:rPr lang="fr-FR" sz="2400" dirty="0" smtClean="0">
                <a:solidFill>
                  <a:srgbClr val="C00000"/>
                </a:solidFill>
                <a:latin typeface="Times New Roman" pitchFamily="18" charset="0"/>
                <a:cs typeface="Times New Roman" pitchFamily="18" charset="0"/>
              </a:rPr>
              <a:t>une dissonance </a:t>
            </a:r>
            <a:r>
              <a:rPr lang="fr-FR" sz="2400" dirty="0" smtClean="0">
                <a:latin typeface="Times New Roman" pitchFamily="18" charset="0"/>
                <a:cs typeface="Times New Roman" pitchFamily="18" charset="0"/>
              </a:rPr>
              <a:t>entre ce que la personne dit, et ce qu’elle pense vraiment. </a:t>
            </a:r>
          </a:p>
          <a:p>
            <a:pPr>
              <a:buFont typeface="Arial" pitchFamily="34" charset="0"/>
              <a:buChar char="•"/>
            </a:pPr>
            <a:r>
              <a:rPr lang="fr-FR" sz="2400" dirty="0" smtClean="0">
                <a:solidFill>
                  <a:srgbClr val="00B050"/>
                </a:solidFill>
                <a:latin typeface="Times New Roman" pitchFamily="18" charset="0"/>
                <a:cs typeface="Times New Roman" pitchFamily="18" charset="0"/>
              </a:rPr>
              <a:t>Cela dit, sans considérer nos conclusions comme absolues car nos interprétations peuvent toujours être partielles ou erronées. </a:t>
            </a:r>
            <a:endParaRPr lang="fr-FR" sz="24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928662" y="4214818"/>
            <a:ext cx="7658097" cy="2643182"/>
          </a:xfrm>
          <a:prstGeom prst="rect">
            <a:avLst/>
          </a:prstGeom>
          <a:noFill/>
          <a:ln w="9525">
            <a:noFill/>
            <a:miter lim="800000"/>
            <a:headEnd/>
            <a:tailEnd/>
          </a:ln>
          <a:effectLst/>
        </p:spPr>
      </p:pic>
      <p:sp>
        <p:nvSpPr>
          <p:cNvPr id="3" name="Rectangle 2"/>
          <p:cNvSpPr/>
          <p:nvPr/>
        </p:nvSpPr>
        <p:spPr>
          <a:xfrm>
            <a:off x="0" y="-142900"/>
            <a:ext cx="9144000" cy="4216539"/>
          </a:xfrm>
          <a:prstGeom prst="rect">
            <a:avLst/>
          </a:prstGeom>
        </p:spPr>
        <p:txBody>
          <a:bodyPr wrap="square">
            <a:spAutoFit/>
          </a:bodyPr>
          <a:lstStyle/>
          <a:p>
            <a:pPr>
              <a:buFont typeface="Arial" pitchFamily="34" charset="0"/>
              <a:buChar char="•"/>
            </a:pPr>
            <a:r>
              <a:rPr lang="fr-FR" sz="2800" b="1" dirty="0" smtClean="0">
                <a:solidFill>
                  <a:srgbClr val="0070C0"/>
                </a:solidFill>
                <a:latin typeface="Times New Roman" pitchFamily="18" charset="0"/>
                <a:cs typeface="Times New Roman" pitchFamily="18" charset="0"/>
              </a:rPr>
              <a:t>La quatrième loi est la loi du </a:t>
            </a:r>
            <a:r>
              <a:rPr lang="fr-FR" sz="2800" b="1" dirty="0" smtClean="0">
                <a:solidFill>
                  <a:srgbClr val="FF0000"/>
                </a:solidFill>
                <a:latin typeface="Times New Roman" pitchFamily="18" charset="0"/>
                <a:cs typeface="Times New Roman" pitchFamily="18" charset="0"/>
              </a:rPr>
              <a:t>comportement compulsif</a:t>
            </a:r>
            <a:r>
              <a:rPr lang="fr-FR" sz="2800" dirty="0" smtClean="0">
                <a:solidFill>
                  <a:srgbClr val="FF000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ou comment déterminer le vrai caractère des gens. </a:t>
            </a:r>
          </a:p>
          <a:p>
            <a:pPr>
              <a:buFont typeface="Arial" pitchFamily="34" charset="0"/>
              <a:buChar char="•"/>
            </a:pPr>
            <a:r>
              <a:rPr lang="fr-FR" sz="2400" dirty="0" smtClean="0">
                <a:latin typeface="Times New Roman" pitchFamily="18" charset="0"/>
                <a:cs typeface="Times New Roman" pitchFamily="18" charset="0"/>
              </a:rPr>
              <a:t>Ne vous faites</a:t>
            </a:r>
            <a:r>
              <a:rPr lang="fr-FR" sz="2400" dirty="0" smtClean="0">
                <a:solidFill>
                  <a:srgbClr val="FF0000"/>
                </a:solidFill>
                <a:latin typeface="Times New Roman" pitchFamily="18" charset="0"/>
                <a:cs typeface="Times New Roman" pitchFamily="18" charset="0"/>
              </a:rPr>
              <a:t> pas impressionner </a:t>
            </a:r>
            <a:r>
              <a:rPr lang="fr-FR" sz="2400" dirty="0" smtClean="0">
                <a:latin typeface="Times New Roman" pitchFamily="18" charset="0"/>
                <a:cs typeface="Times New Roman" pitchFamily="18" charset="0"/>
              </a:rPr>
              <a:t>par l’image que les autres projettent ou leur réputation. </a:t>
            </a:r>
          </a:p>
          <a:p>
            <a:pPr>
              <a:buFont typeface="Arial" pitchFamily="34" charset="0"/>
              <a:buChar char="•"/>
            </a:pPr>
            <a:r>
              <a:rPr lang="fr-FR" sz="2400" b="1" dirty="0" smtClean="0">
                <a:solidFill>
                  <a:srgbClr val="92D050"/>
                </a:solidFill>
                <a:latin typeface="Times New Roman" pitchFamily="18" charset="0"/>
                <a:cs typeface="Times New Roman" pitchFamily="18" charset="0"/>
              </a:rPr>
              <a:t>Observez plutôt leur comportement et leurs habitudes quotidiennes : </a:t>
            </a:r>
            <a:r>
              <a:rPr lang="fr-FR" sz="2400" dirty="0" smtClean="0">
                <a:latin typeface="Times New Roman" pitchFamily="18" charset="0"/>
                <a:cs typeface="Times New Roman" pitchFamily="18" charset="0"/>
              </a:rPr>
              <a:t>comment elles gèrent les difficultés, comment elles s’adaptent et travaillent avec les autres, leur patience et leur capacité à apprendre. </a:t>
            </a: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Vous pouvez vous-même </a:t>
            </a:r>
            <a:r>
              <a:rPr lang="fr-FR" sz="2400" dirty="0" smtClean="0">
                <a:solidFill>
                  <a:schemeClr val="accent6">
                    <a:lumMod val="75000"/>
                  </a:schemeClr>
                </a:solidFill>
                <a:latin typeface="Times New Roman" pitchFamily="18" charset="0"/>
                <a:cs typeface="Times New Roman" pitchFamily="18" charset="0"/>
              </a:rPr>
              <a:t>décider d’œuvrer </a:t>
            </a:r>
            <a:r>
              <a:rPr lang="fr-FR" sz="2400" dirty="0" smtClean="0">
                <a:latin typeface="Times New Roman" pitchFamily="18" charset="0"/>
                <a:cs typeface="Times New Roman" pitchFamily="18" charset="0"/>
              </a:rPr>
              <a:t>pour renforcer votre caractère en cultivant vos habitudes quotidiennes : les actions que vous répétez chaque jours vont peu à peu construire votre caractère.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1142976" y="3436529"/>
            <a:ext cx="7569289" cy="3421471"/>
          </a:xfrm>
          <a:prstGeom prst="rect">
            <a:avLst/>
          </a:prstGeom>
          <a:noFill/>
          <a:ln w="9525">
            <a:noFill/>
            <a:miter lim="800000"/>
            <a:headEnd/>
            <a:tailEnd/>
          </a:ln>
          <a:effectLst/>
        </p:spPr>
      </p:pic>
      <p:sp>
        <p:nvSpPr>
          <p:cNvPr id="3" name="Rectangle 2"/>
          <p:cNvSpPr/>
          <p:nvPr/>
        </p:nvSpPr>
        <p:spPr>
          <a:xfrm>
            <a:off x="0" y="0"/>
            <a:ext cx="9144000" cy="3600986"/>
          </a:xfrm>
          <a:prstGeom prst="rect">
            <a:avLst/>
          </a:prstGeom>
        </p:spPr>
        <p:txBody>
          <a:bodyPr wrap="square">
            <a:spAutoFit/>
          </a:bodyPr>
          <a:lstStyle/>
          <a:p>
            <a:endParaRPr lang="fr-FR" sz="2800" dirty="0" smtClean="0">
              <a:latin typeface="Times New Roman" pitchFamily="18" charset="0"/>
              <a:cs typeface="Times New Roman" pitchFamily="18" charset="0"/>
            </a:endParaRPr>
          </a:p>
          <a:p>
            <a:pPr>
              <a:buFont typeface="Arial" pitchFamily="34" charset="0"/>
              <a:buChar char="•"/>
            </a:pPr>
            <a:r>
              <a:rPr lang="fr-FR" sz="2800" b="1" dirty="0" smtClean="0">
                <a:solidFill>
                  <a:schemeClr val="accent2">
                    <a:lumMod val="60000"/>
                    <a:lumOff val="40000"/>
                  </a:schemeClr>
                </a:solidFill>
                <a:latin typeface="Times New Roman" pitchFamily="18" charset="0"/>
                <a:cs typeface="Times New Roman" pitchFamily="18" charset="0"/>
              </a:rPr>
              <a:t>La cinquième loi est la loi de</a:t>
            </a:r>
            <a:r>
              <a:rPr lang="fr-FR" sz="3200" b="1" dirty="0" smtClean="0">
                <a:solidFill>
                  <a:schemeClr val="accent2">
                    <a:lumMod val="60000"/>
                    <a:lumOff val="40000"/>
                  </a:schemeClr>
                </a:solidFill>
                <a:latin typeface="Times New Roman" pitchFamily="18" charset="0"/>
                <a:cs typeface="Times New Roman" pitchFamily="18" charset="0"/>
              </a:rPr>
              <a:t> la convoitise</a:t>
            </a:r>
            <a:r>
              <a:rPr lang="fr-FR" sz="2800" dirty="0" smtClean="0">
                <a:solidFill>
                  <a:schemeClr val="accent2">
                    <a:lumMod val="60000"/>
                    <a:lumOff val="40000"/>
                  </a:schemeClr>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ou comment susciter le désir des autres. </a:t>
            </a:r>
          </a:p>
          <a:p>
            <a:pPr>
              <a:buFont typeface="Arial" pitchFamily="34" charset="0"/>
              <a:buChar char="•"/>
            </a:pPr>
            <a:r>
              <a:rPr lang="fr-FR" sz="2400" dirty="0" smtClean="0">
                <a:latin typeface="Times New Roman" pitchFamily="18" charset="0"/>
                <a:cs typeface="Times New Roman" pitchFamily="18" charset="0"/>
              </a:rPr>
              <a:t>En tant qu’humains, nous souffrons d’une insatisfaction pérenne, mais si nous apprenons à la gérer différemment, elle peut aussi représenter une énorme opportunité.</a:t>
            </a:r>
          </a:p>
          <a:p>
            <a:pPr>
              <a:buFont typeface="Arial" pitchFamily="34" charset="0"/>
              <a:buChar char="•"/>
            </a:pPr>
            <a:r>
              <a:rPr lang="fr-FR" sz="2400" dirty="0" smtClean="0">
                <a:latin typeface="Times New Roman" pitchFamily="18" charset="0"/>
                <a:cs typeface="Times New Roman" pitchFamily="18" charset="0"/>
              </a:rPr>
              <a:t> </a:t>
            </a:r>
            <a:r>
              <a:rPr lang="fr-FR" sz="2400" dirty="0" smtClean="0">
                <a:solidFill>
                  <a:srgbClr val="92D050"/>
                </a:solidFill>
                <a:latin typeface="Times New Roman" pitchFamily="18" charset="0"/>
                <a:cs typeface="Times New Roman" pitchFamily="18" charset="0"/>
              </a:rPr>
              <a:t>Vous pouvez obtenir tout ce que vous souhaitez dans votre vie</a:t>
            </a:r>
            <a:r>
              <a:rPr lang="fr-FR" sz="2400" dirty="0" smtClean="0">
                <a:latin typeface="Times New Roman" pitchFamily="18" charset="0"/>
                <a:cs typeface="Times New Roman" pitchFamily="18" charset="0"/>
              </a:rPr>
              <a:t>, à condition </a:t>
            </a:r>
            <a:r>
              <a:rPr lang="fr-FR" sz="2400" dirty="0" smtClean="0">
                <a:solidFill>
                  <a:srgbClr val="FFC000"/>
                </a:solidFill>
                <a:latin typeface="Times New Roman" pitchFamily="18" charset="0"/>
                <a:cs typeface="Times New Roman" pitchFamily="18" charset="0"/>
              </a:rPr>
              <a:t>d’aider suffisamment de personnes à obtenir ce qu’elles souhaitent. </a:t>
            </a:r>
            <a:endParaRPr lang="fr-FR" sz="2400"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0" y="3786190"/>
            <a:ext cx="9123219" cy="3071810"/>
          </a:xfrm>
          <a:prstGeom prst="rect">
            <a:avLst/>
          </a:prstGeom>
          <a:noFill/>
          <a:ln w="9525">
            <a:noFill/>
            <a:miter lim="800000"/>
            <a:headEnd/>
            <a:tailEnd/>
          </a:ln>
          <a:effectLst/>
        </p:spPr>
      </p:pic>
      <p:sp>
        <p:nvSpPr>
          <p:cNvPr id="3" name="Rectangle 2"/>
          <p:cNvSpPr/>
          <p:nvPr/>
        </p:nvSpPr>
        <p:spPr>
          <a:xfrm>
            <a:off x="0" y="0"/>
            <a:ext cx="8929718" cy="3477875"/>
          </a:xfrm>
          <a:prstGeom prst="rect">
            <a:avLst/>
          </a:prstGeom>
        </p:spPr>
        <p:txBody>
          <a:bodyPr wrap="square">
            <a:spAutoFit/>
          </a:bodyPr>
          <a:lstStyle/>
          <a:p>
            <a:pPr>
              <a:buFont typeface="Arial" pitchFamily="34" charset="0"/>
              <a:buChar char="•"/>
            </a:pPr>
            <a:r>
              <a:rPr lang="fr-FR" sz="2800" b="1" dirty="0" smtClean="0">
                <a:solidFill>
                  <a:srgbClr val="00B0F0"/>
                </a:solidFill>
                <a:latin typeface="Times New Roman" pitchFamily="18" charset="0"/>
                <a:cs typeface="Times New Roman" pitchFamily="18" charset="0"/>
              </a:rPr>
              <a:t>La sixième loi est la loi de la myopie</a:t>
            </a:r>
            <a:r>
              <a:rPr lang="fr-FR" sz="28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ou comment élever votre perspective. </a:t>
            </a:r>
          </a:p>
          <a:p>
            <a:pPr>
              <a:buFont typeface="Arial" pitchFamily="34" charset="0"/>
              <a:buChar char="•"/>
            </a:pPr>
            <a:r>
              <a:rPr lang="fr-FR" sz="2400" dirty="0" smtClean="0">
                <a:latin typeface="Times New Roman" pitchFamily="18" charset="0"/>
                <a:cs typeface="Times New Roman" pitchFamily="18" charset="0"/>
              </a:rPr>
              <a:t>Par nature, l’être humain est porté à réagir de manière très intense (avec </a:t>
            </a:r>
            <a:r>
              <a:rPr lang="fr-FR" sz="2400" dirty="0" smtClean="0">
                <a:solidFill>
                  <a:srgbClr val="FF0000"/>
                </a:solidFill>
                <a:latin typeface="Times New Roman" pitchFamily="18" charset="0"/>
                <a:cs typeface="Times New Roman" pitchFamily="18" charset="0"/>
              </a:rPr>
              <a:t>exaltation ou panique</a:t>
            </a:r>
            <a:r>
              <a:rPr lang="fr-FR" sz="2400" dirty="0" smtClean="0">
                <a:latin typeface="Times New Roman" pitchFamily="18" charset="0"/>
                <a:cs typeface="Times New Roman" pitchFamily="18" charset="0"/>
              </a:rPr>
              <a:t>) à sa situation immédiate. </a:t>
            </a: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S’abstenir d’une action immédiate nous permet de prendre de la hauteur, de mieux peser le pour et le contre des choix devant nous, de mieux anticiper les </a:t>
            </a:r>
            <a:r>
              <a:rPr lang="fr-FR" sz="2400" dirty="0" smtClean="0">
                <a:solidFill>
                  <a:srgbClr val="92D050"/>
                </a:solidFill>
                <a:latin typeface="Times New Roman" pitchFamily="18" charset="0"/>
                <a:cs typeface="Times New Roman" pitchFamily="18" charset="0"/>
              </a:rPr>
              <a:t>conséquences positives comme négatives de nos actions à plus long terme. </a:t>
            </a:r>
            <a:endParaRPr lang="fr-FR" sz="2400"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785786" y="3571876"/>
            <a:ext cx="7677150" cy="3119428"/>
          </a:xfrm>
          <a:prstGeom prst="rect">
            <a:avLst/>
          </a:prstGeom>
          <a:noFill/>
          <a:ln w="9525">
            <a:noFill/>
            <a:miter lim="800000"/>
            <a:headEnd/>
            <a:tailEnd/>
          </a:ln>
          <a:effectLst/>
        </p:spPr>
      </p:pic>
      <p:sp>
        <p:nvSpPr>
          <p:cNvPr id="3" name="Rectangle 2"/>
          <p:cNvSpPr/>
          <p:nvPr/>
        </p:nvSpPr>
        <p:spPr>
          <a:xfrm>
            <a:off x="0" y="357166"/>
            <a:ext cx="9144000" cy="3108543"/>
          </a:xfrm>
          <a:prstGeom prst="rect">
            <a:avLst/>
          </a:prstGeom>
        </p:spPr>
        <p:txBody>
          <a:bodyPr wrap="square">
            <a:spAutoFit/>
          </a:bodyPr>
          <a:lstStyle/>
          <a:p>
            <a:pPr>
              <a:buFont typeface="Arial" pitchFamily="34" charset="0"/>
              <a:buChar char="•"/>
            </a:pPr>
            <a:r>
              <a:rPr lang="fr-FR" sz="2800" b="1" dirty="0" smtClean="0">
                <a:solidFill>
                  <a:srgbClr val="0070C0"/>
                </a:solidFill>
                <a:latin typeface="Times New Roman" pitchFamily="18" charset="0"/>
                <a:cs typeface="Times New Roman" pitchFamily="18" charset="0"/>
              </a:rPr>
              <a:t>La septième loi est la loi de la défensive</a:t>
            </a:r>
            <a:r>
              <a:rPr lang="fr-FR" sz="28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ou comment adoucir la résistance des gens en confirmant leur opinion d’eux-mêmes. </a:t>
            </a:r>
          </a:p>
          <a:p>
            <a:pPr>
              <a:buFont typeface="Arial" pitchFamily="34" charset="0"/>
              <a:buChar char="•"/>
            </a:pPr>
            <a:r>
              <a:rPr lang="fr-FR" sz="2800" dirty="0" smtClean="0">
                <a:latin typeface="Times New Roman" pitchFamily="18" charset="0"/>
                <a:cs typeface="Times New Roman" pitchFamily="18" charset="0"/>
              </a:rPr>
              <a:t>Dès que </a:t>
            </a:r>
            <a:r>
              <a:rPr lang="fr-FR" sz="2800" dirty="0" smtClean="0">
                <a:solidFill>
                  <a:srgbClr val="FF0000"/>
                </a:solidFill>
                <a:latin typeface="Times New Roman" pitchFamily="18" charset="0"/>
                <a:cs typeface="Times New Roman" pitchFamily="18" charset="0"/>
              </a:rPr>
              <a:t>nous nous sentons poussés par d’autres </a:t>
            </a:r>
            <a:r>
              <a:rPr lang="fr-FR" sz="2800" dirty="0" smtClean="0">
                <a:latin typeface="Times New Roman" pitchFamily="18" charset="0"/>
                <a:cs typeface="Times New Roman" pitchFamily="18" charset="0"/>
              </a:rPr>
              <a:t>à faire une chose, nous nous mettons de suite sur la </a:t>
            </a:r>
            <a:r>
              <a:rPr lang="fr-FR" sz="2800" dirty="0" smtClean="0">
                <a:solidFill>
                  <a:srgbClr val="FF0000"/>
                </a:solidFill>
                <a:latin typeface="Times New Roman" pitchFamily="18" charset="0"/>
                <a:cs typeface="Times New Roman" pitchFamily="18" charset="0"/>
              </a:rPr>
              <a:t>défensive</a:t>
            </a:r>
            <a:r>
              <a:rPr lang="fr-FR" sz="2800" dirty="0" smtClean="0">
                <a:latin typeface="Times New Roman" pitchFamily="18" charset="0"/>
                <a:cs typeface="Times New Roman" pitchFamily="18" charset="0"/>
              </a:rPr>
              <a:t>. </a:t>
            </a:r>
          </a:p>
          <a:p>
            <a:pPr>
              <a:buFont typeface="Arial" pitchFamily="34" charset="0"/>
              <a:buChar char="•"/>
            </a:pPr>
            <a:r>
              <a:rPr lang="fr-FR" sz="2800" dirty="0" smtClean="0">
                <a:latin typeface="Times New Roman" pitchFamily="18" charset="0"/>
                <a:cs typeface="Times New Roman" pitchFamily="18" charset="0"/>
              </a:rPr>
              <a:t>Il s’agit de vous intéresser aux autres de </a:t>
            </a:r>
            <a:r>
              <a:rPr lang="fr-FR" sz="2800" dirty="0" smtClean="0">
                <a:solidFill>
                  <a:srgbClr val="92D050"/>
                </a:solidFill>
                <a:latin typeface="Times New Roman" pitchFamily="18" charset="0"/>
                <a:cs typeface="Times New Roman" pitchFamily="18" charset="0"/>
              </a:rPr>
              <a:t>manière sincère</a:t>
            </a:r>
            <a:r>
              <a:rPr lang="fr-FR" sz="2800" dirty="0" smtClean="0">
                <a:latin typeface="Times New Roman" pitchFamily="18" charset="0"/>
                <a:cs typeface="Times New Roman" pitchFamily="18" charset="0"/>
              </a:rPr>
              <a:t>, de </a:t>
            </a:r>
            <a:r>
              <a:rPr lang="fr-FR" sz="2800" dirty="0" smtClean="0">
                <a:solidFill>
                  <a:srgbClr val="92D050"/>
                </a:solidFill>
                <a:latin typeface="Times New Roman" pitchFamily="18" charset="0"/>
                <a:cs typeface="Times New Roman" pitchFamily="18" charset="0"/>
              </a:rPr>
              <a:t>les faire sentir valorisés et reconnus</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0100" y="2428868"/>
            <a:ext cx="6858048" cy="3046988"/>
          </a:xfrm>
          <a:prstGeom prst="rect">
            <a:avLst/>
          </a:prstGeom>
          <a:noFill/>
        </p:spPr>
        <p:txBody>
          <a:bodyPr wrap="square" rtlCol="0">
            <a:spAutoFit/>
          </a:bodyPr>
          <a:lstStyle/>
          <a:p>
            <a:r>
              <a:rPr lang="fr-FR" sz="9600" dirty="0" smtClean="0">
                <a:solidFill>
                  <a:srgbClr val="00B0F0"/>
                </a:solidFill>
                <a:latin typeface="Times New Roman" pitchFamily="18" charset="0"/>
                <a:cs typeface="Times New Roman" pitchFamily="18" charset="0"/>
              </a:rPr>
              <a:t>Entretien d’embauche</a:t>
            </a:r>
            <a:endParaRPr lang="fr-FR" sz="9600" dirty="0">
              <a:solidFill>
                <a:srgbClr val="00B0F0"/>
              </a:solidFill>
              <a:latin typeface="Times New Roman" pitchFamily="18" charset="0"/>
              <a:cs typeface="Times New Roman" pitchFamily="18" charset="0"/>
            </a:endParaRPr>
          </a:p>
        </p:txBody>
      </p:sp>
      <p:pic>
        <p:nvPicPr>
          <p:cNvPr id="52226" name="Picture 2" descr="Opportunité de travail | Clic ET Annonce Cameroun"/>
          <p:cNvPicPr>
            <a:picLocks noChangeAspect="1" noChangeArrowheads="1"/>
          </p:cNvPicPr>
          <p:nvPr/>
        </p:nvPicPr>
        <p:blipFill>
          <a:blip r:embed="rId2"/>
          <a:srcRect/>
          <a:stretch>
            <a:fillRect/>
          </a:stretch>
        </p:blipFill>
        <p:spPr bwMode="auto">
          <a:xfrm>
            <a:off x="4600575" y="0"/>
            <a:ext cx="4543425" cy="29146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85871"/>
          </a:xfrm>
          <a:prstGeom prst="rect">
            <a:avLst/>
          </a:prstGeom>
        </p:spPr>
        <p:txBody>
          <a:bodyPr wrap="square">
            <a:spAutoFit/>
          </a:bodyPr>
          <a:lstStyle/>
          <a:p>
            <a:r>
              <a:rPr lang="fr-FR" sz="2800" b="1" dirty="0" smtClean="0">
                <a:solidFill>
                  <a:srgbClr val="00B050"/>
                </a:solidFill>
                <a:latin typeface="Times New Roman" pitchFamily="18" charset="0"/>
                <a:cs typeface="Times New Roman" pitchFamily="18" charset="0"/>
              </a:rPr>
              <a:t>Au propos du recruteur</a:t>
            </a:r>
          </a:p>
          <a:p>
            <a:pPr>
              <a:buFont typeface="Arial" pitchFamily="34" charset="0"/>
              <a:buChar char="•"/>
            </a:pPr>
            <a:r>
              <a:rPr lang="fr-FR" sz="2400" dirty="0" smtClean="0">
                <a:latin typeface="Times New Roman" pitchFamily="18" charset="0"/>
                <a:cs typeface="Times New Roman" pitchFamily="18" charset="0"/>
              </a:rPr>
              <a:t> Vous devez développer la façon dont on demande de remplir au moins quelques-unes des exigences de l’entreprise.</a:t>
            </a:r>
          </a:p>
          <a:p>
            <a:pPr>
              <a:buFont typeface="Arial" pitchFamily="34" charset="0"/>
              <a:buChar char="•"/>
            </a:pPr>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Il est bon de parler des exemples sur votre formulaire de candidature ou CV / lettre de motivation, mais il est utile d'en avoir quelques nouveaux également.</a:t>
            </a:r>
          </a:p>
          <a:p>
            <a:pPr>
              <a:buFont typeface="Arial" pitchFamily="34" charset="0"/>
              <a:buChar char="•"/>
            </a:pPr>
            <a:r>
              <a:rPr lang="fr-FR" sz="2400" dirty="0" smtClean="0">
                <a:latin typeface="Times New Roman" pitchFamily="18" charset="0"/>
                <a:cs typeface="Times New Roman" pitchFamily="18" charset="0"/>
              </a:rPr>
              <a:t> Décrivez la situation en une phrase ou moins et concentrez-vous sur vos actions, les résultats que vous avez obtenus et les réussite.</a:t>
            </a:r>
          </a:p>
          <a:p>
            <a:r>
              <a:rPr lang="fr-FR" sz="2400" dirty="0" smtClean="0">
                <a:latin typeface="Times New Roman" pitchFamily="18" charset="0"/>
                <a:cs typeface="Times New Roman" pitchFamily="18" charset="0"/>
              </a:rPr>
              <a:t> Il est également utile de préparer des réponses pour certains des brise-glaces standard, tels que «Parlez-moi un peu de votre emploi actuel» ou «Dites-moi pourquoi vous avez postulé pour cet emploi». </a:t>
            </a:r>
          </a:p>
        </p:txBody>
      </p:sp>
      <p:pic>
        <p:nvPicPr>
          <p:cNvPr id="16386" name="Picture 2" descr="Job Security - Definition, Meaning, Threats, Advantages"/>
          <p:cNvPicPr>
            <a:picLocks noChangeAspect="1" noChangeArrowheads="1"/>
          </p:cNvPicPr>
          <p:nvPr/>
        </p:nvPicPr>
        <p:blipFill>
          <a:blip r:embed="rId2"/>
          <a:srcRect/>
          <a:stretch>
            <a:fillRect/>
          </a:stretch>
        </p:blipFill>
        <p:spPr bwMode="auto">
          <a:xfrm>
            <a:off x="2357422" y="4429132"/>
            <a:ext cx="4319576" cy="24288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57430"/>
            <a:ext cx="9144000" cy="1323439"/>
          </a:xfrm>
          <a:prstGeom prst="rect">
            <a:avLst/>
          </a:prstGeom>
          <a:noFill/>
        </p:spPr>
        <p:txBody>
          <a:bodyPr wrap="square" rtlCol="0">
            <a:spAutoFit/>
          </a:bodyPr>
          <a:lstStyle/>
          <a:p>
            <a:r>
              <a:rPr lang="fr-FR" sz="8000" b="1" dirty="0" smtClean="0">
                <a:solidFill>
                  <a:schemeClr val="accent6">
                    <a:lumMod val="75000"/>
                  </a:schemeClr>
                </a:solidFill>
                <a:latin typeface="Times New Roman" pitchFamily="18" charset="0"/>
                <a:cs typeface="Times New Roman" pitchFamily="18" charset="0"/>
              </a:rPr>
              <a:t>Intelligence sociale </a:t>
            </a:r>
            <a:endParaRPr lang="fr-FR" sz="8000" b="1"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
            <a:ext cx="8229112" cy="2062103"/>
          </a:xfrm>
          <a:prstGeom prst="rect">
            <a:avLst/>
          </a:prstGeom>
        </p:spPr>
        <p:txBody>
          <a:bodyPr wrap="square">
            <a:spAutoFit/>
          </a:bodyPr>
          <a:lstStyle/>
          <a:p>
            <a:r>
              <a:rPr lang="fr-FR" sz="3200" b="1" dirty="0" smtClean="0">
                <a:solidFill>
                  <a:srgbClr val="00B0F0"/>
                </a:solidFill>
                <a:latin typeface="Times New Roman" pitchFamily="18" charset="0"/>
                <a:cs typeface="Times New Roman" pitchFamily="18" charset="0"/>
              </a:rPr>
              <a:t>COMPETENCES D'ENTREVUE</a:t>
            </a:r>
          </a:p>
          <a:p>
            <a:endParaRPr lang="fr-FR" sz="3200" b="1" dirty="0" smtClean="0">
              <a:solidFill>
                <a:srgbClr val="00B0F0"/>
              </a:solidFill>
              <a:latin typeface="Times New Roman" pitchFamily="18" charset="0"/>
              <a:cs typeface="Times New Roman" pitchFamily="18" charset="0"/>
            </a:endParaRPr>
          </a:p>
          <a:p>
            <a:endParaRPr lang="fr-FR" sz="3200" b="1" dirty="0" smtClean="0">
              <a:solidFill>
                <a:srgbClr val="00B0F0"/>
              </a:solidFill>
              <a:latin typeface="Times New Roman" pitchFamily="18" charset="0"/>
              <a:cs typeface="Times New Roman" pitchFamily="18" charset="0"/>
            </a:endParaRPr>
          </a:p>
          <a:p>
            <a:endParaRPr lang="fr-FR" sz="3200" b="1" dirty="0">
              <a:solidFill>
                <a:srgbClr val="00B0F0"/>
              </a:solidFill>
              <a:latin typeface="Times New Roman" pitchFamily="18" charset="0"/>
              <a:cs typeface="Times New Roman" pitchFamily="18" charset="0"/>
            </a:endParaRPr>
          </a:p>
        </p:txBody>
      </p:sp>
      <p:sp>
        <p:nvSpPr>
          <p:cNvPr id="3" name="Rectangle 2"/>
          <p:cNvSpPr/>
          <p:nvPr/>
        </p:nvSpPr>
        <p:spPr>
          <a:xfrm>
            <a:off x="214282" y="714356"/>
            <a:ext cx="8929718" cy="2677656"/>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Vous avez reçu une invitation à un entretien pour un nouvel emploi: félicitations!</a:t>
            </a:r>
          </a:p>
          <a:p>
            <a:pPr>
              <a:buFont typeface="Arial" pitchFamily="34" charset="0"/>
              <a:buChar char="•"/>
            </a:pPr>
            <a:r>
              <a:rPr lang="fr-FR" sz="2800" dirty="0" smtClean="0">
                <a:latin typeface="Times New Roman" pitchFamily="18" charset="0"/>
                <a:cs typeface="Times New Roman" pitchFamily="18" charset="0"/>
              </a:rPr>
              <a:t>Si vous allez impressionner lors de l'entretien, vous devez vous préparer avec sérieux. </a:t>
            </a:r>
          </a:p>
          <a:p>
            <a:pPr>
              <a:buFont typeface="Arial" pitchFamily="34" charset="0"/>
              <a:buChar char="•"/>
            </a:pPr>
            <a:r>
              <a:rPr lang="fr-FR" sz="2800" dirty="0" smtClean="0">
                <a:latin typeface="Times New Roman" pitchFamily="18" charset="0"/>
                <a:cs typeface="Times New Roman" pitchFamily="18" charset="0"/>
              </a:rPr>
              <a:t>La chose la plus importante à retenir à propos de toute interview est qu'il s'agit d'un processus à double sens.</a:t>
            </a:r>
          </a:p>
        </p:txBody>
      </p:sp>
      <p:pic>
        <p:nvPicPr>
          <p:cNvPr id="4" name="Picture 2" descr="La meilleure présentation (entretien d'embauche) - YouTube"/>
          <p:cNvPicPr>
            <a:picLocks noChangeAspect="1" noChangeArrowheads="1"/>
          </p:cNvPicPr>
          <p:nvPr/>
        </p:nvPicPr>
        <p:blipFill>
          <a:blip r:embed="rId2"/>
          <a:srcRect/>
          <a:stretch>
            <a:fillRect/>
          </a:stretch>
        </p:blipFill>
        <p:spPr bwMode="auto">
          <a:xfrm>
            <a:off x="1071538" y="3286124"/>
            <a:ext cx="6429384" cy="35718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 Il s'agit autant de savoir si vous voulez travailler pour l'entreprise que de savoir s'ils veulent vous. </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Cela signifie qu'il est important de vous présenter tel que vous êtes réellement, de ne pas prétendre être quelque chose que vous n'êtes pas. </a:t>
            </a:r>
          </a:p>
        </p:txBody>
      </p:sp>
      <p:pic>
        <p:nvPicPr>
          <p:cNvPr id="20482" name="Picture 2" descr="Réussir son entretien d’embauche - myLIFE"/>
          <p:cNvPicPr>
            <a:picLocks noChangeAspect="1" noChangeArrowheads="1"/>
          </p:cNvPicPr>
          <p:nvPr/>
        </p:nvPicPr>
        <p:blipFill>
          <a:blip r:embed="rId2" cstate="print"/>
          <a:srcRect/>
          <a:stretch>
            <a:fillRect/>
          </a:stretch>
        </p:blipFill>
        <p:spPr bwMode="auto">
          <a:xfrm>
            <a:off x="4430047" y="3714752"/>
            <a:ext cx="4713953" cy="3143248"/>
          </a:xfrm>
          <a:prstGeom prst="rect">
            <a:avLst/>
          </a:prstGeom>
          <a:noFill/>
        </p:spPr>
      </p:pic>
      <p:pic>
        <p:nvPicPr>
          <p:cNvPr id="20484" name="Picture 4" descr="Skarpt läge? Så fixar du jobbintervjun | Metrojobb.se"/>
          <p:cNvPicPr>
            <a:picLocks noChangeAspect="1" noChangeArrowheads="1"/>
          </p:cNvPicPr>
          <p:nvPr/>
        </p:nvPicPr>
        <p:blipFill>
          <a:blip r:embed="rId3"/>
          <a:srcRect/>
          <a:stretch>
            <a:fillRect/>
          </a:stretch>
        </p:blipFill>
        <p:spPr bwMode="auto">
          <a:xfrm>
            <a:off x="0" y="3714753"/>
            <a:ext cx="4638038" cy="31432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3976"/>
          </a:xfrm>
          <a:prstGeom prst="rect">
            <a:avLst/>
          </a:prstGeom>
        </p:spPr>
        <p:txBody>
          <a:bodyPr wrap="square">
            <a:spAutoFit/>
          </a:bodyPr>
          <a:lstStyle/>
          <a:p>
            <a:r>
              <a:rPr lang="fr-FR" sz="5400" dirty="0" smtClean="0">
                <a:solidFill>
                  <a:srgbClr val="00B0F0"/>
                </a:solidFill>
                <a:latin typeface="Times New Roman" pitchFamily="18" charset="0"/>
                <a:cs typeface="Times New Roman" pitchFamily="18" charset="0"/>
              </a:rPr>
              <a:t>Se préparer pour l'entrevue </a:t>
            </a:r>
          </a:p>
          <a:p>
            <a:pPr>
              <a:buFont typeface="Arial" pitchFamily="34" charset="0"/>
              <a:buChar char="•"/>
            </a:pPr>
            <a:r>
              <a:rPr lang="fr-FR" sz="2800" dirty="0" smtClean="0">
                <a:latin typeface="Times New Roman" pitchFamily="18" charset="0"/>
                <a:cs typeface="Times New Roman" pitchFamily="18" charset="0"/>
              </a:rPr>
              <a:t>Votre préparation avant le jour de l'entretien doit se faire sur deux fronts principaux: </a:t>
            </a:r>
          </a:p>
          <a:p>
            <a:pPr>
              <a:buFont typeface="Arial" pitchFamily="34" charset="0"/>
              <a:buChar char="•"/>
            </a:pPr>
            <a:r>
              <a:rPr lang="fr-FR" sz="2800" dirty="0" smtClean="0">
                <a:latin typeface="Times New Roman" pitchFamily="18" charset="0"/>
                <a:cs typeface="Times New Roman" pitchFamily="18" charset="0"/>
              </a:rPr>
              <a:t>- </a:t>
            </a:r>
            <a:r>
              <a:rPr lang="fr-FR" sz="2800" dirty="0" smtClean="0">
                <a:solidFill>
                  <a:schemeClr val="accent6">
                    <a:lumMod val="75000"/>
                  </a:schemeClr>
                </a:solidFill>
                <a:latin typeface="Times New Roman" pitchFamily="18" charset="0"/>
                <a:cs typeface="Times New Roman" pitchFamily="18" charset="0"/>
              </a:rPr>
              <a:t>Recherche sur l'organisation </a:t>
            </a:r>
          </a:p>
          <a:p>
            <a:pPr>
              <a:buFont typeface="Arial" pitchFamily="34" charset="0"/>
              <a:buChar char="•"/>
            </a:pPr>
            <a:r>
              <a:rPr lang="fr-FR" sz="2800" dirty="0" smtClean="0">
                <a:latin typeface="Times New Roman" pitchFamily="18" charset="0"/>
                <a:cs typeface="Times New Roman" pitchFamily="18" charset="0"/>
              </a:rPr>
              <a:t>Renseignez-vous autant que possible sur l'entreprise. </a:t>
            </a:r>
          </a:p>
          <a:p>
            <a:pPr>
              <a:buFont typeface="Arial" pitchFamily="34" charset="0"/>
              <a:buChar char="•"/>
            </a:pPr>
            <a:r>
              <a:rPr lang="fr-FR" sz="2800" dirty="0" smtClean="0">
                <a:latin typeface="Times New Roman" pitchFamily="18" charset="0"/>
                <a:cs typeface="Times New Roman" pitchFamily="18" charset="0"/>
              </a:rPr>
              <a:t>Regardez leur site Web et toutes les informations qu'ils vous ont envoyées et voyez si vous pouvez trouver leur mission, leurs objectifs, toute déclaration de valeur, etc. </a:t>
            </a:r>
          </a:p>
          <a:p>
            <a:pPr>
              <a:buFont typeface="Arial" pitchFamily="34" charset="0"/>
              <a:buChar char="•"/>
            </a:pPr>
            <a:r>
              <a:rPr lang="fr-FR" sz="2800" dirty="0" smtClean="0">
                <a:latin typeface="Times New Roman" pitchFamily="18" charset="0"/>
                <a:cs typeface="Times New Roman" pitchFamily="18" charset="0"/>
              </a:rPr>
              <a:t>Il est utile de se familiariser avec les principes</a:t>
            </a:r>
          </a:p>
          <a:p>
            <a:r>
              <a:rPr lang="fr-FR" sz="2800" dirty="0" smtClean="0">
                <a:latin typeface="Times New Roman" pitchFamily="18" charset="0"/>
                <a:cs typeface="Times New Roman" pitchFamily="18" charset="0"/>
              </a:rPr>
              <a:t> directeurs de l'organisation. </a:t>
            </a:r>
          </a:p>
          <a:p>
            <a:pPr>
              <a:buFont typeface="Arial" pitchFamily="34" charset="0"/>
              <a:buChar char="•"/>
            </a:pPr>
            <a:r>
              <a:rPr lang="fr-FR" sz="2800" dirty="0" smtClean="0">
                <a:latin typeface="Times New Roman" pitchFamily="18" charset="0"/>
                <a:cs typeface="Times New Roman" pitchFamily="18" charset="0"/>
              </a:rPr>
              <a:t>Essayez également de savoir comment</a:t>
            </a:r>
          </a:p>
          <a:p>
            <a:r>
              <a:rPr lang="fr-FR" sz="2800" dirty="0" smtClean="0">
                <a:latin typeface="Times New Roman" pitchFamily="18" charset="0"/>
                <a:cs typeface="Times New Roman" pitchFamily="18" charset="0"/>
              </a:rPr>
              <a:t>le poste auquel vous avez postulé s'intègre </a:t>
            </a:r>
          </a:p>
          <a:p>
            <a:r>
              <a:rPr lang="fr-FR" sz="2800" dirty="0" smtClean="0">
                <a:latin typeface="Times New Roman" pitchFamily="18" charset="0"/>
                <a:cs typeface="Times New Roman" pitchFamily="18" charset="0"/>
              </a:rPr>
              <a:t>dans l'organisation.</a:t>
            </a:r>
            <a:endParaRPr lang="fr-FR" sz="2800" dirty="0">
              <a:latin typeface="Times New Roman" pitchFamily="18" charset="0"/>
              <a:cs typeface="Times New Roman" pitchFamily="18" charset="0"/>
            </a:endParaRPr>
          </a:p>
        </p:txBody>
      </p:sp>
      <p:pic>
        <p:nvPicPr>
          <p:cNvPr id="53250" name="Picture 2" descr="29 meilleures idées sur Entrevue d'embauche | embauche, entrevue ..."/>
          <p:cNvPicPr>
            <a:picLocks noChangeAspect="1" noChangeArrowheads="1"/>
          </p:cNvPicPr>
          <p:nvPr/>
        </p:nvPicPr>
        <p:blipFill>
          <a:blip r:embed="rId2"/>
          <a:srcRect/>
          <a:stretch>
            <a:fillRect/>
          </a:stretch>
        </p:blipFill>
        <p:spPr bwMode="auto">
          <a:xfrm>
            <a:off x="6824441" y="3500438"/>
            <a:ext cx="2319559" cy="33575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Faites une liste des questions sur l'organisation, idéalement autour du travail, comme l'équipe avec laquelle vous travaillerez ou le travail que vous ferez au quotidien.</a:t>
            </a:r>
          </a:p>
          <a:p>
            <a:pPr>
              <a:buFont typeface="Arial" pitchFamily="34" charset="0"/>
              <a:buChar char="•"/>
            </a:pPr>
            <a:r>
              <a:rPr lang="fr-FR" sz="2800" dirty="0" smtClean="0">
                <a:latin typeface="Times New Roman" pitchFamily="18" charset="0"/>
                <a:cs typeface="Times New Roman" pitchFamily="18" charset="0"/>
              </a:rPr>
              <a:t>Il est normal de poser des questions sur la salle de sport sur place et les indemnités de vacances, mais ne donnez pas l'impression que vous souhaitez uniquement vous éloigner du travail! </a:t>
            </a:r>
          </a:p>
          <a:p>
            <a:pPr>
              <a:buFont typeface="Arial" pitchFamily="34" charset="0"/>
              <a:buChar char="•"/>
            </a:pPr>
            <a:r>
              <a:rPr lang="fr-FR" sz="2800" dirty="0" smtClean="0">
                <a:latin typeface="Times New Roman" pitchFamily="18" charset="0"/>
                <a:cs typeface="Times New Roman" pitchFamily="18" charset="0"/>
              </a:rPr>
              <a:t>Ce n'est probablement pas une bonne idée de demander si vous pourrez travailler à temps partiel à ce stade. </a:t>
            </a:r>
          </a:p>
          <a:p>
            <a:pPr>
              <a:buFont typeface="Arial" pitchFamily="34" charset="0"/>
              <a:buChar char="•"/>
            </a:pPr>
            <a:r>
              <a:rPr lang="fr-FR" sz="2800" dirty="0" smtClean="0">
                <a:latin typeface="Times New Roman" pitchFamily="18" charset="0"/>
                <a:cs typeface="Times New Roman" pitchFamily="18" charset="0"/>
              </a:rPr>
              <a:t>Soit vous auriez déjà dû le faire avant de postuler, soit vous devez être prêt à travailler les heures indiquées.</a:t>
            </a:r>
            <a:endParaRPr lang="fr-FR" sz="2800" dirty="0">
              <a:latin typeface="Times New Roman" pitchFamily="18" charset="0"/>
              <a:cs typeface="Times New Roman" pitchFamily="18" charset="0"/>
            </a:endParaRPr>
          </a:p>
        </p:txBody>
      </p:sp>
      <p:pic>
        <p:nvPicPr>
          <p:cNvPr id="18434" name="Picture 2" descr="Chercher Du Travail"/>
          <p:cNvPicPr>
            <a:picLocks noChangeAspect="1" noChangeArrowheads="1"/>
          </p:cNvPicPr>
          <p:nvPr/>
        </p:nvPicPr>
        <p:blipFill>
          <a:blip r:embed="rId2"/>
          <a:srcRect/>
          <a:stretch>
            <a:fillRect/>
          </a:stretch>
        </p:blipFill>
        <p:spPr bwMode="auto">
          <a:xfrm>
            <a:off x="1428728" y="4857760"/>
            <a:ext cx="6524612" cy="20002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642918"/>
            <a:ext cx="9001156" cy="2062103"/>
          </a:xfrm>
          <a:prstGeom prst="rect">
            <a:avLst/>
          </a:prstGeom>
        </p:spPr>
        <p:txBody>
          <a:bodyPr wrap="square">
            <a:spAutoFit/>
          </a:bodyPr>
          <a:lstStyle/>
          <a:p>
            <a:r>
              <a:rPr lang="fr-FR" sz="3200" b="1" dirty="0" smtClean="0">
                <a:solidFill>
                  <a:srgbClr val="92D050"/>
                </a:solidFill>
                <a:latin typeface="Times New Roman" pitchFamily="18" charset="0"/>
                <a:cs typeface="Times New Roman" pitchFamily="18" charset="0"/>
              </a:rPr>
              <a:t>Ainsi! Tout démarre de la préparation : </a:t>
            </a:r>
          </a:p>
          <a:p>
            <a:r>
              <a:rPr lang="fr-FR" sz="3200" dirty="0" smtClean="0">
                <a:latin typeface="Times New Roman" pitchFamily="18" charset="0"/>
                <a:cs typeface="Times New Roman" pitchFamily="18" charset="0"/>
              </a:rPr>
              <a:t>votre intérêt, fascination et connaissance sur le sujet seront des éléments clés pour une communication réussie lors </a:t>
            </a:r>
            <a:r>
              <a:rPr lang="fr-FR" sz="3200" smtClean="0">
                <a:latin typeface="Times New Roman" pitchFamily="18" charset="0"/>
                <a:cs typeface="Times New Roman" pitchFamily="18" charset="0"/>
              </a:rPr>
              <a:t>de l’entretient. </a:t>
            </a:r>
            <a:endParaRPr lang="fr-FR"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42844" y="3571876"/>
            <a:ext cx="4073744" cy="2384631"/>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968553" y="3500438"/>
            <a:ext cx="5175447" cy="30718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a:buFont typeface="Arial" pitchFamily="34" charset="0"/>
              <a:buChar char="•"/>
            </a:pPr>
            <a:r>
              <a:rPr lang="fr-FR" sz="2400" b="1" dirty="0" smtClean="0">
                <a:solidFill>
                  <a:srgbClr val="00B050"/>
                </a:solidFill>
                <a:latin typeface="Times New Roman" pitchFamily="18" charset="0"/>
                <a:cs typeface="Times New Roman" pitchFamily="18" charset="0"/>
              </a:rPr>
              <a:t>À quoi s'attendre dans l'entrevue </a:t>
            </a:r>
          </a:p>
          <a:p>
            <a:pPr>
              <a:buFont typeface="Arial" pitchFamily="34" charset="0"/>
              <a:buChar char="•"/>
            </a:pPr>
            <a:r>
              <a:rPr lang="fr-FR" sz="2400" b="1" dirty="0" smtClean="0">
                <a:solidFill>
                  <a:srgbClr val="00B050"/>
                </a:solidFill>
                <a:latin typeface="Times New Roman" pitchFamily="18" charset="0"/>
                <a:cs typeface="Times New Roman" pitchFamily="18" charset="0"/>
              </a:rPr>
              <a:t>Combien d'intervieweurs? </a:t>
            </a:r>
          </a:p>
          <a:p>
            <a:pPr>
              <a:buFont typeface="Arial" pitchFamily="34" charset="0"/>
              <a:buChar char="•"/>
            </a:pPr>
            <a:r>
              <a:rPr lang="fr-FR" sz="2400" dirty="0" smtClean="0">
                <a:latin typeface="Times New Roman" pitchFamily="18" charset="0"/>
                <a:cs typeface="Times New Roman" pitchFamily="18" charset="0"/>
              </a:rPr>
              <a:t>La lettre vous invitant à un entretien indiquera probablement qui vous interrogera. </a:t>
            </a:r>
          </a:p>
          <a:p>
            <a:pPr>
              <a:buFont typeface="Arial" pitchFamily="34" charset="0"/>
              <a:buChar char="•"/>
            </a:pPr>
            <a:r>
              <a:rPr lang="fr-FR" sz="2400" dirty="0" smtClean="0">
                <a:latin typeface="Times New Roman" pitchFamily="18" charset="0"/>
                <a:cs typeface="Times New Roman" pitchFamily="18" charset="0"/>
              </a:rPr>
              <a:t>C'est souvent de trois à cinq personnes, car cela élimine tout préjugé individuel, alors ne soyez pas surpris d'entrer et de trouver une salle remplie de personnes.</a:t>
            </a:r>
          </a:p>
          <a:p>
            <a:pPr>
              <a:buFont typeface="Arial" pitchFamily="34" charset="0"/>
              <a:buChar char="•"/>
            </a:pPr>
            <a:r>
              <a:rPr lang="fr-FR" sz="2400" dirty="0" smtClean="0">
                <a:latin typeface="Times New Roman" pitchFamily="18" charset="0"/>
                <a:cs typeface="Times New Roman" pitchFamily="18" charset="0"/>
              </a:rPr>
              <a:t>L'un prendra probablement l'initiative et expliquera qui posera des questions ainsi que le rôle des autres. </a:t>
            </a:r>
          </a:p>
          <a:p>
            <a:pPr>
              <a:buFont typeface="Arial" pitchFamily="34" charset="0"/>
              <a:buChar char="•"/>
            </a:pPr>
            <a:r>
              <a:rPr lang="fr-FR" sz="2400" dirty="0" smtClean="0">
                <a:latin typeface="Times New Roman" pitchFamily="18" charset="0"/>
                <a:cs typeface="Times New Roman" pitchFamily="18" charset="0"/>
              </a:rPr>
              <a:t>Lorsque l'on vous pose une question, répondez à la personne qui a posé la question. Les autres peuvent intervenir, pendant ou après votre réponse, auquel cas vous devrez également répondre à l'intervention. </a:t>
            </a:r>
          </a:p>
          <a:p>
            <a:pPr>
              <a:buFont typeface="Arial" pitchFamily="34" charset="0"/>
              <a:buChar char="•"/>
            </a:pPr>
            <a:r>
              <a:rPr lang="fr-FR" sz="2400" dirty="0" smtClean="0">
                <a:latin typeface="Times New Roman" pitchFamily="18" charset="0"/>
                <a:cs typeface="Times New Roman" pitchFamily="18" charset="0"/>
              </a:rPr>
              <a:t>Encore une fois, répondez à cette personne et non au groupe en général.</a:t>
            </a:r>
            <a:endParaRPr lang="fr-FR" sz="2400" dirty="0">
              <a:latin typeface="Times New Roman" pitchFamily="18" charset="0"/>
              <a:cs typeface="Times New Roman" pitchFamily="18" charset="0"/>
            </a:endParaRPr>
          </a:p>
        </p:txBody>
      </p:sp>
      <p:pic>
        <p:nvPicPr>
          <p:cNvPr id="15362" name="Picture 2" descr="Pengertian Focus Group Discussion dan 7 Cara menjalankannya! | CakeResume"/>
          <p:cNvPicPr>
            <a:picLocks noChangeAspect="1" noChangeArrowheads="1"/>
          </p:cNvPicPr>
          <p:nvPr/>
        </p:nvPicPr>
        <p:blipFill>
          <a:blip r:embed="rId2" cstate="print"/>
          <a:srcRect/>
          <a:stretch>
            <a:fillRect/>
          </a:stretch>
        </p:blipFill>
        <p:spPr bwMode="auto">
          <a:xfrm>
            <a:off x="1928794" y="4766798"/>
            <a:ext cx="5357850" cy="209120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a:buFont typeface="Arial" pitchFamily="34" charset="0"/>
              <a:buChar char="•"/>
            </a:pPr>
            <a:r>
              <a:rPr lang="fr-FR" sz="2400" dirty="0" smtClean="0">
                <a:latin typeface="Times New Roman" pitchFamily="18" charset="0"/>
                <a:cs typeface="Times New Roman" pitchFamily="18" charset="0"/>
              </a:rPr>
              <a:t>Vos réponses doivent se concentrer sur vos compétences et sur la façon dont vous pouvez les utiliser dans le nouvel emploi. </a:t>
            </a:r>
          </a:p>
          <a:p>
            <a:endParaRPr lang="fr-FR" sz="2400" dirty="0" smtClean="0">
              <a:latin typeface="Times New Roman" pitchFamily="18" charset="0"/>
              <a:cs typeface="Times New Roman" pitchFamily="18" charset="0"/>
            </a:endParaRPr>
          </a:p>
          <a:p>
            <a:pPr>
              <a:buFont typeface="Arial" pitchFamily="34" charset="0"/>
              <a:buChar char="•"/>
            </a:pPr>
            <a:r>
              <a:rPr lang="fr-FR" sz="2400" dirty="0" smtClean="0">
                <a:latin typeface="Times New Roman" pitchFamily="18" charset="0"/>
                <a:cs typeface="Times New Roman" pitchFamily="18" charset="0"/>
              </a:rPr>
              <a:t>Ne les apprenez pas par cœur, mais ayez une bonne idée de ce que vous voulez dire. </a:t>
            </a:r>
          </a:p>
          <a:p>
            <a:endParaRPr lang="fr-FR" sz="2400" dirty="0" smtClean="0">
              <a:latin typeface="Times New Roman" pitchFamily="18" charset="0"/>
              <a:cs typeface="Times New Roman" pitchFamily="18" charset="0"/>
            </a:endParaRPr>
          </a:p>
          <a:p>
            <a:pPr>
              <a:buFontTx/>
              <a:buChar char="-"/>
            </a:pPr>
            <a:r>
              <a:rPr lang="fr-FR" sz="2400" b="1" dirty="0" smtClean="0">
                <a:solidFill>
                  <a:srgbClr val="0070C0"/>
                </a:solidFill>
                <a:latin typeface="Times New Roman" pitchFamily="18" charset="0"/>
                <a:cs typeface="Times New Roman" pitchFamily="18" charset="0"/>
              </a:rPr>
              <a:t>Tests et présentations </a:t>
            </a:r>
          </a:p>
          <a:p>
            <a:pPr>
              <a:buFontTx/>
              <a:buChar char="-"/>
            </a:pPr>
            <a:r>
              <a:rPr lang="fr-FR" sz="2400" dirty="0" smtClean="0">
                <a:latin typeface="Times New Roman" pitchFamily="18" charset="0"/>
                <a:cs typeface="Times New Roman" pitchFamily="18" charset="0"/>
              </a:rPr>
              <a:t>Certaines entrevues vous obligent à faire une courte présentation ou à passer un test. </a:t>
            </a:r>
          </a:p>
          <a:p>
            <a:pPr>
              <a:buFontTx/>
              <a:buChar char="-"/>
            </a:pPr>
            <a:r>
              <a:rPr lang="fr-FR" sz="2400" dirty="0" smtClean="0">
                <a:latin typeface="Times New Roman" pitchFamily="18" charset="0"/>
                <a:cs typeface="Times New Roman" pitchFamily="18" charset="0"/>
              </a:rPr>
              <a:t>Les détails seront toujours inclus dans la lettre vous invitant à un entretien, vous aurez donc le temps de vous préparer. </a:t>
            </a:r>
          </a:p>
          <a:p>
            <a:pPr>
              <a:buFontTx/>
              <a:buChar char="-"/>
            </a:pPr>
            <a:r>
              <a:rPr lang="fr-FR" sz="2400" dirty="0" smtClean="0">
                <a:latin typeface="Times New Roman" pitchFamily="18" charset="0"/>
                <a:cs typeface="Times New Roman" pitchFamily="18" charset="0"/>
              </a:rPr>
              <a:t>Si on vous a demandé de faire une présentation, ne présumez pas qu'il y aura PowerPoint ou que vous serez debout devant un groupe. Vous pourriez être invité à apporter un document. </a:t>
            </a:r>
          </a:p>
          <a:p>
            <a:pPr>
              <a:buFontTx/>
              <a:buChar char="-"/>
            </a:pPr>
            <a:r>
              <a:rPr lang="fr-FR" sz="2400" dirty="0" smtClean="0">
                <a:latin typeface="Times New Roman" pitchFamily="18" charset="0"/>
                <a:cs typeface="Times New Roman" pitchFamily="18" charset="0"/>
              </a:rPr>
              <a:t>Cela vaut la peine de passer un peu de temps à préparer un document d'une page qui résume entièrement votre présentation, qu'il s'agisse d'une carte mentale, d'une image quelconque ou de vos cinq messages clés à emporter. </a:t>
            </a:r>
          </a:p>
          <a:p>
            <a:pPr>
              <a:buFontTx/>
              <a:buChar char="-"/>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a:buFont typeface="Arial" pitchFamily="34" charset="0"/>
              <a:buChar char="•"/>
            </a:pPr>
            <a:r>
              <a:rPr lang="fr-FR" sz="2800" dirty="0" smtClean="0">
                <a:solidFill>
                  <a:srgbClr val="00B050"/>
                </a:solidFill>
                <a:latin typeface="Times New Roman" pitchFamily="18" charset="0"/>
                <a:cs typeface="Times New Roman" pitchFamily="18" charset="0"/>
              </a:rPr>
              <a:t> Quelques choses à faire et à </a:t>
            </a:r>
            <a:r>
              <a:rPr lang="fr-FR" sz="2800" dirty="0" smtClean="0">
                <a:solidFill>
                  <a:srgbClr val="FF0000"/>
                </a:solidFill>
                <a:latin typeface="Times New Roman" pitchFamily="18" charset="0"/>
                <a:cs typeface="Times New Roman" pitchFamily="18" charset="0"/>
              </a:rPr>
              <a:t>ne pas faire </a:t>
            </a:r>
            <a:r>
              <a:rPr lang="fr-FR" sz="2800" dirty="0" smtClean="0">
                <a:solidFill>
                  <a:srgbClr val="00B050"/>
                </a:solidFill>
                <a:latin typeface="Times New Roman" pitchFamily="18" charset="0"/>
                <a:cs typeface="Times New Roman" pitchFamily="18" charset="0"/>
              </a:rPr>
              <a:t>: </a:t>
            </a:r>
          </a:p>
          <a:p>
            <a:pPr>
              <a:buFont typeface="Arial" pitchFamily="34" charset="0"/>
              <a:buChar char="•"/>
            </a:pPr>
            <a:r>
              <a:rPr lang="fr-FR" sz="2800" dirty="0" smtClean="0">
                <a:solidFill>
                  <a:schemeClr val="accent6">
                    <a:lumMod val="75000"/>
                  </a:schemeClr>
                </a:solidFill>
                <a:latin typeface="Times New Roman" pitchFamily="18" charset="0"/>
                <a:cs typeface="Times New Roman" pitchFamily="18" charset="0"/>
              </a:rPr>
              <a:t> Arrivez à temps:</a:t>
            </a:r>
          </a:p>
          <a:p>
            <a:pPr>
              <a:buFont typeface="Arial" pitchFamily="34" charset="0"/>
              <a:buChar char="•"/>
            </a:pPr>
            <a:r>
              <a:rPr lang="fr-FR" sz="2800" dirty="0" smtClean="0">
                <a:latin typeface="Times New Roman" pitchFamily="18" charset="0"/>
                <a:cs typeface="Times New Roman" pitchFamily="18" charset="0"/>
              </a:rPr>
              <a:t>Le panel d'entrevue peut interviewer un grand nombre de candidats, alors ne les laissez pas attendre.</a:t>
            </a: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 </a:t>
            </a:r>
            <a:r>
              <a:rPr lang="fr-FR" sz="2800" dirty="0" smtClean="0">
                <a:solidFill>
                  <a:schemeClr val="accent6">
                    <a:lumMod val="75000"/>
                  </a:schemeClr>
                </a:solidFill>
                <a:latin typeface="Times New Roman" pitchFamily="18" charset="0"/>
                <a:cs typeface="Times New Roman" pitchFamily="18" charset="0"/>
              </a:rPr>
              <a:t>Être habillé correctement:</a:t>
            </a:r>
          </a:p>
          <a:p>
            <a:pPr>
              <a:buFont typeface="Arial" pitchFamily="34" charset="0"/>
              <a:buChar char="•"/>
            </a:pPr>
            <a:r>
              <a:rPr lang="fr-FR" sz="2800" dirty="0" smtClean="0">
                <a:latin typeface="Times New Roman" pitchFamily="18" charset="0"/>
                <a:cs typeface="Times New Roman" pitchFamily="18" charset="0"/>
              </a:rPr>
              <a:t> Certaines organisations, en particulier les entreprises technologiques, ont un code vestimentaire très décontracté mais, pour la plupart, un costume sera une tenue d'entrevue appropriée. </a:t>
            </a:r>
          </a:p>
          <a:p>
            <a:pPr>
              <a:buFont typeface="Arial" pitchFamily="34" charset="0"/>
              <a:buChar char="•"/>
            </a:pPr>
            <a:r>
              <a:rPr lang="fr-FR" sz="2800" dirty="0" smtClean="0">
                <a:latin typeface="Times New Roman" pitchFamily="18" charset="0"/>
                <a:cs typeface="Times New Roman" pitchFamily="18" charset="0"/>
              </a:rPr>
              <a:t>N'oubliez pas que vous êtes jugé sur l'apparence que vous présentez.</a:t>
            </a:r>
            <a:endParaRPr lang="fr-FR" sz="2800" dirty="0">
              <a:latin typeface="Times New Roman" pitchFamily="18" charset="0"/>
              <a:cs typeface="Times New Roman" pitchFamily="18" charset="0"/>
            </a:endParaRPr>
          </a:p>
        </p:txBody>
      </p:sp>
      <p:pic>
        <p:nvPicPr>
          <p:cNvPr id="13314" name="Picture 2" descr="SLC Bookkeeping Blog | Small Business Bookkeeping"/>
          <p:cNvPicPr>
            <a:picLocks noChangeAspect="1" noChangeArrowheads="1"/>
          </p:cNvPicPr>
          <p:nvPr/>
        </p:nvPicPr>
        <p:blipFill>
          <a:blip r:embed="rId2"/>
          <a:srcRect/>
          <a:stretch>
            <a:fillRect/>
          </a:stretch>
        </p:blipFill>
        <p:spPr bwMode="auto">
          <a:xfrm>
            <a:off x="3357554" y="1714488"/>
            <a:ext cx="1741908" cy="2234620"/>
          </a:xfrm>
          <a:prstGeom prst="rect">
            <a:avLst/>
          </a:prstGeom>
          <a:noFill/>
        </p:spPr>
      </p:pic>
      <p:pic>
        <p:nvPicPr>
          <p:cNvPr id="13316" name="Picture 4" descr="Pin by Kenneth Gasparillo on Men | White long sleeve, Indian sarees ..."/>
          <p:cNvPicPr>
            <a:picLocks noChangeAspect="1" noChangeArrowheads="1"/>
          </p:cNvPicPr>
          <p:nvPr/>
        </p:nvPicPr>
        <p:blipFill>
          <a:blip r:embed="rId3" cstate="print"/>
          <a:srcRect/>
          <a:stretch>
            <a:fillRect/>
          </a:stretch>
        </p:blipFill>
        <p:spPr bwMode="auto">
          <a:xfrm>
            <a:off x="5875921" y="2285992"/>
            <a:ext cx="3268079" cy="2015914"/>
          </a:xfrm>
          <a:prstGeom prst="rect">
            <a:avLst/>
          </a:prstGeom>
          <a:noFill/>
        </p:spPr>
      </p:pic>
      <p:pic>
        <p:nvPicPr>
          <p:cNvPr id="13318" name="Picture 6" descr="Retard au travail: 10 astuces pour ne pas être repéré"/>
          <p:cNvPicPr>
            <a:picLocks noChangeAspect="1" noChangeArrowheads="1"/>
          </p:cNvPicPr>
          <p:nvPr/>
        </p:nvPicPr>
        <p:blipFill>
          <a:blip r:embed="rId4" cstate="print"/>
          <a:srcRect/>
          <a:stretch>
            <a:fillRect/>
          </a:stretch>
        </p:blipFill>
        <p:spPr bwMode="auto">
          <a:xfrm>
            <a:off x="142844" y="2214554"/>
            <a:ext cx="3132057" cy="1566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down)">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Agissez de manière appropriée, ce qui signifie généralement suivre l'exemple de l'intervieweur.</a:t>
            </a:r>
          </a:p>
          <a:p>
            <a:pPr>
              <a:buFont typeface="Arial" pitchFamily="34" charset="0"/>
              <a:buChar char="•"/>
            </a:pPr>
            <a:r>
              <a:rPr lang="fr-FR" sz="2800" dirty="0" smtClean="0">
                <a:latin typeface="Times New Roman" pitchFamily="18" charset="0"/>
                <a:cs typeface="Times New Roman" pitchFamily="18" charset="0"/>
              </a:rPr>
              <a:t> Si on vous propose une main à serrer, alors secouez-la, mais n'offrez pas votre propre main si personne d'autre ne semble intéressé.</a:t>
            </a:r>
          </a:p>
          <a:p>
            <a:pPr>
              <a:buFont typeface="Arial" pitchFamily="34" charset="0"/>
              <a:buChar char="•"/>
            </a:pPr>
            <a:r>
              <a:rPr lang="fr-FR" sz="2800" dirty="0" smtClean="0">
                <a:latin typeface="Times New Roman" pitchFamily="18" charset="0"/>
                <a:cs typeface="Times New Roman" pitchFamily="18" charset="0"/>
              </a:rPr>
              <a:t> Interagissez avec les enquêteurs. Souriez, établissez un contact visuel et établissez des relations .</a:t>
            </a:r>
          </a:p>
          <a:p>
            <a:pPr>
              <a:buFont typeface="Arial" pitchFamily="34" charset="0"/>
              <a:buChar char="•"/>
            </a:pPr>
            <a:r>
              <a:rPr lang="fr-FR" sz="2800" dirty="0" smtClean="0">
                <a:latin typeface="Times New Roman" pitchFamily="18" charset="0"/>
                <a:cs typeface="Times New Roman" pitchFamily="18" charset="0"/>
              </a:rPr>
              <a:t> Répondez aux questions qui sont posées, en utilisant des exemples pertinents lorsque cela est possible. </a:t>
            </a:r>
            <a:endParaRPr lang="fr-FR" sz="2800" dirty="0">
              <a:latin typeface="Times New Roman" pitchFamily="18" charset="0"/>
              <a:cs typeface="Times New Roman" pitchFamily="18" charset="0"/>
            </a:endParaRPr>
          </a:p>
        </p:txBody>
      </p:sp>
      <p:pic>
        <p:nvPicPr>
          <p:cNvPr id="12290" name="Picture 2" descr="Comment passer avec succès un entretien d'embauche"/>
          <p:cNvPicPr>
            <a:picLocks noChangeAspect="1" noChangeArrowheads="1"/>
          </p:cNvPicPr>
          <p:nvPr/>
        </p:nvPicPr>
        <p:blipFill>
          <a:blip r:embed="rId2" cstate="print"/>
          <a:srcRect/>
          <a:stretch>
            <a:fillRect/>
          </a:stretch>
        </p:blipFill>
        <p:spPr bwMode="auto">
          <a:xfrm>
            <a:off x="142844" y="4006238"/>
            <a:ext cx="4275567" cy="285176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2677656"/>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Ne pas: </a:t>
            </a:r>
          </a:p>
          <a:p>
            <a:r>
              <a:rPr lang="fr-FR" sz="2800" dirty="0" smtClean="0">
                <a:latin typeface="Times New Roman" pitchFamily="18" charset="0"/>
                <a:cs typeface="Times New Roman" pitchFamily="18" charset="0"/>
              </a:rPr>
              <a:t>Ayez peur de souffler un peu votre propre trompette.</a:t>
            </a:r>
          </a:p>
          <a:p>
            <a:pPr>
              <a:buFont typeface="Arial" pitchFamily="34" charset="0"/>
              <a:buChar char="•"/>
            </a:pPr>
            <a:r>
              <a:rPr lang="fr-FR" sz="2800" dirty="0" smtClean="0">
                <a:latin typeface="Times New Roman" pitchFamily="18" charset="0"/>
                <a:cs typeface="Times New Roman" pitchFamily="18" charset="0"/>
              </a:rPr>
              <a:t> Après tout, personne d'autre ne va le faire exploser pour vous; cependant ne mentez pas et n'exagérez pas. Si vous voulez le travail, soyez enthousiaste et positif. </a:t>
            </a:r>
          </a:p>
          <a:p>
            <a:pPr>
              <a:buFont typeface="Arial" pitchFamily="34" charset="0"/>
              <a:buChar char="•"/>
            </a:pPr>
            <a:r>
              <a:rPr lang="fr-FR" sz="2800" dirty="0" smtClean="0">
                <a:latin typeface="Times New Roman" pitchFamily="18" charset="0"/>
                <a:cs typeface="Times New Roman" pitchFamily="18" charset="0"/>
              </a:rPr>
              <a:t> Soyez trop familier ou partagez trop d'informations. </a:t>
            </a:r>
          </a:p>
        </p:txBody>
      </p:sp>
      <p:pic>
        <p:nvPicPr>
          <p:cNvPr id="11266" name="Picture 2" descr="Things That You Should Never Put on Your Résumé or Job Application"/>
          <p:cNvPicPr>
            <a:picLocks noChangeAspect="1" noChangeArrowheads="1"/>
          </p:cNvPicPr>
          <p:nvPr/>
        </p:nvPicPr>
        <p:blipFill>
          <a:blip r:embed="rId2"/>
          <a:srcRect/>
          <a:stretch>
            <a:fillRect/>
          </a:stretch>
        </p:blipFill>
        <p:spPr bwMode="auto">
          <a:xfrm>
            <a:off x="1785918" y="2803917"/>
            <a:ext cx="5595930" cy="41969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3108" y="3905482"/>
            <a:ext cx="5672122" cy="2952518"/>
          </a:xfrm>
          <a:prstGeom prst="rect">
            <a:avLst/>
          </a:prstGeom>
          <a:noFill/>
          <a:ln w="9525">
            <a:noFill/>
            <a:miter lim="800000"/>
            <a:headEnd/>
            <a:tailEnd/>
          </a:ln>
          <a:effectLst/>
        </p:spPr>
      </p:pic>
      <p:sp>
        <p:nvSpPr>
          <p:cNvPr id="3" name="Rectangle 2"/>
          <p:cNvSpPr/>
          <p:nvPr/>
        </p:nvSpPr>
        <p:spPr>
          <a:xfrm>
            <a:off x="0" y="214290"/>
            <a:ext cx="9144000" cy="3908762"/>
          </a:xfrm>
          <a:prstGeom prst="rect">
            <a:avLst/>
          </a:prstGeom>
        </p:spPr>
        <p:txBody>
          <a:bodyPr wrap="square">
            <a:spAutoFit/>
          </a:bodyPr>
          <a:lstStyle/>
          <a:p>
            <a:r>
              <a:rPr lang="fr-FR" sz="2800" b="1" dirty="0" smtClean="0">
                <a:solidFill>
                  <a:schemeClr val="accent6">
                    <a:lumMod val="50000"/>
                  </a:schemeClr>
                </a:solidFill>
                <a:latin typeface="Times New Roman" pitchFamily="18" charset="0"/>
                <a:cs typeface="Times New Roman" pitchFamily="18" charset="0"/>
              </a:rPr>
              <a:t>Voilà des axes concrets pour que votre communication soit toujours plus efficace:</a:t>
            </a:r>
          </a:p>
          <a:p>
            <a:endParaRPr lang="fr-FR" sz="2800" dirty="0" smtClean="0">
              <a:latin typeface="Times New Roman" pitchFamily="18" charset="0"/>
              <a:cs typeface="Times New Roman" pitchFamily="18" charset="0"/>
            </a:endParaRPr>
          </a:p>
          <a:p>
            <a:pPr>
              <a:buFont typeface="Wingdings" pitchFamily="2" charset="2"/>
              <a:buChar char="§"/>
            </a:pPr>
            <a:r>
              <a:rPr lang="fr-FR" sz="2800" dirty="0" smtClean="0">
                <a:latin typeface="Times New Roman" pitchFamily="18" charset="0"/>
                <a:cs typeface="Times New Roman" pitchFamily="18" charset="0"/>
              </a:rPr>
              <a:t>avoir un objectif bien défini de votre message, </a:t>
            </a:r>
          </a:p>
          <a:p>
            <a:pPr>
              <a:buFont typeface="Wingdings" pitchFamily="2" charset="2"/>
              <a:buChar char="§"/>
            </a:pPr>
            <a:r>
              <a:rPr lang="fr-FR" sz="2800" dirty="0" smtClean="0">
                <a:latin typeface="Times New Roman" pitchFamily="18" charset="0"/>
                <a:cs typeface="Times New Roman" pitchFamily="18" charset="0"/>
              </a:rPr>
              <a:t>associer les gestes aux mots, </a:t>
            </a:r>
          </a:p>
          <a:p>
            <a:pPr>
              <a:buFont typeface="Wingdings" pitchFamily="2" charset="2"/>
              <a:buChar char="§"/>
            </a:pPr>
            <a:r>
              <a:rPr lang="fr-FR" sz="2800" dirty="0" smtClean="0">
                <a:latin typeface="Times New Roman" pitchFamily="18" charset="0"/>
                <a:cs typeface="Times New Roman" pitchFamily="18" charset="0"/>
              </a:rPr>
              <a:t>pratiquer le plus souvent possible, </a:t>
            </a:r>
          </a:p>
          <a:p>
            <a:pPr>
              <a:buFont typeface="Wingdings" pitchFamily="2" charset="2"/>
              <a:buChar char="§"/>
            </a:pPr>
            <a:r>
              <a:rPr lang="fr-FR" sz="2800" dirty="0" smtClean="0">
                <a:latin typeface="Times New Roman" pitchFamily="18" charset="0"/>
                <a:cs typeface="Times New Roman" pitchFamily="18" charset="0"/>
              </a:rPr>
              <a:t>viser la clarté dans la communication </a:t>
            </a:r>
          </a:p>
          <a:p>
            <a:pPr>
              <a:buFont typeface="Wingdings" pitchFamily="2" charset="2"/>
              <a:buChar char="§"/>
            </a:pPr>
            <a:r>
              <a:rPr lang="fr-FR" sz="2800" dirty="0" smtClean="0">
                <a:latin typeface="Times New Roman" pitchFamily="18" charset="0"/>
                <a:cs typeface="Times New Roman" pitchFamily="18" charset="0"/>
              </a:rPr>
              <a:t>savoir écouter vos interlocuteurs, </a:t>
            </a:r>
          </a:p>
          <a:p>
            <a:pPr>
              <a:buFont typeface="Wingdings" pitchFamily="2" charset="2"/>
              <a:buChar char="§"/>
            </a:pP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447645"/>
          </a:xfrm>
          <a:prstGeom prst="rect">
            <a:avLst/>
          </a:prstGeom>
        </p:spPr>
        <p:txBody>
          <a:bodyPr wrap="square">
            <a:spAutoFit/>
          </a:bodyPr>
          <a:lstStyle/>
          <a:p>
            <a:r>
              <a:rPr lang="fr-FR" sz="4000" b="1" dirty="0" smtClean="0">
                <a:solidFill>
                  <a:srgbClr val="00B050"/>
                </a:solidFill>
                <a:latin typeface="Times New Roman" pitchFamily="18" charset="0"/>
                <a:cs typeface="Times New Roman" pitchFamily="18" charset="0"/>
              </a:rPr>
              <a:t>Langage corporel positif et négatif </a:t>
            </a:r>
          </a:p>
          <a:p>
            <a:r>
              <a:rPr lang="fr-FR" sz="2800" dirty="0" smtClean="0">
                <a:latin typeface="Times New Roman" pitchFamily="18" charset="0"/>
                <a:cs typeface="Times New Roman" pitchFamily="18" charset="0"/>
              </a:rPr>
              <a:t>Le langage corporel positif comprend: </a:t>
            </a:r>
          </a:p>
          <a:p>
            <a:pPr>
              <a:buFont typeface="Arial" pitchFamily="34" charset="0"/>
              <a:buChar char="•"/>
            </a:pPr>
            <a:r>
              <a:rPr lang="fr-FR" sz="2800" dirty="0" smtClean="0">
                <a:latin typeface="Times New Roman" pitchFamily="18" charset="0"/>
                <a:cs typeface="Times New Roman" pitchFamily="18" charset="0"/>
              </a:rPr>
              <a:t> Maintenir un contact visuel avec la personne à qui vous parlez. </a:t>
            </a:r>
          </a:p>
          <a:p>
            <a:pPr>
              <a:buFont typeface="Arial" pitchFamily="34" charset="0"/>
              <a:buChar char="•"/>
            </a:pPr>
            <a:r>
              <a:rPr lang="fr-FR" sz="2800" dirty="0" smtClean="0">
                <a:latin typeface="Times New Roman" pitchFamily="18" charset="0"/>
                <a:cs typeface="Times New Roman" pitchFamily="18" charset="0"/>
              </a:rPr>
              <a:t> Sourire (le cas échéant) mais surtout comme salutation et à la fin d'une conversation. </a:t>
            </a:r>
          </a:p>
          <a:p>
            <a:pPr>
              <a:buFont typeface="Arial" pitchFamily="34" charset="0"/>
              <a:buChar char="•"/>
            </a:pPr>
            <a:r>
              <a:rPr lang="fr-FR" sz="2800" dirty="0" smtClean="0">
                <a:latin typeface="Times New Roman" pitchFamily="18" charset="0"/>
                <a:cs typeface="Times New Roman" pitchFamily="18" charset="0"/>
              </a:rPr>
              <a:t>Assis carrément sur une chaise, légèrement penché en avant (cela indique que vous faites attention). </a:t>
            </a:r>
          </a:p>
          <a:p>
            <a:pPr>
              <a:buFont typeface="Arial" pitchFamily="34" charset="0"/>
              <a:buChar char="•"/>
            </a:pPr>
            <a:r>
              <a:rPr lang="fr-FR" sz="2800" dirty="0" smtClean="0">
                <a:latin typeface="Times New Roman" pitchFamily="18" charset="0"/>
                <a:cs typeface="Times New Roman" pitchFamily="18" charset="0"/>
              </a:rPr>
              <a:t> Hoche la tête en accord. </a:t>
            </a:r>
          </a:p>
          <a:p>
            <a:pPr>
              <a:buFont typeface="Arial" pitchFamily="34" charset="0"/>
              <a:buChar char="•"/>
            </a:pPr>
            <a:r>
              <a:rPr lang="fr-FR" sz="2800" dirty="0" smtClean="0">
                <a:latin typeface="Times New Roman" pitchFamily="18" charset="0"/>
                <a:cs typeface="Times New Roman" pitchFamily="18" charset="0"/>
              </a:rPr>
              <a:t>Une poignée de main ferme. </a:t>
            </a:r>
          </a:p>
          <a:p>
            <a:pPr>
              <a:buFont typeface="Arial" pitchFamily="34" charset="0"/>
              <a:buChar char="•"/>
            </a:pPr>
            <a:r>
              <a:rPr lang="fr-FR" sz="2800" dirty="0" smtClean="0">
                <a:latin typeface="Times New Roman" pitchFamily="18" charset="0"/>
                <a:cs typeface="Times New Roman" pitchFamily="18" charset="0"/>
              </a:rPr>
              <a:t>Présentant un extérieur calme. </a:t>
            </a:r>
          </a:p>
          <a:p>
            <a:pPr>
              <a:buFont typeface="Arial" pitchFamily="34" charset="0"/>
              <a:buChar char="•"/>
            </a:pPr>
            <a:r>
              <a:rPr lang="fr-FR" sz="2800" dirty="0" smtClean="0">
                <a:latin typeface="Times New Roman" pitchFamily="18" charset="0"/>
                <a:cs typeface="Times New Roman" pitchFamily="18" charset="0"/>
              </a:rPr>
              <a:t>Vous cherchez intéressé. </a:t>
            </a:r>
            <a:endParaRPr lang="fr-FR"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5794"/>
            <a:ext cx="9144000" cy="6309420"/>
          </a:xfrm>
          <a:prstGeom prst="rect">
            <a:avLst/>
          </a:prstGeom>
        </p:spPr>
        <p:txBody>
          <a:bodyPr wrap="square">
            <a:spAutoFit/>
          </a:bodyPr>
          <a:lstStyle/>
          <a:p>
            <a:r>
              <a:rPr lang="fr-FR" sz="4000" b="1" dirty="0" smtClean="0">
                <a:solidFill>
                  <a:srgbClr val="FF0000"/>
                </a:solidFill>
                <a:latin typeface="Times New Roman" pitchFamily="18" charset="0"/>
                <a:cs typeface="Times New Roman" pitchFamily="18" charset="0"/>
              </a:rPr>
              <a:t>Le langage corporel négatif comprend: </a:t>
            </a:r>
          </a:p>
          <a:p>
            <a:pPr>
              <a:buFont typeface="Arial" pitchFamily="34" charset="0"/>
              <a:buChar char="•"/>
            </a:pPr>
            <a:r>
              <a:rPr lang="fr-FR" sz="2800" dirty="0" smtClean="0">
                <a:latin typeface="Times New Roman" pitchFamily="18" charset="0"/>
                <a:cs typeface="Times New Roman" pitchFamily="18" charset="0"/>
              </a:rPr>
              <a:t> Ne pas regarder une personne en parlant. </a:t>
            </a:r>
          </a:p>
          <a:p>
            <a:pPr>
              <a:buFont typeface="Arial" pitchFamily="34" charset="0"/>
              <a:buChar char="•"/>
            </a:pPr>
            <a:r>
              <a:rPr lang="fr-FR" sz="2800" dirty="0" smtClean="0">
                <a:latin typeface="Times New Roman" pitchFamily="18" charset="0"/>
                <a:cs typeface="Times New Roman" pitchFamily="18" charset="0"/>
              </a:rPr>
              <a:t> Tapoter un pied, des doigts, etc. </a:t>
            </a:r>
          </a:p>
          <a:p>
            <a:pPr>
              <a:buFont typeface="Arial" pitchFamily="34" charset="0"/>
              <a:buChar char="•"/>
            </a:pPr>
            <a:r>
              <a:rPr lang="fr-FR" sz="2800" dirty="0" smtClean="0">
                <a:latin typeface="Times New Roman" pitchFamily="18" charset="0"/>
                <a:cs typeface="Times New Roman" pitchFamily="18" charset="0"/>
              </a:rPr>
              <a:t> Bascule en arrière et en avant. </a:t>
            </a:r>
          </a:p>
          <a:p>
            <a:pPr>
              <a:buFont typeface="Arial" pitchFamily="34" charset="0"/>
              <a:buChar char="•"/>
            </a:pPr>
            <a:r>
              <a:rPr lang="fr-FR" sz="2800" dirty="0" smtClean="0">
                <a:latin typeface="Times New Roman" pitchFamily="18" charset="0"/>
                <a:cs typeface="Times New Roman" pitchFamily="18" charset="0"/>
              </a:rPr>
              <a:t> Scratch. </a:t>
            </a:r>
          </a:p>
          <a:p>
            <a:pPr>
              <a:buFont typeface="Arial" pitchFamily="34" charset="0"/>
              <a:buChar char="•"/>
            </a:pPr>
            <a:r>
              <a:rPr lang="fr-FR" sz="2800" dirty="0" smtClean="0">
                <a:latin typeface="Times New Roman" pitchFamily="18" charset="0"/>
                <a:cs typeface="Times New Roman" pitchFamily="18" charset="0"/>
              </a:rPr>
              <a:t> Se racler continuellement la gorge. </a:t>
            </a:r>
          </a:p>
          <a:p>
            <a:pPr>
              <a:buFont typeface="Arial" pitchFamily="34" charset="0"/>
              <a:buChar char="•"/>
            </a:pPr>
            <a:r>
              <a:rPr lang="fr-FR" sz="2800" dirty="0" smtClean="0">
                <a:latin typeface="Times New Roman" pitchFamily="18" charset="0"/>
                <a:cs typeface="Times New Roman" pitchFamily="18" charset="0"/>
              </a:rPr>
              <a:t> Jouer avec les cheveux, les lobes d'oreille, les bijoux, la veste, les lunettes, etc. </a:t>
            </a:r>
          </a:p>
          <a:p>
            <a:pPr>
              <a:buFont typeface="Arial" pitchFamily="34" charset="0"/>
              <a:buChar char="•"/>
            </a:pPr>
            <a:r>
              <a:rPr lang="fr-FR" sz="2800" dirty="0" smtClean="0">
                <a:latin typeface="Times New Roman" pitchFamily="18" charset="0"/>
                <a:cs typeface="Times New Roman" pitchFamily="18" charset="0"/>
              </a:rPr>
              <a:t> Cueillir les doigts ou les ongles des doigts. </a:t>
            </a:r>
          </a:p>
          <a:p>
            <a:pPr>
              <a:buFont typeface="Arial" pitchFamily="34" charset="0"/>
              <a:buChar char="•"/>
            </a:pPr>
            <a:r>
              <a:rPr lang="fr-FR" sz="2800" dirty="0" smtClean="0">
                <a:latin typeface="Times New Roman" pitchFamily="18" charset="0"/>
                <a:cs typeface="Times New Roman" pitchFamily="18" charset="0"/>
              </a:rPr>
              <a:t> Bâillement. </a:t>
            </a:r>
          </a:p>
          <a:p>
            <a:pPr>
              <a:buFont typeface="Arial" pitchFamily="34" charset="0"/>
              <a:buChar char="•"/>
            </a:pPr>
            <a:r>
              <a:rPr lang="fr-FR" sz="2800" dirty="0" smtClean="0">
                <a:latin typeface="Times New Roman" pitchFamily="18" charset="0"/>
                <a:cs typeface="Times New Roman" pitchFamily="18" charset="0"/>
              </a:rPr>
              <a:t> Regarder à plusieurs reprises votre montre ou une horloge dans la pièce. </a:t>
            </a:r>
          </a:p>
          <a:p>
            <a:pPr>
              <a:buFont typeface="Arial" pitchFamily="34" charset="0"/>
              <a:buChar char="•"/>
            </a:pPr>
            <a:r>
              <a:rPr lang="fr-FR" sz="2800" dirty="0" smtClean="0">
                <a:latin typeface="Times New Roman" pitchFamily="18" charset="0"/>
                <a:cs typeface="Times New Roman" pitchFamily="18" charset="0"/>
              </a:rPr>
              <a:t> Trop près des autres. </a:t>
            </a:r>
          </a:p>
          <a:p>
            <a:pPr>
              <a:buFont typeface="Arial" pitchFamily="34" charset="0"/>
              <a:buChar char="•"/>
            </a:pPr>
            <a:r>
              <a:rPr lang="fr-FR" sz="2800" dirty="0" smtClean="0">
                <a:latin typeface="Times New Roman" pitchFamily="18" charset="0"/>
                <a:cs typeface="Times New Roman" pitchFamily="18" charset="0"/>
              </a:rPr>
              <a:t> Inattention à une personne qui parle. </a:t>
            </a:r>
            <a:endParaRPr lang="fr-FR"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52"/>
            <a:ext cx="9144000" cy="5262979"/>
          </a:xfrm>
          <a:prstGeom prst="rect">
            <a:avLst/>
          </a:prstGeom>
        </p:spPr>
        <p:txBody>
          <a:bodyPr wrap="square">
            <a:spAutoFit/>
          </a:bodyPr>
          <a:lstStyle/>
          <a:p>
            <a:pPr>
              <a:buFont typeface="Arial" pitchFamily="34" charset="0"/>
              <a:buChar char="•"/>
            </a:pPr>
            <a:endParaRPr lang="fr-FR" sz="2800" b="1" dirty="0" smtClean="0">
              <a:latin typeface="Times New Roman" pitchFamily="18" charset="0"/>
              <a:cs typeface="Times New Roman" pitchFamily="18" charset="0"/>
            </a:endParaRPr>
          </a:p>
          <a:p>
            <a:pPr>
              <a:buFont typeface="Arial" pitchFamily="34" charset="0"/>
              <a:buChar char="•"/>
            </a:pPr>
            <a:r>
              <a:rPr lang="fr-FR" sz="2800" b="1" dirty="0" smtClean="0">
                <a:solidFill>
                  <a:srgbClr val="0070C0"/>
                </a:solidFill>
                <a:latin typeface="Times New Roman" pitchFamily="18" charset="0"/>
                <a:cs typeface="Times New Roman" pitchFamily="18" charset="0"/>
              </a:rPr>
              <a:t>Présentations</a:t>
            </a:r>
            <a:r>
              <a:rPr lang="fr-FR" sz="2800" b="1" dirty="0" smtClean="0">
                <a:latin typeface="Times New Roman" pitchFamily="18" charset="0"/>
                <a:cs typeface="Times New Roman" pitchFamily="18" charset="0"/>
              </a:rPr>
              <a:t> </a:t>
            </a:r>
          </a:p>
          <a:p>
            <a:pPr>
              <a:buFont typeface="Arial" pitchFamily="34" charset="0"/>
              <a:buChar char="•"/>
            </a:pPr>
            <a:r>
              <a:rPr lang="fr-FR" sz="2800" dirty="0" smtClean="0">
                <a:latin typeface="Times New Roman" pitchFamily="18" charset="0"/>
                <a:cs typeface="Times New Roman" pitchFamily="18" charset="0"/>
              </a:rPr>
              <a:t>Si vous avez été invité à faire une présentation, il vous sera probablement demandé de la faire immédiatement après les présentations. </a:t>
            </a:r>
          </a:p>
          <a:p>
            <a:pPr>
              <a:buFont typeface="Arial" pitchFamily="34" charset="0"/>
              <a:buChar char="•"/>
            </a:pPr>
            <a:r>
              <a:rPr lang="fr-FR" sz="2800" dirty="0" smtClean="0">
                <a:latin typeface="Times New Roman" pitchFamily="18" charset="0"/>
                <a:cs typeface="Times New Roman" pitchFamily="18" charset="0"/>
              </a:rPr>
              <a:t>S'il y a une limite de temps pour votre présentation, respectez-la. </a:t>
            </a:r>
          </a:p>
          <a:p>
            <a:pPr>
              <a:buFont typeface="Arial" pitchFamily="34" charset="0"/>
              <a:buChar char="•"/>
            </a:pPr>
            <a:r>
              <a:rPr lang="fr-FR" sz="2800" dirty="0" smtClean="0">
                <a:latin typeface="Times New Roman" pitchFamily="18" charset="0"/>
                <a:cs typeface="Times New Roman" pitchFamily="18" charset="0"/>
              </a:rPr>
              <a:t>Si vous ne voyez pas l'horloge dans la pièce, placez votre montre sur la table devant vous, pour vous assurer de respecter l'heure. </a:t>
            </a:r>
          </a:p>
          <a:p>
            <a:pPr>
              <a:buFont typeface="Arial" pitchFamily="34" charset="0"/>
              <a:buChar char="•"/>
            </a:pPr>
            <a:r>
              <a:rPr lang="fr-FR" sz="2800" dirty="0" smtClean="0">
                <a:latin typeface="Times New Roman" pitchFamily="18" charset="0"/>
                <a:cs typeface="Times New Roman" pitchFamily="18" charset="0"/>
              </a:rPr>
              <a:t>Si vous êtes à court, coupez votre présentation et passez à la conclusion. </a:t>
            </a:r>
            <a:endParaRPr lang="fr-FR" sz="2800" dirty="0">
              <a:latin typeface="Times New Roman" pitchFamily="18" charset="0"/>
              <a:cs typeface="Times New Roman" pitchFamily="18" charset="0"/>
            </a:endParaRPr>
          </a:p>
        </p:txBody>
      </p:sp>
      <p:pic>
        <p:nvPicPr>
          <p:cNvPr id="10242" name="Picture 2" descr="Dell Expert Network | Dell USA"/>
          <p:cNvPicPr>
            <a:picLocks noChangeAspect="1" noChangeArrowheads="1"/>
          </p:cNvPicPr>
          <p:nvPr/>
        </p:nvPicPr>
        <p:blipFill>
          <a:blip r:embed="rId2"/>
          <a:srcRect/>
          <a:stretch>
            <a:fillRect/>
          </a:stretch>
        </p:blipFill>
        <p:spPr bwMode="auto">
          <a:xfrm>
            <a:off x="2071670" y="4286256"/>
            <a:ext cx="5846749" cy="257174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528"/>
            <a:ext cx="9144000" cy="6678751"/>
          </a:xfrm>
          <a:prstGeom prst="rect">
            <a:avLst/>
          </a:prstGeom>
        </p:spPr>
        <p:txBody>
          <a:bodyPr wrap="square">
            <a:spAutoFit/>
          </a:bodyPr>
          <a:lstStyle/>
          <a:p>
            <a:pPr algn="ctr"/>
            <a:r>
              <a:rPr lang="fr-FR" sz="3600" b="1" dirty="0" smtClean="0">
                <a:solidFill>
                  <a:srgbClr val="00B0F0"/>
                </a:solidFill>
                <a:latin typeface="Times New Roman" pitchFamily="18" charset="0"/>
                <a:cs typeface="Times New Roman" pitchFamily="18" charset="0"/>
              </a:rPr>
              <a:t>Types de questions </a:t>
            </a:r>
          </a:p>
          <a:p>
            <a:r>
              <a:rPr lang="fr-FR" sz="2800" dirty="0" smtClean="0">
                <a:latin typeface="Times New Roman" pitchFamily="18" charset="0"/>
                <a:cs typeface="Times New Roman" pitchFamily="18" charset="0"/>
              </a:rPr>
              <a:t>Les enquêteurs aiment souvent commencer par une question simple «brise-glace», comme « Que faites-vous dans votre emploi actuel? "Ou" Dites-nous pourquoi vous avez postulé pour ce poste? «Si vous avez fait votre préparation, vous serez prêt pour cela. </a:t>
            </a:r>
          </a:p>
          <a:p>
            <a:pPr>
              <a:buFont typeface="Arial" pitchFamily="34" charset="0"/>
              <a:buChar char="•"/>
            </a:pPr>
            <a:r>
              <a:rPr lang="fr-FR" sz="2800" dirty="0" smtClean="0">
                <a:latin typeface="Times New Roman" pitchFamily="18" charset="0"/>
                <a:cs typeface="Times New Roman" pitchFamily="18" charset="0"/>
              </a:rPr>
              <a:t>Les entretiens modernes ont tendance à être «basés sur les compétences», ce qui signifie qu'ils se concentrent sur vos compétences et sur la façon dont vous pouvez les démontrer.</a:t>
            </a:r>
          </a:p>
          <a:p>
            <a:pPr>
              <a:buFont typeface="Arial" pitchFamily="34" charset="0"/>
              <a:buChar char="•"/>
            </a:pPr>
            <a:r>
              <a:rPr lang="fr-FR" sz="2800" dirty="0" smtClean="0">
                <a:latin typeface="Times New Roman" pitchFamily="18" charset="0"/>
                <a:cs typeface="Times New Roman" pitchFamily="18" charset="0"/>
              </a:rPr>
              <a:t>Les questions prendront donc souvent la forme: </a:t>
            </a:r>
          </a:p>
          <a:p>
            <a:pPr>
              <a:buFont typeface="Arial" pitchFamily="34" charset="0"/>
              <a:buChar char="•"/>
            </a:pPr>
            <a:r>
              <a:rPr lang="fr-FR" sz="2800" dirty="0" smtClean="0">
                <a:latin typeface="Times New Roman" pitchFamily="18" charset="0"/>
                <a:cs typeface="Times New Roman" pitchFamily="18" charset="0"/>
              </a:rPr>
              <a:t> Parlez-nous du moment où vous… </a:t>
            </a:r>
          </a:p>
          <a:p>
            <a:pPr>
              <a:buFont typeface="Arial" pitchFamily="34" charset="0"/>
              <a:buChar char="•"/>
            </a:pPr>
            <a:r>
              <a:rPr lang="fr-FR" sz="2800" dirty="0" smtClean="0">
                <a:latin typeface="Times New Roman" pitchFamily="18" charset="0"/>
                <a:cs typeface="Times New Roman" pitchFamily="18" charset="0"/>
              </a:rPr>
              <a:t> Pouvez-vous nous donner un exemple d'un moment où vous… </a:t>
            </a:r>
          </a:p>
          <a:p>
            <a:pPr>
              <a:buFont typeface="Arial" pitchFamily="34" charset="0"/>
              <a:buChar char="•"/>
            </a:pPr>
            <a:r>
              <a:rPr lang="fr-FR" sz="2800" dirty="0" smtClean="0">
                <a:latin typeface="Times New Roman" pitchFamily="18" charset="0"/>
                <a:cs typeface="Times New Roman" pitchFamily="18" charset="0"/>
              </a:rPr>
              <a:t> D'après votre expérience précédente, comment feriez-vous face à une situation comme…</a:t>
            </a:r>
            <a:endParaRPr lang="fr-FR" sz="2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pPr>
              <a:buFont typeface="Arial" pitchFamily="34" charset="0"/>
              <a:buChar char="•"/>
            </a:pPr>
            <a:r>
              <a:rPr lang="fr-FR" sz="2800" dirty="0" smtClean="0">
                <a:latin typeface="Times New Roman" pitchFamily="18" charset="0"/>
                <a:cs typeface="Times New Roman" pitchFamily="18" charset="0"/>
              </a:rPr>
              <a:t>Si vous n'avez pas beaucoup d'expérience de travail, ne vous inquiétez pas. </a:t>
            </a:r>
          </a:p>
          <a:p>
            <a:pPr>
              <a:buFont typeface="Arial" pitchFamily="34" charset="0"/>
              <a:buChar char="•"/>
            </a:pPr>
            <a:r>
              <a:rPr lang="fr-FR" sz="2800" dirty="0" smtClean="0">
                <a:latin typeface="Times New Roman" pitchFamily="18" charset="0"/>
                <a:cs typeface="Times New Roman" pitchFamily="18" charset="0"/>
              </a:rPr>
              <a:t>Soyez prêt à dire « Eh bien, je n'ai pas encore dû à le faire, mais c'est ce que je ferais dans la situation ». </a:t>
            </a:r>
          </a:p>
          <a:p>
            <a:pPr>
              <a:buFont typeface="Arial" pitchFamily="34" charset="0"/>
              <a:buChar char="•"/>
            </a:pPr>
            <a:r>
              <a:rPr lang="fr-FR" sz="2800" dirty="0" smtClean="0">
                <a:latin typeface="Times New Roman" pitchFamily="18" charset="0"/>
                <a:cs typeface="Times New Roman" pitchFamily="18" charset="0"/>
              </a:rPr>
              <a:t>Ils savent que vous n'avez pas beaucoup d'expérience, mais ils essaient de vous donner une chance de montrer que vous pouvez faire le travail.</a:t>
            </a:r>
            <a:endParaRPr lang="fr-FR" sz="2800" dirty="0">
              <a:latin typeface="Times New Roman" pitchFamily="18" charset="0"/>
              <a:cs typeface="Times New Roman" pitchFamily="18" charset="0"/>
            </a:endParaRPr>
          </a:p>
        </p:txBody>
      </p:sp>
      <p:pic>
        <p:nvPicPr>
          <p:cNvPr id="8194" name="Picture 2" descr="Premier emploi : faites du manque d'expérience un atout | myfairJob"/>
          <p:cNvPicPr>
            <a:picLocks noChangeAspect="1" noChangeArrowheads="1"/>
          </p:cNvPicPr>
          <p:nvPr/>
        </p:nvPicPr>
        <p:blipFill>
          <a:blip r:embed="rId2"/>
          <a:srcRect/>
          <a:stretch>
            <a:fillRect/>
          </a:stretch>
        </p:blipFill>
        <p:spPr bwMode="auto">
          <a:xfrm>
            <a:off x="3288958" y="2857496"/>
            <a:ext cx="5783636" cy="385765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66"/>
          </a:xfrm>
          <a:prstGeom prst="rect">
            <a:avLst/>
          </a:prstGeom>
        </p:spPr>
        <p:txBody>
          <a:bodyPr wrap="square">
            <a:spAutoFit/>
          </a:bodyPr>
          <a:lstStyle/>
          <a:p>
            <a:r>
              <a:rPr lang="fr-FR" sz="2800" dirty="0" smtClean="0">
                <a:latin typeface="Times New Roman" pitchFamily="18" charset="0"/>
                <a:cs typeface="Times New Roman" pitchFamily="18" charset="0"/>
              </a:rPr>
              <a:t>Les intervieweurs n'essaient pas de vous tromper en règle générale donc, si vous avez une question que vous ne comprenez pas, dites-le et demandez-leur de développer un peu. </a:t>
            </a:r>
          </a:p>
          <a:p>
            <a:r>
              <a:rPr lang="fr-FR" sz="2800" b="1" dirty="0" smtClean="0">
                <a:solidFill>
                  <a:srgbClr val="0070C0"/>
                </a:solidFill>
                <a:latin typeface="Times New Roman" pitchFamily="18" charset="0"/>
                <a:cs typeface="Times New Roman" pitchFamily="18" charset="0"/>
              </a:rPr>
              <a:t>À la fin de l'entretien</a:t>
            </a:r>
            <a:r>
              <a:rPr lang="fr-FR" sz="2800" dirty="0" smtClean="0">
                <a:latin typeface="Times New Roman" pitchFamily="18" charset="0"/>
                <a:cs typeface="Times New Roman" pitchFamily="18" charset="0"/>
              </a:rPr>
              <a:t>, il vous sera probablement demandé si vous avez des questions. </a:t>
            </a:r>
          </a:p>
          <a:p>
            <a:pPr>
              <a:buFont typeface="Arial" pitchFamily="34" charset="0"/>
              <a:buChar char="•"/>
            </a:pPr>
            <a:r>
              <a:rPr lang="fr-FR" sz="2800" dirty="0" smtClean="0">
                <a:latin typeface="Times New Roman" pitchFamily="18" charset="0"/>
                <a:cs typeface="Times New Roman" pitchFamily="18" charset="0"/>
              </a:rPr>
              <a:t>C'est généralement une bonne idée de poser quelques questions sur l'organisation ou le rôle à ce stade. </a:t>
            </a:r>
          </a:p>
          <a:p>
            <a:pPr>
              <a:buFont typeface="Arial" pitchFamily="34" charset="0"/>
              <a:buChar char="•"/>
            </a:pPr>
            <a:r>
              <a:rPr lang="fr-FR" sz="2800" dirty="0" smtClean="0">
                <a:latin typeface="Times New Roman" pitchFamily="18" charset="0"/>
                <a:cs typeface="Times New Roman" pitchFamily="18" charset="0"/>
              </a:rPr>
              <a:t>Cependant, si vous n'avez vraiment aucune question, peut-être parce que vous avez parlé à quelqu'un de l'organisation avant l'entrevue et qu'il a répondu à toutes vos questions, alors c'est bien de le dire.</a:t>
            </a:r>
          </a:p>
          <a:p>
            <a:pPr>
              <a:buFont typeface="Arial" pitchFamily="34" charset="0"/>
              <a:buChar char="•"/>
            </a:pPr>
            <a:endParaRPr lang="fr-FR" sz="2800" dirty="0" smtClean="0">
              <a:latin typeface="Times New Roman" pitchFamily="18" charset="0"/>
              <a:cs typeface="Times New Roman" pitchFamily="18" charset="0"/>
            </a:endParaRPr>
          </a:p>
        </p:txBody>
      </p:sp>
      <p:pic>
        <p:nvPicPr>
          <p:cNvPr id="7170" name="Picture 2" descr="High Risk Mortgage Lenders Ontario - TurnedAway.ca"/>
          <p:cNvPicPr>
            <a:picLocks noChangeAspect="1" noChangeArrowheads="1"/>
          </p:cNvPicPr>
          <p:nvPr/>
        </p:nvPicPr>
        <p:blipFill>
          <a:blip r:embed="rId2"/>
          <a:srcRect/>
          <a:stretch>
            <a:fillRect/>
          </a:stretch>
        </p:blipFill>
        <p:spPr bwMode="auto">
          <a:xfrm>
            <a:off x="3071802" y="4857760"/>
            <a:ext cx="5643542" cy="200023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3976"/>
          </a:xfrm>
          <a:prstGeom prst="rect">
            <a:avLst/>
          </a:prstGeom>
        </p:spPr>
        <p:txBody>
          <a:bodyPr wrap="square">
            <a:spAutoFit/>
          </a:bodyPr>
          <a:lstStyle/>
          <a:p>
            <a:r>
              <a:rPr lang="fr-FR" sz="5400" b="1" dirty="0" smtClean="0">
                <a:solidFill>
                  <a:srgbClr val="00B0F0"/>
                </a:solidFill>
                <a:latin typeface="Times New Roman" pitchFamily="18" charset="0"/>
                <a:cs typeface="Times New Roman" pitchFamily="18" charset="0"/>
              </a:rPr>
              <a:t>Et enfin:</a:t>
            </a:r>
            <a:endParaRPr lang="fr-FR" sz="2800" dirty="0" smtClean="0">
              <a:latin typeface="Times New Roman" pitchFamily="18" charset="0"/>
              <a:cs typeface="Times New Roman" pitchFamily="18" charset="0"/>
            </a:endParaRPr>
          </a:p>
          <a:p>
            <a:pPr>
              <a:buFont typeface="Arial" pitchFamily="34" charset="0"/>
              <a:buChar char="•"/>
            </a:pPr>
            <a:r>
              <a:rPr lang="fr-FR" sz="2800" dirty="0" smtClean="0">
                <a:latin typeface="Times New Roman" pitchFamily="18" charset="0"/>
                <a:cs typeface="Times New Roman" pitchFamily="18" charset="0"/>
              </a:rPr>
              <a:t>Avant de partir, remerciez le panel d'entrevues pour la chance d'assister à l'entretien et dites que c'était agréable de les rencontrer. </a:t>
            </a:r>
          </a:p>
          <a:p>
            <a:pPr>
              <a:buFont typeface="Arial" pitchFamily="34" charset="0"/>
              <a:buChar char="•"/>
            </a:pPr>
            <a:r>
              <a:rPr lang="fr-FR" sz="2800" dirty="0" smtClean="0">
                <a:latin typeface="Times New Roman" pitchFamily="18" charset="0"/>
                <a:cs typeface="Times New Roman" pitchFamily="18" charset="0"/>
              </a:rPr>
              <a:t>Souriez, établissez un contact visuel et serrez-vous la main si nécessaire. </a:t>
            </a:r>
          </a:p>
          <a:p>
            <a:pPr>
              <a:buFont typeface="Arial" pitchFamily="34" charset="0"/>
              <a:buChar char="•"/>
            </a:pPr>
            <a:r>
              <a:rPr lang="fr-FR" sz="2800" dirty="0" smtClean="0">
                <a:latin typeface="Times New Roman" pitchFamily="18" charset="0"/>
                <a:cs typeface="Times New Roman" pitchFamily="18" charset="0"/>
              </a:rPr>
              <a:t>Laissez toujours une bonne impression finale. </a:t>
            </a:r>
          </a:p>
          <a:p>
            <a:pPr>
              <a:buFont typeface="Arial" pitchFamily="34" charset="0"/>
              <a:buChar char="•"/>
            </a:pPr>
            <a:r>
              <a:rPr lang="fr-FR" sz="2800" dirty="0" smtClean="0">
                <a:latin typeface="Times New Roman" pitchFamily="18" charset="0"/>
                <a:cs typeface="Times New Roman" pitchFamily="18" charset="0"/>
              </a:rPr>
              <a:t>Vous saurez en temps voulu si vous avez réussi. </a:t>
            </a:r>
          </a:p>
          <a:p>
            <a:pPr>
              <a:buFont typeface="Arial" pitchFamily="34" charset="0"/>
              <a:buChar char="•"/>
            </a:pPr>
            <a:r>
              <a:rPr lang="fr-FR" sz="2800" dirty="0" smtClean="0">
                <a:latin typeface="Times New Roman" pitchFamily="18" charset="0"/>
                <a:cs typeface="Times New Roman" pitchFamily="18" charset="0"/>
              </a:rPr>
              <a:t>Si ce n'est pas le cas, il peut être judicieux de demander des commentaires. </a:t>
            </a:r>
          </a:p>
          <a:p>
            <a:pPr>
              <a:buFont typeface="Arial" pitchFamily="34" charset="0"/>
              <a:buChar char="•"/>
            </a:pPr>
            <a:r>
              <a:rPr lang="fr-FR" sz="2800" dirty="0" smtClean="0">
                <a:latin typeface="Times New Roman" pitchFamily="18" charset="0"/>
                <a:cs typeface="Times New Roman" pitchFamily="18" charset="0"/>
              </a:rPr>
              <a:t>Vous pouvez obtenir des conseils</a:t>
            </a:r>
          </a:p>
          <a:p>
            <a:r>
              <a:rPr lang="fr-FR" sz="2800" dirty="0" smtClean="0">
                <a:latin typeface="Times New Roman" pitchFamily="18" charset="0"/>
                <a:cs typeface="Times New Roman" pitchFamily="18" charset="0"/>
              </a:rPr>
              <a:t> utiles pour améliorer vos chances </a:t>
            </a:r>
          </a:p>
          <a:p>
            <a:r>
              <a:rPr lang="fr-FR" sz="2800" dirty="0" smtClean="0">
                <a:latin typeface="Times New Roman" pitchFamily="18" charset="0"/>
                <a:cs typeface="Times New Roman" pitchFamily="18" charset="0"/>
              </a:rPr>
              <a:t>lors de votre prochaine entrevue. </a:t>
            </a:r>
            <a:endParaRPr lang="fr-FR" sz="2800" dirty="0">
              <a:latin typeface="Times New Roman" pitchFamily="18" charset="0"/>
              <a:cs typeface="Times New Roman" pitchFamily="18" charset="0"/>
            </a:endParaRPr>
          </a:p>
        </p:txBody>
      </p:sp>
      <p:pic>
        <p:nvPicPr>
          <p:cNvPr id="5122" name="Picture 2" descr="Comment préparer un entretien? - Droit Individuel Formation"/>
          <p:cNvPicPr>
            <a:picLocks noChangeAspect="1" noChangeArrowheads="1"/>
          </p:cNvPicPr>
          <p:nvPr/>
        </p:nvPicPr>
        <p:blipFill>
          <a:blip r:embed="rId2"/>
          <a:srcRect/>
          <a:stretch>
            <a:fillRect/>
          </a:stretch>
        </p:blipFill>
        <p:spPr bwMode="auto">
          <a:xfrm>
            <a:off x="5000628" y="4270577"/>
            <a:ext cx="4143372" cy="258742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642910" y="2357430"/>
            <a:ext cx="7934325" cy="16287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1714480" y="4714884"/>
            <a:ext cx="5629275" cy="1619250"/>
          </a:xfrm>
          <a:prstGeom prst="rect">
            <a:avLst/>
          </a:prstGeom>
          <a:noFill/>
          <a:ln w="9525">
            <a:noFill/>
            <a:miter lim="800000"/>
            <a:headEnd/>
            <a:tailEnd/>
          </a:ln>
          <a:effectLst/>
        </p:spPr>
      </p:pic>
      <p:pic>
        <p:nvPicPr>
          <p:cNvPr id="4" name="Picture 5"/>
          <p:cNvPicPr>
            <a:picLocks noChangeAspect="1" noChangeArrowheads="1"/>
          </p:cNvPicPr>
          <p:nvPr/>
        </p:nvPicPr>
        <p:blipFill>
          <a:blip r:embed="rId4"/>
          <a:srcRect/>
          <a:stretch>
            <a:fillRect/>
          </a:stretch>
        </p:blipFill>
        <p:spPr bwMode="auto">
          <a:xfrm>
            <a:off x="500033" y="214290"/>
            <a:ext cx="4060237" cy="2000264"/>
          </a:xfrm>
          <a:prstGeom prst="rect">
            <a:avLst/>
          </a:prstGeom>
          <a:noFill/>
          <a:ln w="9525">
            <a:noFill/>
            <a:miter lim="800000"/>
            <a:headEnd/>
            <a:tailEnd/>
          </a:ln>
          <a:effectLst/>
        </p:spPr>
      </p:pic>
      <p:sp>
        <p:nvSpPr>
          <p:cNvPr id="5" name="ZoneTexte 4"/>
          <p:cNvSpPr txBox="1"/>
          <p:nvPr/>
        </p:nvSpPr>
        <p:spPr>
          <a:xfrm>
            <a:off x="4429124" y="1000108"/>
            <a:ext cx="4286280" cy="646331"/>
          </a:xfrm>
          <a:prstGeom prst="rect">
            <a:avLst/>
          </a:prstGeom>
          <a:noFill/>
        </p:spPr>
        <p:txBody>
          <a:bodyPr wrap="square" rtlCol="0">
            <a:spAutoFit/>
          </a:bodyPr>
          <a:lstStyle/>
          <a:p>
            <a:r>
              <a:rPr lang="fr-FR" sz="3600" b="1" dirty="0" smtClean="0">
                <a:solidFill>
                  <a:srgbClr val="FF0000"/>
                </a:solidFill>
                <a:latin typeface="Times New Roman" pitchFamily="18" charset="0"/>
                <a:cs typeface="Times New Roman" pitchFamily="18" charset="0"/>
              </a:rPr>
              <a:t>Opinion et émotion</a:t>
            </a:r>
            <a:endParaRPr lang="fr-FR"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000100" y="0"/>
            <a:ext cx="5715000" cy="24955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214414" y="2214554"/>
            <a:ext cx="5067300" cy="160972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1000100" y="3500438"/>
            <a:ext cx="6967531" cy="21011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pyramide de Maslow… selon l’idéologie du... | Cyberlabe"/>
          <p:cNvPicPr>
            <a:picLocks noChangeAspect="1" noChangeArrowheads="1"/>
          </p:cNvPicPr>
          <p:nvPr/>
        </p:nvPicPr>
        <p:blipFill>
          <a:blip r:embed="rId2"/>
          <a:srcRect/>
          <a:stretch>
            <a:fillRect/>
          </a:stretch>
        </p:blipFill>
        <p:spPr bwMode="auto">
          <a:xfrm>
            <a:off x="285720" y="828144"/>
            <a:ext cx="8443940" cy="589650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a diversité des caractéristiques de l'apprenant - YouTube"/>
          <p:cNvPicPr>
            <a:picLocks noChangeAspect="1" noChangeArrowheads="1"/>
          </p:cNvPicPr>
          <p:nvPr/>
        </p:nvPicPr>
        <p:blipFill>
          <a:blip r:embed="rId2"/>
          <a:srcRect/>
          <a:stretch>
            <a:fillRect/>
          </a:stretch>
        </p:blipFill>
        <p:spPr bwMode="auto">
          <a:xfrm>
            <a:off x="0" y="214290"/>
            <a:ext cx="9144000" cy="66437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142852"/>
            <a:ext cx="8643998" cy="1046440"/>
          </a:xfrm>
          <a:prstGeom prst="rect">
            <a:avLst/>
          </a:prstGeom>
          <a:noFill/>
        </p:spPr>
        <p:txBody>
          <a:bodyPr wrap="square" rtlCol="0">
            <a:spAutoFit/>
          </a:bodyPr>
          <a:lstStyle/>
          <a:p>
            <a:r>
              <a:rPr lang="fr-FR" sz="4400" dirty="0" smtClean="0">
                <a:latin typeface="Times New Roman" pitchFamily="18" charset="0"/>
                <a:cs typeface="Times New Roman" pitchFamily="18" charset="0"/>
              </a:rPr>
              <a:t>Craintes de l’être humain</a:t>
            </a:r>
            <a:r>
              <a:rPr lang="fr-FR" dirty="0" smtClean="0"/>
              <a:t> </a:t>
            </a:r>
          </a:p>
          <a:p>
            <a:endParaRPr lang="fr-FR" dirty="0"/>
          </a:p>
        </p:txBody>
      </p:sp>
      <p:pic>
        <p:nvPicPr>
          <p:cNvPr id="49154" name="Picture 2" descr="Pantophobie ou la peur de tout - Définition, causes et traitement"/>
          <p:cNvPicPr>
            <a:picLocks noChangeAspect="1" noChangeArrowheads="1"/>
          </p:cNvPicPr>
          <p:nvPr/>
        </p:nvPicPr>
        <p:blipFill>
          <a:blip r:embed="rId2" cstate="print"/>
          <a:srcRect/>
          <a:stretch>
            <a:fillRect/>
          </a:stretch>
        </p:blipFill>
        <p:spPr bwMode="auto">
          <a:xfrm>
            <a:off x="285720" y="1428736"/>
            <a:ext cx="3141486" cy="2094324"/>
          </a:xfrm>
          <a:prstGeom prst="rect">
            <a:avLst/>
          </a:prstGeom>
          <a:noFill/>
        </p:spPr>
      </p:pic>
      <p:sp>
        <p:nvSpPr>
          <p:cNvPr id="4" name="Rectangle 3"/>
          <p:cNvSpPr/>
          <p:nvPr/>
        </p:nvSpPr>
        <p:spPr>
          <a:xfrm>
            <a:off x="0" y="4429132"/>
            <a:ext cx="3708066" cy="1077218"/>
          </a:xfrm>
          <a:prstGeom prst="rect">
            <a:avLst/>
          </a:prstGeom>
        </p:spPr>
        <p:txBody>
          <a:bodyPr wrap="none">
            <a:spAutoFit/>
          </a:bodyPr>
          <a:lstStyle/>
          <a:p>
            <a:r>
              <a:rPr lang="fr-FR" sz="3200" dirty="0" smtClean="0">
                <a:latin typeface="Times New Roman" pitchFamily="18" charset="0"/>
                <a:cs typeface="Times New Roman" pitchFamily="18" charset="0"/>
              </a:rPr>
              <a:t>Savoir analyser </a:t>
            </a:r>
          </a:p>
          <a:p>
            <a:r>
              <a:rPr lang="fr-FR" sz="3200" dirty="0" smtClean="0">
                <a:latin typeface="Times New Roman" pitchFamily="18" charset="0"/>
                <a:cs typeface="Times New Roman" pitchFamily="18" charset="0"/>
              </a:rPr>
              <a:t>le langage non verbal</a:t>
            </a:r>
          </a:p>
        </p:txBody>
      </p:sp>
      <p:pic>
        <p:nvPicPr>
          <p:cNvPr id="49156" name="Picture 4" descr="Communication non verbale, langage corporel : ces gestes qui en disent ..."/>
          <p:cNvPicPr>
            <a:picLocks noChangeAspect="1" noChangeArrowheads="1"/>
          </p:cNvPicPr>
          <p:nvPr/>
        </p:nvPicPr>
        <p:blipFill>
          <a:blip r:embed="rId3"/>
          <a:srcRect/>
          <a:stretch>
            <a:fillRect/>
          </a:stretch>
        </p:blipFill>
        <p:spPr bwMode="auto">
          <a:xfrm>
            <a:off x="3857621" y="1782427"/>
            <a:ext cx="5286380" cy="507557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avoir se taire | ces moments pendant lesquels il ne faut pas parler ..."/>
          <p:cNvPicPr>
            <a:picLocks noChangeAspect="1" noChangeArrowheads="1"/>
          </p:cNvPicPr>
          <p:nvPr/>
        </p:nvPicPr>
        <p:blipFill>
          <a:blip r:embed="rId2"/>
          <a:srcRect/>
          <a:stretch>
            <a:fillRect/>
          </a:stretch>
        </p:blipFill>
        <p:spPr bwMode="auto">
          <a:xfrm>
            <a:off x="285720" y="785794"/>
            <a:ext cx="8262910" cy="4647888"/>
          </a:xfrm>
          <a:prstGeom prst="rect">
            <a:avLst/>
          </a:prstGeom>
          <a:noFill/>
        </p:spPr>
      </p:pic>
      <p:sp>
        <p:nvSpPr>
          <p:cNvPr id="4" name="ZoneTexte 3"/>
          <p:cNvSpPr txBox="1"/>
          <p:nvPr/>
        </p:nvSpPr>
        <p:spPr>
          <a:xfrm>
            <a:off x="285720" y="214290"/>
            <a:ext cx="8215370" cy="584775"/>
          </a:xfrm>
          <a:prstGeom prst="rect">
            <a:avLst/>
          </a:prstGeom>
          <a:noFill/>
        </p:spPr>
        <p:txBody>
          <a:bodyPr wrap="square" rtlCol="0">
            <a:spAutoFit/>
          </a:bodyPr>
          <a:lstStyle/>
          <a:p>
            <a:pPr algn="ctr"/>
            <a:r>
              <a:rPr lang="fr-FR" sz="3200" dirty="0" smtClean="0">
                <a:solidFill>
                  <a:schemeClr val="accent6">
                    <a:lumMod val="75000"/>
                  </a:schemeClr>
                </a:solidFill>
                <a:latin typeface="Times New Roman" pitchFamily="18" charset="0"/>
                <a:cs typeface="Times New Roman" pitchFamily="18" charset="0"/>
              </a:rPr>
              <a:t>Savoir synchroniser une communication</a:t>
            </a:r>
            <a:endParaRPr lang="fr-FR" sz="3200" dirty="0">
              <a:solidFill>
                <a:schemeClr val="accent6">
                  <a:lumMod val="75000"/>
                </a:schemeClr>
              </a:solidFill>
              <a:latin typeface="Times New Roman" pitchFamily="18" charset="0"/>
              <a:cs typeface="Times New Roman" pitchFamily="18" charset="0"/>
            </a:endParaRPr>
          </a:p>
        </p:txBody>
      </p:sp>
      <p:sp>
        <p:nvSpPr>
          <p:cNvPr id="5" name="ZoneTexte 4"/>
          <p:cNvSpPr txBox="1"/>
          <p:nvPr/>
        </p:nvSpPr>
        <p:spPr>
          <a:xfrm>
            <a:off x="142844" y="5715016"/>
            <a:ext cx="8572560" cy="584775"/>
          </a:xfrm>
          <a:prstGeom prst="rect">
            <a:avLst/>
          </a:prstGeom>
          <a:noFill/>
        </p:spPr>
        <p:txBody>
          <a:bodyPr wrap="square" rtlCol="0">
            <a:spAutoFit/>
          </a:bodyPr>
          <a:lstStyle/>
          <a:p>
            <a:pPr algn="ctr"/>
            <a:r>
              <a:rPr lang="fr-FR" sz="3200" dirty="0" smtClean="0">
                <a:latin typeface="Times New Roman" pitchFamily="18" charset="0"/>
                <a:cs typeface="Times New Roman" pitchFamily="18" charset="0"/>
              </a:rPr>
              <a:t>Aide à évoluer en société</a:t>
            </a:r>
            <a:endParaRPr lang="fr-FR" sz="32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246769"/>
          </a:xfrm>
          <a:prstGeom prst="rect">
            <a:avLst/>
          </a:prstGeom>
        </p:spPr>
        <p:txBody>
          <a:bodyPr wrap="square">
            <a:spAutoFit/>
          </a:bodyPr>
          <a:lstStyle/>
          <a:p>
            <a:r>
              <a:rPr lang="fr-FR" sz="2800" b="1" dirty="0" smtClean="0">
                <a:latin typeface="Times New Roman" pitchFamily="18" charset="0"/>
                <a:cs typeface="Times New Roman" pitchFamily="18" charset="0"/>
              </a:rPr>
              <a:t>Grâce au livre « Les lois de la nature humaine » </a:t>
            </a:r>
            <a:r>
              <a:rPr lang="fr-FR" sz="2800" b="1" dirty="0" smtClean="0">
                <a:solidFill>
                  <a:schemeClr val="accent3"/>
                </a:solidFill>
                <a:latin typeface="Times New Roman" pitchFamily="18" charset="0"/>
                <a:cs typeface="Times New Roman" pitchFamily="18" charset="0"/>
              </a:rPr>
              <a:t>de Robert Green, </a:t>
            </a:r>
            <a:r>
              <a:rPr lang="fr-FR" sz="2800" b="1" dirty="0" smtClean="0">
                <a:latin typeface="Times New Roman" pitchFamily="18" charset="0"/>
                <a:cs typeface="Times New Roman" pitchFamily="18" charset="0"/>
              </a:rPr>
              <a:t>nous avons appris à déchiffrer les vraies lois qui permettent de comprendre notre comportement et d’anticiper les actions et les intentions des gens autour de nous. </a:t>
            </a:r>
            <a:endParaRPr lang="fr-FR" sz="2800" b="1" dirty="0">
              <a:latin typeface="Times New Roman" pitchFamily="18" charset="0"/>
              <a:cs typeface="Times New Roman" pitchFamily="18" charset="0"/>
            </a:endParaRPr>
          </a:p>
        </p:txBody>
      </p:sp>
      <p:sp>
        <p:nvSpPr>
          <p:cNvPr id="4" name="Rectangle 3"/>
          <p:cNvSpPr/>
          <p:nvPr/>
        </p:nvSpPr>
        <p:spPr>
          <a:xfrm>
            <a:off x="0" y="3072348"/>
            <a:ext cx="6786610" cy="3785652"/>
          </a:xfrm>
          <a:prstGeom prst="rect">
            <a:avLst/>
          </a:prstGeom>
        </p:spPr>
        <p:txBody>
          <a:bodyPr wrap="square">
            <a:spAutoFit/>
          </a:bodyPr>
          <a:lstStyle/>
          <a:p>
            <a:r>
              <a:rPr lang="fr-FR" sz="4000" b="1" dirty="0" smtClean="0">
                <a:solidFill>
                  <a:schemeClr val="accent6">
                    <a:lumMod val="50000"/>
                  </a:schemeClr>
                </a:solidFill>
                <a:latin typeface="Times New Roman" pitchFamily="18" charset="0"/>
                <a:cs typeface="Times New Roman" pitchFamily="18" charset="0"/>
              </a:rPr>
              <a:t>Vous avez déjà été surpris par la réaction d’un collègue, d’un proche, voir par vous même face à une situation, comme si vous étiez face à un inconnu ??!</a:t>
            </a:r>
          </a:p>
        </p:txBody>
      </p:sp>
      <p:pic>
        <p:nvPicPr>
          <p:cNvPr id="31746" name="Picture 2" descr="An Interview with the Master: Robert Greene on Stoicism – Daily Stoic ..."/>
          <p:cNvPicPr>
            <a:picLocks noChangeAspect="1" noChangeArrowheads="1"/>
          </p:cNvPicPr>
          <p:nvPr/>
        </p:nvPicPr>
        <p:blipFill>
          <a:blip r:embed="rId2"/>
          <a:srcRect/>
          <a:stretch>
            <a:fillRect/>
          </a:stretch>
        </p:blipFill>
        <p:spPr bwMode="auto">
          <a:xfrm>
            <a:off x="6643702" y="1857364"/>
            <a:ext cx="2371711" cy="15811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29584</TotalTime>
  <Words>2412</Words>
  <Application>Microsoft Office PowerPoint</Application>
  <PresentationFormat>Affichage à l'écran (4:3)</PresentationFormat>
  <Paragraphs>169</Paragraphs>
  <Slides>37</Slides>
  <Notes>1</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user</cp:lastModifiedBy>
  <cp:revision>732</cp:revision>
  <dcterms:created xsi:type="dcterms:W3CDTF">2022-10-16T22:57:57Z</dcterms:created>
  <dcterms:modified xsi:type="dcterms:W3CDTF">2023-12-06T23:05:40Z</dcterms:modified>
</cp:coreProperties>
</file>