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74" r:id="rId11"/>
    <p:sldId id="275" r:id="rId12"/>
    <p:sldId id="276" r:id="rId13"/>
    <p:sldId id="268" r:id="rId14"/>
    <p:sldId id="256" r:id="rId15"/>
    <p:sldId id="269" r:id="rId16"/>
    <p:sldId id="279" r:id="rId17"/>
    <p:sldId id="270" r:id="rId18"/>
    <p:sldId id="273" r:id="rId19"/>
    <p:sldId id="282" r:id="rId20"/>
    <p:sldId id="271" r:id="rId21"/>
    <p:sldId id="283" r:id="rId22"/>
    <p:sldId id="277" r:id="rId23"/>
    <p:sldId id="278" r:id="rId24"/>
    <p:sldId id="284" r:id="rId25"/>
    <p:sldId id="285" r:id="rId26"/>
    <p:sldId id="287" r:id="rId27"/>
    <p:sldId id="280" r:id="rId28"/>
    <p:sldId id="288" r:id="rId29"/>
    <p:sldId id="297" r:id="rId30"/>
    <p:sldId id="293" r:id="rId31"/>
    <p:sldId id="296" r:id="rId32"/>
    <p:sldId id="294" r:id="rId33"/>
    <p:sldId id="289" r:id="rId34"/>
    <p:sldId id="290" r:id="rId35"/>
    <p:sldId id="291" r:id="rId36"/>
    <p:sldId id="295" r:id="rId37"/>
    <p:sldId id="292" r:id="rId38"/>
    <p:sldId id="298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78C21"/>
    <a:srgbClr val="FFE5FF"/>
    <a:srgbClr val="FFCCFF"/>
    <a:srgbClr val="3399FF"/>
    <a:srgbClr val="FFEFFF"/>
    <a:srgbClr val="FF3399"/>
    <a:srgbClr val="FF99FF"/>
    <a:srgbClr val="FF66FF"/>
    <a:srgbClr val="FF505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66" d="100"/>
          <a:sy n="66" d="100"/>
        </p:scale>
        <p:origin x="-1422" y="-90"/>
      </p:cViewPr>
      <p:guideLst>
        <p:guide orient="horz" pos="4319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1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9DAEF-BF4F-426E-B68C-D2844D02FC16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6D4182-878F-4A66-BFA6-828F91E629E9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D4182-878F-4A66-BFA6-828F91E629E9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à coins arrondis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à coins arrondis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r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0" name="Sous-titr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EF0A57-824D-4C37-BBC2-9D875E261A06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2D874-0B8C-4E4E-9035-0B33225A2E57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EF0A57-824D-4C37-BBC2-9D875E261A06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2D874-0B8C-4E4E-9035-0B33225A2E57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EF0A57-824D-4C37-BBC2-9D875E261A06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2D874-0B8C-4E4E-9035-0B33225A2E57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EF0A57-824D-4C37-BBC2-9D875E261A06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2D874-0B8C-4E4E-9035-0B33225A2E57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à coins arrondis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à coins arrondis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EF0A57-824D-4C37-BBC2-9D875E261A06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2D874-0B8C-4E4E-9035-0B33225A2E57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EF0A57-824D-4C37-BBC2-9D875E261A06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2D874-0B8C-4E4E-9035-0B33225A2E57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EF0A57-824D-4C37-BBC2-9D875E261A06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2D874-0B8C-4E4E-9035-0B33225A2E57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EF0A57-824D-4C37-BBC2-9D875E261A06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2D874-0B8C-4E4E-9035-0B33225A2E57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EF0A57-824D-4C37-BBC2-9D875E261A06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2D874-0B8C-4E4E-9035-0B33225A2E57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EF0A57-824D-4C37-BBC2-9D875E261A06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2D874-0B8C-4E4E-9035-0B33225A2E57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à coins arrondis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rrondir un rectangle à un seul coin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EF0A57-824D-4C37-BBC2-9D875E261A06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2D874-0B8C-4E4E-9035-0B33225A2E57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à coins arrondis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Espace réservé du titre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2EF0A57-824D-4C37-BBC2-9D875E261A06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18" name="Espace réservé du pied de page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A22D874-0B8C-4E4E-9035-0B33225A2E57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78132" y="1820206"/>
            <a:ext cx="7772400" cy="1828800"/>
          </a:xfrm>
        </p:spPr>
        <p:txBody>
          <a:bodyPr/>
          <a:lstStyle/>
          <a:p>
            <a:r>
              <a:rPr lang="fr-FR" dirty="0" smtClean="0"/>
              <a:t>Techniques d’Analyse Moléculaire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4114800"/>
            <a:ext cx="7772400" cy="9144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Mme </a:t>
            </a:r>
            <a:r>
              <a:rPr lang="en-US" dirty="0" err="1" smtClean="0">
                <a:solidFill>
                  <a:schemeClr val="tx1"/>
                </a:solidFill>
              </a:rPr>
              <a:t>Benmammar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Melle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Ait</a:t>
            </a:r>
            <a:r>
              <a:rPr lang="en-US" dirty="0" smtClean="0">
                <a:solidFill>
                  <a:schemeClr val="tx1"/>
                </a:solidFill>
              </a:rPr>
              <a:t>-Ali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82040" y="1339505"/>
            <a:ext cx="8082275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 smtClean="0">
                <a:latin typeface="Comic Sans MS" pitchFamily="66" charset="0"/>
              </a:rPr>
              <a:t>L‘ARN </a:t>
            </a:r>
            <a:r>
              <a:rPr lang="fr-FR" sz="2000" dirty="0">
                <a:latin typeface="Comic Sans MS" pitchFamily="66" charset="0"/>
              </a:rPr>
              <a:t>extrait </a:t>
            </a:r>
            <a:r>
              <a:rPr lang="fr-FR" sz="2000" dirty="0">
                <a:latin typeface="Comic Sans MS" pitchFamily="66" charset="0"/>
                <a:sym typeface="Wingdings" pitchFamily="2" charset="2"/>
              </a:rPr>
              <a:t></a:t>
            </a:r>
            <a:r>
              <a:rPr lang="fr-FR" sz="2000" dirty="0">
                <a:latin typeface="Comic Sans MS" pitchFamily="66" charset="0"/>
              </a:rPr>
              <a:t> hybridation (</a:t>
            </a:r>
            <a:r>
              <a:rPr lang="fr-FR" sz="2000" dirty="0" err="1">
                <a:latin typeface="Comic Sans MS" pitchFamily="66" charset="0"/>
              </a:rPr>
              <a:t>Northern</a:t>
            </a:r>
            <a:r>
              <a:rPr lang="fr-FR" sz="2000" dirty="0">
                <a:latin typeface="Comic Sans MS" pitchFamily="66" charset="0"/>
              </a:rPr>
              <a:t> blot), banques </a:t>
            </a:r>
            <a:r>
              <a:rPr lang="fr-FR" sz="2000" dirty="0" err="1">
                <a:latin typeface="Comic Sans MS" pitchFamily="66" charset="0"/>
              </a:rPr>
              <a:t>ADNc</a:t>
            </a:r>
            <a:r>
              <a:rPr lang="fr-FR" sz="2000" dirty="0">
                <a:latin typeface="Comic Sans MS" pitchFamily="66" charset="0"/>
              </a:rPr>
              <a:t>, RT-PCR…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omic Sans MS" pitchFamily="66" charset="0"/>
              </a:rPr>
              <a:t>Différents </a:t>
            </a:r>
            <a:r>
              <a:rPr lang="fr-FR" sz="2000" dirty="0" smtClean="0">
                <a:latin typeface="Comic Sans MS" pitchFamily="66" charset="0"/>
              </a:rPr>
              <a:t>critères </a:t>
            </a:r>
            <a:r>
              <a:rPr lang="fr-FR" sz="2000" dirty="0">
                <a:latin typeface="Comic Sans MS" pitchFamily="66" charset="0"/>
              </a:rPr>
              <a:t>pour extraire </a:t>
            </a:r>
            <a:r>
              <a:rPr lang="fr-FR" sz="2000" dirty="0" smtClean="0">
                <a:latin typeface="Comic Sans MS" pitchFamily="66" charset="0"/>
              </a:rPr>
              <a:t>l‘ARN:</a:t>
            </a:r>
            <a:endParaRPr lang="fr-FR" sz="2000" dirty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buFontTx/>
              <a:buBlip>
                <a:blip r:embed="rId2"/>
              </a:buBlip>
            </a:pPr>
            <a:r>
              <a:rPr lang="fr-FR" sz="2000" dirty="0">
                <a:latin typeface="Comic Sans MS" pitchFamily="66" charset="0"/>
              </a:rPr>
              <a:t>Lyse cellulaire mécanique (congélation, billes de céramique ou détergents) ou enzymatique (</a:t>
            </a:r>
            <a:r>
              <a:rPr lang="fr-FR" sz="2000" dirty="0" smtClean="0">
                <a:latin typeface="Comic Sans MS" pitchFamily="66" charset="0"/>
              </a:rPr>
              <a:t>lysozyme)</a:t>
            </a:r>
            <a:endParaRPr lang="fr-FR" sz="2000" b="1" dirty="0" smtClean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buFontTx/>
              <a:buBlip>
                <a:blip r:embed="rId2"/>
              </a:buBlip>
            </a:pPr>
            <a:r>
              <a:rPr lang="fr-FR" sz="2000" b="1" dirty="0" smtClean="0">
                <a:latin typeface="Comic Sans MS" pitchFamily="66" charset="0"/>
              </a:rPr>
              <a:t> </a:t>
            </a:r>
            <a:r>
              <a:rPr lang="fr-FR" sz="2000" dirty="0" smtClean="0">
                <a:latin typeface="Comic Sans MS" pitchFamily="66" charset="0"/>
              </a:rPr>
              <a:t>Protection </a:t>
            </a:r>
            <a:r>
              <a:rPr lang="fr-FR" sz="2000" dirty="0">
                <a:latin typeface="Comic Sans MS" pitchFamily="66" charset="0"/>
              </a:rPr>
              <a:t>des ARN de l’action des </a:t>
            </a:r>
            <a:r>
              <a:rPr lang="fr-FR" sz="2000" dirty="0" err="1">
                <a:latin typeface="Comic Sans MS" pitchFamily="66" charset="0"/>
              </a:rPr>
              <a:t>ARNases</a:t>
            </a:r>
            <a:r>
              <a:rPr lang="fr-FR" sz="2000" dirty="0">
                <a:latin typeface="Comic Sans MS" pitchFamily="66" charset="0"/>
              </a:rPr>
              <a:t>.</a:t>
            </a:r>
            <a:endParaRPr lang="fr-FR" sz="2000" b="1" dirty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buFontTx/>
              <a:buBlip>
                <a:blip r:embed="rId2"/>
              </a:buBlip>
            </a:pPr>
            <a:r>
              <a:rPr lang="fr-FR" sz="2000" b="1" dirty="0" smtClean="0">
                <a:latin typeface="Comic Sans MS" pitchFamily="66" charset="0"/>
              </a:rPr>
              <a:t> </a:t>
            </a:r>
            <a:r>
              <a:rPr lang="fr-FR" sz="2000" dirty="0" smtClean="0">
                <a:latin typeface="Comic Sans MS" pitchFamily="66" charset="0"/>
              </a:rPr>
              <a:t>les </a:t>
            </a:r>
            <a:r>
              <a:rPr lang="fr-FR" sz="2000" dirty="0">
                <a:latin typeface="Comic Sans MS" pitchFamily="66" charset="0"/>
              </a:rPr>
              <a:t>différences de propriétés physico-chimiques ARN/protéines </a:t>
            </a:r>
          </a:p>
        </p:txBody>
      </p:sp>
      <p:sp>
        <p:nvSpPr>
          <p:cNvPr id="8" name="Rectangle 7"/>
          <p:cNvSpPr/>
          <p:nvPr/>
        </p:nvSpPr>
        <p:spPr>
          <a:xfrm>
            <a:off x="635916" y="427685"/>
            <a:ext cx="3348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Extraction </a:t>
            </a:r>
            <a:r>
              <a:rPr lang="fr-FR" sz="2400" b="1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de l’ARN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248807" y="1199218"/>
            <a:ext cx="2627335" cy="1754326"/>
          </a:xfrm>
          <a:prstGeom prst="rect">
            <a:avLst/>
          </a:prstGeom>
          <a:solidFill>
            <a:srgbClr val="FFC0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 smtClean="0">
                <a:solidFill>
                  <a:srgbClr val="FF0000"/>
                </a:solidFill>
                <a:latin typeface="Comic Sans MS" pitchFamily="66" charset="0"/>
              </a:rPr>
              <a:t>Inhiber </a:t>
            </a:r>
          </a:p>
          <a:p>
            <a:pPr algn="ctr">
              <a:lnSpc>
                <a:spcPct val="150000"/>
              </a:lnSpc>
            </a:pPr>
            <a:r>
              <a:rPr lang="fr-FR" sz="2400" b="1" dirty="0" smtClean="0">
                <a:solidFill>
                  <a:srgbClr val="FF0000"/>
                </a:solidFill>
                <a:latin typeface="Comic Sans MS" pitchFamily="66" charset="0"/>
              </a:rPr>
              <a:t>toute trace d’</a:t>
            </a:r>
            <a:r>
              <a:rPr lang="fr-FR" sz="2400" b="1" dirty="0" err="1" smtClean="0">
                <a:solidFill>
                  <a:srgbClr val="FF0000"/>
                </a:solidFill>
                <a:latin typeface="Comic Sans MS" pitchFamily="66" charset="0"/>
              </a:rPr>
              <a:t>ARNase</a:t>
            </a:r>
            <a:r>
              <a:rPr lang="fr-FR" sz="2400" dirty="0" smtClean="0">
                <a:latin typeface="Comic Sans MS" pitchFamily="66" charset="0"/>
              </a:rPr>
              <a:t> </a:t>
            </a:r>
            <a:endParaRPr lang="fr-FR" sz="2400" dirty="0">
              <a:latin typeface="Comic Sans MS" pitchFamily="66" charset="0"/>
            </a:endParaRPr>
          </a:p>
        </p:txBody>
      </p:sp>
      <p:pic>
        <p:nvPicPr>
          <p:cNvPr id="3" name="Picture 1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6545" y="393496"/>
            <a:ext cx="733021" cy="61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2027617" y="479689"/>
            <a:ext cx="50529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Comic Sans MS" pitchFamily="66" charset="0"/>
              </a:rPr>
              <a:t>Pour une extraction ARN optimale</a:t>
            </a:r>
            <a:endParaRPr lang="fr-FR" sz="2400" dirty="0">
              <a:latin typeface="Comic Sans MS" pitchFamily="66" charset="0"/>
            </a:endParaRPr>
          </a:p>
        </p:txBody>
      </p:sp>
      <p:sp>
        <p:nvSpPr>
          <p:cNvPr id="5" name="Flèche vers le bas 4"/>
          <p:cNvSpPr/>
          <p:nvPr/>
        </p:nvSpPr>
        <p:spPr>
          <a:xfrm>
            <a:off x="4517505" y="869434"/>
            <a:ext cx="45719" cy="2698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èche vers le bas 5"/>
          <p:cNvSpPr/>
          <p:nvPr/>
        </p:nvSpPr>
        <p:spPr>
          <a:xfrm>
            <a:off x="4516756" y="3030517"/>
            <a:ext cx="45719" cy="2698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/>
          <p:cNvSpPr txBox="1"/>
          <p:nvPr/>
        </p:nvSpPr>
        <p:spPr>
          <a:xfrm>
            <a:off x="1298572" y="3240383"/>
            <a:ext cx="649631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000" dirty="0" smtClean="0">
                <a:latin typeface="Comic Sans MS" pitchFamily="66" charset="0"/>
              </a:rPr>
              <a:t> Utilisation des gants pendant toute la manipulation</a:t>
            </a:r>
          </a:p>
          <a:p>
            <a:pPr marL="284163" indent="-284163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000" dirty="0" smtClean="0">
                <a:latin typeface="Comic Sans MS" pitchFamily="66" charset="0"/>
              </a:rPr>
              <a:t>Utiliser de l’eau et des réactifs </a:t>
            </a:r>
            <a:r>
              <a:rPr lang="fr-FR" sz="2000" dirty="0" err="1" smtClean="0">
                <a:latin typeface="Comic Sans MS" pitchFamily="66" charset="0"/>
              </a:rPr>
              <a:t>RNase</a:t>
            </a:r>
            <a:r>
              <a:rPr lang="fr-FR" sz="2000" dirty="0" smtClean="0">
                <a:latin typeface="Comic Sans MS" pitchFamily="66" charset="0"/>
              </a:rPr>
              <a:t> free (ajouter du DEPC à l’eau et </a:t>
            </a:r>
            <a:r>
              <a:rPr lang="fr-FR" sz="2000" dirty="0" err="1" smtClean="0">
                <a:latin typeface="Comic Sans MS" pitchFamily="66" charset="0"/>
              </a:rPr>
              <a:t>autoclaver</a:t>
            </a:r>
            <a:r>
              <a:rPr lang="fr-FR" sz="2000" dirty="0" smtClean="0">
                <a:latin typeface="Comic Sans MS" pitchFamily="66" charset="0"/>
              </a:rPr>
              <a:t>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000" dirty="0" smtClean="0">
                <a:latin typeface="Comic Sans MS" pitchFamily="66" charset="0"/>
              </a:rPr>
              <a:t> Tubes et cônes </a:t>
            </a:r>
            <a:r>
              <a:rPr lang="fr-FR" sz="2000" dirty="0" err="1" smtClean="0">
                <a:latin typeface="Comic Sans MS" pitchFamily="66" charset="0"/>
              </a:rPr>
              <a:t>RNase</a:t>
            </a:r>
            <a:r>
              <a:rPr lang="fr-FR" sz="2000" dirty="0" smtClean="0">
                <a:latin typeface="Comic Sans MS" pitchFamily="66" charset="0"/>
              </a:rPr>
              <a:t> free (autoclavage)</a:t>
            </a:r>
          </a:p>
          <a:p>
            <a:pPr marL="284163" indent="-284163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000" dirty="0" smtClean="0">
                <a:latin typeface="Comic Sans MS" pitchFamily="66" charset="0"/>
              </a:rPr>
              <a:t> Nettoyer la paillasse et ces instruments (pipettes…) avec une solution </a:t>
            </a:r>
            <a:r>
              <a:rPr lang="fr-FR" sz="2000" dirty="0" err="1" smtClean="0">
                <a:latin typeface="Comic Sans MS" pitchFamily="66" charset="0"/>
              </a:rPr>
              <a:t>décontaminante</a:t>
            </a:r>
            <a:r>
              <a:rPr lang="fr-FR" sz="2000" dirty="0" smtClean="0">
                <a:latin typeface="Comic Sans MS" pitchFamily="66" charset="0"/>
              </a:rPr>
              <a:t> (</a:t>
            </a:r>
            <a:r>
              <a:rPr lang="fr-FR" sz="2000" dirty="0" err="1" smtClean="0">
                <a:latin typeface="Comic Sans MS" pitchFamily="66" charset="0"/>
              </a:rPr>
              <a:t>Rnase</a:t>
            </a:r>
            <a:r>
              <a:rPr lang="fr-FR" sz="2000" dirty="0" smtClean="0">
                <a:latin typeface="Comic Sans MS" pitchFamily="66" charset="0"/>
              </a:rPr>
              <a:t> </a:t>
            </a:r>
            <a:r>
              <a:rPr lang="fr-FR" sz="2000" dirty="0" err="1" smtClean="0">
                <a:latin typeface="Comic Sans MS" pitchFamily="66" charset="0"/>
              </a:rPr>
              <a:t>Away</a:t>
            </a:r>
            <a:r>
              <a:rPr lang="fr-FR" sz="2000" dirty="0" smtClean="0">
                <a:latin typeface="Comic Sans MS" pitchFamily="66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 l="5530" t="11271" r="29722" b="46106"/>
          <a:stretch>
            <a:fillRect/>
          </a:stretch>
        </p:blipFill>
        <p:spPr bwMode="auto">
          <a:xfrm>
            <a:off x="447678" y="1379095"/>
            <a:ext cx="8262452" cy="3057989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494675" y="3177915"/>
            <a:ext cx="1514006" cy="2398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Connecteur droit 4"/>
          <p:cNvCxnSpPr/>
          <p:nvPr/>
        </p:nvCxnSpPr>
        <p:spPr>
          <a:xfrm>
            <a:off x="3462728" y="3192905"/>
            <a:ext cx="41522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75" y="981075"/>
            <a:ext cx="733425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Légende sans bordure 2 2"/>
          <p:cNvSpPr/>
          <p:nvPr/>
        </p:nvSpPr>
        <p:spPr>
          <a:xfrm>
            <a:off x="5711252" y="5261548"/>
            <a:ext cx="2983043" cy="1165273"/>
          </a:xfrm>
          <a:prstGeom prst="callout2">
            <a:avLst>
              <a:gd name="adj1" fmla="val -4187"/>
              <a:gd name="adj2" fmla="val 49742"/>
              <a:gd name="adj3" fmla="val -129603"/>
              <a:gd name="adj4" fmla="val -29441"/>
              <a:gd name="adj5" fmla="val -38113"/>
              <a:gd name="adj6" fmla="val -3502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tx1"/>
                </a:solidFill>
                <a:latin typeface="Comic Sans MS" pitchFamily="66" charset="0"/>
              </a:rPr>
              <a:t>+Phénol/</a:t>
            </a:r>
            <a:r>
              <a:rPr lang="fr-FR" dirty="0" err="1">
                <a:solidFill>
                  <a:schemeClr val="tx1"/>
                </a:solidFill>
                <a:latin typeface="Comic Sans MS" pitchFamily="66" charset="0"/>
              </a:rPr>
              <a:t>Chlrf</a:t>
            </a:r>
            <a:r>
              <a:rPr lang="fr-FR" dirty="0">
                <a:latin typeface="Comic Sans MS" pitchFamily="66" charset="0"/>
                <a:sym typeface="Wingdings" pitchFamily="2" charset="2"/>
              </a:rPr>
              <a:t></a:t>
            </a:r>
            <a:r>
              <a:rPr lang="fr-FR" dirty="0">
                <a:latin typeface="Comic Sans MS" pitchFamily="66" charset="0"/>
              </a:rPr>
              <a:t> accélérer la procédure d’extraction </a:t>
            </a:r>
            <a:endParaRPr lang="fr-FR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Légende sans bordure 2 6"/>
          <p:cNvSpPr/>
          <p:nvPr/>
        </p:nvSpPr>
        <p:spPr>
          <a:xfrm>
            <a:off x="142844" y="142852"/>
            <a:ext cx="2286016" cy="1143008"/>
          </a:xfrm>
          <a:prstGeom prst="callout2">
            <a:avLst>
              <a:gd name="adj1" fmla="val 101103"/>
              <a:gd name="adj2" fmla="val 49789"/>
              <a:gd name="adj3" fmla="val 118829"/>
              <a:gd name="adj4" fmla="val 125470"/>
              <a:gd name="adj5" fmla="val 219658"/>
              <a:gd name="adj6" fmla="val 12576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err="1">
                <a:solidFill>
                  <a:schemeClr val="tx1"/>
                </a:solidFill>
                <a:latin typeface="Comic Sans MS" pitchFamily="66" charset="0"/>
              </a:rPr>
              <a:t>GuSCN</a:t>
            </a:r>
            <a:r>
              <a:rPr lang="fr-FR" dirty="0">
                <a:solidFill>
                  <a:schemeClr val="tx1"/>
                </a:solidFill>
                <a:latin typeface="Comic Sans MS" pitchFamily="66" charset="0"/>
              </a:rPr>
              <a:t>: agent puissant de dénaturation des protéines</a:t>
            </a:r>
            <a:r>
              <a:rPr lang="fr-FR" dirty="0" smtClean="0">
                <a:solidFill>
                  <a:schemeClr val="tx1"/>
                </a:solidFill>
                <a:latin typeface="Comic Sans MS" pitchFamily="66" charset="0"/>
              </a:rPr>
              <a:t>: Lyse </a:t>
            </a:r>
            <a:endParaRPr lang="fr-FR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Légende sans bordure 2 7"/>
          <p:cNvSpPr/>
          <p:nvPr/>
        </p:nvSpPr>
        <p:spPr>
          <a:xfrm>
            <a:off x="6215074" y="142876"/>
            <a:ext cx="2786082" cy="1428736"/>
          </a:xfrm>
          <a:prstGeom prst="callout2">
            <a:avLst>
              <a:gd name="adj1" fmla="val 51083"/>
              <a:gd name="adj2" fmla="val 345"/>
              <a:gd name="adj3" fmla="val 49241"/>
              <a:gd name="adj4" fmla="val -120404"/>
              <a:gd name="adj5" fmla="val 180504"/>
              <a:gd name="adj6" fmla="val -12031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smtClean="0">
                <a:latin typeface="Comic Sans MS" pitchFamily="66" charset="0"/>
              </a:rPr>
              <a:t>beta2-</a:t>
            </a:r>
            <a:r>
              <a:rPr lang="fr-FR" dirty="0" err="1" smtClean="0">
                <a:latin typeface="Comic Sans MS" pitchFamily="66" charset="0"/>
              </a:rPr>
              <a:t>mercaptoéthanol</a:t>
            </a:r>
            <a:r>
              <a:rPr lang="fr-FR" dirty="0" smtClean="0">
                <a:latin typeface="Comic Sans MS" pitchFamily="66" charset="0"/>
              </a:rPr>
              <a:t>: rupture </a:t>
            </a:r>
            <a:r>
              <a:rPr lang="fr-FR" dirty="0">
                <a:latin typeface="Comic Sans MS" pitchFamily="66" charset="0"/>
              </a:rPr>
              <a:t>des ponts disulfures protéiques</a:t>
            </a:r>
            <a:endParaRPr lang="fr-FR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9698" name="AutoShape 2" descr="data:image/jpeg;base64,/9j/4AAQSkZJRgABAQAAAQABAAD/2wCEAAkGBhIQDxAPDw8QEBEWFxoRERERFhAQFBcQExYWFhYQFxYXHyYiFxovGRUUHy8gIykpLS0tFh8zQTAsNSYuLCkBCQoKDgwOGg8PGiwlHSI1KSstLDQpNTUwMjQsLCwpMi01LCwsLCwtLCw0LDQ0Lyk0KSwsNTU1Ki0sKSwpNDQsLP/AABEIAM0A9gMBIgACEQEDEQH/xAAcAAEAAgMBAQEAAAAAAAAAAAAABwgBBQYEAwL/xABDEAABAwICBgcFBQcDBAMAAAABAAIDBBEGMQUHEiFBYRMUMkJRcYEXIlSRk1KCscHSCGJkkqPT4yOhwnKisuEVM2P/xAAbAQEAAgMBAQAAAAAAAAAAAAAABAUDBgcCAf/EADIRAAIBAgIGBwkBAQAAAAAAAAABAgMEETEFEhMUIUEGIlFxgaHRFTJTYaKxweHwkUL/2gAMAwEAAhEDEQA/AJxREQBERAEREAREQBERAEREAXm0lpBlPDJPK7ZYxpc48hwHieAHiV6VEmt3FW28UETvdZZ85HGTux+gNzzI+ysVaoqcdYsNHWUryuqSyzb7Ec3ifH1VWvd/qOhh7sMZLRs/vkds+e7kFoqPSMsLtuGWSN32mOc0/wCy8yKklOUni3xOo0ralShs4RSj2E0auMfurL0tUR1ho2mPFm9I0Z3GW0M92Y4biu9VY9HV76eaOeJ2y9jg5p5jgfEcCPAqxWHtNsraaOpjycPebmWvG5zD5H57jxVpa1tdass0aHp/Ritqiq0lhCXk/wB+pskRFMNaCIiAIiIAiIgCIiAIiIAiIgCIiAIiIAiIgCIiAIiIAiIgNJjDEbaCkknNi8+5C08ZXZeg3k8gq8zzOe5z3kuc4lznHeS4m5J53XT6xcU9eqyGOvBFdkVsnHvS+pAtyAXKKmuau0lgskdL0Ho/dKGtJdeXF/LsQREUUvQu51WYq6rU9WkdaGYgC+TZsmu8j2T93wXDLK9wm4SUkRrq2hc0pUp5P+x8C0iLlNXWKuvUgEjrzxWZLfNw7svqAb8wV1avoSU4qSOT3FCdvVlSnmgiIvRgCIiAIiIAiIgCIiAIiIAiIgCIiAIiIAiIgCIiALiNaWKuq03V43WmnBbuzbDk53Insj18F2FdWsgifNK7ZYxpe48gL+p5KumI9OvraqSok3bR91uezGNzWD0+ZueKiXVXUjgs2bDoHR+819pNdWHHvfJflmsREVOdHMtbcgAXOQA8V0mKsES0EVNK/eJG/wCp+5NvJi/ltv4lrluNU+FusVBq5G3ihPuXydPmP5RZ3mWqV8QaFZWU0tNJk4bnZlrxva8eRt+HFTaNtr03J58jWNI6bVtdwpR91e/4+mfkVrRenSNA+nmkglbsvY4tcOY4jxHEHwK8yhvgbNGSkk1kzd4QxG6gq45xcs7ErR3onZjzG4jmArDU87ZGNkY4OY4BzXDItcLgj0VXlLGqHFW006Pld7zbvpyeLM3x+naHIu8FOs6uD1HzNV6R6P2lPeYLjHPu7fD7dxJqIitDQgiIgCIiAIiIAiIgCIiAIiIAiIgCIiAIiIAiLT4rxC2hpJKh1i7sxNPeld2W+WZPIFfG1FYsyUqcqs1CCxb4I4HW/iq7ho+J24WfUEcXZsi9Nzj5t8FGC+tTUuke+SRxc9xLnOOZc43J+a+SoqtR1JOTOr2FnGzoRpR5ZvtfNhenR1A+omjgibtPe4MaOZ4nwHEnwC8yljVBhbZa7SErd7rsgB4MyfJ6n3RyDvFKNN1JKJ50jeRs6EqrzyXzZ3ugNCso6aKmjyYN7si553uefM3K2CIr1JJYI5TOcpycpPFviyNNb2Fdtg0hE33mWZOBxZk2T0O48iPBRKrQzwNkY5j2hzXAtc07wWuFiDysq84vw46gq5IDcs7cTj3onZHzG8HmCqy8pYPXXM3no5pDaU92m+Mcu7s8Pt3GkXooK58Esc0Ttl7HB7TzH4jkvOigm1tKSweRZLDenWVtLHUR7toWe3PZkG5zD6/MWPFbNQhquxV1Sq6vI60ExDd+TZcmv5A9k+YPBTeruhV2kMeZy3Stg7K4cF7r4ru/QREWcqgiIgCIiAIiIAiIgCIiAIiIAiIgCIiAKCtZeKuuVZjjdeCG7GWyc/vyc94sOQvxUh6zsVdTpeijdaeYFjbZtjyfJyO+w5m/BQaq28q/8LxN06N6Pzupr5R/L/H+mERZVcbobfCmH3V1XHTtuGn3pHDuxN7TvPIDmQrBkxU0BJ2YoYmXP2WRRt/ANH+y5fVjhbqlIJZG2nms9182x9yPluNzzNuC9+sYH/4fSVvhpflsG/8Asrm1pakcXmzm2nb/AHqvqRfVhwXzfNkC4y1219ZM8Usz6OmBtGyKzJC3g98g37XJpAGW+1zzNPrB0nG4ObpKtvn708rx6tcSD8loCsKUUBYLVPrmfWzNoNI7PTu/+idoDBI4C/RvaNwda9iLA5Wva/a6xsLddpC6Nt54rvitm4d+L1A3cwFV/CLyNI0Jb2hUQkefSssrmLzOKnFxZnt687erGrDNFW1hdvrRwr1Wq6xG20MxLt2TZs3M5A9oeZHBcQqGcHCTizrFrcwuaUasMn/YeBlTtq3xV12kDJHXnhsyS+bm9yX1AseYPioIW5wniF1DVx1DblvZlaO9E7tN88iOYCy29XZzx5EHS9gr23cV7y4r08fQsYi+VNUtkYySNwcxwDmuGRa4XB+S+quzl7TTwYREQ+BERAEREAREQBERAEREAREQBfGrqmxRvlkcGsY0vc48GtFyV9lF2t/FWWj4neD6gj5si/Bx+6sVWoqcXJk6ws5XleNKPi+xczgcUaffXVUlQ+4BOzG092Idlv5nmStSiKibbeLOr06cacFCCwS4ILrtW2Fuu1YfI28ENnyXyc7uR+pFzyafFcrBC57msY0uc4hrWjeS4mwA53Vh8IYdbQUkcAsX9uVw70ru0fIbgOTQpNtS154vJFJpy/3W31Yvry4L5drN0tJjiLa0XpFvjSzj16J63a8WmoOkpaiP7UT2/wAzCPzVyc1KUosrCA3mB49rSujm+NVAP6zFcdVB1axbWmdHD+Ijd/K7a/JW+CA1mJNBMraWSnfu2hdjs9mQb2v+fzBI4quldRPhlfDK3ZexxY4eBBt6jmrPKMNb+FbgaQibvFmVAH2cmS/g0/d8FBu6WtHXWaNo6O6Q2NXd5vqyy+T/AH6EUoiKqOgEq6ocVXB0fK7eLvpyfDN8X4uH3vBSgqw0VY+GRksbi17HB7XDg4G4VicM6eZXUsdQywuLPbnsyDtM+eXIg8Va2lXWjqPNGgdItH7GrvEF1ZZ/J/v1NqiIpxqwREQBERAEREAREQBERAEREBqsTaeZQ0slQ+xIFmNy2pD2WfPPkCeCrtWVb5pHyyOLnvcXuceLnG5K67WfirrdV0EbrwQktFsnS5PfzHdHkTxXFKnuquvLBZI6RoHR+60NpNdefHuXJeoRF7tCaIfV1EVPF2nm1+DW5ueeQAJ9FFSxeCL6c4wi5SeCXE7vVDhbbkdXyt91hLIAeMlvef6A2HM/uqXF5dF6NZTQRwRCzGNDW+O7Nx5k3J5kr1K9o09nHVOU6RvZXlw6ryyXcFhwuCPHd81lFlK8o/KzZc5p4Ej5bl+FscRQdHW1cf2ZpG/yyOH5LXIDstT8W1p2gH77nfyxSO/JWxVWNR8d9PUh+yJXf0JB+atOgC+VTTNlY+ORocxwLXNORa4WI+S+qIfU2niiuWK8POoauSndctHvROPeid2XeeYPMFadTrrLwr1ykMkbbzw3ey2bmd+PnuFxzFuKgtUlels54cjqOiL9XlupP3lwfr4mF2mrHFXVKroZHWgmIa6+TZMmSchvsfMHguLWVihNwkpInXNvC5pSpTyf9j4FpEXH6tMVdcpejkdeeGzH3zczuSc9wseYvxXYK9hNTipI5Pc287erKlPNf3mERF7I4REQBERAEREAREQBcjrJxV1KkLI3WnmuyO2bW9+T0BsOZHguqqKhsbHSPcGsaC5zjkGtFyT6KvGLcROr6uSc3DOxE092JvZHnmTzJUW5q6kcFmy+0Ho/e6+tJdSPF/N8kaZYRFTHSgpk1S4W6GA1sjf9SYWjvm2DO/3iAfIN8VHmB8MmvrGRkHom/wCpMf8A8wezfxJ3epPBWCYwNAaAAALADcABkAFYWdLF678DUOkl/qRVrB8Xxl3cl4/2Z+kRFZmjBCiICneP4tjS+km/xMxHk6RxH4rQLsNbtP0enNIN8ZA/+eNj/wDkuPQEk/s/w7Wmmn7MMjv/ABb/AMlZpVy/ZyjvpWd3hSv+Zlh/9qxqAIiIAoN1m4V6nVdLG20ExL22ybJm+PkN9xyNuCnJanFGgGV1LJTvsCRtRuPdlHZd+R5ErBXpbSGHMttE37srhSfuvg+7t8CuCL7VdK6KR8UjS17HFjmng5psQviqQ6immsUbfC2IHUNVHUNuQPdkaO9Ee03z4jmArE0lU2WNksbg5j2h7XDi1wuCqvqU9UOKs9Hyu8X05PzfF+Lh97kptpV1XqPJmrdItH7WnvEF1o5936+xKSIitTQQiIgCIiAIiIAiLW4i02yippamTJo91uRc87msHmfkLngvjaSxZ7hCVSShFYt8EcJrexVstGj4ne86z5yODM2R+p948gPFROvRpCufPLJNK7ae9xe48z4eA4ALzqiq1HUlrHVtHWcbOhGks82+1hZAWF3WqrC3WanrUjbwwEEXydPm0enaP3fFeacHOSijNd3MLajKrPJf2HiSJq/wv1GjaHi08lpJvEG3ux+gNvMu8V06Ir6MVFKKOTV6069SVWeb4hERejCEREBWXX9o4xaZdJbdNFHID/0gxEf0x81GytzrB1fQaXpxHIejmZcwTgXLCbXaR3mmwuOQURUf7N9aZAJqukZFfe+PppH25MLWi/m5Ae39mvRzjPXVFjshjIQfFz3F5A9GD5hT0tPhTC0GjaVlJTNIYPec51i98httSOIzO4eQAGQW4QBERAEREBFmt/CuWkIm+DKgD5Ml/Bp+6otVn6ykZNG+KRocx7SxzTxa4WIVdcT6AfQ1UlO+5AN43fajPZf8tx5gjgqq7pastdZM3/o7pDa0t3m+tHLu/XoapfakqnRSMljcWvY4Pa4cHNNwV8UUI2hpNYMsfhbEDK6ljqG2BPuyNHdlHab+Y5ELbKC9WmKup1XRyOtBNZj75Nf3JOQ32PI34KdFd0Ku0hjzOXaWsHZXDivdfFengERFnKkIiIAiIgChPWpirrNT1aN14YCQbZOmyc707I+94qQ9YmKeo0h2HWnlvHD4jd70voCPUtUCEquvKv8AwvE3Ho3o/Fu6msuEfy/x/phERVpu56KGifPLHDE3ae9wY0cybeg5qxeHdBsoqWKmj37I952W0873PPmfkLDguB1QYWsHaQlbvN46e/hk+X8Wj73ipQVtaUtWOu82c/6RX+2q7vB9WOff+vUIiKaauEREAREQGnxPi6l0bD01ZMI2ncxou573DusaN54chfeQo4d+0jR9JYUVUY/tEwh1vHYvb/uURax8TyaQ0lUTPcSxr3RQN32bCxxDQBwv2jzcVzCAuLhPG1JpSIyUcu0W26SNw2JGE5bTfDmLg2O/ct8qdYGxK/R2kKeqY4gBwbK0ZOgcQJGHx3bx4EA8FcVAEREAREQBcXrPwr1ul6aNt54QXC2bos3s5ndtDyI4rtEXicFOLiyRa3E7arGrDNf2HiVbWF1+snCvUqsvjbaCa747ZNd34/Qm45EeC5BUU4uEnFnWba4hcUo1YZP+8jKnHVjirrlL0MjrzwgNdfN0eTJOZ3WPMX4qDVtcMaffQ1UdQy5ANnty2oz2mfLeOYB4LJQq7OePIg6WsFe27iveXFd/Z4lkEXxoqxk0bJY3BzHtD2uHFpFwvsrw5a008GEREPgX4mmaxrnvIa1oLnOO4BoFySfCy/ajfW7iro4xQRO9+QbUxHCLus8yRc8h+8sdSoqcXJkyytJXdaNKPPP5LmyP8ZYkNfVvm3iMe5C08Igdx8zvJ8+S0SIqKUnJ4s6vSpRowVOCwS4ILbYX0A6uqo6dlwCbyOHdiHad8tw5kLVKb9V2Fuq0vTyNtNOA43zbFmxnL7R8wOCy0KW0nhyK/S18rO3c17z4Lv7fA7CkpWxRsijaGsY0Ma0cGtFgF9URXhy1tt4sIiIfAiIgCIiAqRrOwm/R2kp43NIikc6andwdE8k7IPi0nZPlzC5NXOxHhal0jD0FZC2VmbSbtc132mOG9p8s+aj0/s5aO2r9Zrdn7O1B8tro0BCOB8MyaRr6eljaSC4OlcMmQNIL3k8N24eJIHFXFWlwvg6k0bEYqOER3sXvN3SPIyLnneeO7IXNgFukAREQBERAEREBpsW4ebXUklO6wd2onHuyt7J8sweRKrxU07o3uje0te0lrmnMOabEH1VoFFGt7Cuy4aQibudZlQBwdkyT17J5hvioN5SxWuuRtfRzSGyqbtN8JZd/7+5GKIiqjfSUNUOKrE6PlduN305Pjm+L8XD73ipVVX6apdE9kkbi17SHNcMw5puD81YjCeIW11JHUNsHdmVo7sre03yyI5EK1tKustR8jQekWj9lU3mC4Sz7/wB/c3CIinGqng07phlJTy1MvZYL24ucdzWDmTYKuelNIvqZpJ5Td73Fzjw35AcgLADwAXaa18VdYqBSROvFCfftk6fI/wAou3zLlwKqLqrry1VkjougNH7vR2s11p+S5f7n/gREUM2M9miaiOOeOSeMyxtdtOjBDdq28NJIO69r8rqSvbaz4F31R+hRSiy0606fCLIF3o63u2pVo44ZcX+GSt7bm/Au+qP0LHtub8C76w/QoqRZN6q9vkQ/YFh8P6n6kq+25vwLvrD9Cx7bh8CfrD+2orRN6q9vkPYNh8P6n6kqe28fAH6w/tp7bx8AfrD+2orRN6q9vkj77BsPh/VL1JU9t4+AP1/8ax7b/wCA/r/41FiJvVXt8kPYNh8P6pepKZ13/wAB/X/xrHtv/gP6/wDjUWom9Ve3yQ9g2Hw/ql6kpe28/AD63+NY9t5+AH1j/bUXIm9Ve3yQ9g2Hw/ql6ko+24/Aj6x/tp7bj8CPrH9Ci5E3qr2n32FYfD836koe253wLfrH9Ce253wLfrH9Ci9E3qr2j2FYfD836kn+253wLfqn9CHXc/4Jv1T+hRgibzV7R7CsPh+b9STvba/4Jn1XfpXnr9b/AE8T4ZaCNzHtLHAyuyP3dx5qOUXzear5nqOhLGLxVPj3v1MlYRFHLcLrtW2KupVYZI60E1mSXya7uS+hNjyJ8FyKyvcJOElJGC5t4XFKVKeT/vItIi4nVfirrdL0EjrzwgNN83RZNfzI7J8geKyr2E1OKkjk91bTtqsqU81/Y+JClSHbb9u+1tHavntX3/7r5KRNbGFI6eQVkRLemcduO27pLXLweF+I8b+SjtUdSDhJxZ1SyuoXVGNWGTCIixksIiIAiIgCIiAIiIAiIgCIiAIiIAiIgCIiAIiIAiIgCIiAIi+1HT9JIyO9toht87X42X0+NpLFnvw7HUulcKPb6TYN9i99i7b5cL7KKbMGYLh0fGSxxkleBtyuGzuzDGjfst9Tc+lis6do9Xi2jRrzT8XWezpxlHta4s//2Q=="/>
          <p:cNvSpPr>
            <a:spLocks noChangeAspect="1" noChangeArrowheads="1"/>
          </p:cNvSpPr>
          <p:nvPr/>
        </p:nvSpPr>
        <p:spPr bwMode="auto">
          <a:xfrm>
            <a:off x="155575" y="-1843088"/>
            <a:ext cx="4629150" cy="3848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data:image/jpeg;base64,/9j/4AAQSkZJRgABAQAAAQABAAD/2wCEAAkGBhIQDxAPDw8QEBEWFxoRERERFhAQFBcQExYWFhYQFxYXHyYiFxovGRUUHy8gIykpLS0tFh8zQTAsNSYuLCkBCQoKDgwOGg8PGiwlHSI1KSstLDQpNTUwMjQsLCwpMi01LCwsLCwtLCw0LDQ0Lyk0KSwsNTU1Ki0sKSwpNDQsLP/AABEIAM0A9gMBIgACEQEDEQH/xAAcAAEAAgMBAQEAAAAAAAAAAAAABwgBBQYEAwL/xABDEAABAwICBgcFBQcDBAMAAAABAAIDBBEGMQUHEiFBYRMUMkJRcYEXIlSRk1KCscHSCGJkkqPT4yOhwnKisuEVM2P/xAAbAQEAAgMBAQAAAAAAAAAAAAAABAUDBgcCAf/EADIRAAIBAgIGBwkBAQAAAAAAAAABAgMEETEFEhMUIUEGIlFxgaHRFTJTYaKxweHwkUL/2gAMAwEAAhEDEQA/AJxREQBERAEREAREQBERAEREAXm0lpBlPDJPK7ZYxpc48hwHieAHiV6VEmt3FW28UETvdZZ85HGTux+gNzzI+ysVaoqcdYsNHWUryuqSyzb7Ec3ifH1VWvd/qOhh7sMZLRs/vkds+e7kFoqPSMsLtuGWSN32mOc0/wCy8yKklOUni3xOo0ralShs4RSj2E0auMfurL0tUR1ho2mPFm9I0Z3GW0M92Y4biu9VY9HV76eaOeJ2y9jg5p5jgfEcCPAqxWHtNsraaOpjycPebmWvG5zD5H57jxVpa1tdass0aHp/Ritqiq0lhCXk/wB+pskRFMNaCIiAIiIAiIgCIiAIiIAiIgCIiAIiIAiIgCIiAIiIAiIgNJjDEbaCkknNi8+5C08ZXZeg3k8gq8zzOe5z3kuc4lznHeS4m5J53XT6xcU9eqyGOvBFdkVsnHvS+pAtyAXKKmuau0lgskdL0Ho/dKGtJdeXF/LsQREUUvQu51WYq6rU9WkdaGYgC+TZsmu8j2T93wXDLK9wm4SUkRrq2hc0pUp5P+x8C0iLlNXWKuvUgEjrzxWZLfNw7svqAb8wV1avoSU4qSOT3FCdvVlSnmgiIvRgCIiAIiIAiIgCIiAIiIAiIgCIiAIiIAiIgCIiALiNaWKuq03V43WmnBbuzbDk53Insj18F2FdWsgifNK7ZYxpe48gL+p5KumI9OvraqSok3bR91uezGNzWD0+ZueKiXVXUjgs2bDoHR+819pNdWHHvfJflmsREVOdHMtbcgAXOQA8V0mKsES0EVNK/eJG/wCp+5NvJi/ltv4lrluNU+FusVBq5G3ihPuXydPmP5RZ3mWqV8QaFZWU0tNJk4bnZlrxva8eRt+HFTaNtr03J58jWNI6bVtdwpR91e/4+mfkVrRenSNA+nmkglbsvY4tcOY4jxHEHwK8yhvgbNGSkk1kzd4QxG6gq45xcs7ErR3onZjzG4jmArDU87ZGNkY4OY4BzXDItcLgj0VXlLGqHFW006Pld7zbvpyeLM3x+naHIu8FOs6uD1HzNV6R6P2lPeYLjHPu7fD7dxJqIitDQgiIgCIiAIiIAiIgCIiAIiIAiIgCIiAIiIAiLT4rxC2hpJKh1i7sxNPeld2W+WZPIFfG1FYsyUqcqs1CCxb4I4HW/iq7ho+J24WfUEcXZsi9Nzj5t8FGC+tTUuke+SRxc9xLnOOZc43J+a+SoqtR1JOTOr2FnGzoRpR5ZvtfNhenR1A+omjgibtPe4MaOZ4nwHEnwC8yljVBhbZa7SErd7rsgB4MyfJ6n3RyDvFKNN1JKJ50jeRs6EqrzyXzZ3ugNCso6aKmjyYN7si553uefM3K2CIr1JJYI5TOcpycpPFviyNNb2Fdtg0hE33mWZOBxZk2T0O48iPBRKrQzwNkY5j2hzXAtc07wWuFiDysq84vw46gq5IDcs7cTj3onZHzG8HmCqy8pYPXXM3no5pDaU92m+Mcu7s8Pt3GkXooK58Esc0Ttl7HB7TzH4jkvOigm1tKSweRZLDenWVtLHUR7toWe3PZkG5zD6/MWPFbNQhquxV1Sq6vI60ExDd+TZcmv5A9k+YPBTeruhV2kMeZy3Stg7K4cF7r4ru/QREWcqgiIgCIiAIiIAiIgCIiAIiIAiIgCIiAKCtZeKuuVZjjdeCG7GWyc/vyc94sOQvxUh6zsVdTpeijdaeYFjbZtjyfJyO+w5m/BQaq28q/8LxN06N6Pzupr5R/L/H+mERZVcbobfCmH3V1XHTtuGn3pHDuxN7TvPIDmQrBkxU0BJ2YoYmXP2WRRt/ANH+y5fVjhbqlIJZG2nms9182x9yPluNzzNuC9+sYH/4fSVvhpflsG/8Asrm1pakcXmzm2nb/AHqvqRfVhwXzfNkC4y1219ZM8Usz6OmBtGyKzJC3g98g37XJpAGW+1zzNPrB0nG4ObpKtvn708rx6tcSD8loCsKUUBYLVPrmfWzNoNI7PTu/+idoDBI4C/RvaNwda9iLA5Wva/a6xsLddpC6Nt54rvitm4d+L1A3cwFV/CLyNI0Jb2hUQkefSssrmLzOKnFxZnt687erGrDNFW1hdvrRwr1Wq6xG20MxLt2TZs3M5A9oeZHBcQqGcHCTizrFrcwuaUasMn/YeBlTtq3xV12kDJHXnhsyS+bm9yX1AseYPioIW5wniF1DVx1DblvZlaO9E7tN88iOYCy29XZzx5EHS9gr23cV7y4r08fQsYi+VNUtkYySNwcxwDmuGRa4XB+S+quzl7TTwYREQ+BERAEREAREQBERAEREAREQBfGrqmxRvlkcGsY0vc48GtFyV9lF2t/FWWj4neD6gj5si/Bx+6sVWoqcXJk6ws5XleNKPi+xczgcUaffXVUlQ+4BOzG092Idlv5nmStSiKibbeLOr06cacFCCwS4ILrtW2Fuu1YfI28ENnyXyc7uR+pFzyafFcrBC57msY0uc4hrWjeS4mwA53Vh8IYdbQUkcAsX9uVw70ru0fIbgOTQpNtS154vJFJpy/3W31Yvry4L5drN0tJjiLa0XpFvjSzj16J63a8WmoOkpaiP7UT2/wAzCPzVyc1KUosrCA3mB49rSujm+NVAP6zFcdVB1axbWmdHD+Ijd/K7a/JW+CA1mJNBMraWSnfu2hdjs9mQb2v+fzBI4quldRPhlfDK3ZexxY4eBBt6jmrPKMNb+FbgaQibvFmVAH2cmS/g0/d8FBu6WtHXWaNo6O6Q2NXd5vqyy+T/AH6EUoiKqOgEq6ocVXB0fK7eLvpyfDN8X4uH3vBSgqw0VY+GRksbi17HB7XDg4G4VicM6eZXUsdQywuLPbnsyDtM+eXIg8Va2lXWjqPNGgdItH7GrvEF1ZZ/J/v1NqiIpxqwREQBERAEREAREQBERAEREBqsTaeZQ0slQ+xIFmNy2pD2WfPPkCeCrtWVb5pHyyOLnvcXuceLnG5K67WfirrdV0EbrwQktFsnS5PfzHdHkTxXFKnuquvLBZI6RoHR+60NpNdefHuXJeoRF7tCaIfV1EVPF2nm1+DW5ueeQAJ9FFSxeCL6c4wi5SeCXE7vVDhbbkdXyt91hLIAeMlvef6A2HM/uqXF5dF6NZTQRwRCzGNDW+O7Nx5k3J5kr1K9o09nHVOU6RvZXlw6ryyXcFhwuCPHd81lFlK8o/KzZc5p4Ej5bl+FscRQdHW1cf2ZpG/yyOH5LXIDstT8W1p2gH77nfyxSO/JWxVWNR8d9PUh+yJXf0JB+atOgC+VTTNlY+ORocxwLXNORa4WI+S+qIfU2niiuWK8POoauSndctHvROPeid2XeeYPMFadTrrLwr1ykMkbbzw3ey2bmd+PnuFxzFuKgtUlels54cjqOiL9XlupP3lwfr4mF2mrHFXVKroZHWgmIa6+TZMmSchvsfMHguLWVihNwkpInXNvC5pSpTyf9j4FpEXH6tMVdcpejkdeeGzH3zczuSc9wseYvxXYK9hNTipI5Pc287erKlPNf3mERF7I4REQBERAEREAREQBcjrJxV1KkLI3WnmuyO2bW9+T0BsOZHguqqKhsbHSPcGsaC5zjkGtFyT6KvGLcROr6uSc3DOxE092JvZHnmTzJUW5q6kcFmy+0Ho/e6+tJdSPF/N8kaZYRFTHSgpk1S4W6GA1sjf9SYWjvm2DO/3iAfIN8VHmB8MmvrGRkHom/wCpMf8A8wezfxJ3epPBWCYwNAaAAALADcABkAFYWdLF678DUOkl/qRVrB8Xxl3cl4/2Z+kRFZmjBCiICneP4tjS+km/xMxHk6RxH4rQLsNbtP0enNIN8ZA/+eNj/wDkuPQEk/s/w7Wmmn7MMjv/ABb/AMlZpVy/ZyjvpWd3hSv+Zlh/9qxqAIiIAoN1m4V6nVdLG20ExL22ybJm+PkN9xyNuCnJanFGgGV1LJTvsCRtRuPdlHZd+R5ErBXpbSGHMttE37srhSfuvg+7t8CuCL7VdK6KR8UjS17HFjmng5psQviqQ6immsUbfC2IHUNVHUNuQPdkaO9Ee03z4jmArE0lU2WNksbg5j2h7XDi1wuCqvqU9UOKs9Hyu8X05PzfF+Lh97kptpV1XqPJmrdItH7WnvEF1o5936+xKSIitTQQiIgCIiAIiIAiLW4i02yippamTJo91uRc87msHmfkLngvjaSxZ7hCVSShFYt8EcJrexVstGj4ne86z5yODM2R+p948gPFROvRpCufPLJNK7ae9xe48z4eA4ALzqiq1HUlrHVtHWcbOhGks82+1hZAWF3WqrC3WanrUjbwwEEXydPm0enaP3fFeacHOSijNd3MLajKrPJf2HiSJq/wv1GjaHi08lpJvEG3ux+gNvMu8V06Ir6MVFKKOTV6069SVWeb4hERejCEREBWXX9o4xaZdJbdNFHID/0gxEf0x81GytzrB1fQaXpxHIejmZcwTgXLCbXaR3mmwuOQURUf7N9aZAJqukZFfe+PppH25MLWi/m5Ae39mvRzjPXVFjshjIQfFz3F5A9GD5hT0tPhTC0GjaVlJTNIYPec51i98httSOIzO4eQAGQW4QBERAEREBFmt/CuWkIm+DKgD5Ml/Bp+6otVn6ykZNG+KRocx7SxzTxa4WIVdcT6AfQ1UlO+5AN43fajPZf8tx5gjgqq7pastdZM3/o7pDa0t3m+tHLu/XoapfakqnRSMljcWvY4Pa4cHNNwV8UUI2hpNYMsfhbEDK6ljqG2BPuyNHdlHab+Y5ELbKC9WmKup1XRyOtBNZj75Nf3JOQ32PI34KdFd0Ku0hjzOXaWsHZXDivdfFengERFnKkIiIAiIgChPWpirrNT1aN14YCQbZOmyc707I+94qQ9YmKeo0h2HWnlvHD4jd70voCPUtUCEquvKv8AwvE3Ho3o/Fu6msuEfy/x/phERVpu56KGifPLHDE3ae9wY0cybeg5qxeHdBsoqWKmj37I952W0873PPmfkLDguB1QYWsHaQlbvN46e/hk+X8Wj73ipQVtaUtWOu82c/6RX+2q7vB9WOff+vUIiKaauEREAREQGnxPi6l0bD01ZMI2ncxou573DusaN54chfeQo4d+0jR9JYUVUY/tEwh1vHYvb/uURax8TyaQ0lUTPcSxr3RQN32bCxxDQBwv2jzcVzCAuLhPG1JpSIyUcu0W26SNw2JGE5bTfDmLg2O/ct8qdYGxK/R2kKeqY4gBwbK0ZOgcQJGHx3bx4EA8FcVAEREAREQBcXrPwr1ul6aNt54QXC2bos3s5ndtDyI4rtEXicFOLiyRa3E7arGrDNf2HiVbWF1+snCvUqsvjbaCa747ZNd34/Qm45EeC5BUU4uEnFnWba4hcUo1YZP+8jKnHVjirrlL0MjrzwgNdfN0eTJOZ3WPMX4qDVtcMaffQ1UdQy5ANnty2oz2mfLeOYB4LJQq7OePIg6WsFe27iveXFd/Z4lkEXxoqxk0bJY3BzHtD2uHFpFwvsrw5a008GEREPgX4mmaxrnvIa1oLnOO4BoFySfCy/ajfW7iro4xQRO9+QbUxHCLus8yRc8h+8sdSoqcXJkyytJXdaNKPPP5LmyP8ZYkNfVvm3iMe5C08Igdx8zvJ8+S0SIqKUnJ4s6vSpRowVOCwS4ILbYX0A6uqo6dlwCbyOHdiHad8tw5kLVKb9V2Fuq0vTyNtNOA43zbFmxnL7R8wOCy0KW0nhyK/S18rO3c17z4Lv7fA7CkpWxRsijaGsY0Ma0cGtFgF9URXhy1tt4sIiIfAiIgCIiAqRrOwm/R2kp43NIikc6andwdE8k7IPi0nZPlzC5NXOxHhal0jD0FZC2VmbSbtc132mOG9p8s+aj0/s5aO2r9Zrdn7O1B8tro0BCOB8MyaRr6eljaSC4OlcMmQNIL3k8N24eJIHFXFWlwvg6k0bEYqOER3sXvN3SPIyLnneeO7IXNgFukAREQBERAEREBpsW4ebXUklO6wd2onHuyt7J8sweRKrxU07o3uje0te0lrmnMOabEH1VoFFGt7Cuy4aQibudZlQBwdkyT17J5hvioN5SxWuuRtfRzSGyqbtN8JZd/7+5GKIiqjfSUNUOKrE6PlduN305Pjm+L8XD73ipVVX6apdE9kkbi17SHNcMw5puD81YjCeIW11JHUNsHdmVo7sre03yyI5EK1tKustR8jQekWj9lU3mC4Sz7/wB/c3CIinGqng07phlJTy1MvZYL24ucdzWDmTYKuelNIvqZpJ5Td73Fzjw35AcgLADwAXaa18VdYqBSROvFCfftk6fI/wAou3zLlwKqLqrry1VkjougNH7vR2s11p+S5f7n/gREUM2M9miaiOOeOSeMyxtdtOjBDdq28NJIO69r8rqSvbaz4F31R+hRSiy0606fCLIF3o63u2pVo44ZcX+GSt7bm/Au+qP0LHtub8C76w/QoqRZN6q9vkQ/YFh8P6n6kq+25vwLvrD9Cx7bh8CfrD+2orRN6q9vkPYNh8P6n6kqe28fAH6w/tp7bx8AfrD+2orRN6q9vkj77BsPh/VL1JU9t4+AP1/8ax7b/wCA/r/41FiJvVXt8kPYNh8P6pepKZ13/wAB/X/xrHtv/gP6/wDjUWom9Ve3yQ9g2Hw/ql6kpe28/AD63+NY9t5+AH1j/bUXIm9Ve3yQ9g2Hw/ql6ko+24/Aj6x/tp7bj8CPrH9Ci5E3qr2n32FYfD836koe253wLfrH9Ce253wLfrH9Ci9E3qr2j2FYfD836kn+253wLfqn9CHXc/4Jv1T+hRgibzV7R7CsPh+b9STvba/4Jn1XfpXnr9b/AE8T4ZaCNzHtLHAyuyP3dx5qOUXzear5nqOhLGLxVPj3v1MlYRFHLcLrtW2KupVYZI60E1mSXya7uS+hNjyJ8FyKyvcJOElJGC5t4XFKVKeT/vItIi4nVfirrdL0EjrzwgNN83RZNfzI7J8geKyr2E1OKkjk91bTtqsqU81/Y+JClSHbb9u+1tHavntX3/7r5KRNbGFI6eQVkRLemcduO27pLXLweF+I8b+SjtUdSDhJxZ1SyuoXVGNWGTCIixksIiIAiIgCIiAIiIAiIgCIiAIiIAiIgCIiAIiIAiIgCIiAIi+1HT9JIyO9toht87X42X0+NpLFnvw7HUulcKPb6TYN9i99i7b5cL7KKbMGYLh0fGSxxkleBtyuGzuzDGjfst9Tc+lis6do9Xi2jRrzT8XWezpxlHta4s//2Q=="/>
          <p:cNvSpPr>
            <a:spLocks noChangeAspect="1" noChangeArrowheads="1"/>
          </p:cNvSpPr>
          <p:nvPr/>
        </p:nvSpPr>
        <p:spPr bwMode="auto">
          <a:xfrm>
            <a:off x="155575" y="-1843088"/>
            <a:ext cx="4629150" cy="3848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87179" y="5602014"/>
            <a:ext cx="4555876" cy="830997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pPr algn="just"/>
            <a:r>
              <a:rPr lang="fr-FR" sz="1600" dirty="0" smtClean="0">
                <a:latin typeface="Comic Sans MS" pitchFamily="66" charset="0"/>
              </a:rPr>
              <a:t>L’ARN est extrait grâce a une forte densité de</a:t>
            </a:r>
            <a:r>
              <a:rPr lang="en-US" sz="1600" dirty="0" smtClean="0"/>
              <a:t> </a:t>
            </a:r>
            <a:r>
              <a:rPr lang="en-US" sz="1600" dirty="0" err="1" smtClean="0">
                <a:latin typeface="Comic Sans MS" pitchFamily="66" charset="0"/>
              </a:rPr>
              <a:t>chlorure</a:t>
            </a:r>
            <a:r>
              <a:rPr lang="en-US" sz="1600" dirty="0" smtClean="0">
                <a:latin typeface="Comic Sans MS" pitchFamily="66" charset="0"/>
              </a:rPr>
              <a:t> de cesium </a:t>
            </a:r>
            <a:r>
              <a:rPr lang="fr-FR" sz="1600" dirty="0" smtClean="0">
                <a:latin typeface="Comic Sans MS" pitchFamily="66" charset="0"/>
              </a:rPr>
              <a:t>(</a:t>
            </a:r>
            <a:r>
              <a:rPr lang="fr-FR" sz="1600" dirty="0" err="1" smtClean="0">
                <a:latin typeface="Comic Sans MS" pitchFamily="66" charset="0"/>
              </a:rPr>
              <a:t>CsCl</a:t>
            </a:r>
            <a:r>
              <a:rPr lang="fr-FR" sz="1600" dirty="0" smtClean="0">
                <a:latin typeface="Comic Sans MS" pitchFamily="66" charset="0"/>
              </a:rPr>
              <a:t>) solution </a:t>
            </a:r>
            <a:br>
              <a:rPr lang="fr-FR" sz="1600" dirty="0" smtClean="0">
                <a:latin typeface="Comic Sans MS" pitchFamily="66" charset="0"/>
              </a:rPr>
            </a:br>
            <a:r>
              <a:rPr lang="fr-FR" sz="1600" dirty="0" smtClean="0">
                <a:latin typeface="Comic Sans MS" pitchFamily="66" charset="0"/>
                <a:sym typeface="Wingdings"/>
              </a:rPr>
              <a:t> </a:t>
            </a:r>
            <a:r>
              <a:rPr lang="fr-FR" sz="1600" dirty="0" smtClean="0">
                <a:latin typeface="Comic Sans MS" pitchFamily="66" charset="0"/>
              </a:rPr>
              <a:t>élimine l’ADN et polysaccharide.</a:t>
            </a:r>
            <a:endParaRPr lang="fr-FR" sz="16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à coins arrondis 8"/>
          <p:cNvSpPr/>
          <p:nvPr/>
        </p:nvSpPr>
        <p:spPr>
          <a:xfrm>
            <a:off x="4946754" y="3207897"/>
            <a:ext cx="3672590" cy="3072983"/>
          </a:xfrm>
          <a:prstGeom prst="roundRect">
            <a:avLst/>
          </a:prstGeom>
          <a:solidFill>
            <a:srgbClr val="FFEFFF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8" name="Picture 4" descr="https://tools.lifetechnologies.com/content/sfs/prodImages/high/15596026_650x600.jpg"/>
          <p:cNvPicPr>
            <a:picLocks noChangeAspect="1" noChangeArrowheads="1"/>
          </p:cNvPicPr>
          <p:nvPr/>
        </p:nvPicPr>
        <p:blipFill>
          <a:blip r:embed="rId2" cstate="print"/>
          <a:srcRect l="27397" t="1944" r="23288" b="3328"/>
          <a:stretch>
            <a:fillRect/>
          </a:stretch>
        </p:blipFill>
        <p:spPr bwMode="auto">
          <a:xfrm>
            <a:off x="1207975" y="524656"/>
            <a:ext cx="1362157" cy="2413417"/>
          </a:xfrm>
          <a:prstGeom prst="rect">
            <a:avLst/>
          </a:prstGeom>
          <a:noFill/>
        </p:spPr>
      </p:pic>
      <p:pic>
        <p:nvPicPr>
          <p:cNvPr id="11270" name="Picture 6" descr="http://openwetware.org/images/thumb/5/58/Trizol_phases.png/300px-Trizol_phas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849" y="3399903"/>
            <a:ext cx="4031486" cy="2701096"/>
          </a:xfrm>
          <a:prstGeom prst="rect">
            <a:avLst/>
          </a:prstGeom>
          <a:noFill/>
        </p:spPr>
      </p:pic>
      <p:pic>
        <p:nvPicPr>
          <p:cNvPr id="11272" name="Picture 8" descr="http://digitalunion.osu.edu/r2/summer06/pepple/images/Lab%20Photos/rnaisolatio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81272" y="3393780"/>
            <a:ext cx="2356426" cy="2111359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2407970" y="674560"/>
            <a:ext cx="29230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latin typeface="Comic Sans MS" pitchFamily="66" charset="0"/>
              </a:rPr>
              <a:t>Contient du:</a:t>
            </a:r>
          </a:p>
          <a:p>
            <a:r>
              <a:rPr lang="fr-FR" dirty="0" smtClean="0">
                <a:latin typeface="Comic Sans MS" pitchFamily="66" charset="0"/>
              </a:rPr>
              <a:t>Guanidine isothiocyanate</a:t>
            </a:r>
          </a:p>
          <a:p>
            <a:r>
              <a:rPr lang="fr-FR" dirty="0" smtClean="0">
                <a:latin typeface="Comic Sans MS" pitchFamily="66" charset="0"/>
              </a:rPr>
              <a:t>Phénol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273570" y="5563847"/>
            <a:ext cx="3270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Comic Sans MS" pitchFamily="66" charset="0"/>
              </a:rPr>
              <a:t>Précipitation à l’</a:t>
            </a:r>
            <a:r>
              <a:rPr lang="fr-FR" dirty="0" err="1" smtClean="0">
                <a:latin typeface="Comic Sans MS" pitchFamily="66" charset="0"/>
              </a:rPr>
              <a:t>Isopropanol</a:t>
            </a:r>
            <a:endParaRPr lang="fr-FR" dirty="0" smtClean="0">
              <a:latin typeface="Comic Sans MS" pitchFamily="66" charset="0"/>
            </a:endParaRPr>
          </a:p>
          <a:p>
            <a:r>
              <a:rPr lang="fr-FR" dirty="0" smtClean="0">
                <a:latin typeface="Comic Sans MS" pitchFamily="66" charset="0"/>
              </a:rPr>
              <a:t>Lavage à l’ETOH 70%</a:t>
            </a:r>
          </a:p>
        </p:txBody>
      </p:sp>
      <p:pic>
        <p:nvPicPr>
          <p:cNvPr id="18434" name="Picture 2" descr="https://encrypted-tbn0.gstatic.com/images?q=tbn:ANd9GcRvg7aKnW2p1IB2mnz7iH7vNV9ascGUhF9pSzKiZ-oUfSBWzG2oS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32792" y="1451974"/>
            <a:ext cx="1151281" cy="1151281"/>
          </a:xfrm>
          <a:prstGeom prst="rect">
            <a:avLst/>
          </a:prstGeom>
          <a:noFill/>
        </p:spPr>
      </p:pic>
      <p:sp>
        <p:nvSpPr>
          <p:cNvPr id="12" name="ZoneTexte 11"/>
          <p:cNvSpPr txBox="1"/>
          <p:nvPr/>
        </p:nvSpPr>
        <p:spPr>
          <a:xfrm>
            <a:off x="5456410" y="1439057"/>
            <a:ext cx="5293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Comic Sans MS" pitchFamily="66" charset="0"/>
              </a:rPr>
              <a:t>+</a:t>
            </a:r>
            <a:endParaRPr lang="en-US" sz="4400" b="1" dirty="0">
              <a:latin typeface="Comic Sans MS" pitchFamily="66" charset="0"/>
            </a:endParaRPr>
          </a:p>
        </p:txBody>
      </p:sp>
      <p:pic>
        <p:nvPicPr>
          <p:cNvPr id="18436" name="Picture 4" descr="http://www.net32.com/images/endodontic/sultan-chloroform-n-f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175" r="27361" b="4241"/>
          <a:stretch>
            <a:fillRect/>
          </a:stretch>
        </p:blipFill>
        <p:spPr bwMode="auto">
          <a:xfrm>
            <a:off x="6130959" y="475390"/>
            <a:ext cx="1169233" cy="2462681"/>
          </a:xfrm>
          <a:prstGeom prst="rect">
            <a:avLst/>
          </a:prstGeom>
          <a:noFill/>
        </p:spPr>
      </p:pic>
      <p:sp>
        <p:nvSpPr>
          <p:cNvPr id="12290" name="AutoShape 2" descr="data:image/jpeg;base64,/9j/4AAQSkZJRgABAQAAAQABAAD/2wCEAAkGBhQPEBUUERQWEREVFxYREhQQFRgUGBcYFxQXGBUTFBQYHSciGRkjGR4dHy8hLycpODguGx4yNTA2NSYrLCkBCQoKDgwOGg8PGiwcHx4sLTU0MzUtNDU0NTUsLCkpNjU1NiksLCkpMzQpLCwsNDIsLCk1NTYpLC8sLCwxKTU1M//AABEIAOEA4AMBIgACEQEDEQH/xAAcAAEAAwADAQEAAAAAAAAAAAAABgcIAQMFBAL/xABBEAABAwIEAwYFAgMGBQUBAAABAAIDBBEGMUFRBRIhEyIyUmFxByNCYoFDkRSxwggzkqLR8HKhssHhY2Rzo7MV/8QAGgEBAAMBAQEAAAAAAAAAAAAAAAEFBgIDBP/EACgRAAECBAQHAQEBAAAAAAAAAAABBAMFESICEjFBEyFRcbHB4TJCYf/aAAwDAQACEQMRAD8AvFERAEREAREQBERAEREAREQBV1j7HnLzU1K7vdWyytOW7GHfc6ZDrlzj3HvLzU9K7veGWVp8O7GHzbnTLPKtFXOXP8YDTyqV1pGjJ2T2pZWAcec3LTVTu90bFK457Med9jrkeudirOCsvAWPeblp6p3e6NilcfFsx582x1yzzNnP8YxNZXSsaCndPaFiIiKxMwEREAREQBERAEREAREQBERAEREAREQBERAEREAVcY8x9bmp6V3XKWVpy3Yw77n8BMe49tzU9K7r1bLK05bsYd9z+Aq3Vc5c/wAYDUSuV6Roydk9qFJsGYNdXv5n3ZTtPfdq4j6Geu5091xg3Br69/M67Kdp77tXHyM9dzp7q5KSkZCxrI2hjGjla1uQC8m7fPdi0PqmkzSAnChfrx9Kcxng11A/mZd9O49x2rSfof67HX3UZWiaukZMxzJGh7HDlc12RCpvGWDX0D+Zt307j3HatPkf67HX3Rw3yXYdBK5mkdOFF/Xn6SfAWPeflp6p3e8MUrj4tmPPm2OuWedhrOCs3AWPeflp6p3f8MUrj4tmPPm2OuWefq2c/wAYz5JrK6VjQU7p7QsJERWJmAiIgCIiAIiIAiIgCIiAIiIAiIgCIiAKuce49tzU9K7r1bLK05bsYd9z+B6c49x7bmp6V3Xq2WVpy3Yw77n8DrlWqrnLn+MBp5VK9I0ZOye1CkuDcGvr38zrsp2nvv1cfIz13OnuuMG4NfXv5nXZTtPffq4+RnrudP2Vy0lIyFjWRtDGNFmtbkAvJu3z3YtD65pM0gJwoX68fRSUjIWNZG0MY0crWtyAXcqkx58bRA50HDw2R4u19Q7vMByIib9ZHmy91UvFMWVdU4mepmkvoZHNb+GNs0fgK10MetVWqmtV01dIyZjmSND2OHK5rsiFk3huJ6qmdzQVE0Z+2R1j7tJsfyFbeAvjaJnNg4jyxuNmsqGjlYToJW5MP3DpuBmmoSqLVD4sZYNfQP5m3fTuPcfq0+R/rsdfdRpaJq6RkzHMkaHscLOa7IhU1jLBr6B/M276dx7j9WnyP9djqqpw3yXYdDYSuZpHThRf15+kpwFj3tOWnqnd/wAMUrvq2Y8+bY6++dhLOCs7AWPe05aeqd3/AAxSuPi2Y8+bY6++fs2c1sxnxzWV0rGgp3T2hYKIisDMhERAEREAREQBERAEREAREQBV1j3HvLzU9K7vdWyytOW7GHfc6ZDrlzj3HvLzU9K7veGWVp8O7GHfc6ZZ5Voq5y5/jAaeVSutI0ZOye1CkmDcHPr38zrsp2nvv1cfIz13On7BcYOwc+vku67Kdp779SfIz13On7BXNR0bIWNjjaGMaLNa3IBeTdvnuxaH2TOZpAThQv14+ikpGQsbHG0MY0crWtyAVZ/G7G5poRRwutLO0umcD1bFe3KNi83HsHbhWkssfEfiZqeK1TybgSuhb6Ni+WLf4b/kq10MdVVWqkbREUEhERAXp8EsdmoYaKd3NJE3mp3OPV0YsDGTqW9LfaftVo1dIyZjo5Gh7HDlc12RCyZhrjJoquGob+lI15tq29nt/LCR+VrhpuFOpFVRaoUrjLBz6B/M276dx7j9WnyP9djr+4UbWiayjZMx0cjQ9jhZzXZEKmcY4OfQSXbd9O49x+oPkf67HX9wqpw3yXYdDYyyZpHThRf15+kswFj3tOWnqnfM8MUjvr2Y8+bY6++dgLOCs/AWPe15aeqd8zwxSO+vZjz59jr75+zZzWzGfFNZXlrGgpy3T2hYCIisDMhERAEREAREQBERAFXmPce8nNT0ru94ZZWnw7sYfNudMs8mPce8nNT0ru/4ZZWnw7sYfNudMs8qzVc5c/xgNPKpXWkaMnZPahSPB2Dn18lzdlO099+pPkZ93rp+wLB2D318lzdlO0/MfufIz7vXT9gbmo6NkMbY42hjGizWjID/AHqvJu3z3YtD7JnM0gJwoX68fRR0bIY2xxtDGNFmtbkB/vVdyIrbQxqqqrVQsj4ojLa6qBzFRP8A/s9a4WXvilw7sOL1Q0e8TN9RK0PP+YkfhQoQiqIig6CIiAct+gzPQe5yWxaOHkjY0m5a1rSfYALK2B+GfxXEqWK1wZmOd/wsPaP/AMrStXqUOVC6ayjZNG6ORoexws5rsiP96ruRTqEVUWqFJ4xwc+gkuLvp3HuP1B8j/u9df3Aji0TWUbJo3RyND2OFnNORH+9VTOMcHvoJLi76dx+W/Y+R/wB3rr+4FS4b5LsOhspZM0jpwov68/SW4Cx52vLT1LvmeGKR317MefPsdffOfrOCtDAWPO15aepd83wxSO+vZjj59jr75+zZzWzGfDNJXlrGgpy3T2hP0RFYGaCIiAIiIAq9x7j3k5qeld3/AAyytPh3Yw+bc6e+XOPce9nzU9K7v+GWVv07sYfNudPfKsVXOXP8YDTSqV1pGjJ2T2oUiwfg9/EJLm7Kdp+Y/f7Gfd66fsCwfg9/EJLm7Kdp+Y/f7Gbu/l+wNzUVEyCNscTQxjRZrRp/qfVeTdvnuxaH2zOZpAThQv14+iiomQRtjiaGMaLNaNP/AD6rvRFbaGNVVVaqEREICpb+0DwGzoKto6EGmlPqLviJ/HOPwFdK8rFOH2cQpJaeToJG2a61+Vw6sePZwBQGSUX1cT4bJSzPhmbySxuLHtO41G4I6g6ggr5bjXoNfZcnYRevizgooqyWBpc5jS10Zf0cWPY17C7oOtnC/rdeXFEXuDWguc4hrWtFySTYADUk9EBaHwC4F2lXLUuHdhZ2bD98mdvZgP8AjCvhRr4e4V//AJlBHC63am8s5GsjrXF9Q0Wbf7VJV0cKEREAXRW0TJ43RytD2OFnNOv/AJ9V3ompKKqLVCksYYPfw+S4u+ncflv2+x/3euv7gR1aIraJk8bo5Wh7HCzmnX/Q+qpnGGD38PkuLvp3H5b9vsfs7+f7gVLhvkuw6GylkzSOnCi/rz9JfgLHnbctPUu+blFI769mOPn2OvvnPlnAFWlgLHnbctPUu+blFI79TZrj5/XX3z9mzmtmM+GayvLWNBTluntCeoiKwM0FX2Pce9nzU9K75nhlkb9G7GHzbnT3y5x7j3s+anpXfM8Msjfo3Yw+bc6e+VYKvcuaWYDTSqV1pGjJy2T2oUhwhhB/EJLm7IGn5j9/sZu7+X7AsIYQfxCTrdkDT8yT+hm7v5Z7A3PQ0LII2xxNDGNFmtH++p1uvFu3z3YtD7pnM0bpw4f68fRRUTII2xxNDGNFmtGn+p1uu9EVtoYxVVVqoREQgIiIAihWIfi7w+ju3tTUSi4LKYc9iNC+4YOvrf0Vacf+O1ZPdtMxlIzf+9k/xOHKP8P5Qmh5fxmn5+Mz/Y2Fn/1Nd/Ny8TBPCH1fEKeKMta4yB93i4Aj+Y7pY37rT01XlVtdJPI6SZ7pJHG7nvPM4m1upPp0X24a4vLS1LJIJOxkJEfacjZC0PIDiGOFibf6X6rkksj+0JRME1LKHDtXMkY5tupa1zS15Pu4j/ZUf+CcDX8XZzNDuWKV7bi9nANAcNjYnr6qw/jpwdsnDmzOc0SwPbYkC7xIQx7R16C5D9fD+VR/BOOTUMwmpnmKUAtDgGu6HNpDgQQVI2NeIqM4J/aAnZYVcDJh54SYne5abtP+VT/gnxe4dVWHbfw7z9NSOz/z9Wf5lJFCaIvzHKHAOaQ5pFwWm4IORBGYX6QgIiIAuitomTxujlaHscLOadf9Drdd6JqSiqi1QpHF+EH8PkuLvgcflv2+x+zv5/uBHgVoiuoWTxujlaHscLOaf99DrdUxi/CD+HydLvgcflyf0P2d/PPcCpcN8l2HQ2csmaOE4UT9efpMcBY87blp6l3zco5D+ps1x8/rr75z1ZwBVp4Dx72wEFU60o6RyO/U+1x8/rr75+zZzWzGfBNJXlrGgpy3T2h52PcBcnNUUre51dLE0eHd7B5dxpnllXq0eqxx7gLs+aopW9zq6WJo8O72Dy7jTPLLly2pfgPWVTStIMZey+lPMwPjc0Tuymu6mcfcxk5ubu3cfkag29FKHtDmkOa4AtLTcEHIg6hZzUvwPjg0bhFMS6mJ9zET9Td27j8jUHls5y24tD1mkr4tY0FLt06/fJcCL8RSh7Q5pDmkAtINwQciDqF+1aGQC6K6vjp43SzPEcbAXPe42AA1K71VH9oLiD2UtPE02ZJK5z7a9m0coPpd1/cBAfLiT4/NbdtBCXnIS1Hdb7tiHU/kt9lCab4wcSZKZDOJL2vHIxvZ2BvZrQBy7XBuoWig6oWTw7g9Fx9pEIj4bxIOkf2TOZ0c7bB12gkBhBv0GxNiMoPxnD1RRODaqF8DnXLecdHWNjyuHQr5qCvkp5GywvdHKw3Y9hsQcv5dLbEhWpgL4kR1cctHxmTtWSX5JJg1rQ3lJex8gsWnpdp36XyQFRqb/B6la/iYe9rXiGKWez3AAFoAa4Ag3IJ/GenWxW4Io31ENPBw6Obh8sMkhr2yc7mucCByyEkm1m2H3XHhN/qwx8KHcNZO6nqA2rkdyQzvjEgjgD2uLDGbAvcBYu9rWt1CpDviBxA8U4LT8QnhEEwndFCGPL2uieHXNtO8zP7dnKqw2+XXXp6Zlae+JnD4peFyxSSxUzSY2skmHca7tG8o6dW3yuB0uTko3gb4RwU7qerZVmd7eZzjAWOhk5muYWNNieXqQevXrkhFShLqeUfw1/h6eKs4hNHFTlvbupw758jAA5rIxcDmeLDPpffKd42xVwrhlUI/4CKoqWs68kcTGsDu81pJHi16A2Bz62VN4l4/JxCqkqJb8z3Xa0nmDG/TG02HQDpkNTmShJOeMfG2Uwtg4fAyhja3kBFnuaARyiMWDW9OmRz6HVdmH/j1VQ2bVxsqW6vZ8qT3Nhyu/ZvuqvRBQ1dhLGlPxSIvp3G7ekkbxyvYTlzC56HQgkZ7Fe6sufDTjb6TilOWE8skjaeRujmyuDLH2cQ73atRqSFCIvxLKGNLnENaAS4k2AAzJOgQgSyhjS5xDWtBLi42AAzJOgVQ44xua13ZQ3bTNPsZCMnHZuw/J0A5xxjg1jjFCS2mafYykfU7Zuw/J0AiCq3LnNbh0NfK5XwqRoqXbJ0++ArBwHgHtOWoqm9zOKJ31bPePLsNc8s2AsBdpy1FU3udHRROHi2e8eXYa55Z2cumzat+M8ppNKVgwV7r6QIiKyMqVhj3AXZ81RSt7niliaPDu9g8u40zyyr9aPVYY9wH2fNUUrfl+KWJv0bvYPLuNPbKtctqX4DVSqaVpBjLz2X0p52B8cGjcIpiXUxPQ5mIn6h9u4/I1Bt6KUPaHNIc0gEEG4IORB1CzkphgbHBo3CKYl1MT0OZiJ1G7dx+RqDy2c5bcWh6zSV8WsaCl26dfvkt9U//AGh/7uj/AOOb/pYreilDmhzSHNIBBBuCDkQdQvPxBh+Gvp3QVDeeN34c12j2O0cN/wDsSFaGR0MjIpFjbBM3Cajs5e/E65hmAs2Ro/k8at/7EFR1cnQRF7PCMLy1dLU1ERa5tLyGRneLyHkjmaALdLEnrkCgJj8NDXV0D6WlqJab+H5popGn5V5SA6GYcpJv3ntOh5umVr6oYnsiY2R/aSBrWvfbl53AAOfyjK562Vc/DzgbOHx0tQKfsRUU4bVzz1HIGPuDHaF+Zkdb26dB1vL8TcYqYBD/AAdN/F88zY5rPDezZq7/AM6aqTk9euoY543RysbJG8crmvFwR7Kv8fcVbh7hkcXDwyIvkMbOcueWghz5JBzG5dzW6k9Ob2ViyShoLnENaOpLjYAbknJQjhvCauoqqieqfCY3c44dTyBk7WcotHVNIyBaTcDqQ83PQKSDNxdc3JuT1JPUknMk6lcKU42wM7hXZCaeKSeUF74og7uC5s4EgXabEZDqCNLqLLk6CIuWtJNh1J6ADrcnIAISezgmPm4lRj/3MH/KVpWsVU3wt+Ev8OWVdc35ws+GA/pnR8m79Q3TXr4bXkkDGlziGtAJJJsABmSdApOdRLKGNLnENaASSTYADMk6BVDjjHBrHGKEltMD1ORlI+o/bsPydAOcc44NY4xQktpgepyMpGp2bsPydAIeqxy5zW4dDXSuV8KkaMl2ydPvgKwMBYC7TlqKpvc8UUTh4tnvHl2GueWbAWA+05aiqb8vxRRO+vZ7x5dhr7Z2eumzat+M8prNKVgwV57r6QIiKyMqEREAREQFX49wH2XNUUrfl+KWNv0bvYPLuNPbKALR6q7HuA+y5qimb8vxSxt+jd7B5dxp7ZVrltS/AaqVTTNSDGXnsvpT4cDY4NGRDMS6mJ6HMxE6jdm4/I1Bt2OQOAc0hzSAQQbgg5EHULOSmOBscmjIhnJNMT0OZiJ1G7Nx+RqDy2c5bcWh6zSV8WsaCl26dfvnuWZiHD0PEKd0FQ3mY7Ijo5rhk9h0cN/xkSFmnGeB5+F1PZPBkY8/IkaDaUXyA0eOgLf2uCCtTRyBwBaQ5pAIINwQciDqFxJEHWuAbG7bgGxyuL5FWZkdDM3Cfh9z05nrqhvDYi7ki/iY3c8vS7nRx3DiBcdbG6nPF/jNBRdpBw6nY/laxrKjutje4NaC4xsALgG9Mx1FrWVb43w3U0FW9lUS9zy57JiSRKCbl4cddxofwTH0JJXiv4l1fE4+ynMYiux3JHGB3mjx8xJdc9el7dV9fweJPF4BzFrG9rIQH8gNoXDqL97S42GwUJUu+FNC6XisHKxzwzne8sPKY2ljmdqSdA5w/NlAJv8AGvFMklPA2mkjk4fUtdd7LOL3xSAkX0aLDLPvAqpKfiksb43sle18Q5YXBxvGOvdZ5R1PQblWFjmmgpaB/DopJJpqKdk8j6hoFmzNI7OFwysXsJHS93HcCs1IQs2f4txT0IbVUcdXXNaITJUNaWPYTdzrtAc09G9Bbqb36WXfR4J4fxuOWXhpkpZ4o7GkkILecg8juclx5XEEXvpkNarX0UEMj5WNhDnSucBGI78xdfu8ttboD6uJYcqaaZsE0L2TvtyR25nO5nFreUNJ5ruBAtsru+GfwnbQhtRVgPq82M6ObD7byfdpkNzJ8G8EmipoXcQLJ61gdaUta58bXn+77W1yQOhIz9czIpJA0EuIa0AkkmwAGZJ0CEaiSQNBc4hrQCSSbAAZknQKosc44NYTDCS2mB6nIykanZmw/J0A5xzjk1hMMBIpgepyMpGp2ZsPydAIcqxy5zW4dDXSuV8KkaMl2ydPvjuFP8BYD7XlqKpvy/FFG769nvHl2GvtnxgLAfa8tRUt+X4oo3fXs948uw19s7RXTZtW/GeU1mmWsGCvPdfSBERWRlQiIgCIiAIiIAhCIgKux7gPsuaopm/K8Usbfo3eweTcae2UBWjyFVuPcB9jzVFM35Xiljb9G72jybjT2yrXLal+A1cqmmakGMvPZfSnx4GxyaMiGck0xPQ5mInUbs3H5GoNuRyBwBaQWkAgg3BByIOoWclMsDY5NIRDOSaYnunMxE6j7NxpmNQeWznLbi0O5pK+JWNBS7dOv3z3LHxNhmHiNO6Cobdp6tcPEx2j2HQj/n1B6FZmxfhCbhdQYphdpuYpB4ZG38Tdju3T2IJ1bHIHAFpBBAIINwQciDqF5WKMLw8Sp3QztuD1Y8eKN1uj2HQ/zFweiszJaGS1IcA8YlpeI05heY+eWOGSwaeaN8jA9pDtPyMs10YtwlNwuoMM4v8AVHI3wyNv4m/9xofwT47GgkAnlBNibXsNTbWw0UEks+K3BxS8VnaC4iQioBf/AOrdzgD5Q64Hsoipp8XDI3ib45HmRsUcMcRcb9zsm3J2cX8xPv7KOcA4BNXztgp2c8juuwa0Zve76Wjf2A6kBAdHDOGSVUzIYGGSV55WtbruTsAOpOgWi/h38NIuFM532lrHCz5MwwHOOK+Q3OZ9B0H24DwBDwmGzbSVDx86YixdryN8rAdPyeqk8kgaCXEAAEkk2AAzJOgUkaiSQNBLiA0AkkmwAGZJ0CqPHOOTWEwwEimB6nIykanZmw/J0A5xzjk1ZMMBIpge8cjKRqfs2GuZ0AhqrHLnNbh0NbK5Xw6RoyXbJ0++O4U+wFgPteWoqW/K8UUbvr2e8eTYa+2fGAsB9ty1FS35Xiijd9ez3DybDX2ztIBdNm1b8ZxNZplrBgrz3X0gAREVkZQIiIAiIgCIiAIiIAiIgCEIiAq3HmA+x5qimb8rOWNv0buaPJuNPbKBLRxCq3HmA+x5qimb8rOSNv6e7mjybjT2yrHLal+A1crmmakGMvPZfSny4FxyaQiGck05PddmYidR9m40zGoVtseHAFpBBFwR1BByIOyzkpngXHJpCIZyTTk912ZiJ/o3GmY1UNnOWzHodzSV8SsaCl26dfvnuWHivCsPE6cwzjp4mPbbmjdo9h39NRcFUBT4IfR8ZpqWtZzRvmYA5p5WysLrBzTY9L2BbnpfqCtLMeHAEEEEXBHUEHIg7L5a/hEVQYzKwPdE8TRE3BY9uTmkdfQjUZqzMloUHibCdRxTj9XFC0D5jTJJ15I29mwB7ydSBlqb26dRdWD8GwcLgEcAu42MsrvHI62ZOg2bkP3J9Wj4dHCXmNjWGR5lkLR1e85ucdTou97w0EkgAC5J6AAZknZAHvDQS4gAC5J6AAZknQKpMdY5NWTDASKcHvOyMpGp+zYa5nQLnHWOTVkwwEinB7zsjKR/RsNczooYqxy5zWYNDWyuV8OkaMl2ydPvjuFPcB4D7blqKlvys4o3fXs5w8mw19s+MB4D7blqKlvys443fqbOcPJsNfbO0gFLZtW/GcTSaZawYK8919IcgIiKzMoEREAREQBERAEREAREQBERAEREAXBC5RAVXjzAfYc1RTN+TnJGP093NHk9NPbKCLRxF1VmPcCdhzVFM35OckY/T+5v2emntlWOW1L8BrJXNM9IMZeey9f8U+fAuOjSEQzkmnJ7rj1MRP8AR6aZhW0x4cAQQQRcEdQQciCs5KaYFx0aUiGck05NmuPUxE/0emmahs5y2Y9DqaSviVjQU57p1++e5bL3hoJJAAFyT0AAzJKqXHWOjVkwwEinB7zh0MpH9Gw1zK5x1jo1RMMBIpwbOcOhlI/o9Nc1C0cuc1mDQSuV8OkaMnPZOn3x3CneA8B9vy1FS35OccZ/U2c4eT019s2A8B9vy1FS35OccZ/U2c4eT019s7TAspbNq34zmaTTJWDBXnuvT/EAFlyiKzMmEREAREQBERAEREAREQBERAEREAREQBERAFw5oIseoPQgrlEBU2O8CGmJnpxeA9XsH6fqPs/l7KErRzmgggi4PQg6+hVT47wKaYmenF4D1e0fpHcfZ/L2VW5bZb8GhrZXNOJSDGXnsvX757kJU6wHgTt7VFS35OccZ/U+5w8n8/bPjAeBP4i09S35OcbD+p9zvs/n7Z2qBbLJS2bVvxkTSaZKwYK8916f4n+gC2S5RFZmTCIiAIiIAiIgCIiAIiIAiIgCIiAIiIAiIgCIiAIiIAvl4p/cS/8Axv8A+koihdDvB+kOyi/u2f8AC3/pC7kRE0IxaqERFJyEREAREQBERAEREAREQ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92" name="AutoShape 4" descr="data:image/jpeg;base64,/9j/4AAQSkZJRgABAQAAAQABAAD/2wCEAAkGBhQPEBUUERQWEREVFxYREhQQFRgUGBcYFxQXGBUTFBQYHSciGRkjGR4dHy8hLycpODguGx4yNTA2NSYrLCkBCQoKDgwOGg8PGiwcHx4sLTU0MzUtNDU0NTUsLCkpNjU1NiksLCkpMzQpLCwsNDIsLCk1NTYpLC8sLCwxKTU1M//AABEIAOEA4AMBIgACEQEDEQH/xAAcAAEAAwADAQEAAAAAAAAAAAAABgcIAQMFBAL/xABBEAABAwIEAwYFAgMGBQUBAAABAAIDBBEGMUFRBRIhEyIyUmFxByNCYoFDkRSxwggzkqLR8HKhssHhY2Rzo7MV/8QAGgEBAAMBAQEAAAAAAAAAAAAAAAEFBgIDBP/EACgRAAECBAQHAQEBAAAAAAAAAAABBAMFESICEjFBEyFRcbHB4TJCYf/aAAwDAQACEQMRAD8AvFERAEREAREQBERAEREAREQBV1j7HnLzU1K7vdWyytOW7GHfc6ZDrlzj3HvLzU9K7veGWVp8O7GHzbnTLPKtFXOXP8YDTyqV1pGjJ2T2pZWAcec3LTVTu90bFK457Med9jrkeudirOCsvAWPeblp6p3e6NilcfFsx582x1yzzNnP8YxNZXSsaCndPaFiIiKxMwEREAREQBERAEREAREQBERAEREAREQBERAEREAVcY8x9bmp6V3XKWVpy3Yw77n8BMe49tzU9K7r1bLK05bsYd9z+Aq3Vc5c/wAYDUSuV6Roydk9qFJsGYNdXv5n3ZTtPfdq4j6Geu5091xg3Br69/M67Kdp77tXHyM9dzp7q5KSkZCxrI2hjGjla1uQC8m7fPdi0PqmkzSAnChfrx9Kcxng11A/mZd9O49x2rSfof67HX3UZWiaukZMxzJGh7HDlc12RCpvGWDX0D+Zt307j3HatPkf67HX3Rw3yXYdBK5mkdOFF/Xn6SfAWPeflp6p3e8MUrj4tmPPm2OuWedhrOCs3AWPeflp6p3f8MUrj4tmPPm2OuWefq2c/wAYz5JrK6VjQU7p7QsJERWJmAiIgCIiAIiIAiIgCIiAIiIAiIgCIiAKuce49tzU9K7r1bLK05bsYd9z+B6c49x7bmp6V3Xq2WVpy3Yw77n8DrlWqrnLn+MBp5VK9I0ZOye1CkuDcGvr38zrsp2nvv1cfIz13OnuuMG4NfXv5nXZTtPffq4+RnrudP2Vy0lIyFjWRtDGNFmtbkAvJu3z3YtD65pM0gJwoX68fRSUjIWNZG0MY0crWtyAXcqkx58bRA50HDw2R4u19Q7vMByIib9ZHmy91UvFMWVdU4mepmkvoZHNb+GNs0fgK10MetVWqmtV01dIyZjmSND2OHK5rsiFk3huJ6qmdzQVE0Z+2R1j7tJsfyFbeAvjaJnNg4jyxuNmsqGjlYToJW5MP3DpuBmmoSqLVD4sZYNfQP5m3fTuPcfq0+R/rsdfdRpaJq6RkzHMkaHscLOa7IhU1jLBr6B/M276dx7j9WnyP9djqqpw3yXYdDYSuZpHThRf15+kpwFj3tOWnqnd/wAMUrvq2Y8+bY6++dhLOCs7AWPe05aeqd3/AAxSuPi2Y8+bY6++fs2c1sxnxzWV0rGgp3T2hYKIisDMhERAEREAREQBERAEREAREQBV1j3HvLzU9K7vdWyytOW7GHfc6ZDrlzj3HvLzU9K7veGWVp8O7GHfc6ZZ5Voq5y5/jAaeVSutI0ZOye1CkmDcHPr38zrsp2nvv1cfIz13On7BcYOwc+vku67Kdp779SfIz13On7BXNR0bIWNjjaGMaLNa3IBeTdvnuxaH2TOZpAThQv14+ikpGQsbHG0MY0crWtyAVZ/G7G5poRRwutLO0umcD1bFe3KNi83HsHbhWkssfEfiZqeK1TybgSuhb6Ni+WLf4b/kq10MdVVWqkbREUEhERAXp8EsdmoYaKd3NJE3mp3OPV0YsDGTqW9LfaftVo1dIyZjo5Gh7HDlc12RCyZhrjJoquGob+lI15tq29nt/LCR+VrhpuFOpFVRaoUrjLBz6B/M276dx7j9WnyP9djr+4UbWiayjZMx0cjQ9jhZzXZEKmcY4OfQSXbd9O49x+oPkf67HX9wqpw3yXYdDYyyZpHThRf15+kswFj3tOWnqnfM8MUjvr2Y8+bY6++dgLOCs/AWPe15aeqd8zwxSO+vZjz59jr75+zZzWzGfFNZXlrGgpy3T2hYCIisDMhERAEREAREQBERAFXmPce8nNT0ru94ZZWnw7sYfNudMs8mPce8nNT0ru/4ZZWnw7sYfNudMs8qzVc5c/xgNPKpXWkaMnZPahSPB2Dn18lzdlO099+pPkZ93rp+wLB2D318lzdlO0/MfufIz7vXT9gbmo6NkMbY42hjGizWjID/AHqvJu3z3YtD7JnM0gJwoX68fRR0bIY2xxtDGNFmtbkB/vVdyIrbQxqqqrVQsj4ojLa6qBzFRP8A/s9a4WXvilw7sOL1Q0e8TN9RK0PP+YkfhQoQiqIig6CIiAct+gzPQe5yWxaOHkjY0m5a1rSfYALK2B+GfxXEqWK1wZmOd/wsPaP/AMrStXqUOVC6ayjZNG6ORoexws5rsiP96ruRTqEVUWqFJ4xwc+gkuLvp3HuP1B8j/u9df3Aji0TWUbJo3RyND2OFnNORH+9VTOMcHvoJLi76dx+W/Y+R/wB3rr+4FS4b5LsOhspZM0jpwov68/SW4Cx52vLT1LvmeGKR317MefPsdffOfrOCtDAWPO15aepd83wxSO+vZjj59jr75+zZzWzGfDNJXlrGgpy3T2hP0RFYGaCIiAIiIAq9x7j3k5qeld3/AAyytPh3Yw+bc6e+XOPce9nzU9K7v+GWVv07sYfNudPfKsVXOXP8YDTSqV1pGjJ2T2oUiwfg9/EJLm7Kdp+Y/f7Gfd66fsCwfg9/EJLm7Kdp+Y/f7Gbu/l+wNzUVEyCNscTQxjRZrRp/qfVeTdvnuxaH2zOZpAThQv14+iiomQRtjiaGMaLNaNP/AD6rvRFbaGNVVVaqEREICpb+0DwGzoKto6EGmlPqLviJ/HOPwFdK8rFOH2cQpJaeToJG2a61+Vw6sePZwBQGSUX1cT4bJSzPhmbySxuLHtO41G4I6g6ggr5bjXoNfZcnYRevizgooqyWBpc5jS10Zf0cWPY17C7oOtnC/rdeXFEXuDWguc4hrWtFySTYADUk9EBaHwC4F2lXLUuHdhZ2bD98mdvZgP8AjCvhRr4e4V//AJlBHC63am8s5GsjrXF9Q0Wbf7VJV0cKEREAXRW0TJ43RytD2OFnNOv/AJ9V3ompKKqLVCksYYPfw+S4u+ncflv2+x/3euv7gR1aIraJk8bo5Wh7HCzmnX/Q+qpnGGD38PkuLvp3H5b9vsfs7+f7gVLhvkuw6GylkzSOnCi/rz9JfgLHnbctPUu+blFI769mOPn2OvvnPlnAFWlgLHnbctPUu+blFI79TZrj5/XX3z9mzmtmM+GayvLWNBTluntCeoiKwM0FX2Pce9nzU9K75nhlkb9G7GHzbnT3y5x7j3s+anpXfM8Msjfo3Yw+bc6e+VYKvcuaWYDTSqV1pGjJy2T2oUhwhhB/EJLm7IGn5j9/sZu7+X7AsIYQfxCTrdkDT8yT+hm7v5Z7A3PQ0LII2xxNDGNFmtH++p1uvFu3z3YtD7pnM0bpw4f68fRRUTII2xxNDGNFmtGn+p1uu9EVtoYxVVVqoREQgIiIAihWIfi7w+ju3tTUSi4LKYc9iNC+4YOvrf0Vacf+O1ZPdtMxlIzf+9k/xOHKP8P5Qmh5fxmn5+Mz/Y2Fn/1Nd/Ny8TBPCH1fEKeKMta4yB93i4Aj+Y7pY37rT01XlVtdJPI6SZ7pJHG7nvPM4m1upPp0X24a4vLS1LJIJOxkJEfacjZC0PIDiGOFibf6X6rkksj+0JRME1LKHDtXMkY5tupa1zS15Pu4j/ZUf+CcDX8XZzNDuWKV7bi9nANAcNjYnr6qw/jpwdsnDmzOc0SwPbYkC7xIQx7R16C5D9fD+VR/BOOTUMwmpnmKUAtDgGu6HNpDgQQVI2NeIqM4J/aAnZYVcDJh54SYne5abtP+VT/gnxe4dVWHbfw7z9NSOz/z9Wf5lJFCaIvzHKHAOaQ5pFwWm4IORBGYX6QgIiIAuitomTxujlaHscLOadf9Drdd6JqSiqi1QpHF+EH8PkuLvgcflv2+x+zv5/uBHgVoiuoWTxujlaHscLOaf99DrdUxi/CD+HydLvgcflyf0P2d/PPcCpcN8l2HQ2csmaOE4UT9efpMcBY87blp6l3zco5D+ps1x8/rr75z1ZwBVp4Dx72wEFU60o6RyO/U+1x8/rr75+zZzWzGfBNJXlrGgpy3T2h52PcBcnNUUre51dLE0eHd7B5dxpnllXq0eqxx7gLs+aopW9zq6WJo8O72Dy7jTPLLly2pfgPWVTStIMZey+lPMwPjc0Tuymu6mcfcxk5ubu3cfkag29FKHtDmkOa4AtLTcEHIg6hZzUvwPjg0bhFMS6mJ9zET9Td27j8jUHls5y24tD1mkr4tY0FLt06/fJcCL8RSh7Q5pDmkAtINwQciDqF+1aGQC6K6vjp43SzPEcbAXPe42AA1K71VH9oLiD2UtPE02ZJK5z7a9m0coPpd1/cBAfLiT4/NbdtBCXnIS1Hdb7tiHU/kt9lCab4wcSZKZDOJL2vHIxvZ2BvZrQBy7XBuoWig6oWTw7g9Fx9pEIj4bxIOkf2TOZ0c7bB12gkBhBv0GxNiMoPxnD1RRODaqF8DnXLecdHWNjyuHQr5qCvkp5GywvdHKw3Y9hsQcv5dLbEhWpgL4kR1cctHxmTtWSX5JJg1rQ3lJex8gsWnpdp36XyQFRqb/B6la/iYe9rXiGKWez3AAFoAa4Ag3IJ/GenWxW4Io31ENPBw6Obh8sMkhr2yc7mucCByyEkm1m2H3XHhN/qwx8KHcNZO6nqA2rkdyQzvjEgjgD2uLDGbAvcBYu9rWt1CpDviBxA8U4LT8QnhEEwndFCGPL2uieHXNtO8zP7dnKqw2+XXXp6Zlae+JnD4peFyxSSxUzSY2skmHca7tG8o6dW3yuB0uTko3gb4RwU7qerZVmd7eZzjAWOhk5muYWNNieXqQevXrkhFShLqeUfw1/h6eKs4hNHFTlvbupw758jAA5rIxcDmeLDPpffKd42xVwrhlUI/4CKoqWs68kcTGsDu81pJHi16A2Bz62VN4l4/JxCqkqJb8z3Xa0nmDG/TG02HQDpkNTmShJOeMfG2Uwtg4fAyhja3kBFnuaARyiMWDW9OmRz6HVdmH/j1VQ2bVxsqW6vZ8qT3Nhyu/ZvuqvRBQ1dhLGlPxSIvp3G7ekkbxyvYTlzC56HQgkZ7Fe6sufDTjb6TilOWE8skjaeRujmyuDLH2cQ73atRqSFCIvxLKGNLnENaAS4k2AAzJOgQgSyhjS5xDWtBLi42AAzJOgVQ44xua13ZQ3bTNPsZCMnHZuw/J0A5xxjg1jjFCS2mafYykfU7Zuw/J0AiCq3LnNbh0NfK5XwqRoqXbJ0++ArBwHgHtOWoqm9zOKJ31bPePLsNc8s2AsBdpy1FU3udHRROHi2e8eXYa55Z2cumzat+M8ppNKVgwV7r6QIiKyMqVhj3AXZ81RSt7niliaPDu9g8u40zyyr9aPVYY9wH2fNUUrfl+KWJv0bvYPLuNPbKtctqX4DVSqaVpBjLz2X0p52B8cGjcIpiXUxPQ5mIn6h9u4/I1Bt6KUPaHNIc0gEEG4IORB1CzkphgbHBo3CKYl1MT0OZiJ1G7dx+RqDy2c5bcWh6zSV8WsaCl26dfvkt9U//AGh/7uj/AOOb/pYreilDmhzSHNIBBBuCDkQdQvPxBh+Gvp3QVDeeN34c12j2O0cN/wDsSFaGR0MjIpFjbBM3Cajs5e/E65hmAs2Ro/k8at/7EFR1cnQRF7PCMLy1dLU1ERa5tLyGRneLyHkjmaALdLEnrkCgJj8NDXV0D6WlqJab+H5popGn5V5SA6GYcpJv3ntOh5umVr6oYnsiY2R/aSBrWvfbl53AAOfyjK562Vc/DzgbOHx0tQKfsRUU4bVzz1HIGPuDHaF+Zkdb26dB1vL8TcYqYBD/AAdN/F88zY5rPDezZq7/AM6aqTk9euoY543RysbJG8crmvFwR7Kv8fcVbh7hkcXDwyIvkMbOcueWghz5JBzG5dzW6k9Ob2ViyShoLnENaOpLjYAbknJQjhvCauoqqieqfCY3c44dTyBk7WcotHVNIyBaTcDqQ83PQKSDNxdc3JuT1JPUknMk6lcKU42wM7hXZCaeKSeUF74og7uC5s4EgXabEZDqCNLqLLk6CIuWtJNh1J6ADrcnIAISezgmPm4lRj/3MH/KVpWsVU3wt+Ev8OWVdc35ws+GA/pnR8m79Q3TXr4bXkkDGlziGtAJJJsABmSdApOdRLKGNLnENaASSTYADMk6BVDjjHBrHGKEltMD1ORlI+o/bsPydAOcc44NY4xQktpgepyMpGp2bsPydAIeqxy5zW4dDXSuV8KkaMl2ydPvgKwMBYC7TlqKpvc8UUTh4tnvHl2GueWbAWA+05aiqb8vxRRO+vZ7x5dhr7Z2eumzat+M8prNKVgwV57r6QIiKyMqEREAREQFX49wH2XNUUrfl+KWNv0bvYPLuNPbKALR6q7HuA+y5qimb8vxSxt+jd7B5dxp7ZVrltS/AaqVTTNSDGXnsvpT4cDY4NGRDMS6mJ6HMxE6jdm4/I1Bt2OQOAc0hzSAQQbgg5EHULOSmOBscmjIhnJNMT0OZiJ1G7Nx+RqDy2c5bcWh6zSV8WsaCl26dfvnuWZiHD0PEKd0FQ3mY7Ijo5rhk9h0cN/xkSFmnGeB5+F1PZPBkY8/IkaDaUXyA0eOgLf2uCCtTRyBwBaQ5pAIINwQciDqFxJEHWuAbG7bgGxyuL5FWZkdDM3Cfh9z05nrqhvDYi7ki/iY3c8vS7nRx3DiBcdbG6nPF/jNBRdpBw6nY/laxrKjutje4NaC4xsALgG9Mx1FrWVb43w3U0FW9lUS9zy57JiSRKCbl4cddxofwTH0JJXiv4l1fE4+ynMYiux3JHGB3mjx8xJdc9el7dV9fweJPF4BzFrG9rIQH8gNoXDqL97S42GwUJUu+FNC6XisHKxzwzne8sPKY2ljmdqSdA5w/NlAJv8AGvFMklPA2mkjk4fUtdd7LOL3xSAkX0aLDLPvAqpKfiksb43sle18Q5YXBxvGOvdZ5R1PQblWFjmmgpaB/DopJJpqKdk8j6hoFmzNI7OFwysXsJHS93HcCs1IQs2f4txT0IbVUcdXXNaITJUNaWPYTdzrtAc09G9Bbqb36WXfR4J4fxuOWXhpkpZ4o7GkkILecg8juclx5XEEXvpkNarX0UEMj5WNhDnSucBGI78xdfu8ttboD6uJYcqaaZsE0L2TvtyR25nO5nFreUNJ5ruBAtsru+GfwnbQhtRVgPq82M6ObD7byfdpkNzJ8G8EmipoXcQLJ61gdaUta58bXn+77W1yQOhIz9czIpJA0EuIa0AkkmwAGZJ0CEaiSQNBc4hrQCSSbAAZknQKosc44NYTDCS2mB6nIykanZmw/J0A5xzjk1hMMBIpgepyMpGp2ZsPydAIcqxy5zW4dDXSuV8KkaMl2ydPvjuFP8BYD7XlqKpvy/FFG769nvHl2GvtnxgLAfa8tRUt+X4oo3fXs948uw19s7RXTZtW/GeU1mmWsGCvPdfSBERWRlQiIgCIiAIiIAhCIgKux7gPsuaopm/K8Usbfo3eweTcae2UBWjyFVuPcB9jzVFM35Xiljb9G72jybjT2yrXLal+A1cqmmakGMvPZfSnx4GxyaMiGck0xPQ5mInUbs3H5GoNuRyBwBaQWkAgg3BByIOoWclMsDY5NIRDOSaYnunMxE6j7NxpmNQeWznLbi0O5pK+JWNBS7dOv3z3LHxNhmHiNO6Cobdp6tcPEx2j2HQj/n1B6FZmxfhCbhdQYphdpuYpB4ZG38Tdju3T2IJ1bHIHAFpBBAIINwQciDqF5WKMLw8Sp3QztuD1Y8eKN1uj2HQ/zFweiszJaGS1IcA8YlpeI05heY+eWOGSwaeaN8jA9pDtPyMs10YtwlNwuoMM4v8AVHI3wyNv4m/9xofwT47GgkAnlBNibXsNTbWw0UEks+K3BxS8VnaC4iQioBf/AOrdzgD5Q64Hsoipp8XDI3ib45HmRsUcMcRcb9zsm3J2cX8xPv7KOcA4BNXztgp2c8juuwa0Zve76Wjf2A6kBAdHDOGSVUzIYGGSV55WtbruTsAOpOgWi/h38NIuFM532lrHCz5MwwHOOK+Q3OZ9B0H24DwBDwmGzbSVDx86YixdryN8rAdPyeqk8kgaCXEAAEkk2AAzJOgUkaiSQNBLiA0AkkmwAGZJ0CqPHOOTWEwwEimB6nIykanZmw/J0A5xzjk1ZMMBIpge8cjKRqfs2GuZ0AhqrHLnNbh0NbK5Xw6RoyXbJ0++O4U+wFgPteWoqW/K8UUbvr2e8eTYa+2fGAsB9ty1FS35Xiijd9ez3DybDX2ztIBdNm1b8ZxNZplrBgrz3X0gAREVkZQIiIAiIgCIiAIiIAiIgCEIiAq3HmA+x5qimb8rOWNv0buaPJuNPbKBLRxCq3HmA+x5qimb8rOSNv6e7mjybjT2yrHLal+A1crmmakGMvPZfSny4FxyaQiGck05PddmYidR9m40zGoVtseHAFpBBFwR1BByIOyzkpngXHJpCIZyTTk912ZiJ/o3GmY1UNnOWzHodzSV8SsaCl26dfvnuWHivCsPE6cwzjp4mPbbmjdo9h39NRcFUBT4IfR8ZpqWtZzRvmYA5p5WysLrBzTY9L2BbnpfqCtLMeHAEEEEXBHUEHIg7L5a/hEVQYzKwPdE8TRE3BY9uTmkdfQjUZqzMloUHibCdRxTj9XFC0D5jTJJ15I29mwB7ydSBlqb26dRdWD8GwcLgEcAu42MsrvHI62ZOg2bkP3J9Wj4dHCXmNjWGR5lkLR1e85ucdTou97w0EkgAC5J6AAZknZAHvDQS4gAC5J6AAZknQKpMdY5NWTDASKcHvOyMpGp+zYa5nQLnHWOTVkwwEinB7zsjKR/RsNczooYqxy5zWYNDWyuV8OkaMl2ydPvjuFPcB4D7blqKlvys4o3fXs5w8mw19s+MB4D7blqKlvys443fqbOcPJsNfbO0gFLZtW/GcTSaZawYK8919IcgIiKzMoEREAREQBERAEREAREQBERAEREAXBC5RAVXjzAfYc1RTN+TnJGP093NHk9NPbKCLRxF1VmPcCdhzVFM35OckY/T+5v2emntlWOW1L8BrJXNM9IMZeey9f8U+fAuOjSEQzkmnJ7rj1MRP8AR6aZhW0x4cAQQQRcEdQQciCs5KaYFx0aUiGck05NmuPUxE/0emmahs5y2Y9DqaSviVjQU57p1++e5bL3hoJJAAFyT0AAzJKqXHWOjVkwwEinB7zh0MpH9Gw1zK5x1jo1RMMBIpwbOcOhlI/o9Nc1C0cuc1mDQSuV8OkaMnPZOn3x3CneA8B9vy1FS35OccZ/U2c4eT019s2A8B9vy1FS35OccZ/U2c4eT019s7TAspbNq34zmaTTJWDBXnuvT/EAFlyiKzMmEREAREQBERAEREAREQBERAEREAREQBERAFw5oIseoPQgrlEBU2O8CGmJnpxeA9XsH6fqPs/l7KErRzmgggi4PQg6+hVT47wKaYmenF4D1e0fpHcfZ/L2VW5bZb8GhrZXNOJSDGXnsvX757kJU6wHgTt7VFS35OccZ/U+5w8n8/bPjAeBP4i09S35OcbD+p9zvs/n7Z2qBbLJS2bVvxkTSaZKwYK8916f4n+gC2S5RFZmTCIiAIiIAiIgCIiAIiIAiIgCIiAIiIAiIgCIiAIiIAvl4p/cS/8Axv8A+koihdDvB+kOyi/u2f8AC3/pC7kRE0IxaqERFJyEREAREQBERAEREAREQ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294" name="Picture 6" descr="http://bip.cnrs-mrs.fr/acmo/img/silhouet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46083" y="1177348"/>
            <a:ext cx="1160607" cy="11606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9073" y="2311518"/>
            <a:ext cx="8045300" cy="1200329"/>
          </a:xfrm>
          <a:prstGeom prst="rect">
            <a:avLst/>
          </a:prstGeom>
          <a:gradFill flip="none" rotWithShape="1">
            <a:gsLst>
              <a:gs pos="0">
                <a:srgbClr val="66FFFF">
                  <a:shade val="30000"/>
                  <a:satMod val="115000"/>
                </a:srgbClr>
              </a:gs>
              <a:gs pos="50000">
                <a:srgbClr val="66FFFF">
                  <a:shade val="67500"/>
                  <a:satMod val="115000"/>
                </a:srgbClr>
              </a:gs>
              <a:gs pos="100000">
                <a:srgbClr val="66FFFF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dirty="0">
                <a:solidFill>
                  <a:schemeClr val="tx1"/>
                </a:solidFill>
                <a:latin typeface="Comic Sans MS" pitchFamily="66" charset="0"/>
              </a:rPr>
              <a:t>se caractérisent par la présence du côté 3'-terminal d'une </a:t>
            </a:r>
            <a:r>
              <a:rPr lang="fr-FR" sz="2400" b="1" dirty="0">
                <a:solidFill>
                  <a:srgbClr val="FF3300"/>
                </a:solidFill>
                <a:latin typeface="Comic Sans MS" pitchFamily="66" charset="0"/>
              </a:rPr>
              <a:t>longue queue poly(A) </a:t>
            </a:r>
            <a:r>
              <a:rPr lang="fr-FR" sz="2400" dirty="0">
                <a:solidFill>
                  <a:schemeClr val="tx1"/>
                </a:solidFill>
                <a:latin typeface="Comic Sans MS" pitchFamily="66" charset="0"/>
              </a:rPr>
              <a:t>synthétisée à la phase post-</a:t>
            </a:r>
            <a:r>
              <a:rPr lang="fr-FR" sz="2400" dirty="0" err="1">
                <a:solidFill>
                  <a:schemeClr val="tx1"/>
                </a:solidFill>
                <a:latin typeface="Comic Sans MS" pitchFamily="66" charset="0"/>
              </a:rPr>
              <a:t>transcriptionnelle</a:t>
            </a:r>
            <a:r>
              <a:rPr lang="fr-FR" sz="2400" dirty="0">
                <a:solidFill>
                  <a:schemeClr val="tx1"/>
                </a:solidFill>
                <a:latin typeface="Comic Sans MS" pitchFamily="66" charset="0"/>
              </a:rPr>
              <a:t>. </a:t>
            </a:r>
          </a:p>
        </p:txBody>
      </p:sp>
      <p:sp>
        <p:nvSpPr>
          <p:cNvPr id="3" name="Rectangle avec flèche vers le bas 2"/>
          <p:cNvSpPr/>
          <p:nvPr/>
        </p:nvSpPr>
        <p:spPr>
          <a:xfrm>
            <a:off x="384911" y="420638"/>
            <a:ext cx="8324373" cy="1785950"/>
          </a:xfrm>
          <a:prstGeom prst="downArrowCallout">
            <a:avLst/>
          </a:prstGeom>
          <a:gradFill flip="none" rotWithShape="1">
            <a:gsLst>
              <a:gs pos="0">
                <a:srgbClr val="FF66FF">
                  <a:tint val="66000"/>
                  <a:satMod val="160000"/>
                </a:srgbClr>
              </a:gs>
              <a:gs pos="50000">
                <a:srgbClr val="FF66FF">
                  <a:tint val="44500"/>
                  <a:satMod val="160000"/>
                </a:srgbClr>
              </a:gs>
              <a:gs pos="100000">
                <a:srgbClr val="FF66FF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dirty="0">
                <a:solidFill>
                  <a:schemeClr val="tx1"/>
                </a:solidFill>
                <a:latin typeface="Comic Sans MS" pitchFamily="66" charset="0"/>
              </a:rPr>
              <a:t>Parmi les acides ribonucléiques extraits des cellules </a:t>
            </a:r>
            <a:r>
              <a:rPr lang="fr-FR" sz="2400" dirty="0">
                <a:solidFill>
                  <a:schemeClr val="tx1"/>
                </a:solidFill>
                <a:latin typeface="Comic Sans MS" pitchFamily="66" charset="0"/>
                <a:sym typeface="Wingdings" pitchFamily="2" charset="2"/>
              </a:rPr>
              <a:t></a:t>
            </a:r>
            <a:r>
              <a:rPr lang="fr-FR" sz="2400" dirty="0">
                <a:solidFill>
                  <a:schemeClr val="tx1"/>
                </a:solidFill>
                <a:latin typeface="Comic Sans MS" pitchFamily="66" charset="0"/>
              </a:rPr>
              <a:t> les </a:t>
            </a:r>
            <a:r>
              <a:rPr lang="fr-FR" sz="2400" b="1" dirty="0">
                <a:solidFill>
                  <a:schemeClr val="tx1"/>
                </a:solidFill>
                <a:latin typeface="Comic Sans MS" pitchFamily="66" charset="0"/>
              </a:rPr>
              <a:t>ARN messagers</a:t>
            </a:r>
            <a:r>
              <a:rPr lang="fr-FR" sz="2400" dirty="0">
                <a:solidFill>
                  <a:schemeClr val="tx1"/>
                </a:solidFill>
                <a:latin typeface="Comic Sans MS" pitchFamily="66" charset="0"/>
              </a:rPr>
              <a:t> = </a:t>
            </a:r>
            <a:r>
              <a:rPr lang="fr-FR" sz="2400" b="1" dirty="0" err="1">
                <a:solidFill>
                  <a:schemeClr val="tx1"/>
                </a:solidFill>
                <a:latin typeface="Comic Sans MS" pitchFamily="66" charset="0"/>
              </a:rPr>
              <a:t>ARNm</a:t>
            </a:r>
            <a:r>
              <a:rPr lang="fr-FR" sz="2400" dirty="0">
                <a:solidFill>
                  <a:schemeClr val="tx1"/>
                </a:solidFill>
                <a:latin typeface="Comic Sans MS" pitchFamily="66" charset="0"/>
              </a:rPr>
              <a:t> = </a:t>
            </a:r>
            <a:r>
              <a:rPr lang="fr-FR" sz="2400" u="sng" dirty="0">
                <a:solidFill>
                  <a:schemeClr val="tx1"/>
                </a:solidFill>
                <a:latin typeface="Comic Sans MS" pitchFamily="66" charset="0"/>
              </a:rPr>
              <a:t>classe la plus étudiée</a:t>
            </a:r>
          </a:p>
        </p:txBody>
      </p:sp>
      <p:sp>
        <p:nvSpPr>
          <p:cNvPr id="4" name="Rectangle 3"/>
          <p:cNvSpPr/>
          <p:nvPr/>
        </p:nvSpPr>
        <p:spPr>
          <a:xfrm>
            <a:off x="439164" y="4756980"/>
            <a:ext cx="8225149" cy="1570038"/>
          </a:xfrm>
          <a:prstGeom prst="rect">
            <a:avLst/>
          </a:prstGeom>
          <a:gradFill flip="none" rotWithShape="1">
            <a:gsLst>
              <a:gs pos="0">
                <a:srgbClr val="FF3399">
                  <a:shade val="30000"/>
                  <a:satMod val="115000"/>
                </a:srgbClr>
              </a:gs>
              <a:gs pos="50000">
                <a:srgbClr val="FF3399">
                  <a:shade val="67500"/>
                  <a:satMod val="115000"/>
                </a:srgbClr>
              </a:gs>
              <a:gs pos="100000">
                <a:srgbClr val="FF3399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tx1"/>
                </a:solidFill>
                <a:latin typeface="Comic Sans MS" pitchFamily="66" charset="0"/>
              </a:rPr>
              <a:t>chromatographie d'affinité</a:t>
            </a:r>
            <a:r>
              <a:rPr lang="fr-FR" sz="2400" dirty="0">
                <a:solidFill>
                  <a:schemeClr val="tx1"/>
                </a:solidFill>
                <a:latin typeface="Comic Sans MS" pitchFamily="66" charset="0"/>
              </a:rPr>
              <a:t> entre cette </a:t>
            </a:r>
            <a:r>
              <a:rPr lang="fr-FR" sz="2400" u="sng" dirty="0">
                <a:solidFill>
                  <a:schemeClr val="tx1"/>
                </a:solidFill>
                <a:latin typeface="Comic Sans MS" pitchFamily="66" charset="0"/>
              </a:rPr>
              <a:t>queue poly(A)</a:t>
            </a:r>
            <a:r>
              <a:rPr lang="fr-FR" sz="2400" dirty="0">
                <a:solidFill>
                  <a:schemeClr val="tx1"/>
                </a:solidFill>
                <a:latin typeface="Comic Sans MS" pitchFamily="66" charset="0"/>
              </a:rPr>
              <a:t> et une colonne dont la phase fixe est pourvue de </a:t>
            </a:r>
            <a:r>
              <a:rPr lang="fr-FR" sz="2400" u="sng" dirty="0">
                <a:solidFill>
                  <a:schemeClr val="tx1"/>
                </a:solidFill>
                <a:latin typeface="Comic Sans MS" pitchFamily="66" charset="0"/>
              </a:rPr>
              <a:t>fragments d'</a:t>
            </a:r>
            <a:r>
              <a:rPr lang="fr-FR" sz="2400" u="sng" dirty="0" err="1">
                <a:solidFill>
                  <a:schemeClr val="tx1"/>
                </a:solidFill>
                <a:latin typeface="Comic Sans MS" pitchFamily="66" charset="0"/>
              </a:rPr>
              <a:t>oligo</a:t>
            </a:r>
            <a:r>
              <a:rPr lang="fr-FR" sz="2400" u="sng" dirty="0">
                <a:solidFill>
                  <a:schemeClr val="tx1"/>
                </a:solidFill>
                <a:latin typeface="Comic Sans MS" pitchFamily="66" charset="0"/>
              </a:rPr>
              <a:t>(</a:t>
            </a:r>
            <a:r>
              <a:rPr lang="fr-FR" sz="2400" u="sng" dirty="0" err="1">
                <a:solidFill>
                  <a:schemeClr val="tx1"/>
                </a:solidFill>
                <a:latin typeface="Comic Sans MS" pitchFamily="66" charset="0"/>
              </a:rPr>
              <a:t>dT</a:t>
            </a:r>
            <a:r>
              <a:rPr lang="fr-FR" sz="2400" u="sng" dirty="0">
                <a:solidFill>
                  <a:schemeClr val="tx1"/>
                </a:solidFill>
                <a:latin typeface="Comic Sans MS" pitchFamily="66" charset="0"/>
              </a:rPr>
              <a:t>)</a:t>
            </a:r>
            <a:r>
              <a:rPr lang="fr-FR" sz="2400" dirty="0">
                <a:solidFill>
                  <a:schemeClr val="tx1"/>
                </a:solidFill>
                <a:latin typeface="Comic Sans MS" pitchFamily="66" charset="0"/>
              </a:rPr>
              <a:t> de quelques dizaines de nucléotides qui peuvent s'hybrider avec les RNA poly(A). </a:t>
            </a:r>
          </a:p>
        </p:txBody>
      </p:sp>
      <p:grpSp>
        <p:nvGrpSpPr>
          <p:cNvPr id="6" name="Groupe 10"/>
          <p:cNvGrpSpPr>
            <a:grpSpLocks/>
          </p:cNvGrpSpPr>
          <p:nvPr/>
        </p:nvGrpSpPr>
        <p:grpSpPr bwMode="auto">
          <a:xfrm>
            <a:off x="1428750" y="3623870"/>
            <a:ext cx="6286500" cy="1071563"/>
            <a:chOff x="1142976" y="3429000"/>
            <a:chExt cx="6286544" cy="1071570"/>
          </a:xfrm>
        </p:grpSpPr>
        <p:sp>
          <p:nvSpPr>
            <p:cNvPr id="8" name="Flèche courbée vers la droite 7"/>
            <p:cNvSpPr/>
            <p:nvPr/>
          </p:nvSpPr>
          <p:spPr>
            <a:xfrm>
              <a:off x="1142976" y="3429000"/>
              <a:ext cx="1285884" cy="1071570"/>
            </a:xfrm>
            <a:prstGeom prst="curvedRight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2400">
                <a:solidFill>
                  <a:schemeClr val="tx1"/>
                </a:solidFill>
                <a:latin typeface="Comic Sans MS" pitchFamily="66" charset="0"/>
              </a:endParaRPr>
            </a:p>
          </p:txBody>
        </p:sp>
        <p:sp>
          <p:nvSpPr>
            <p:cNvPr id="9" name="Flèche courbée vers la gauche 8"/>
            <p:cNvSpPr/>
            <p:nvPr/>
          </p:nvSpPr>
          <p:spPr>
            <a:xfrm>
              <a:off x="6072198" y="3429000"/>
              <a:ext cx="1357322" cy="1071570"/>
            </a:xfrm>
            <a:prstGeom prst="curvedLeft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2400">
                <a:solidFill>
                  <a:schemeClr val="tx1"/>
                </a:solidFill>
                <a:latin typeface="Comic Sans MS" pitchFamily="66" charset="0"/>
              </a:endParaRPr>
            </a:p>
          </p:txBody>
        </p:sp>
      </p:grpSp>
      <p:sp>
        <p:nvSpPr>
          <p:cNvPr id="7" name="Ellipse 6"/>
          <p:cNvSpPr/>
          <p:nvPr/>
        </p:nvSpPr>
        <p:spPr bwMode="auto">
          <a:xfrm>
            <a:off x="2571750" y="3909620"/>
            <a:ext cx="3929063" cy="428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rgbClr val="C00000"/>
                </a:solidFill>
                <a:latin typeface="Comic Sans MS" pitchFamily="66" charset="0"/>
              </a:rPr>
              <a:t>PURIFICATION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01408" y="3024219"/>
            <a:ext cx="4464423" cy="204395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860923" y="3024220"/>
            <a:ext cx="1963185" cy="204395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ccolade fermante 3"/>
          <p:cNvSpPr/>
          <p:nvPr/>
        </p:nvSpPr>
        <p:spPr>
          <a:xfrm rot="16200000">
            <a:off x="4424362" y="-1045030"/>
            <a:ext cx="381000" cy="6410325"/>
          </a:xfrm>
          <a:prstGeom prst="rightBrace">
            <a:avLst>
              <a:gd name="adj1" fmla="val 40833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/>
          <p:cNvSpPr txBox="1"/>
          <p:nvPr/>
        </p:nvSpPr>
        <p:spPr>
          <a:xfrm>
            <a:off x="4162425" y="1521958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Comic Sans MS" pitchFamily="66" charset="0"/>
              </a:rPr>
              <a:t>ARNm</a:t>
            </a:r>
            <a:endParaRPr lang="en-US" b="1" dirty="0">
              <a:latin typeface="Comic Sans MS" pitchFamily="66" charset="0"/>
            </a:endParaRPr>
          </a:p>
        </p:txBody>
      </p:sp>
      <p:sp>
        <p:nvSpPr>
          <p:cNvPr id="6" name="Accolade fermante 5"/>
          <p:cNvSpPr/>
          <p:nvPr/>
        </p:nvSpPr>
        <p:spPr>
          <a:xfrm rot="16200000">
            <a:off x="6638925" y="1845808"/>
            <a:ext cx="381000" cy="1943100"/>
          </a:xfrm>
          <a:prstGeom prst="rightBrace">
            <a:avLst>
              <a:gd name="adj1" fmla="val 40833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/>
          <p:cNvSpPr txBox="1"/>
          <p:nvPr/>
        </p:nvSpPr>
        <p:spPr>
          <a:xfrm>
            <a:off x="5844990" y="2960233"/>
            <a:ext cx="19928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mic Sans MS" pitchFamily="66" charset="0"/>
              </a:rPr>
              <a:t>AAAAAAAAAAAA</a:t>
            </a:r>
            <a:endParaRPr lang="en-US" sz="1600" dirty="0">
              <a:latin typeface="Comic Sans MS" pitchFamily="66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066800" y="2931658"/>
            <a:ext cx="367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 pitchFamily="66" charset="0"/>
              </a:rPr>
              <a:t>5’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810500" y="2950708"/>
            <a:ext cx="367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 pitchFamily="66" charset="0"/>
              </a:rPr>
              <a:t>3’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991225" y="2303008"/>
            <a:ext cx="1689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omic Sans MS" pitchFamily="66" charset="0"/>
              </a:rPr>
              <a:t>Queue poly A</a:t>
            </a:r>
            <a:endParaRPr lang="en-US" b="1" dirty="0">
              <a:latin typeface="Comic Sans MS" pitchFamily="6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878170" y="4129120"/>
            <a:ext cx="1963185" cy="20439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3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3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ZoneTexte 11"/>
          <p:cNvSpPr txBox="1"/>
          <p:nvPr/>
        </p:nvSpPr>
        <p:spPr>
          <a:xfrm>
            <a:off x="5863480" y="4065693"/>
            <a:ext cx="1997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mic Sans MS" pitchFamily="66" charset="0"/>
              </a:rPr>
              <a:t>TTTTTTTTTTTTT</a:t>
            </a:r>
            <a:endParaRPr lang="en-US" sz="1600" dirty="0">
              <a:latin typeface="Comic Sans MS" pitchFamily="66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7829550" y="4046083"/>
            <a:ext cx="367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 pitchFamily="66" charset="0"/>
              </a:rPr>
              <a:t>5’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553075" y="4055608"/>
            <a:ext cx="367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 pitchFamily="66" charset="0"/>
              </a:rPr>
              <a:t>3’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6276975" y="4408033"/>
            <a:ext cx="1135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Comic Sans MS" pitchFamily="66" charset="0"/>
              </a:rPr>
              <a:t>Oligo</a:t>
            </a:r>
            <a:r>
              <a:rPr lang="en-US" b="1" dirty="0" smtClean="0">
                <a:latin typeface="Comic Sans MS" pitchFamily="66" charset="0"/>
              </a:rPr>
              <a:t> </a:t>
            </a:r>
            <a:r>
              <a:rPr lang="en-US" b="1" dirty="0" err="1" smtClean="0">
                <a:latin typeface="Comic Sans MS" pitchFamily="66" charset="0"/>
              </a:rPr>
              <a:t>dT</a:t>
            </a:r>
            <a:endParaRPr lang="en-US" b="1" dirty="0">
              <a:latin typeface="Comic Sans MS" pitchFamily="66" charset="0"/>
            </a:endParaRPr>
          </a:p>
        </p:txBody>
      </p:sp>
      <p:sp>
        <p:nvSpPr>
          <p:cNvPr id="17" name="Double flèche verticale 16"/>
          <p:cNvSpPr/>
          <p:nvPr/>
        </p:nvSpPr>
        <p:spPr>
          <a:xfrm>
            <a:off x="6791324" y="3446008"/>
            <a:ext cx="152401" cy="504825"/>
          </a:xfrm>
          <a:prstGeom prst="upDownArrow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ZoneTexte 17"/>
          <p:cNvSpPr txBox="1"/>
          <p:nvPr/>
        </p:nvSpPr>
        <p:spPr>
          <a:xfrm>
            <a:off x="6991350" y="3550783"/>
            <a:ext cx="13933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latin typeface="Comic Sans MS" pitchFamily="66" charset="0"/>
              </a:rPr>
              <a:t>Liaison covalente</a:t>
            </a:r>
            <a:endParaRPr lang="fr-FR" sz="1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 l="2455" t="2684" r="5361" b="3708"/>
          <a:stretch>
            <a:fillRect/>
          </a:stretch>
        </p:blipFill>
        <p:spPr bwMode="auto">
          <a:xfrm>
            <a:off x="869425" y="494675"/>
            <a:ext cx="6655633" cy="479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417758" y="3456750"/>
            <a:ext cx="5171606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spcAft>
                <a:spcPts val="600"/>
              </a:spcAft>
            </a:pPr>
            <a:r>
              <a:rPr lang="fr-FR" sz="1600" dirty="0" smtClean="0">
                <a:latin typeface="Comic Sans MS" pitchFamily="66" charset="0"/>
                <a:cs typeface="Arial" charset="0"/>
              </a:rPr>
              <a:t>Après avoir lavé la colonne en milieu alcalin (potasse), on charge les RNA totaux à haute force ionique (</a:t>
            </a:r>
            <a:r>
              <a:rPr lang="fr-FR" sz="1600" dirty="0" err="1" smtClean="0">
                <a:latin typeface="Comic Sans MS" pitchFamily="66" charset="0"/>
                <a:cs typeface="Arial" charset="0"/>
              </a:rPr>
              <a:t>KCl</a:t>
            </a:r>
            <a:r>
              <a:rPr lang="fr-FR" sz="1600" dirty="0" smtClean="0">
                <a:latin typeface="Comic Sans MS" pitchFamily="66" charset="0"/>
                <a:cs typeface="Arial" charset="0"/>
              </a:rPr>
              <a:t> 0,5 M) puis on rince la colonne avec du </a:t>
            </a:r>
            <a:r>
              <a:rPr lang="fr-FR" sz="1600" dirty="0" err="1" smtClean="0">
                <a:latin typeface="Comic Sans MS" pitchFamily="66" charset="0"/>
                <a:cs typeface="Arial" charset="0"/>
              </a:rPr>
              <a:t>KCl</a:t>
            </a:r>
            <a:r>
              <a:rPr lang="fr-FR" sz="1600" dirty="0" smtClean="0">
                <a:latin typeface="Comic Sans MS" pitchFamily="66" charset="0"/>
                <a:cs typeface="Arial" charset="0"/>
              </a:rPr>
              <a:t> 0,1 M.</a:t>
            </a:r>
          </a:p>
          <a:p>
            <a:pPr algn="just">
              <a:spcBef>
                <a:spcPct val="0"/>
              </a:spcBef>
              <a:spcAft>
                <a:spcPts val="600"/>
              </a:spcAft>
            </a:pPr>
            <a:r>
              <a:rPr lang="fr-FR" sz="1600" dirty="0" smtClean="0">
                <a:latin typeface="Comic Sans MS" pitchFamily="66" charset="0"/>
                <a:cs typeface="Arial" charset="0"/>
              </a:rPr>
              <a:t>Enfin, on élue la fraction retenue par la colonne en abaissant la concentration de </a:t>
            </a:r>
            <a:r>
              <a:rPr lang="fr-FR" sz="1600" dirty="0" err="1" smtClean="0">
                <a:latin typeface="Comic Sans MS" pitchFamily="66" charset="0"/>
                <a:cs typeface="Arial" charset="0"/>
              </a:rPr>
              <a:t>KCl</a:t>
            </a:r>
            <a:r>
              <a:rPr lang="fr-FR" sz="1600" dirty="0" smtClean="0">
                <a:latin typeface="Comic Sans MS" pitchFamily="66" charset="0"/>
                <a:cs typeface="Arial" charset="0"/>
              </a:rPr>
              <a:t> à 0,01 M et en élevant la température. </a:t>
            </a:r>
          </a:p>
          <a:p>
            <a:pPr algn="just">
              <a:spcBef>
                <a:spcPct val="0"/>
              </a:spcBef>
            </a:pPr>
            <a:r>
              <a:rPr lang="fr-FR" sz="1600" dirty="0" smtClean="0">
                <a:latin typeface="Comic Sans MS" pitchFamily="66" charset="0"/>
                <a:cs typeface="Arial" charset="0"/>
              </a:rPr>
              <a:t>L’ARN poly A (</a:t>
            </a:r>
            <a:r>
              <a:rPr lang="fr-FR" sz="1600" dirty="0" err="1" smtClean="0">
                <a:latin typeface="Comic Sans MS" pitchFamily="66" charset="0"/>
                <a:cs typeface="Arial" charset="0"/>
              </a:rPr>
              <a:t>ARNm</a:t>
            </a:r>
            <a:r>
              <a:rPr lang="fr-FR" sz="1600" dirty="0" smtClean="0">
                <a:latin typeface="Comic Sans MS" pitchFamily="66" charset="0"/>
                <a:cs typeface="Arial" charset="0"/>
              </a:rPr>
              <a:t>) est élué dans de l’eau ou conservé dans de l’ETOH (-20C)</a:t>
            </a:r>
          </a:p>
          <a:p>
            <a:pPr algn="just">
              <a:spcBef>
                <a:spcPct val="0"/>
              </a:spcBef>
            </a:pPr>
            <a:endParaRPr lang="fr-FR" sz="800" dirty="0" smtClean="0">
              <a:latin typeface="Comic Sans MS" pitchFamily="66" charset="0"/>
              <a:cs typeface="Arial" charset="0"/>
            </a:endParaRPr>
          </a:p>
          <a:p>
            <a:pPr algn="just">
              <a:spcBef>
                <a:spcPct val="0"/>
              </a:spcBef>
            </a:pPr>
            <a:r>
              <a:rPr lang="fr-FR" sz="1600" b="1" dirty="0" smtClean="0">
                <a:solidFill>
                  <a:srgbClr val="C00000"/>
                </a:solidFill>
                <a:latin typeface="Comic Sans MS" pitchFamily="66" charset="0"/>
              </a:rPr>
              <a:t>NB: </a:t>
            </a:r>
            <a:r>
              <a:rPr lang="fr-FR" sz="1600" b="1" dirty="0" err="1" smtClean="0">
                <a:solidFill>
                  <a:srgbClr val="C00000"/>
                </a:solidFill>
                <a:latin typeface="Comic Sans MS" pitchFamily="66" charset="0"/>
              </a:rPr>
              <a:t>Oligo</a:t>
            </a:r>
            <a:r>
              <a:rPr lang="fr-FR" sz="1600" b="1" dirty="0" smtClean="0">
                <a:solidFill>
                  <a:srgbClr val="C00000"/>
                </a:solidFill>
                <a:latin typeface="Comic Sans MS" pitchFamily="66" charset="0"/>
              </a:rPr>
              <a:t>-</a:t>
            </a:r>
            <a:r>
              <a:rPr lang="fr-FR" sz="1600" b="1" dirty="0" err="1" smtClean="0">
                <a:solidFill>
                  <a:srgbClr val="C00000"/>
                </a:solidFill>
                <a:latin typeface="Comic Sans MS" pitchFamily="66" charset="0"/>
              </a:rPr>
              <a:t>dT</a:t>
            </a:r>
            <a:r>
              <a:rPr lang="fr-FR" sz="1600" b="1" dirty="0" smtClean="0">
                <a:solidFill>
                  <a:srgbClr val="C00000"/>
                </a:solidFill>
                <a:latin typeface="Comic Sans MS" pitchFamily="66" charset="0"/>
              </a:rPr>
              <a:t>: une courte séquence  de </a:t>
            </a:r>
            <a:r>
              <a:rPr lang="fr-FR" sz="1600" b="1" dirty="0" err="1" smtClean="0">
                <a:solidFill>
                  <a:srgbClr val="C00000"/>
                </a:solidFill>
                <a:latin typeface="Comic Sans MS" pitchFamily="66" charset="0"/>
              </a:rPr>
              <a:t>deoxy</a:t>
            </a:r>
            <a:r>
              <a:rPr lang="fr-FR" sz="1600" b="1" dirty="0" smtClean="0">
                <a:solidFill>
                  <a:srgbClr val="C00000"/>
                </a:solidFill>
                <a:latin typeface="Comic Sans MS" pitchFamily="66" charset="0"/>
              </a:rPr>
              <a:t>-thymine nucléotides</a:t>
            </a:r>
            <a:endParaRPr lang="fr-FR" sz="1600" b="1" dirty="0" smtClean="0">
              <a:solidFill>
                <a:srgbClr val="C00000"/>
              </a:solidFill>
              <a:latin typeface="Comic Sans MS" pitchFamily="66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www.neb.com/%7E/media/Catalog/All-Products/CFD60BAF8FB64CB8BA6257A1E847C3F5/Long%20Description/S1550_fig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68806" y="417451"/>
            <a:ext cx="3786342" cy="6022372"/>
          </a:xfrm>
          <a:prstGeom prst="rect">
            <a:avLst/>
          </a:prstGeom>
          <a:noFill/>
        </p:spPr>
      </p:pic>
      <p:pic>
        <p:nvPicPr>
          <p:cNvPr id="8194" name="Picture 2" descr="http://mcbl.iisc.ernet.in/Welcome%20to%20MCBL/Faculty/Parag/microarray%20workshop%20details/promeg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931" y="2152924"/>
            <a:ext cx="3578302" cy="2621106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484910" y="1620980"/>
            <a:ext cx="3642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Comic Sans MS" pitchFamily="66" charset="0"/>
              </a:rPr>
              <a:t>Kits d’extraction d’ARN poly A</a:t>
            </a:r>
            <a:endParaRPr lang="fr-FR" b="1" dirty="0">
              <a:latin typeface="Comic Sans MS" pitchFamily="66" charset="0"/>
            </a:endParaRPr>
          </a:p>
        </p:txBody>
      </p:sp>
      <p:cxnSp>
        <p:nvCxnSpPr>
          <p:cNvPr id="8" name="Connecteur droit 7"/>
          <p:cNvCxnSpPr/>
          <p:nvPr/>
        </p:nvCxnSpPr>
        <p:spPr>
          <a:xfrm>
            <a:off x="643537" y="1983194"/>
            <a:ext cx="332509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5743" y="2515152"/>
            <a:ext cx="3886200" cy="3238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1785456" y="1707851"/>
            <a:ext cx="44063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Extraction </a:t>
            </a:r>
            <a:r>
              <a:rPr lang="fr-FR" sz="2400" b="1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de </a:t>
            </a:r>
            <a:r>
              <a:rPr lang="fr-FR" sz="2400" b="1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plasmide</a:t>
            </a:r>
            <a:endParaRPr lang="fr-FR" sz="2400" b="1" dirty="0">
              <a:solidFill>
                <a:schemeClr val="accent4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1283112" y="2035277"/>
            <a:ext cx="6577781" cy="2153265"/>
          </a:xfrm>
          <a:prstGeom prst="roundRect">
            <a:avLst/>
          </a:prstGeom>
          <a:solidFill>
            <a:srgbClr val="FFFF99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401099" y="2234746"/>
            <a:ext cx="63418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C00000"/>
                </a:solidFill>
                <a:latin typeface="Comic Sans MS" pitchFamily="66" charset="0"/>
              </a:rPr>
              <a:t>Méthodes d’extraction et de purification du matériel génétiques.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 descr="data:image/jpeg;base64,/9j/4AAQSkZJRgABAQAAAQABAAD/2wCEAAkGBhIQDxAPDw8QEBEWFxoRERERFhAQFBcQExYWFhYQFxYXHyYiFxovGRUUHy8gIykpLS0tFh8zQTAsNSYuLCkBCQoKDgwOGg8PGiwlHSI1KSstLDQpNTUwMjQsLCwpMi01LCwsLCwtLCw0LDQ0Lyk0KSwsNTU1Ki0sKSwpNDQsLP/AABEIAM0A9gMBIgACEQEDEQH/xAAcAAEAAgMBAQEAAAAAAAAAAAAABwgBBQYEAwL/xABDEAABAwICBgcFBQcDBAMAAAABAAIDBBEGMQUHEiFBYRMUMkJRcYEXIlSRk1KCscHSCGJkkqPT4yOhwnKisuEVM2P/xAAbAQEAAgMBAQAAAAAAAAAAAAAABAUDBgcCAf/EADIRAAIBAgIGBwkBAQAAAAAAAAABAgMEETEFEhMUIUEGIlFxgaHRFTJTYaKxweHwkUL/2gAMAwEAAhEDEQA/AJxREQBERAEREAREQBERAEREAXm0lpBlPDJPK7ZYxpc48hwHieAHiV6VEmt3FW28UETvdZZ85HGTux+gNzzI+ysVaoqcdYsNHWUryuqSyzb7Ec3ifH1VWvd/qOhh7sMZLRs/vkds+e7kFoqPSMsLtuGWSN32mOc0/wCy8yKklOUni3xOo0ralShs4RSj2E0auMfurL0tUR1ho2mPFm9I0Z3GW0M92Y4biu9VY9HV76eaOeJ2y9jg5p5jgfEcCPAqxWHtNsraaOpjycPebmWvG5zD5H57jxVpa1tdass0aHp/Ritqiq0lhCXk/wB+pskRFMNaCIiAIiIAiIgCIiAIiIAiIgCIiAIiIAiIgCIiAIiIAiIgNJjDEbaCkknNi8+5C08ZXZeg3k8gq8zzOe5z3kuc4lznHeS4m5J53XT6xcU9eqyGOvBFdkVsnHvS+pAtyAXKKmuau0lgskdL0Ho/dKGtJdeXF/LsQREUUvQu51WYq6rU9WkdaGYgC+TZsmu8j2T93wXDLK9wm4SUkRrq2hc0pUp5P+x8C0iLlNXWKuvUgEjrzxWZLfNw7svqAb8wV1avoSU4qSOT3FCdvVlSnmgiIvRgCIiAIiIAiIgCIiAIiIAiIgCIiAIiIAiIgCIiALiNaWKuq03V43WmnBbuzbDk53Insj18F2FdWsgifNK7ZYxpe48gL+p5KumI9OvraqSok3bR91uezGNzWD0+ZueKiXVXUjgs2bDoHR+819pNdWHHvfJflmsREVOdHMtbcgAXOQA8V0mKsES0EVNK/eJG/wCp+5NvJi/ltv4lrluNU+FusVBq5G3ihPuXydPmP5RZ3mWqV8QaFZWU0tNJk4bnZlrxva8eRt+HFTaNtr03J58jWNI6bVtdwpR91e/4+mfkVrRenSNA+nmkglbsvY4tcOY4jxHEHwK8yhvgbNGSkk1kzd4QxG6gq45xcs7ErR3onZjzG4jmArDU87ZGNkY4OY4BzXDItcLgj0VXlLGqHFW006Pld7zbvpyeLM3x+naHIu8FOs6uD1HzNV6R6P2lPeYLjHPu7fD7dxJqIitDQgiIgCIiAIiIAiIgCIiAIiIAiIgCIiAIiIAiLT4rxC2hpJKh1i7sxNPeld2W+WZPIFfG1FYsyUqcqs1CCxb4I4HW/iq7ho+J24WfUEcXZsi9Nzj5t8FGC+tTUuke+SRxc9xLnOOZc43J+a+SoqtR1JOTOr2FnGzoRpR5ZvtfNhenR1A+omjgibtPe4MaOZ4nwHEnwC8yljVBhbZa7SErd7rsgB4MyfJ6n3RyDvFKNN1JKJ50jeRs6EqrzyXzZ3ugNCso6aKmjyYN7si553uefM3K2CIr1JJYI5TOcpycpPFviyNNb2Fdtg0hE33mWZOBxZk2T0O48iPBRKrQzwNkY5j2hzXAtc07wWuFiDysq84vw46gq5IDcs7cTj3onZHzG8HmCqy8pYPXXM3no5pDaU92m+Mcu7s8Pt3GkXooK58Esc0Ttl7HB7TzH4jkvOigm1tKSweRZLDenWVtLHUR7toWe3PZkG5zD6/MWPFbNQhquxV1Sq6vI60ExDd+TZcmv5A9k+YPBTeruhV2kMeZy3Stg7K4cF7r4ru/QREWcqgiIgCIiAIiIAiIgCIiAIiIAiIgCIiAKCtZeKuuVZjjdeCG7GWyc/vyc94sOQvxUh6zsVdTpeijdaeYFjbZtjyfJyO+w5m/BQaq28q/8LxN06N6Pzupr5R/L/H+mERZVcbobfCmH3V1XHTtuGn3pHDuxN7TvPIDmQrBkxU0BJ2YoYmXP2WRRt/ANH+y5fVjhbqlIJZG2nms9182x9yPluNzzNuC9+sYH/4fSVvhpflsG/8Asrm1pakcXmzm2nb/AHqvqRfVhwXzfNkC4y1219ZM8Usz6OmBtGyKzJC3g98g37XJpAGW+1zzNPrB0nG4ObpKtvn708rx6tcSD8loCsKUUBYLVPrmfWzNoNI7PTu/+idoDBI4C/RvaNwda9iLA5Wva/a6xsLddpC6Nt54rvitm4d+L1A3cwFV/CLyNI0Jb2hUQkefSssrmLzOKnFxZnt687erGrDNFW1hdvrRwr1Wq6xG20MxLt2TZs3M5A9oeZHBcQqGcHCTizrFrcwuaUasMn/YeBlTtq3xV12kDJHXnhsyS+bm9yX1AseYPioIW5wniF1DVx1DblvZlaO9E7tN88iOYCy29XZzx5EHS9gr23cV7y4r08fQsYi+VNUtkYySNwcxwDmuGRa4XB+S+quzl7TTwYREQ+BERAEREAREQBERAEREAREQBfGrqmxRvlkcGsY0vc48GtFyV9lF2t/FWWj4neD6gj5si/Bx+6sVWoqcXJk6ws5XleNKPi+xczgcUaffXVUlQ+4BOzG092Idlv5nmStSiKibbeLOr06cacFCCwS4ILrtW2Fuu1YfI28ENnyXyc7uR+pFzyafFcrBC57msY0uc4hrWjeS4mwA53Vh8IYdbQUkcAsX9uVw70ru0fIbgOTQpNtS154vJFJpy/3W31Yvry4L5drN0tJjiLa0XpFvjSzj16J63a8WmoOkpaiP7UT2/wAzCPzVyc1KUosrCA3mB49rSujm+NVAP6zFcdVB1axbWmdHD+Ijd/K7a/JW+CA1mJNBMraWSnfu2hdjs9mQb2v+fzBI4quldRPhlfDK3ZexxY4eBBt6jmrPKMNb+FbgaQibvFmVAH2cmS/g0/d8FBu6WtHXWaNo6O6Q2NXd5vqyy+T/AH6EUoiKqOgEq6ocVXB0fK7eLvpyfDN8X4uH3vBSgqw0VY+GRksbi17HB7XDg4G4VicM6eZXUsdQywuLPbnsyDtM+eXIg8Va2lXWjqPNGgdItH7GrvEF1ZZ/J/v1NqiIpxqwREQBERAEREAREQBERAEREBqsTaeZQ0slQ+xIFmNy2pD2WfPPkCeCrtWVb5pHyyOLnvcXuceLnG5K67WfirrdV0EbrwQktFsnS5PfzHdHkTxXFKnuquvLBZI6RoHR+60NpNdefHuXJeoRF7tCaIfV1EVPF2nm1+DW5ueeQAJ9FFSxeCL6c4wi5SeCXE7vVDhbbkdXyt91hLIAeMlvef6A2HM/uqXF5dF6NZTQRwRCzGNDW+O7Nx5k3J5kr1K9o09nHVOU6RvZXlw6ryyXcFhwuCPHd81lFlK8o/KzZc5p4Ej5bl+FscRQdHW1cf2ZpG/yyOH5LXIDstT8W1p2gH77nfyxSO/JWxVWNR8d9PUh+yJXf0JB+atOgC+VTTNlY+ORocxwLXNORa4WI+S+qIfU2niiuWK8POoauSndctHvROPeid2XeeYPMFadTrrLwr1ykMkbbzw3ey2bmd+PnuFxzFuKgtUlels54cjqOiL9XlupP3lwfr4mF2mrHFXVKroZHWgmIa6+TZMmSchvsfMHguLWVihNwkpInXNvC5pSpTyf9j4FpEXH6tMVdcpejkdeeGzH3zczuSc9wseYvxXYK9hNTipI5Pc287erKlPNf3mERF7I4REQBERAEREAREQBcjrJxV1KkLI3WnmuyO2bW9+T0BsOZHguqqKhsbHSPcGsaC5zjkGtFyT6KvGLcROr6uSc3DOxE092JvZHnmTzJUW5q6kcFmy+0Ho/e6+tJdSPF/N8kaZYRFTHSgpk1S4W6GA1sjf9SYWjvm2DO/3iAfIN8VHmB8MmvrGRkHom/wCpMf8A8wezfxJ3epPBWCYwNAaAAALADcABkAFYWdLF678DUOkl/qRVrB8Xxl3cl4/2Z+kRFZmjBCiICneP4tjS+km/xMxHk6RxH4rQLsNbtP0enNIN8ZA/+eNj/wDkuPQEk/s/w7Wmmn7MMjv/ABb/AMlZpVy/ZyjvpWd3hSv+Zlh/9qxqAIiIAoN1m4V6nVdLG20ExL22ybJm+PkN9xyNuCnJanFGgGV1LJTvsCRtRuPdlHZd+R5ErBXpbSGHMttE37srhSfuvg+7t8CuCL7VdK6KR8UjS17HFjmng5psQviqQ6immsUbfC2IHUNVHUNuQPdkaO9Ee03z4jmArE0lU2WNksbg5j2h7XDi1wuCqvqU9UOKs9Hyu8X05PzfF+Lh97kptpV1XqPJmrdItH7WnvEF1o5936+xKSIitTQQiIgCIiAIiIAiLW4i02yippamTJo91uRc87msHmfkLngvjaSxZ7hCVSShFYt8EcJrexVstGj4ne86z5yODM2R+p948gPFROvRpCufPLJNK7ae9xe48z4eA4ALzqiq1HUlrHVtHWcbOhGks82+1hZAWF3WqrC3WanrUjbwwEEXydPm0enaP3fFeacHOSijNd3MLajKrPJf2HiSJq/wv1GjaHi08lpJvEG3ux+gNvMu8V06Ir6MVFKKOTV6069SVWeb4hERejCEREBWXX9o4xaZdJbdNFHID/0gxEf0x81GytzrB1fQaXpxHIejmZcwTgXLCbXaR3mmwuOQURUf7N9aZAJqukZFfe+PppH25MLWi/m5Ae39mvRzjPXVFjshjIQfFz3F5A9GD5hT0tPhTC0GjaVlJTNIYPec51i98httSOIzO4eQAGQW4QBERAEREBFmt/CuWkIm+DKgD5Ml/Bp+6otVn6ykZNG+KRocx7SxzTxa4WIVdcT6AfQ1UlO+5AN43fajPZf8tx5gjgqq7pastdZM3/o7pDa0t3m+tHLu/XoapfakqnRSMljcWvY4Pa4cHNNwV8UUI2hpNYMsfhbEDK6ljqG2BPuyNHdlHab+Y5ELbKC9WmKup1XRyOtBNZj75Nf3JOQ32PI34KdFd0Ku0hjzOXaWsHZXDivdfFengERFnKkIiIAiIgChPWpirrNT1aN14YCQbZOmyc707I+94qQ9YmKeo0h2HWnlvHD4jd70voCPUtUCEquvKv8AwvE3Ho3o/Fu6msuEfy/x/phERVpu56KGifPLHDE3ae9wY0cybeg5qxeHdBsoqWKmj37I952W0873PPmfkLDguB1QYWsHaQlbvN46e/hk+X8Wj73ipQVtaUtWOu82c/6RX+2q7vB9WOff+vUIiKaauEREAREQGnxPi6l0bD01ZMI2ncxou573DusaN54chfeQo4d+0jR9JYUVUY/tEwh1vHYvb/uURax8TyaQ0lUTPcSxr3RQN32bCxxDQBwv2jzcVzCAuLhPG1JpSIyUcu0W26SNw2JGE5bTfDmLg2O/ct8qdYGxK/R2kKeqY4gBwbK0ZOgcQJGHx3bx4EA8FcVAEREAREQBcXrPwr1ul6aNt54QXC2bos3s5ndtDyI4rtEXicFOLiyRa3E7arGrDNf2HiVbWF1+snCvUqsvjbaCa747ZNd34/Qm45EeC5BUU4uEnFnWba4hcUo1YZP+8jKnHVjirrlL0MjrzwgNdfN0eTJOZ3WPMX4qDVtcMaffQ1UdQy5ANnty2oz2mfLeOYB4LJQq7OePIg6WsFe27iveXFd/Z4lkEXxoqxk0bJY3BzHtD2uHFpFwvsrw5a008GEREPgX4mmaxrnvIa1oLnOO4BoFySfCy/ajfW7iro4xQRO9+QbUxHCLus8yRc8h+8sdSoqcXJkyytJXdaNKPPP5LmyP8ZYkNfVvm3iMe5C08Igdx8zvJ8+S0SIqKUnJ4s6vSpRowVOCwS4ILbYX0A6uqo6dlwCbyOHdiHad8tw5kLVKb9V2Fuq0vTyNtNOA43zbFmxnL7R8wOCy0KW0nhyK/S18rO3c17z4Lv7fA7CkpWxRsijaGsY0Ma0cGtFgF9URXhy1tt4sIiIfAiIgCIiAqRrOwm/R2kp43NIikc6andwdE8k7IPi0nZPlzC5NXOxHhal0jD0FZC2VmbSbtc132mOG9p8s+aj0/s5aO2r9Zrdn7O1B8tro0BCOB8MyaRr6eljaSC4OlcMmQNIL3k8N24eJIHFXFWlwvg6k0bEYqOER3sXvN3SPIyLnneeO7IXNgFukAREQBERAEREBpsW4ebXUklO6wd2onHuyt7J8sweRKrxU07o3uje0te0lrmnMOabEH1VoFFGt7Cuy4aQibudZlQBwdkyT17J5hvioN5SxWuuRtfRzSGyqbtN8JZd/7+5GKIiqjfSUNUOKrE6PlduN305Pjm+L8XD73ipVVX6apdE9kkbi17SHNcMw5puD81YjCeIW11JHUNsHdmVo7sre03yyI5EK1tKustR8jQekWj9lU3mC4Sz7/wB/c3CIinGqng07phlJTy1MvZYL24ucdzWDmTYKuelNIvqZpJ5Td73Fzjw35AcgLADwAXaa18VdYqBSROvFCfftk6fI/wAou3zLlwKqLqrry1VkjougNH7vR2s11p+S5f7n/gREUM2M9miaiOOeOSeMyxtdtOjBDdq28NJIO69r8rqSvbaz4F31R+hRSiy0606fCLIF3o63u2pVo44ZcX+GSt7bm/Au+qP0LHtub8C76w/QoqRZN6q9vkQ/YFh8P6n6kq+25vwLvrD9Cx7bh8CfrD+2orRN6q9vkPYNh8P6n6kqe28fAH6w/tp7bx8AfrD+2orRN6q9vkj77BsPh/VL1JU9t4+AP1/8ax7b/wCA/r/41FiJvVXt8kPYNh8P6pepKZ13/wAB/X/xrHtv/gP6/wDjUWom9Ve3yQ9g2Hw/ql6kpe28/AD63+NY9t5+AH1j/bUXIm9Ve3yQ9g2Hw/ql6ko+24/Aj6x/tp7bj8CPrH9Ci5E3qr2n32FYfD836koe253wLfrH9Ce253wLfrH9Ci9E3qr2j2FYfD836kn+253wLfqn9CHXc/4Jv1T+hRgibzV7R7CsPh+b9STvba/4Jn1XfpXnr9b/AE8T4ZaCNzHtLHAyuyP3dx5qOUXzear5nqOhLGLxVPj3v1MlYRFHLcLrtW2KupVYZI60E1mSXya7uS+hNjyJ8FyKyvcJOElJGC5t4XFKVKeT/vItIi4nVfirrdL0EjrzwgNN83RZNfzI7J8geKyr2E1OKkjk91bTtqsqU81/Y+JClSHbb9u+1tHavntX3/7r5KRNbGFI6eQVkRLemcduO27pLXLweF+I8b+SjtUdSDhJxZ1SyuoXVGNWGTCIixksIiIAiIgCIiAIiIAiIgCIiAIiIAiIgCIiAIiIAiIgCIiAIi+1HT9JIyO9toht87X42X0+NpLFnvw7HUulcKPb6TYN9i99i7b5cL7KKbMGYLh0fGSxxkleBtyuGzuzDGjfst9Tc+lis6do9Xi2jRrzT8XWezpxlHta4s//2Q=="/>
          <p:cNvSpPr>
            <a:spLocks noChangeAspect="1" noChangeArrowheads="1"/>
          </p:cNvSpPr>
          <p:nvPr/>
        </p:nvSpPr>
        <p:spPr bwMode="auto">
          <a:xfrm>
            <a:off x="155575" y="-1843088"/>
            <a:ext cx="4629150" cy="3848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2" name="AutoShape 4" descr="data:image/jpeg;base64,/9j/4AAQSkZJRgABAQAAAQABAAD/2wCEAAkGBhIQDxAPDw8QEBEWFxoRERERFhAQFBcQExYWFhYQFxYXHyYiFxovGRUUHy8gIykpLS0tFh8zQTAsNSYuLCkBCQoKDgwOGg8PGiwlHSI1KSstLDQpNTUwMjQsLCwpMi01LCwsLCwtLCw0LDQ0Lyk0KSwsNTU1Ki0sKSwpNDQsLP/AABEIAM0A9gMBIgACEQEDEQH/xAAcAAEAAgMBAQEAAAAAAAAAAAAABwgBBQYEAwL/xABDEAABAwICBgcFBQcDBAMAAAABAAIDBBEGMQUHEiFBYRMUMkJRcYEXIlSRk1KCscHSCGJkkqPT4yOhwnKisuEVM2P/xAAbAQEAAgMBAQAAAAAAAAAAAAAABAUDBgcCAf/EADIRAAIBAgIGBwkBAQAAAAAAAAABAgMEETEFEhMUIUEGIlFxgaHRFTJTYaKxweHwkUL/2gAMAwEAAhEDEQA/AJxREQBERAEREAREQBERAEREAXm0lpBlPDJPK7ZYxpc48hwHieAHiV6VEmt3FW28UETvdZZ85HGTux+gNzzI+ysVaoqcdYsNHWUryuqSyzb7Ec3ifH1VWvd/qOhh7sMZLRs/vkds+e7kFoqPSMsLtuGWSN32mOc0/wCy8yKklOUni3xOo0ralShs4RSj2E0auMfurL0tUR1ho2mPFm9I0Z3GW0M92Y4biu9VY9HV76eaOeJ2y9jg5p5jgfEcCPAqxWHtNsraaOpjycPebmWvG5zD5H57jxVpa1tdass0aHp/Ritqiq0lhCXk/wB+pskRFMNaCIiAIiIAiIgCIiAIiIAiIgCIiAIiIAiIgCIiAIiIAiIgNJjDEbaCkknNi8+5C08ZXZeg3k8gq8zzOe5z3kuc4lznHeS4m5J53XT6xcU9eqyGOvBFdkVsnHvS+pAtyAXKKmuau0lgskdL0Ho/dKGtJdeXF/LsQREUUvQu51WYq6rU9WkdaGYgC+TZsmu8j2T93wXDLK9wm4SUkRrq2hc0pUp5P+x8C0iLlNXWKuvUgEjrzxWZLfNw7svqAb8wV1avoSU4qSOT3FCdvVlSnmgiIvRgCIiAIiIAiIgCIiAIiIAiIgCIiAIiIAiIgCIiALiNaWKuq03V43WmnBbuzbDk53Insj18F2FdWsgifNK7ZYxpe48gL+p5KumI9OvraqSok3bR91uezGNzWD0+ZueKiXVXUjgs2bDoHR+819pNdWHHvfJflmsREVOdHMtbcgAXOQA8V0mKsES0EVNK/eJG/wCp+5NvJi/ltv4lrluNU+FusVBq5G3ihPuXydPmP5RZ3mWqV8QaFZWU0tNJk4bnZlrxva8eRt+HFTaNtr03J58jWNI6bVtdwpR91e/4+mfkVrRenSNA+nmkglbsvY4tcOY4jxHEHwK8yhvgbNGSkk1kzd4QxG6gq45xcs7ErR3onZjzG4jmArDU87ZGNkY4OY4BzXDItcLgj0VXlLGqHFW006Pld7zbvpyeLM3x+naHIu8FOs6uD1HzNV6R6P2lPeYLjHPu7fD7dxJqIitDQgiIgCIiAIiIAiIgCIiAIiIAiIgCIiAIiIAiLT4rxC2hpJKh1i7sxNPeld2W+WZPIFfG1FYsyUqcqs1CCxb4I4HW/iq7ho+J24WfUEcXZsi9Nzj5t8FGC+tTUuke+SRxc9xLnOOZc43J+a+SoqtR1JOTOr2FnGzoRpR5ZvtfNhenR1A+omjgibtPe4MaOZ4nwHEnwC8yljVBhbZa7SErd7rsgB4MyfJ6n3RyDvFKNN1JKJ50jeRs6EqrzyXzZ3ugNCso6aKmjyYN7si553uefM3K2CIr1JJYI5TOcpycpPFviyNNb2Fdtg0hE33mWZOBxZk2T0O48iPBRKrQzwNkY5j2hzXAtc07wWuFiDysq84vw46gq5IDcs7cTj3onZHzG8HmCqy8pYPXXM3no5pDaU92m+Mcu7s8Pt3GkXooK58Esc0Ttl7HB7TzH4jkvOigm1tKSweRZLDenWVtLHUR7toWe3PZkG5zD6/MWPFbNQhquxV1Sq6vI60ExDd+TZcmv5A9k+YPBTeruhV2kMeZy3Stg7K4cF7r4ru/QREWcqgiIgCIiAIiIAiIgCIiAIiIAiIgCIiAKCtZeKuuVZjjdeCG7GWyc/vyc94sOQvxUh6zsVdTpeijdaeYFjbZtjyfJyO+w5m/BQaq28q/8LxN06N6Pzupr5R/L/H+mERZVcbobfCmH3V1XHTtuGn3pHDuxN7TvPIDmQrBkxU0BJ2YoYmXP2WRRt/ANH+y5fVjhbqlIJZG2nms9182x9yPluNzzNuC9+sYH/4fSVvhpflsG/8Asrm1pakcXmzm2nb/AHqvqRfVhwXzfNkC4y1219ZM8Usz6OmBtGyKzJC3g98g37XJpAGW+1zzNPrB0nG4ObpKtvn708rx6tcSD8loCsKUUBYLVPrmfWzNoNI7PTu/+idoDBI4C/RvaNwda9iLA5Wva/a6xsLddpC6Nt54rvitm4d+L1A3cwFV/CLyNI0Jb2hUQkefSssrmLzOKnFxZnt687erGrDNFW1hdvrRwr1Wq6xG20MxLt2TZs3M5A9oeZHBcQqGcHCTizrFrcwuaUasMn/YeBlTtq3xV12kDJHXnhsyS+bm9yX1AseYPioIW5wniF1DVx1DblvZlaO9E7tN88iOYCy29XZzx5EHS9gr23cV7y4r08fQsYi+VNUtkYySNwcxwDmuGRa4XB+S+quzl7TTwYREQ+BERAEREAREQBERAEREAREQBfGrqmxRvlkcGsY0vc48GtFyV9lF2t/FWWj4neD6gj5si/Bx+6sVWoqcXJk6ws5XleNKPi+xczgcUaffXVUlQ+4BOzG092Idlv5nmStSiKibbeLOr06cacFCCwS4ILrtW2Fuu1YfI28ENnyXyc7uR+pFzyafFcrBC57msY0uc4hrWjeS4mwA53Vh8IYdbQUkcAsX9uVw70ru0fIbgOTQpNtS154vJFJpy/3W31Yvry4L5drN0tJjiLa0XpFvjSzj16J63a8WmoOkpaiP7UT2/wAzCPzVyc1KUosrCA3mB49rSujm+NVAP6zFcdVB1axbWmdHD+Ijd/K7a/JW+CA1mJNBMraWSnfu2hdjs9mQb2v+fzBI4quldRPhlfDK3ZexxY4eBBt6jmrPKMNb+FbgaQibvFmVAH2cmS/g0/d8FBu6WtHXWaNo6O6Q2NXd5vqyy+T/AH6EUoiKqOgEq6ocVXB0fK7eLvpyfDN8X4uH3vBSgqw0VY+GRksbi17HB7XDg4G4VicM6eZXUsdQywuLPbnsyDtM+eXIg8Va2lXWjqPNGgdItH7GrvEF1ZZ/J/v1NqiIpxqwREQBERAEREAREQBERAEREBqsTaeZQ0slQ+xIFmNy2pD2WfPPkCeCrtWVb5pHyyOLnvcXuceLnG5K67WfirrdV0EbrwQktFsnS5PfzHdHkTxXFKnuquvLBZI6RoHR+60NpNdefHuXJeoRF7tCaIfV1EVPF2nm1+DW5ueeQAJ9FFSxeCL6c4wi5SeCXE7vVDhbbkdXyt91hLIAeMlvef6A2HM/uqXF5dF6NZTQRwRCzGNDW+O7Nx5k3J5kr1K9o09nHVOU6RvZXlw6ryyXcFhwuCPHd81lFlK8o/KzZc5p4Ej5bl+FscRQdHW1cf2ZpG/yyOH5LXIDstT8W1p2gH77nfyxSO/JWxVWNR8d9PUh+yJXf0JB+atOgC+VTTNlY+ORocxwLXNORa4WI+S+qIfU2niiuWK8POoauSndctHvROPeid2XeeYPMFadTrrLwr1ykMkbbzw3ey2bmd+PnuFxzFuKgtUlels54cjqOiL9XlupP3lwfr4mF2mrHFXVKroZHWgmIa6+TZMmSchvsfMHguLWVihNwkpInXNvC5pSpTyf9j4FpEXH6tMVdcpejkdeeGzH3zczuSc9wseYvxXYK9hNTipI5Pc287erKlPNf3mERF7I4REQBERAEREAREQBcjrJxV1KkLI3WnmuyO2bW9+T0BsOZHguqqKhsbHSPcGsaC5zjkGtFyT6KvGLcROr6uSc3DOxE092JvZHnmTzJUW5q6kcFmy+0Ho/e6+tJdSPF/N8kaZYRFTHSgpk1S4W6GA1sjf9SYWjvm2DO/3iAfIN8VHmB8MmvrGRkHom/wCpMf8A8wezfxJ3epPBWCYwNAaAAALADcABkAFYWdLF678DUOkl/qRVrB8Xxl3cl4/2Z+kRFZmjBCiICneP4tjS+km/xMxHk6RxH4rQLsNbtP0enNIN8ZA/+eNj/wDkuPQEk/s/w7Wmmn7MMjv/ABb/AMlZpVy/ZyjvpWd3hSv+Zlh/9qxqAIiIAoN1m4V6nVdLG20ExL22ybJm+PkN9xyNuCnJanFGgGV1LJTvsCRtRuPdlHZd+R5ErBXpbSGHMttE37srhSfuvg+7t8CuCL7VdK6KR8UjS17HFjmng5psQviqQ6immsUbfC2IHUNVHUNuQPdkaO9Ee03z4jmArE0lU2WNksbg5j2h7XDi1wuCqvqU9UOKs9Hyu8X05PzfF+Lh97kptpV1XqPJmrdItH7WnvEF1o5936+xKSIitTQQiIgCIiAIiIAiLW4i02yippamTJo91uRc87msHmfkLngvjaSxZ7hCVSShFYt8EcJrexVstGj4ne86z5yODM2R+p948gPFROvRpCufPLJNK7ae9xe48z4eA4ALzqiq1HUlrHVtHWcbOhGks82+1hZAWF3WqrC3WanrUjbwwEEXydPm0enaP3fFeacHOSijNd3MLajKrPJf2HiSJq/wv1GjaHi08lpJvEG3ux+gNvMu8V06Ir6MVFKKOTV6069SVWeb4hERejCEREBWXX9o4xaZdJbdNFHID/0gxEf0x81GytzrB1fQaXpxHIejmZcwTgXLCbXaR3mmwuOQURUf7N9aZAJqukZFfe+PppH25MLWi/m5Ae39mvRzjPXVFjshjIQfFz3F5A9GD5hT0tPhTC0GjaVlJTNIYPec51i98httSOIzO4eQAGQW4QBERAEREBFmt/CuWkIm+DKgD5Ml/Bp+6otVn6ykZNG+KRocx7SxzTxa4WIVdcT6AfQ1UlO+5AN43fajPZf8tx5gjgqq7pastdZM3/o7pDa0t3m+tHLu/XoapfakqnRSMljcWvY4Pa4cHNNwV8UUI2hpNYMsfhbEDK6ljqG2BPuyNHdlHab+Y5ELbKC9WmKup1XRyOtBNZj75Nf3JOQ32PI34KdFd0Ku0hjzOXaWsHZXDivdfFengERFnKkIiIAiIgChPWpirrNT1aN14YCQbZOmyc707I+94qQ9YmKeo0h2HWnlvHD4jd70voCPUtUCEquvKv8AwvE3Ho3o/Fu6msuEfy/x/phERVpu56KGifPLHDE3ae9wY0cybeg5qxeHdBsoqWKmj37I952W0873PPmfkLDguB1QYWsHaQlbvN46e/hk+X8Wj73ipQVtaUtWOu82c/6RX+2q7vB9WOff+vUIiKaauEREAREQGnxPi6l0bD01ZMI2ncxou573DusaN54chfeQo4d+0jR9JYUVUY/tEwh1vHYvb/uURax8TyaQ0lUTPcSxr3RQN32bCxxDQBwv2jzcVzCAuLhPG1JpSIyUcu0W26SNw2JGE5bTfDmLg2O/ct8qdYGxK/R2kKeqY4gBwbK0ZOgcQJGHx3bx4EA8FcVAEREAREQBcXrPwr1ul6aNt54QXC2bos3s5ndtDyI4rtEXicFOLiyRa3E7arGrDNf2HiVbWF1+snCvUqsvjbaCa747ZNd34/Qm45EeC5BUU4uEnFnWba4hcUo1YZP+8jKnHVjirrlL0MjrzwgNdfN0eTJOZ3WPMX4qDVtcMaffQ1UdQy5ANnty2oz2mfLeOYB4LJQq7OePIg6WsFe27iveXFd/Z4lkEXxoqxk0bJY3BzHtD2uHFpFwvsrw5a008GEREPgX4mmaxrnvIa1oLnOO4BoFySfCy/ajfW7iro4xQRO9+QbUxHCLus8yRc8h+8sdSoqcXJkyytJXdaNKPPP5LmyP8ZYkNfVvm3iMe5C08Igdx8zvJ8+S0SIqKUnJ4s6vSpRowVOCwS4ILbYX0A6uqo6dlwCbyOHdiHad8tw5kLVKb9V2Fuq0vTyNtNOA43zbFmxnL7R8wOCy0KW0nhyK/S18rO3c17z4Lv7fA7CkpWxRsijaGsY0Ma0cGtFgF9URXhy1tt4sIiIfAiIgCIiAqRrOwm/R2kp43NIikc6andwdE8k7IPi0nZPlzC5NXOxHhal0jD0FZC2VmbSbtc132mOG9p8s+aj0/s5aO2r9Zrdn7O1B8tro0BCOB8MyaRr6eljaSC4OlcMmQNIL3k8N24eJIHFXFWlwvg6k0bEYqOER3sXvN3SPIyLnneeO7IXNgFukAREQBERAEREBpsW4ebXUklO6wd2onHuyt7J8sweRKrxU07o3uje0te0lrmnMOabEH1VoFFGt7Cuy4aQibudZlQBwdkyT17J5hvioN5SxWuuRtfRzSGyqbtN8JZd/7+5GKIiqjfSUNUOKrE6PlduN305Pjm+L8XD73ipVVX6apdE9kkbi17SHNcMw5puD81YjCeIW11JHUNsHdmVo7sre03yyI5EK1tKustR8jQekWj9lU3mC4Sz7/wB/c3CIinGqng07phlJTy1MvZYL24ucdzWDmTYKuelNIvqZpJ5Td73Fzjw35AcgLADwAXaa18VdYqBSROvFCfftk6fI/wAou3zLlwKqLqrry1VkjougNH7vR2s11p+S5f7n/gREUM2M9miaiOOeOSeMyxtdtOjBDdq28NJIO69r8rqSvbaz4F31R+hRSiy0606fCLIF3o63u2pVo44ZcX+GSt7bm/Au+qP0LHtub8C76w/QoqRZN6q9vkQ/YFh8P6n6kq+25vwLvrD9Cx7bh8CfrD+2orRN6q9vkPYNh8P6n6kqe28fAH6w/tp7bx8AfrD+2orRN6q9vkj77BsPh/VL1JU9t4+AP1/8ax7b/wCA/r/41FiJvVXt8kPYNh8P6pepKZ13/wAB/X/xrHtv/gP6/wDjUWom9Ve3yQ9g2Hw/ql6kpe28/AD63+NY9t5+AH1j/bUXIm9Ve3yQ9g2Hw/ql6ko+24/Aj6x/tp7bj8CPrH9Ci5E3qr2n32FYfD836koe253wLfrH9Ce253wLfrH9Ci9E3qr2j2FYfD836kn+253wLfqn9CHXc/4Jv1T+hRgibzV7R7CsPh+b9STvba/4Jn1XfpXnr9b/AE8T4ZaCNzHtLHAyuyP3dx5qOUXzear5nqOhLGLxVPj3v1MlYRFHLcLrtW2KupVYZI60E1mSXya7uS+hNjyJ8FyKyvcJOElJGC5t4XFKVKeT/vItIi4nVfirrdL0EjrzwgNN83RZNfzI7J8geKyr2E1OKkjk91bTtqsqU81/Y+JClSHbb9u+1tHavntX3/7r5KRNbGFI6eQVkRLemcduO27pLXLweF+I8b+SjtUdSDhJxZ1SyuoXVGNWGTCIixksIiIAiIgCIiAIiIAiIgCIiAIiIAiIgCIiAIiIAiIgCIiAIi+1HT9JIyO9toht87X42X0+NpLFnvw7HUulcKPb6TYN9i99i7b5cL7KKbMGYLh0fGSxxkleBtyuGzuzDGjfst9Tc+lis6do9Xi2jRrzT8XWezpxlHta4s//2Q=="/>
          <p:cNvSpPr>
            <a:spLocks noChangeAspect="1" noChangeArrowheads="1"/>
          </p:cNvSpPr>
          <p:nvPr/>
        </p:nvSpPr>
        <p:spPr bwMode="auto">
          <a:xfrm>
            <a:off x="155575" y="-1843088"/>
            <a:ext cx="4629150" cy="3848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4" name="AutoShape 6" descr="data:image/jpeg;base64,/9j/4AAQSkZJRgABAQAAAQABAAD/2wCEAAkGBhIQDxAPDw8QEBEWFxoRERERFhAQFBcQExYWFhYQFxYXHyYiFxovGRUUHy8gIykpLS0tFh8zQTAsNSYuLCkBCQoKDgwOGg8PGiwlHSI1KSstLDQpNTUwMjQsLCwpMi01LCwsLCwtLCw0LDQ0Lyk0KSwsNTU1Ki0sKSwpNDQsLP/AABEIAM0A9gMBIgACEQEDEQH/xAAcAAEAAgMBAQEAAAAAAAAAAAAABwgBBQYEAwL/xABDEAABAwICBgcFBQcDBAMAAAABAAIDBBEGMQUHEiFBYRMUMkJRcYEXIlSRk1KCscHSCGJkkqPT4yOhwnKisuEVM2P/xAAbAQEAAgMBAQAAAAAAAAAAAAAABAUDBgcCAf/EADIRAAIBAgIGBwkBAQAAAAAAAAABAgMEETEFEhMUIUEGIlFxgaHRFTJTYaKxweHwkUL/2gAMAwEAAhEDEQA/AJxREQBERAEREAREQBERAEREAXm0lpBlPDJPK7ZYxpc48hwHieAHiV6VEmt3FW28UETvdZZ85HGTux+gNzzI+ysVaoqcdYsNHWUryuqSyzb7Ec3ifH1VWvd/qOhh7sMZLRs/vkds+e7kFoqPSMsLtuGWSN32mOc0/wCy8yKklOUni3xOo0ralShs4RSj2E0auMfurL0tUR1ho2mPFm9I0Z3GW0M92Y4biu9VY9HV76eaOeJ2y9jg5p5jgfEcCPAqxWHtNsraaOpjycPebmWvG5zD5H57jxVpa1tdass0aHp/Ritqiq0lhCXk/wB+pskRFMNaCIiAIiIAiIgCIiAIiIAiIgCIiAIiIAiIgCIiAIiIAiIgNJjDEbaCkknNi8+5C08ZXZeg3k8gq8zzOe5z3kuc4lznHeS4m5J53XT6xcU9eqyGOvBFdkVsnHvS+pAtyAXKKmuau0lgskdL0Ho/dKGtJdeXF/LsQREUUvQu51WYq6rU9WkdaGYgC+TZsmu8j2T93wXDLK9wm4SUkRrq2hc0pUp5P+x8C0iLlNXWKuvUgEjrzxWZLfNw7svqAb8wV1avoSU4qSOT3FCdvVlSnmgiIvRgCIiAIiIAiIgCIiAIiIAiIgCIiAIiIAiIgCIiALiNaWKuq03V43WmnBbuzbDk53Insj18F2FdWsgifNK7ZYxpe48gL+p5KumI9OvraqSok3bR91uezGNzWD0+ZueKiXVXUjgs2bDoHR+819pNdWHHvfJflmsREVOdHMtbcgAXOQA8V0mKsES0EVNK/eJG/wCp+5NvJi/ltv4lrluNU+FusVBq5G3ihPuXydPmP5RZ3mWqV8QaFZWU0tNJk4bnZlrxva8eRt+HFTaNtr03J58jWNI6bVtdwpR91e/4+mfkVrRenSNA+nmkglbsvY4tcOY4jxHEHwK8yhvgbNGSkk1kzd4QxG6gq45xcs7ErR3onZjzG4jmArDU87ZGNkY4OY4BzXDItcLgj0VXlLGqHFW006Pld7zbvpyeLM3x+naHIu8FOs6uD1HzNV6R6P2lPeYLjHPu7fD7dxJqIitDQgiIgCIiAIiIAiIgCIiAIiIAiIgCIiAIiIAiLT4rxC2hpJKh1i7sxNPeld2W+WZPIFfG1FYsyUqcqs1CCxb4I4HW/iq7ho+J24WfUEcXZsi9Nzj5t8FGC+tTUuke+SRxc9xLnOOZc43J+a+SoqtR1JOTOr2FnGzoRpR5ZvtfNhenR1A+omjgibtPe4MaOZ4nwHEnwC8yljVBhbZa7SErd7rsgB4MyfJ6n3RyDvFKNN1JKJ50jeRs6EqrzyXzZ3ugNCso6aKmjyYN7si553uefM3K2CIr1JJYI5TOcpycpPFviyNNb2Fdtg0hE33mWZOBxZk2T0O48iPBRKrQzwNkY5j2hzXAtc07wWuFiDysq84vw46gq5IDcs7cTj3onZHzG8HmCqy8pYPXXM3no5pDaU92m+Mcu7s8Pt3GkXooK58Esc0Ttl7HB7TzH4jkvOigm1tKSweRZLDenWVtLHUR7toWe3PZkG5zD6/MWPFbNQhquxV1Sq6vI60ExDd+TZcmv5A9k+YPBTeruhV2kMeZy3Stg7K4cF7r4ru/QREWcqgiIgCIiAIiIAiIgCIiAIiIAiIgCIiAKCtZeKuuVZjjdeCG7GWyc/vyc94sOQvxUh6zsVdTpeijdaeYFjbZtjyfJyO+w5m/BQaq28q/8LxN06N6Pzupr5R/L/H+mERZVcbobfCmH3V1XHTtuGn3pHDuxN7TvPIDmQrBkxU0BJ2YoYmXP2WRRt/ANH+y5fVjhbqlIJZG2nms9182x9yPluNzzNuC9+sYH/4fSVvhpflsG/8Asrm1pakcXmzm2nb/AHqvqRfVhwXzfNkC4y1219ZM8Usz6OmBtGyKzJC3g98g37XJpAGW+1zzNPrB0nG4ObpKtvn708rx6tcSD8loCsKUUBYLVPrmfWzNoNI7PTu/+idoDBI4C/RvaNwda9iLA5Wva/a6xsLddpC6Nt54rvitm4d+L1A3cwFV/CLyNI0Jb2hUQkefSssrmLzOKnFxZnt687erGrDNFW1hdvrRwr1Wq6xG20MxLt2TZs3M5A9oeZHBcQqGcHCTizrFrcwuaUasMn/YeBlTtq3xV12kDJHXnhsyS+bm9yX1AseYPioIW5wniF1DVx1DblvZlaO9E7tN88iOYCy29XZzx5EHS9gr23cV7y4r08fQsYi+VNUtkYySNwcxwDmuGRa4XB+S+quzl7TTwYREQ+BERAEREAREQBERAEREAREQBfGrqmxRvlkcGsY0vc48GtFyV9lF2t/FWWj4neD6gj5si/Bx+6sVWoqcXJk6ws5XleNKPi+xczgcUaffXVUlQ+4BOzG092Idlv5nmStSiKibbeLOr06cacFCCwS4ILrtW2Fuu1YfI28ENnyXyc7uR+pFzyafFcrBC57msY0uc4hrWjeS4mwA53Vh8IYdbQUkcAsX9uVw70ru0fIbgOTQpNtS154vJFJpy/3W31Yvry4L5drN0tJjiLa0XpFvjSzj16J63a8WmoOkpaiP7UT2/wAzCPzVyc1KUosrCA3mB49rSujm+NVAP6zFcdVB1axbWmdHD+Ijd/K7a/JW+CA1mJNBMraWSnfu2hdjs9mQb2v+fzBI4quldRPhlfDK3ZexxY4eBBt6jmrPKMNb+FbgaQibvFmVAH2cmS/g0/d8FBu6WtHXWaNo6O6Q2NXd5vqyy+T/AH6EUoiKqOgEq6ocVXB0fK7eLvpyfDN8X4uH3vBSgqw0VY+GRksbi17HB7XDg4G4VicM6eZXUsdQywuLPbnsyDtM+eXIg8Va2lXWjqPNGgdItH7GrvEF1ZZ/J/v1NqiIpxqwREQBERAEREAREQBERAEREBqsTaeZQ0slQ+xIFmNy2pD2WfPPkCeCrtWVb5pHyyOLnvcXuceLnG5K67WfirrdV0EbrwQktFsnS5PfzHdHkTxXFKnuquvLBZI6RoHR+60NpNdefHuXJeoRF7tCaIfV1EVPF2nm1+DW5ueeQAJ9FFSxeCL6c4wi5SeCXE7vVDhbbkdXyt91hLIAeMlvef6A2HM/uqXF5dF6NZTQRwRCzGNDW+O7Nx5k3J5kr1K9o09nHVOU6RvZXlw6ryyXcFhwuCPHd81lFlK8o/KzZc5p4Ej5bl+FscRQdHW1cf2ZpG/yyOH5LXIDstT8W1p2gH77nfyxSO/JWxVWNR8d9PUh+yJXf0JB+atOgC+VTTNlY+ORocxwLXNORa4WI+S+qIfU2niiuWK8POoauSndctHvROPeid2XeeYPMFadTrrLwr1ykMkbbzw3ey2bmd+PnuFxzFuKgtUlels54cjqOiL9XlupP3lwfr4mF2mrHFXVKroZHWgmIa6+TZMmSchvsfMHguLWVihNwkpInXNvC5pSpTyf9j4FpEXH6tMVdcpejkdeeGzH3zczuSc9wseYvxXYK9hNTipI5Pc287erKlPNf3mERF7I4REQBERAEREAREQBcjrJxV1KkLI3WnmuyO2bW9+T0BsOZHguqqKhsbHSPcGsaC5zjkGtFyT6KvGLcROr6uSc3DOxE092JvZHnmTzJUW5q6kcFmy+0Ho/e6+tJdSPF/N8kaZYRFTHSgpk1S4W6GA1sjf9SYWjvm2DO/3iAfIN8VHmB8MmvrGRkHom/wCpMf8A8wezfxJ3epPBWCYwNAaAAALADcABkAFYWdLF678DUOkl/qRVrB8Xxl3cl4/2Z+kRFZmjBCiICneP4tjS+km/xMxHk6RxH4rQLsNbtP0enNIN8ZA/+eNj/wDkuPQEk/s/w7Wmmn7MMjv/ABb/AMlZpVy/ZyjvpWd3hSv+Zlh/9qxqAIiIAoN1m4V6nVdLG20ExL22ybJm+PkN9xyNuCnJanFGgGV1LJTvsCRtRuPdlHZd+R5ErBXpbSGHMttE37srhSfuvg+7t8CuCL7VdK6KR8UjS17HFjmng5psQviqQ6immsUbfC2IHUNVHUNuQPdkaO9Ee03z4jmArE0lU2WNksbg5j2h7XDi1wuCqvqU9UOKs9Hyu8X05PzfF+Lh97kptpV1XqPJmrdItH7WnvEF1o5936+xKSIitTQQiIgCIiAIiIAiLW4i02yippamTJo91uRc87msHmfkLngvjaSxZ7hCVSShFYt8EcJrexVstGj4ne86z5yODM2R+p948gPFROvRpCufPLJNK7ae9xe48z4eA4ALzqiq1HUlrHVtHWcbOhGks82+1hZAWF3WqrC3WanrUjbwwEEXydPm0enaP3fFeacHOSijNd3MLajKrPJf2HiSJq/wv1GjaHi08lpJvEG3ux+gNvMu8V06Ir6MVFKKOTV6069SVWeb4hERejCEREBWXX9o4xaZdJbdNFHID/0gxEf0x81GytzrB1fQaXpxHIejmZcwTgXLCbXaR3mmwuOQURUf7N9aZAJqukZFfe+PppH25MLWi/m5Ae39mvRzjPXVFjshjIQfFz3F5A9GD5hT0tPhTC0GjaVlJTNIYPec51i98httSOIzO4eQAGQW4QBERAEREBFmt/CuWkIm+DKgD5Ml/Bp+6otVn6ykZNG+KRocx7SxzTxa4WIVdcT6AfQ1UlO+5AN43fajPZf8tx5gjgqq7pastdZM3/o7pDa0t3m+tHLu/XoapfakqnRSMljcWvY4Pa4cHNNwV8UUI2hpNYMsfhbEDK6ljqG2BPuyNHdlHab+Y5ELbKC9WmKup1XRyOtBNZj75Nf3JOQ32PI34KdFd0Ku0hjzOXaWsHZXDivdfFengERFnKkIiIAiIgChPWpirrNT1aN14YCQbZOmyc707I+94qQ9YmKeo0h2HWnlvHD4jd70voCPUtUCEquvKv8AwvE3Ho3o/Fu6msuEfy/x/phERVpu56KGifPLHDE3ae9wY0cybeg5qxeHdBsoqWKmj37I952W0873PPmfkLDguB1QYWsHaQlbvN46e/hk+X8Wj73ipQVtaUtWOu82c/6RX+2q7vB9WOff+vUIiKaauEREAREQGnxPi6l0bD01ZMI2ncxou573DusaN54chfeQo4d+0jR9JYUVUY/tEwh1vHYvb/uURax8TyaQ0lUTPcSxr3RQN32bCxxDQBwv2jzcVzCAuLhPG1JpSIyUcu0W26SNw2JGE5bTfDmLg2O/ct8qdYGxK/R2kKeqY4gBwbK0ZOgcQJGHx3bx4EA8FcVAEREAREQBcXrPwr1ul6aNt54QXC2bos3s5ndtDyI4rtEXicFOLiyRa3E7arGrDNf2HiVbWF1+snCvUqsvjbaCa747ZNd34/Qm45EeC5BUU4uEnFnWba4hcUo1YZP+8jKnHVjirrlL0MjrzwgNdfN0eTJOZ3WPMX4qDVtcMaffQ1UdQy5ANnty2oz2mfLeOYB4LJQq7OePIg6WsFe27iveXFd/Z4lkEXxoqxk0bJY3BzHtD2uHFpFwvsrw5a008GEREPgX4mmaxrnvIa1oLnOO4BoFySfCy/ajfW7iro4xQRO9+QbUxHCLus8yRc8h+8sdSoqcXJkyytJXdaNKPPP5LmyP8ZYkNfVvm3iMe5C08Igdx8zvJ8+S0SIqKUnJ4s6vSpRowVOCwS4ILbYX0A6uqo6dlwCbyOHdiHad8tw5kLVKb9V2Fuq0vTyNtNOA43zbFmxnL7R8wOCy0KW0nhyK/S18rO3c17z4Lv7fA7CkpWxRsijaGsY0Ma0cGtFgF9URXhy1tt4sIiIfAiIgCIiAqRrOwm/R2kp43NIikc6andwdE8k7IPi0nZPlzC5NXOxHhal0jD0FZC2VmbSbtc132mOG9p8s+aj0/s5aO2r9Zrdn7O1B8tro0BCOB8MyaRr6eljaSC4OlcMmQNIL3k8N24eJIHFXFWlwvg6k0bEYqOER3sXvN3SPIyLnneeO7IXNgFukAREQBERAEREBpsW4ebXUklO6wd2onHuyt7J8sweRKrxU07o3uje0te0lrmnMOabEH1VoFFGt7Cuy4aQibudZlQBwdkyT17J5hvioN5SxWuuRtfRzSGyqbtN8JZd/7+5GKIiqjfSUNUOKrE6PlduN305Pjm+L8XD73ipVVX6apdE9kkbi17SHNcMw5puD81YjCeIW11JHUNsHdmVo7sre03yyI5EK1tKustR8jQekWj9lU3mC4Sz7/wB/c3CIinGqng07phlJTy1MvZYL24ucdzWDmTYKuelNIvqZpJ5Td73Fzjw35AcgLADwAXaa18VdYqBSROvFCfftk6fI/wAou3zLlwKqLqrry1VkjougNH7vR2s11p+S5f7n/gREUM2M9miaiOOeOSeMyxtdtOjBDdq28NJIO69r8rqSvbaz4F31R+hRSiy0606fCLIF3o63u2pVo44ZcX+GSt7bm/Au+qP0LHtub8C76w/QoqRZN6q9vkQ/YFh8P6n6kq+25vwLvrD9Cx7bh8CfrD+2orRN6q9vkPYNh8P6n6kqe28fAH6w/tp7bx8AfrD+2orRN6q9vkj77BsPh/VL1JU9t4+AP1/8ax7b/wCA/r/41FiJvVXt8kPYNh8P6pepKZ13/wAB/X/xrHtv/gP6/wDjUWom9Ve3yQ9g2Hw/ql6kpe28/AD63+NY9t5+AH1j/bUXIm9Ve3yQ9g2Hw/ql6ko+24/Aj6x/tp7bj8CPrH9Ci5E3qr2n32FYfD836koe253wLfrH9Ce253wLfrH9Ci9E3qr2j2FYfD836kn+253wLfqn9CHXc/4Jv1T+hRgibzV7R7CsPh+b9STvba/4Jn1XfpXnr9b/AE8T4ZaCNzHtLHAyuyP3dx5qOUXzear5nqOhLGLxVPj3v1MlYRFHLcLrtW2KupVYZI60E1mSXya7uS+hNjyJ8FyKyvcJOElJGC5t4XFKVKeT/vItIi4nVfirrdL0EjrzwgNN83RZNfzI7J8geKyr2E1OKkjk91bTtqsqU81/Y+JClSHbb9u+1tHavntX3/7r5KRNbGFI6eQVkRLemcduO27pLXLweF+I8b+SjtUdSDhJxZ1SyuoXVGNWGTCIixksIiIAiIgCIiAIiIAiIgCIiAIiIAiIgCIiAIiIAiIgCIiAIi+1HT9JIyO9toht87X42X0+NpLFnvw7HUulcKPb6TYN9i99i7b5cL7KKbMGYLh0fGSxxkleBtyuGzuzDGjfst9Tc+lis6do9Xi2jRrzT8XWezpxlHta4s//2Q=="/>
          <p:cNvSpPr>
            <a:spLocks noChangeAspect="1" noChangeArrowheads="1"/>
          </p:cNvSpPr>
          <p:nvPr/>
        </p:nvSpPr>
        <p:spPr bwMode="auto">
          <a:xfrm>
            <a:off x="155575" y="-1843088"/>
            <a:ext cx="4629150" cy="3848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6" name="AutoShape 8" descr="data:image/jpeg;base64,/9j/4AAQSkZJRgABAQAAAQABAAD/2wCEAAkGBhIQDxAPDw8QEBEWFxoRERERFhAQFBcQExYWFhYQFxYXHyYiFxovGRUUHy8gIykpLS0tFh8zQTAsNSYuLCkBCQoKDgwOGg8PGiwlHSI1KSstLDQpNTUwMjQsLCwpMi01LCwsLCwtLCw0LDQ0Lyk0KSwsNTU1Ki0sKSwpNDQsLP/AABEIAM0A9gMBIgACEQEDEQH/xAAcAAEAAgMBAQEAAAAAAAAAAAAABwgBBQYEAwL/xABDEAABAwICBgcFBQcDBAMAAAABAAIDBBEGMQUHEiFBYRMUMkJRcYEXIlSRk1KCscHSCGJkkqPT4yOhwnKisuEVM2P/xAAbAQEAAgMBAQAAAAAAAAAAAAAABAUDBgcCAf/EADIRAAIBAgIGBwkBAQAAAAAAAAABAgMEETEFEhMUIUEGIlFxgaHRFTJTYaKxweHwkUL/2gAMAwEAAhEDEQA/AJxREQBERAEREAREQBERAEREAXm0lpBlPDJPK7ZYxpc48hwHieAHiV6VEmt3FW28UETvdZZ85HGTux+gNzzI+ysVaoqcdYsNHWUryuqSyzb7Ec3ifH1VWvd/qOhh7sMZLRs/vkds+e7kFoqPSMsLtuGWSN32mOc0/wCy8yKklOUni3xOo0ralShs4RSj2E0auMfurL0tUR1ho2mPFm9I0Z3GW0M92Y4biu9VY9HV76eaOeJ2y9jg5p5jgfEcCPAqxWHtNsraaOpjycPebmWvG5zD5H57jxVpa1tdass0aHp/Ritqiq0lhCXk/wB+pskRFMNaCIiAIiIAiIgCIiAIiIAiIgCIiAIiIAiIgCIiAIiIAiIgNJjDEbaCkknNi8+5C08ZXZeg3k8gq8zzOe5z3kuc4lznHeS4m5J53XT6xcU9eqyGOvBFdkVsnHvS+pAtyAXKKmuau0lgskdL0Ho/dKGtJdeXF/LsQREUUvQu51WYq6rU9WkdaGYgC+TZsmu8j2T93wXDLK9wm4SUkRrq2hc0pUp5P+x8C0iLlNXWKuvUgEjrzxWZLfNw7svqAb8wV1avoSU4qSOT3FCdvVlSnmgiIvRgCIiAIiIAiIgCIiAIiIAiIgCIiAIiIAiIgCIiALiNaWKuq03V43WmnBbuzbDk53Insj18F2FdWsgifNK7ZYxpe48gL+p5KumI9OvraqSok3bR91uezGNzWD0+ZueKiXVXUjgs2bDoHR+819pNdWHHvfJflmsREVOdHMtbcgAXOQA8V0mKsES0EVNK/eJG/wCp+5NvJi/ltv4lrluNU+FusVBq5G3ihPuXydPmP5RZ3mWqV8QaFZWU0tNJk4bnZlrxva8eRt+HFTaNtr03J58jWNI6bVtdwpR91e/4+mfkVrRenSNA+nmkglbsvY4tcOY4jxHEHwK8yhvgbNGSkk1kzd4QxG6gq45xcs7ErR3onZjzG4jmArDU87ZGNkY4OY4BzXDItcLgj0VXlLGqHFW006Pld7zbvpyeLM3x+naHIu8FOs6uD1HzNV6R6P2lPeYLjHPu7fD7dxJqIitDQgiIgCIiAIiIAiIgCIiAIiIAiIgCIiAIiIAiLT4rxC2hpJKh1i7sxNPeld2W+WZPIFfG1FYsyUqcqs1CCxb4I4HW/iq7ho+J24WfUEcXZsi9Nzj5t8FGC+tTUuke+SRxc9xLnOOZc43J+a+SoqtR1JOTOr2FnGzoRpR5ZvtfNhenR1A+omjgibtPe4MaOZ4nwHEnwC8yljVBhbZa7SErd7rsgB4MyfJ6n3RyDvFKNN1JKJ50jeRs6EqrzyXzZ3ugNCso6aKmjyYN7si553uefM3K2CIr1JJYI5TOcpycpPFviyNNb2Fdtg0hE33mWZOBxZk2T0O48iPBRKrQzwNkY5j2hzXAtc07wWuFiDysq84vw46gq5IDcs7cTj3onZHzG8HmCqy8pYPXXM3no5pDaU92m+Mcu7s8Pt3GkXooK58Esc0Ttl7HB7TzH4jkvOigm1tKSweRZLDenWVtLHUR7toWe3PZkG5zD6/MWPFbNQhquxV1Sq6vI60ExDd+TZcmv5A9k+YPBTeruhV2kMeZy3Stg7K4cF7r4ru/QREWcqgiIgCIiAIiIAiIgCIiAIiIAiIgCIiAKCtZeKuuVZjjdeCG7GWyc/vyc94sOQvxUh6zsVdTpeijdaeYFjbZtjyfJyO+w5m/BQaq28q/8LxN06N6Pzupr5R/L/H+mERZVcbobfCmH3V1XHTtuGn3pHDuxN7TvPIDmQrBkxU0BJ2YoYmXP2WRRt/ANH+y5fVjhbqlIJZG2nms9182x9yPluNzzNuC9+sYH/4fSVvhpflsG/8Asrm1pakcXmzm2nb/AHqvqRfVhwXzfNkC4y1219ZM8Usz6OmBtGyKzJC3g98g37XJpAGW+1zzNPrB0nG4ObpKtvn708rx6tcSD8loCsKUUBYLVPrmfWzNoNI7PTu/+idoDBI4C/RvaNwda9iLA5Wva/a6xsLddpC6Nt54rvitm4d+L1A3cwFV/CLyNI0Jb2hUQkefSssrmLzOKnFxZnt687erGrDNFW1hdvrRwr1Wq6xG20MxLt2TZs3M5A9oeZHBcQqGcHCTizrFrcwuaUasMn/YeBlTtq3xV12kDJHXnhsyS+bm9yX1AseYPioIW5wniF1DVx1DblvZlaO9E7tN88iOYCy29XZzx5EHS9gr23cV7y4r08fQsYi+VNUtkYySNwcxwDmuGRa4XB+S+quzl7TTwYREQ+BERAEREAREQBERAEREAREQBfGrqmxRvlkcGsY0vc48GtFyV9lF2t/FWWj4neD6gj5si/Bx+6sVWoqcXJk6ws5XleNKPi+xczgcUaffXVUlQ+4BOzG092Idlv5nmStSiKibbeLOr06cacFCCwS4ILrtW2Fuu1YfI28ENnyXyc7uR+pFzyafFcrBC57msY0uc4hrWjeS4mwA53Vh8IYdbQUkcAsX9uVw70ru0fIbgOTQpNtS154vJFJpy/3W31Yvry4L5drN0tJjiLa0XpFvjSzj16J63a8WmoOkpaiP7UT2/wAzCPzVyc1KUosrCA3mB49rSujm+NVAP6zFcdVB1axbWmdHD+Ijd/K7a/JW+CA1mJNBMraWSnfu2hdjs9mQb2v+fzBI4quldRPhlfDK3ZexxY4eBBt6jmrPKMNb+FbgaQibvFmVAH2cmS/g0/d8FBu6WtHXWaNo6O6Q2NXd5vqyy+T/AH6EUoiKqOgEq6ocVXB0fK7eLvpyfDN8X4uH3vBSgqw0VY+GRksbi17HB7XDg4G4VicM6eZXUsdQywuLPbnsyDtM+eXIg8Va2lXWjqPNGgdItH7GrvEF1ZZ/J/v1NqiIpxqwREQBERAEREAREQBERAEREBqsTaeZQ0slQ+xIFmNy2pD2WfPPkCeCrtWVb5pHyyOLnvcXuceLnG5K67WfirrdV0EbrwQktFsnS5PfzHdHkTxXFKnuquvLBZI6RoHR+60NpNdefHuXJeoRF7tCaIfV1EVPF2nm1+DW5ueeQAJ9FFSxeCL6c4wi5SeCXE7vVDhbbkdXyt91hLIAeMlvef6A2HM/uqXF5dF6NZTQRwRCzGNDW+O7Nx5k3J5kr1K9o09nHVOU6RvZXlw6ryyXcFhwuCPHd81lFlK8o/KzZc5p4Ej5bl+FscRQdHW1cf2ZpG/yyOH5LXIDstT8W1p2gH77nfyxSO/JWxVWNR8d9PUh+yJXf0JB+atOgC+VTTNlY+ORocxwLXNORa4WI+S+qIfU2niiuWK8POoauSndctHvROPeid2XeeYPMFadTrrLwr1ykMkbbzw3ey2bmd+PnuFxzFuKgtUlels54cjqOiL9XlupP3lwfr4mF2mrHFXVKroZHWgmIa6+TZMmSchvsfMHguLWVihNwkpInXNvC5pSpTyf9j4FpEXH6tMVdcpejkdeeGzH3zczuSc9wseYvxXYK9hNTipI5Pc287erKlPNf3mERF7I4REQBERAEREAREQBcjrJxV1KkLI3WnmuyO2bW9+T0BsOZHguqqKhsbHSPcGsaC5zjkGtFyT6KvGLcROr6uSc3DOxE092JvZHnmTzJUW5q6kcFmy+0Ho/e6+tJdSPF/N8kaZYRFTHSgpk1S4W6GA1sjf9SYWjvm2DO/3iAfIN8VHmB8MmvrGRkHom/wCpMf8A8wezfxJ3epPBWCYwNAaAAALADcABkAFYWdLF678DUOkl/qRVrB8Xxl3cl4/2Z+kRFZmjBCiICneP4tjS+km/xMxHk6RxH4rQLsNbtP0enNIN8ZA/+eNj/wDkuPQEk/s/w7Wmmn7MMjv/ABb/AMlZpVy/ZyjvpWd3hSv+Zlh/9qxqAIiIAoN1m4V6nVdLG20ExL22ybJm+PkN9xyNuCnJanFGgGV1LJTvsCRtRuPdlHZd+R5ErBXpbSGHMttE37srhSfuvg+7t8CuCL7VdK6KR8UjS17HFjmng5psQviqQ6immsUbfC2IHUNVHUNuQPdkaO9Ee03z4jmArE0lU2WNksbg5j2h7XDi1wuCqvqU9UOKs9Hyu8X05PzfF+Lh97kptpV1XqPJmrdItH7WnvEF1o5936+xKSIitTQQiIgCIiAIiIAiLW4i02yippamTJo91uRc87msHmfkLngvjaSxZ7hCVSShFYt8EcJrexVstGj4ne86z5yODM2R+p948gPFROvRpCufPLJNK7ae9xe48z4eA4ALzqiq1HUlrHVtHWcbOhGks82+1hZAWF3WqrC3WanrUjbwwEEXydPm0enaP3fFeacHOSijNd3MLajKrPJf2HiSJq/wv1GjaHi08lpJvEG3ux+gNvMu8V06Ir6MVFKKOTV6069SVWeb4hERejCEREBWXX9o4xaZdJbdNFHID/0gxEf0x81GytzrB1fQaXpxHIejmZcwTgXLCbXaR3mmwuOQURUf7N9aZAJqukZFfe+PppH25MLWi/m5Ae39mvRzjPXVFjshjIQfFz3F5A9GD5hT0tPhTC0GjaVlJTNIYPec51i98httSOIzO4eQAGQW4QBERAEREBFmt/CuWkIm+DKgD5Ml/Bp+6otVn6ykZNG+KRocx7SxzTxa4WIVdcT6AfQ1UlO+5AN43fajPZf8tx5gjgqq7pastdZM3/o7pDa0t3m+tHLu/XoapfakqnRSMljcWvY4Pa4cHNNwV8UUI2hpNYMsfhbEDK6ljqG2BPuyNHdlHab+Y5ELbKC9WmKup1XRyOtBNZj75Nf3JOQ32PI34KdFd0Ku0hjzOXaWsHZXDivdfFengERFnKkIiIAiIgChPWpirrNT1aN14YCQbZOmyc707I+94qQ9YmKeo0h2HWnlvHD4jd70voCPUtUCEquvKv8AwvE3Ho3o/Fu6msuEfy/x/phERVpu56KGifPLHDE3ae9wY0cybeg5qxeHdBsoqWKmj37I952W0873PPmfkLDguB1QYWsHaQlbvN46e/hk+X8Wj73ipQVtaUtWOu82c/6RX+2q7vB9WOff+vUIiKaauEREAREQGnxPi6l0bD01ZMI2ncxou573DusaN54chfeQo4d+0jR9JYUVUY/tEwh1vHYvb/uURax8TyaQ0lUTPcSxr3RQN32bCxxDQBwv2jzcVzCAuLhPG1JpSIyUcu0W26SNw2JGE5bTfDmLg2O/ct8qdYGxK/R2kKeqY4gBwbK0ZOgcQJGHx3bx4EA8FcVAEREAREQBcXrPwr1ul6aNt54QXC2bos3s5ndtDyI4rtEXicFOLiyRa3E7arGrDNf2HiVbWF1+snCvUqsvjbaCa747ZNd34/Qm45EeC5BUU4uEnFnWba4hcUo1YZP+8jKnHVjirrlL0MjrzwgNdfN0eTJOZ3WPMX4qDVtcMaffQ1UdQy5ANnty2oz2mfLeOYB4LJQq7OePIg6WsFe27iveXFd/Z4lkEXxoqxk0bJY3BzHtD2uHFpFwvsrw5a008GEREPgX4mmaxrnvIa1oLnOO4BoFySfCy/ajfW7iro4xQRO9+QbUxHCLus8yRc8h+8sdSoqcXJkyytJXdaNKPPP5LmyP8ZYkNfVvm3iMe5C08Igdx8zvJ8+S0SIqKUnJ4s6vSpRowVOCwS4ILbYX0A6uqo6dlwCbyOHdiHad8tw5kLVKb9V2Fuq0vTyNtNOA43zbFmxnL7R8wOCy0KW0nhyK/S18rO3c17z4Lv7fA7CkpWxRsijaGsY0Ma0cGtFgF9URXhy1tt4sIiIfAiIgCIiAqRrOwm/R2kp43NIikc6andwdE8k7IPi0nZPlzC5NXOxHhal0jD0FZC2VmbSbtc132mOG9p8s+aj0/s5aO2r9Zrdn7O1B8tro0BCOB8MyaRr6eljaSC4OlcMmQNIL3k8N24eJIHFXFWlwvg6k0bEYqOER3sXvN3SPIyLnneeO7IXNgFukAREQBERAEREBpsW4ebXUklO6wd2onHuyt7J8sweRKrxU07o3uje0te0lrmnMOabEH1VoFFGt7Cuy4aQibudZlQBwdkyT17J5hvioN5SxWuuRtfRzSGyqbtN8JZd/7+5GKIiqjfSUNUOKrE6PlduN305Pjm+L8XD73ipVVX6apdE9kkbi17SHNcMw5puD81YjCeIW11JHUNsHdmVo7sre03yyI5EK1tKustR8jQekWj9lU3mC4Sz7/wB/c3CIinGqng07phlJTy1MvZYL24ucdzWDmTYKuelNIvqZpJ5Td73Fzjw35AcgLADwAXaa18VdYqBSROvFCfftk6fI/wAou3zLlwKqLqrry1VkjougNH7vR2s11p+S5f7n/gREUM2M9miaiOOeOSeMyxtdtOjBDdq28NJIO69r8rqSvbaz4F31R+hRSiy0606fCLIF3o63u2pVo44ZcX+GSt7bm/Au+qP0LHtub8C76w/QoqRZN6q9vkQ/YFh8P6n6kq+25vwLvrD9Cx7bh8CfrD+2orRN6q9vkPYNh8P6n6kqe28fAH6w/tp7bx8AfrD+2orRN6q9vkj77BsPh/VL1JU9t4+AP1/8ax7b/wCA/r/41FiJvVXt8kPYNh8P6pepKZ13/wAB/X/xrHtv/gP6/wDjUWom9Ve3yQ9g2Hw/ql6kpe28/AD63+NY9t5+AH1j/bUXIm9Ve3yQ9g2Hw/ql6ko+24/Aj6x/tp7bj8CPrH9Ci5E3qr2n32FYfD836koe253wLfrH9Ce253wLfrH9Ci9E3qr2j2FYfD836kn+253wLfqn9CHXc/4Jv1T+hRgibzV7R7CsPh+b9STvba/4Jn1XfpXnr9b/AE8T4ZaCNzHtLHAyuyP3dx5qOUXzear5nqOhLGLxVPj3v1MlYRFHLcLrtW2KupVYZI60E1mSXya7uS+hNjyJ8FyKyvcJOElJGC5t4XFKVKeT/vItIi4nVfirrdL0EjrzwgNN83RZNfzI7J8geKyr2E1OKkjk91bTtqsqU81/Y+JClSHbb9u+1tHavntX3/7r5KRNbGFI6eQVkRLemcduO27pLXLweF+I8b+SjtUdSDhJxZ1SyuoXVGNWGTCIixksIiIAiIgCIiAIiIAiIgCIiAIiIAiIgCIiAIiIAiIgCIiAIi+1HT9JIyO9toht87X42X0+NpLFnvw7HUulcKPb6TYN9i99i7b5cL7KKbMGYLh0fGSxxkleBtyuGzuzDGjfst9Tc+lis6do9Xi2jRrzT8XWezpxlHta4s//2Q=="/>
          <p:cNvSpPr>
            <a:spLocks noChangeAspect="1" noChangeArrowheads="1"/>
          </p:cNvSpPr>
          <p:nvPr/>
        </p:nvSpPr>
        <p:spPr bwMode="auto">
          <a:xfrm>
            <a:off x="155575" y="-1843088"/>
            <a:ext cx="4629150" cy="3848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8" name="AutoShape 10" descr="data:image/jpeg;base64,/9j/4AAQSkZJRgABAQAAAQABAAD/2wCEAAkGBhIQDxAPDw8QEBEWFxoRERERFhAQFBcQExYWFhYQFxYXHyYiFxovGRUUHy8gIykpLS0tFh8zQTAsNSYuLCkBCQoKDgwOGg8PGiwlHSI1KSstLDQpNTUwMjQsLCwpMi01LCwsLCwtLCw0LDQ0Lyk0KSwsNTU1Ki0sKSwpNDQsLP/AABEIAM0A9gMBIgACEQEDEQH/xAAcAAEAAgMBAQEAAAAAAAAAAAAABwgBBQYEAwL/xABDEAABAwICBgcFBQcDBAMAAAABAAIDBBEGMQUHEiFBYRMUMkJRcYEXIlSRk1KCscHSCGJkkqPT4yOhwnKisuEVM2P/xAAbAQEAAgMBAQAAAAAAAAAAAAAABAUDBgcCAf/EADIRAAIBAgIGBwkBAQAAAAAAAAABAgMEETEFEhMUIUEGIlFxgaHRFTJTYaKxweHwkUL/2gAMAwEAAhEDEQA/AJxREQBERAEREAREQBERAEREAXm0lpBlPDJPK7ZYxpc48hwHieAHiV6VEmt3FW28UETvdZZ85HGTux+gNzzI+ysVaoqcdYsNHWUryuqSyzb7Ec3ifH1VWvd/qOhh7sMZLRs/vkds+e7kFoqPSMsLtuGWSN32mOc0/wCy8yKklOUni3xOo0ralShs4RSj2E0auMfurL0tUR1ho2mPFm9I0Z3GW0M92Y4biu9VY9HV76eaOeJ2y9jg5p5jgfEcCPAqxWHtNsraaOpjycPebmWvG5zD5H57jxVpa1tdass0aHp/Ritqiq0lhCXk/wB+pskRFMNaCIiAIiIAiIgCIiAIiIAiIgCIiAIiIAiIgCIiAIiIAiIgNJjDEbaCkknNi8+5C08ZXZeg3k8gq8zzOe5z3kuc4lznHeS4m5J53XT6xcU9eqyGOvBFdkVsnHvS+pAtyAXKKmuau0lgskdL0Ho/dKGtJdeXF/LsQREUUvQu51WYq6rU9WkdaGYgC+TZsmu8j2T93wXDLK9wm4SUkRrq2hc0pUp5P+x8C0iLlNXWKuvUgEjrzxWZLfNw7svqAb8wV1avoSU4qSOT3FCdvVlSnmgiIvRgCIiAIiIAiIgCIiAIiIAiIgCIiAIiIAiIgCIiALiNaWKuq03V43WmnBbuzbDk53Insj18F2FdWsgifNK7ZYxpe48gL+p5KumI9OvraqSok3bR91uezGNzWD0+ZueKiXVXUjgs2bDoHR+819pNdWHHvfJflmsREVOdHMtbcgAXOQA8V0mKsES0EVNK/eJG/wCp+5NvJi/ltv4lrluNU+FusVBq5G3ihPuXydPmP5RZ3mWqV8QaFZWU0tNJk4bnZlrxva8eRt+HFTaNtr03J58jWNI6bVtdwpR91e/4+mfkVrRenSNA+nmkglbsvY4tcOY4jxHEHwK8yhvgbNGSkk1kzd4QxG6gq45xcs7ErR3onZjzG4jmArDU87ZGNkY4OY4BzXDItcLgj0VXlLGqHFW006Pld7zbvpyeLM3x+naHIu8FOs6uD1HzNV6R6P2lPeYLjHPu7fD7dxJqIitDQgiIgCIiAIiIAiIgCIiAIiIAiIgCIiAIiIAiLT4rxC2hpJKh1i7sxNPeld2W+WZPIFfG1FYsyUqcqs1CCxb4I4HW/iq7ho+J24WfUEcXZsi9Nzj5t8FGC+tTUuke+SRxc9xLnOOZc43J+a+SoqtR1JOTOr2FnGzoRpR5ZvtfNhenR1A+omjgibtPe4MaOZ4nwHEnwC8yljVBhbZa7SErd7rsgB4MyfJ6n3RyDvFKNN1JKJ50jeRs6EqrzyXzZ3ugNCso6aKmjyYN7si553uefM3K2CIr1JJYI5TOcpycpPFviyNNb2Fdtg0hE33mWZOBxZk2T0O48iPBRKrQzwNkY5j2hzXAtc07wWuFiDysq84vw46gq5IDcs7cTj3onZHzG8HmCqy8pYPXXM3no5pDaU92m+Mcu7s8Pt3GkXooK58Esc0Ttl7HB7TzH4jkvOigm1tKSweRZLDenWVtLHUR7toWe3PZkG5zD6/MWPFbNQhquxV1Sq6vI60ExDd+TZcmv5A9k+YPBTeruhV2kMeZy3Stg7K4cF7r4ru/QREWcqgiIgCIiAIiIAiIgCIiAIiIAiIgCIiAKCtZeKuuVZjjdeCG7GWyc/vyc94sOQvxUh6zsVdTpeijdaeYFjbZtjyfJyO+w5m/BQaq28q/8LxN06N6Pzupr5R/L/H+mERZVcbobfCmH3V1XHTtuGn3pHDuxN7TvPIDmQrBkxU0BJ2YoYmXP2WRRt/ANH+y5fVjhbqlIJZG2nms9182x9yPluNzzNuC9+sYH/4fSVvhpflsG/8Asrm1pakcXmzm2nb/AHqvqRfVhwXzfNkC4y1219ZM8Usz6OmBtGyKzJC3g98g37XJpAGW+1zzNPrB0nG4ObpKtvn708rx6tcSD8loCsKUUBYLVPrmfWzNoNI7PTu/+idoDBI4C/RvaNwda9iLA5Wva/a6xsLddpC6Nt54rvitm4d+L1A3cwFV/CLyNI0Jb2hUQkefSssrmLzOKnFxZnt687erGrDNFW1hdvrRwr1Wq6xG20MxLt2TZs3M5A9oeZHBcQqGcHCTizrFrcwuaUasMn/YeBlTtq3xV12kDJHXnhsyS+bm9yX1AseYPioIW5wniF1DVx1DblvZlaO9E7tN88iOYCy29XZzx5EHS9gr23cV7y4r08fQsYi+VNUtkYySNwcxwDmuGRa4XB+S+quzl7TTwYREQ+BERAEREAREQBERAEREAREQBfGrqmxRvlkcGsY0vc48GtFyV9lF2t/FWWj4neD6gj5si/Bx+6sVWoqcXJk6ws5XleNKPi+xczgcUaffXVUlQ+4BOzG092Idlv5nmStSiKibbeLOr06cacFCCwS4ILrtW2Fuu1YfI28ENnyXyc7uR+pFzyafFcrBC57msY0uc4hrWjeS4mwA53Vh8IYdbQUkcAsX9uVw70ru0fIbgOTQpNtS154vJFJpy/3W31Yvry4L5drN0tJjiLa0XpFvjSzj16J63a8WmoOkpaiP7UT2/wAzCPzVyc1KUosrCA3mB49rSujm+NVAP6zFcdVB1axbWmdHD+Ijd/K7a/JW+CA1mJNBMraWSnfu2hdjs9mQb2v+fzBI4quldRPhlfDK3ZexxY4eBBt6jmrPKMNb+FbgaQibvFmVAH2cmS/g0/d8FBu6WtHXWaNo6O6Q2NXd5vqyy+T/AH6EUoiKqOgEq6ocVXB0fK7eLvpyfDN8X4uH3vBSgqw0VY+GRksbi17HB7XDg4G4VicM6eZXUsdQywuLPbnsyDtM+eXIg8Va2lXWjqPNGgdItH7GrvEF1ZZ/J/v1NqiIpxqwREQBERAEREAREQBERAEREBqsTaeZQ0slQ+xIFmNy2pD2WfPPkCeCrtWVb5pHyyOLnvcXuceLnG5K67WfirrdV0EbrwQktFsnS5PfzHdHkTxXFKnuquvLBZI6RoHR+60NpNdefHuXJeoRF7tCaIfV1EVPF2nm1+DW5ueeQAJ9FFSxeCL6c4wi5SeCXE7vVDhbbkdXyt91hLIAeMlvef6A2HM/uqXF5dF6NZTQRwRCzGNDW+O7Nx5k3J5kr1K9o09nHVOU6RvZXlw6ryyXcFhwuCPHd81lFlK8o/KzZc5p4Ej5bl+FscRQdHW1cf2ZpG/yyOH5LXIDstT8W1p2gH77nfyxSO/JWxVWNR8d9PUh+yJXf0JB+atOgC+VTTNlY+ORocxwLXNORa4WI+S+qIfU2niiuWK8POoauSndctHvROPeid2XeeYPMFadTrrLwr1ykMkbbzw3ey2bmd+PnuFxzFuKgtUlels54cjqOiL9XlupP3lwfr4mF2mrHFXVKroZHWgmIa6+TZMmSchvsfMHguLWVihNwkpInXNvC5pSpTyf9j4FpEXH6tMVdcpejkdeeGzH3zczuSc9wseYvxXYK9hNTipI5Pc287erKlPNf3mERF7I4REQBERAEREAREQBcjrJxV1KkLI3WnmuyO2bW9+T0BsOZHguqqKhsbHSPcGsaC5zjkGtFyT6KvGLcROr6uSc3DOxE092JvZHnmTzJUW5q6kcFmy+0Ho/e6+tJdSPF/N8kaZYRFTHSgpk1S4W6GA1sjf9SYWjvm2DO/3iAfIN8VHmB8MmvrGRkHom/wCpMf8A8wezfxJ3epPBWCYwNAaAAALADcABkAFYWdLF678DUOkl/qRVrB8Xxl3cl4/2Z+kRFZmjBCiICneP4tjS+km/xMxHk6RxH4rQLsNbtP0enNIN8ZA/+eNj/wDkuPQEk/s/w7Wmmn7MMjv/ABb/AMlZpVy/ZyjvpWd3hSv+Zlh/9qxqAIiIAoN1m4V6nVdLG20ExL22ybJm+PkN9xyNuCnJanFGgGV1LJTvsCRtRuPdlHZd+R5ErBXpbSGHMttE37srhSfuvg+7t8CuCL7VdK6KR8UjS17HFjmng5psQviqQ6immsUbfC2IHUNVHUNuQPdkaO9Ee03z4jmArE0lU2WNksbg5j2h7XDi1wuCqvqU9UOKs9Hyu8X05PzfF+Lh97kptpV1XqPJmrdItH7WnvEF1o5936+xKSIitTQQiIgCIiAIiIAiLW4i02yippamTJo91uRc87msHmfkLngvjaSxZ7hCVSShFYt8EcJrexVstGj4ne86z5yODM2R+p948gPFROvRpCufPLJNK7ae9xe48z4eA4ALzqiq1HUlrHVtHWcbOhGks82+1hZAWF3WqrC3WanrUjbwwEEXydPm0enaP3fFeacHOSijNd3MLajKrPJf2HiSJq/wv1GjaHi08lpJvEG3ux+gNvMu8V06Ir6MVFKKOTV6069SVWeb4hERejCEREBWXX9o4xaZdJbdNFHID/0gxEf0x81GytzrB1fQaXpxHIejmZcwTgXLCbXaR3mmwuOQURUf7N9aZAJqukZFfe+PppH25MLWi/m5Ae39mvRzjPXVFjshjIQfFz3F5A9GD5hT0tPhTC0GjaVlJTNIYPec51i98httSOIzO4eQAGQW4QBERAEREBFmt/CuWkIm+DKgD5Ml/Bp+6otVn6ykZNG+KRocx7SxzTxa4WIVdcT6AfQ1UlO+5AN43fajPZf8tx5gjgqq7pastdZM3/o7pDa0t3m+tHLu/XoapfakqnRSMljcWvY4Pa4cHNNwV8UUI2hpNYMsfhbEDK6ljqG2BPuyNHdlHab+Y5ELbKC9WmKup1XRyOtBNZj75Nf3JOQ32PI34KdFd0Ku0hjzOXaWsHZXDivdfFengERFnKkIiIAiIgChPWpirrNT1aN14YCQbZOmyc707I+94qQ9YmKeo0h2HWnlvHD4jd70voCPUtUCEquvKv8AwvE3Ho3o/Fu6msuEfy/x/phERVpu56KGifPLHDE3ae9wY0cybeg5qxeHdBsoqWKmj37I952W0873PPmfkLDguB1QYWsHaQlbvN46e/hk+X8Wj73ipQVtaUtWOu82c/6RX+2q7vB9WOff+vUIiKaauEREAREQGnxPi6l0bD01ZMI2ncxou573DusaN54chfeQo4d+0jR9JYUVUY/tEwh1vHYvb/uURax8TyaQ0lUTPcSxr3RQN32bCxxDQBwv2jzcVzCAuLhPG1JpSIyUcu0W26SNw2JGE5bTfDmLg2O/ct8qdYGxK/R2kKeqY4gBwbK0ZOgcQJGHx3bx4EA8FcVAEREAREQBcXrPwr1ul6aNt54QXC2bos3s5ndtDyI4rtEXicFOLiyRa3E7arGrDNf2HiVbWF1+snCvUqsvjbaCa747ZNd34/Qm45EeC5BUU4uEnFnWba4hcUo1YZP+8jKnHVjirrlL0MjrzwgNdfN0eTJOZ3WPMX4qDVtcMaffQ1UdQy5ANnty2oz2mfLeOYB4LJQq7OePIg6WsFe27iveXFd/Z4lkEXxoqxk0bJY3BzHtD2uHFpFwvsrw5a008GEREPgX4mmaxrnvIa1oLnOO4BoFySfCy/ajfW7iro4xQRO9+QbUxHCLus8yRc8h+8sdSoqcXJkyytJXdaNKPPP5LmyP8ZYkNfVvm3iMe5C08Igdx8zvJ8+S0SIqKUnJ4s6vSpRowVOCwS4ILbYX0A6uqo6dlwCbyOHdiHad8tw5kLVKb9V2Fuq0vTyNtNOA43zbFmxnL7R8wOCy0KW0nhyK/S18rO3c17z4Lv7fA7CkpWxRsijaGsY0Ma0cGtFgF9URXhy1tt4sIiIfAiIgCIiAqRrOwm/R2kp43NIikc6andwdE8k7IPi0nZPlzC5NXOxHhal0jD0FZC2VmbSbtc132mOG9p8s+aj0/s5aO2r9Zrdn7O1B8tro0BCOB8MyaRr6eljaSC4OlcMmQNIL3k8N24eJIHFXFWlwvg6k0bEYqOER3sXvN3SPIyLnneeO7IXNgFukAREQBERAEREBpsW4ebXUklO6wd2onHuyt7J8sweRKrxU07o3uje0te0lrmnMOabEH1VoFFGt7Cuy4aQibudZlQBwdkyT17J5hvioN5SxWuuRtfRzSGyqbtN8JZd/7+5GKIiqjfSUNUOKrE6PlduN305Pjm+L8XD73ipVVX6apdE9kkbi17SHNcMw5puD81YjCeIW11JHUNsHdmVo7sre03yyI5EK1tKustR8jQekWj9lU3mC4Sz7/wB/c3CIinGqng07phlJTy1MvZYL24ucdzWDmTYKuelNIvqZpJ5Td73Fzjw35AcgLADwAXaa18VdYqBSROvFCfftk6fI/wAou3zLlwKqLqrry1VkjougNH7vR2s11p+S5f7n/gREUM2M9miaiOOeOSeMyxtdtOjBDdq28NJIO69r8rqSvbaz4F31R+hRSiy0606fCLIF3o63u2pVo44ZcX+GSt7bm/Au+qP0LHtub8C76w/QoqRZN6q9vkQ/YFh8P6n6kq+25vwLvrD9Cx7bh8CfrD+2orRN6q9vkPYNh8P6n6kqe28fAH6w/tp7bx8AfrD+2orRN6q9vkj77BsPh/VL1JU9t4+AP1/8ax7b/wCA/r/41FiJvVXt8kPYNh8P6pepKZ13/wAB/X/xrHtv/gP6/wDjUWom9Ve3yQ9g2Hw/ql6kpe28/AD63+NY9t5+AH1j/bUXIm9Ve3yQ9g2Hw/ql6ko+24/Aj6x/tp7bj8CPrH9Ci5E3qr2n32FYfD836koe253wLfrH9Ce253wLfrH9Ci9E3qr2j2FYfD836kn+253wLfqn9CHXc/4Jv1T+hRgibzV7R7CsPh+b9STvba/4Jn1XfpXnr9b/AE8T4ZaCNzHtLHAyuyP3dx5qOUXzear5nqOhLGLxVPj3v1MlYRFHLcLrtW2KupVYZI60E1mSXya7uS+hNjyJ8FyKyvcJOElJGC5t4XFKVKeT/vItIi4nVfirrdL0EjrzwgNN83RZNfzI7J8geKyr2E1OKkjk91bTtqsqU81/Y+JClSHbb9u+1tHavntX3/7r5KRNbGFI6eQVkRLemcduO27pLXLweF+I8b+SjtUdSDhJxZ1SyuoXVGNWGTCIixksIiIAiIgCIiAIiIAiIgCIiAIiIAiIgCIiAIiIAiIgCIiAIi+1HT9JIyO9toht87X42X0+NpLFnvw7HUulcKPb6TYN9i99i7b5cL7KKbMGYLh0fGSxxkleBtyuGzuzDGjfst9Tc+lis6do9Xi2jRrzT8XWezpxlHta4s//2Q=="/>
          <p:cNvSpPr>
            <a:spLocks noChangeAspect="1" noChangeArrowheads="1"/>
          </p:cNvSpPr>
          <p:nvPr/>
        </p:nvSpPr>
        <p:spPr bwMode="auto">
          <a:xfrm>
            <a:off x="155575" y="-1843088"/>
            <a:ext cx="4629150" cy="3848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60" name="AutoShape 12" descr="data:image/jpeg;base64,/9j/4AAQSkZJRgABAQAAAQABAAD/2wCEAAkGBhIQDxAPDw8QEBEWFxoRERERFhAQFBcQExYWFhYQFxYXHyYiFxovGRUUHy8gIykpLS0tFh8zQTAsNSYuLCkBCQoKDgwOGg8PGiwlHSI1KSstLDQpNTUwMjQsLCwpMi01LCwsLCwtLCw0LDQ0Lyk0KSwsNTU1Ki0sKSwpNDQsLP/AABEIAM0A9gMBIgACEQEDEQH/xAAcAAEAAgMBAQEAAAAAAAAAAAAABwgBBQYEAwL/xABDEAABAwICBgcFBQcDBAMAAAABAAIDBBEGMQUHEiFBYRMUMkJRcYEXIlSRk1KCscHSCGJkkqPT4yOhwnKisuEVM2P/xAAbAQEAAgMBAQAAAAAAAAAAAAAABAUDBgcCAf/EADIRAAIBAgIGBwkBAQAAAAAAAAABAgMEETEFEhMUIUEGIlFxgaHRFTJTYaKxweHwkUL/2gAMAwEAAhEDEQA/AJxREQBERAEREAREQBERAEREAXm0lpBlPDJPK7ZYxpc48hwHieAHiV6VEmt3FW28UETvdZZ85HGTux+gNzzI+ysVaoqcdYsNHWUryuqSyzb7Ec3ifH1VWvd/qOhh7sMZLRs/vkds+e7kFoqPSMsLtuGWSN32mOc0/wCy8yKklOUni3xOo0ralShs4RSj2E0auMfurL0tUR1ho2mPFm9I0Z3GW0M92Y4biu9VY9HV76eaOeJ2y9jg5p5jgfEcCPAqxWHtNsraaOpjycPebmWvG5zD5H57jxVpa1tdass0aHp/Ritqiq0lhCXk/wB+pskRFMNaCIiAIiIAiIgCIiAIiIAiIgCIiAIiIAiIgCIiAIiIAiIgNJjDEbaCkknNi8+5C08ZXZeg3k8gq8zzOe5z3kuc4lznHeS4m5J53XT6xcU9eqyGOvBFdkVsnHvS+pAtyAXKKmuau0lgskdL0Ho/dKGtJdeXF/LsQREUUvQu51WYq6rU9WkdaGYgC+TZsmu8j2T93wXDLK9wm4SUkRrq2hc0pUp5P+x8C0iLlNXWKuvUgEjrzxWZLfNw7svqAb8wV1avoSU4qSOT3FCdvVlSnmgiIvRgCIiAIiIAiIgCIiAIiIAiIgCIiAIiIAiIgCIiALiNaWKuq03V43WmnBbuzbDk53Insj18F2FdWsgifNK7ZYxpe48gL+p5KumI9OvraqSok3bR91uezGNzWD0+ZueKiXVXUjgs2bDoHR+819pNdWHHvfJflmsREVOdHMtbcgAXOQA8V0mKsES0EVNK/eJG/wCp+5NvJi/ltv4lrluNU+FusVBq5G3ihPuXydPmP5RZ3mWqV8QaFZWU0tNJk4bnZlrxva8eRt+HFTaNtr03J58jWNI6bVtdwpR91e/4+mfkVrRenSNA+nmkglbsvY4tcOY4jxHEHwK8yhvgbNGSkk1kzd4QxG6gq45xcs7ErR3onZjzG4jmArDU87ZGNkY4OY4BzXDItcLgj0VXlLGqHFW006Pld7zbvpyeLM3x+naHIu8FOs6uD1HzNV6R6P2lPeYLjHPu7fD7dxJqIitDQgiIgCIiAIiIAiIgCIiAIiIAiIgCIiAIiIAiLT4rxC2hpJKh1i7sxNPeld2W+WZPIFfG1FYsyUqcqs1CCxb4I4HW/iq7ho+J24WfUEcXZsi9Nzj5t8FGC+tTUuke+SRxc9xLnOOZc43J+a+SoqtR1JOTOr2FnGzoRpR5ZvtfNhenR1A+omjgibtPe4MaOZ4nwHEnwC8yljVBhbZa7SErd7rsgB4MyfJ6n3RyDvFKNN1JKJ50jeRs6EqrzyXzZ3ugNCso6aKmjyYN7si553uefM3K2CIr1JJYI5TOcpycpPFviyNNb2Fdtg0hE33mWZOBxZk2T0O48iPBRKrQzwNkY5j2hzXAtc07wWuFiDysq84vw46gq5IDcs7cTj3onZHzG8HmCqy8pYPXXM3no5pDaU92m+Mcu7s8Pt3GkXooK58Esc0Ttl7HB7TzH4jkvOigm1tKSweRZLDenWVtLHUR7toWe3PZkG5zD6/MWPFbNQhquxV1Sq6vI60ExDd+TZcmv5A9k+YPBTeruhV2kMeZy3Stg7K4cF7r4ru/QREWcqgiIgCIiAIiIAiIgCIiAIiIAiIgCIiAKCtZeKuuVZjjdeCG7GWyc/vyc94sOQvxUh6zsVdTpeijdaeYFjbZtjyfJyO+w5m/BQaq28q/8LxN06N6Pzupr5R/L/H+mERZVcbobfCmH3V1XHTtuGn3pHDuxN7TvPIDmQrBkxU0BJ2YoYmXP2WRRt/ANH+y5fVjhbqlIJZG2nms9182x9yPluNzzNuC9+sYH/4fSVvhpflsG/8Asrm1pakcXmzm2nb/AHqvqRfVhwXzfNkC4y1219ZM8Usz6OmBtGyKzJC3g98g37XJpAGW+1zzNPrB0nG4ObpKtvn708rx6tcSD8loCsKUUBYLVPrmfWzNoNI7PTu/+idoDBI4C/RvaNwda9iLA5Wva/a6xsLddpC6Nt54rvitm4d+L1A3cwFV/CLyNI0Jb2hUQkefSssrmLzOKnFxZnt687erGrDNFW1hdvrRwr1Wq6xG20MxLt2TZs3M5A9oeZHBcQqGcHCTizrFrcwuaUasMn/YeBlTtq3xV12kDJHXnhsyS+bm9yX1AseYPioIW5wniF1DVx1DblvZlaO9E7tN88iOYCy29XZzx5EHS9gr23cV7y4r08fQsYi+VNUtkYySNwcxwDmuGRa4XB+S+quzl7TTwYREQ+BERAEREAREQBERAEREAREQBfGrqmxRvlkcGsY0vc48GtFyV9lF2t/FWWj4neD6gj5si/Bx+6sVWoqcXJk6ws5XleNKPi+xczgcUaffXVUlQ+4BOzG092Idlv5nmStSiKibbeLOr06cacFCCwS4ILrtW2Fuu1YfI28ENnyXyc7uR+pFzyafFcrBC57msY0uc4hrWjeS4mwA53Vh8IYdbQUkcAsX9uVw70ru0fIbgOTQpNtS154vJFJpy/3W31Yvry4L5drN0tJjiLa0XpFvjSzj16J63a8WmoOkpaiP7UT2/wAzCPzVyc1KUosrCA3mB49rSujm+NVAP6zFcdVB1axbWmdHD+Ijd/K7a/JW+CA1mJNBMraWSnfu2hdjs9mQb2v+fzBI4quldRPhlfDK3ZexxY4eBBt6jmrPKMNb+FbgaQibvFmVAH2cmS/g0/d8FBu6WtHXWaNo6O6Q2NXd5vqyy+T/AH6EUoiKqOgEq6ocVXB0fK7eLvpyfDN8X4uH3vBSgqw0VY+GRksbi17HB7XDg4G4VicM6eZXUsdQywuLPbnsyDtM+eXIg8Va2lXWjqPNGgdItH7GrvEF1ZZ/J/v1NqiIpxqwREQBERAEREAREQBERAEREBqsTaeZQ0slQ+xIFmNy2pD2WfPPkCeCrtWVb5pHyyOLnvcXuceLnG5K67WfirrdV0EbrwQktFsnS5PfzHdHkTxXFKnuquvLBZI6RoHR+60NpNdefHuXJeoRF7tCaIfV1EVPF2nm1+DW5ueeQAJ9FFSxeCL6c4wi5SeCXE7vVDhbbkdXyt91hLIAeMlvef6A2HM/uqXF5dF6NZTQRwRCzGNDW+O7Nx5k3J5kr1K9o09nHVOU6RvZXlw6ryyXcFhwuCPHd81lFlK8o/KzZc5p4Ej5bl+FscRQdHW1cf2ZpG/yyOH5LXIDstT8W1p2gH77nfyxSO/JWxVWNR8d9PUh+yJXf0JB+atOgC+VTTNlY+ORocxwLXNORa4WI+S+qIfU2niiuWK8POoauSndctHvROPeid2XeeYPMFadTrrLwr1ykMkbbzw3ey2bmd+PnuFxzFuKgtUlels54cjqOiL9XlupP3lwfr4mF2mrHFXVKroZHWgmIa6+TZMmSchvsfMHguLWVihNwkpInXNvC5pSpTyf9j4FpEXH6tMVdcpejkdeeGzH3zczuSc9wseYvxXYK9hNTipI5Pc287erKlPNf3mERF7I4REQBERAEREAREQBcjrJxV1KkLI3WnmuyO2bW9+T0BsOZHguqqKhsbHSPcGsaC5zjkGtFyT6KvGLcROr6uSc3DOxE092JvZHnmTzJUW5q6kcFmy+0Ho/e6+tJdSPF/N8kaZYRFTHSgpk1S4W6GA1sjf9SYWjvm2DO/3iAfIN8VHmB8MmvrGRkHom/wCpMf8A8wezfxJ3epPBWCYwNAaAAALADcABkAFYWdLF678DUOkl/qRVrB8Xxl3cl4/2Z+kRFZmjBCiICneP4tjS+km/xMxHk6RxH4rQLsNbtP0enNIN8ZA/+eNj/wDkuPQEk/s/w7Wmmn7MMjv/ABb/AMlZpVy/ZyjvpWd3hSv+Zlh/9qxqAIiIAoN1m4V6nVdLG20ExL22ybJm+PkN9xyNuCnJanFGgGV1LJTvsCRtRuPdlHZd+R5ErBXpbSGHMttE37srhSfuvg+7t8CuCL7VdK6KR8UjS17HFjmng5psQviqQ6immsUbfC2IHUNVHUNuQPdkaO9Ee03z4jmArE0lU2WNksbg5j2h7XDi1wuCqvqU9UOKs9Hyu8X05PzfF+Lh97kptpV1XqPJmrdItH7WnvEF1o5936+xKSIitTQQiIgCIiAIiIAiLW4i02yippamTJo91uRc87msHmfkLngvjaSxZ7hCVSShFYt8EcJrexVstGj4ne86z5yODM2R+p948gPFROvRpCufPLJNK7ae9xe48z4eA4ALzqiq1HUlrHVtHWcbOhGks82+1hZAWF3WqrC3WanrUjbwwEEXydPm0enaP3fFeacHOSijNd3MLajKrPJf2HiSJq/wv1GjaHi08lpJvEG3ux+gNvMu8V06Ir6MVFKKOTV6069SVWeb4hERejCEREBWXX9o4xaZdJbdNFHID/0gxEf0x81GytzrB1fQaXpxHIejmZcwTgXLCbXaR3mmwuOQURUf7N9aZAJqukZFfe+PppH25MLWi/m5Ae39mvRzjPXVFjshjIQfFz3F5A9GD5hT0tPhTC0GjaVlJTNIYPec51i98httSOIzO4eQAGQW4QBERAEREBFmt/CuWkIm+DKgD5Ml/Bp+6otVn6ykZNG+KRocx7SxzTxa4WIVdcT6AfQ1UlO+5AN43fajPZf8tx5gjgqq7pastdZM3/o7pDa0t3m+tHLu/XoapfakqnRSMljcWvY4Pa4cHNNwV8UUI2hpNYMsfhbEDK6ljqG2BPuyNHdlHab+Y5ELbKC9WmKup1XRyOtBNZj75Nf3JOQ32PI34KdFd0Ku0hjzOXaWsHZXDivdfFengERFnKkIiIAiIgChPWpirrNT1aN14YCQbZOmyc707I+94qQ9YmKeo0h2HWnlvHD4jd70voCPUtUCEquvKv8AwvE3Ho3o/Fu6msuEfy/x/phERVpu56KGifPLHDE3ae9wY0cybeg5qxeHdBsoqWKmj37I952W0873PPmfkLDguB1QYWsHaQlbvN46e/hk+X8Wj73ipQVtaUtWOu82c/6RX+2q7vB9WOff+vUIiKaauEREAREQGnxPi6l0bD01ZMI2ncxou573DusaN54chfeQo4d+0jR9JYUVUY/tEwh1vHYvb/uURax8TyaQ0lUTPcSxr3RQN32bCxxDQBwv2jzcVzCAuLhPG1JpSIyUcu0W26SNw2JGE5bTfDmLg2O/ct8qdYGxK/R2kKeqY4gBwbK0ZOgcQJGHx3bx4EA8FcVAEREAREQBcXrPwr1ul6aNt54QXC2bos3s5ndtDyI4rtEXicFOLiyRa3E7arGrDNf2HiVbWF1+snCvUqsvjbaCa747ZNd34/Qm45EeC5BUU4uEnFnWba4hcUo1YZP+8jKnHVjirrlL0MjrzwgNdfN0eTJOZ3WPMX4qDVtcMaffQ1UdQy5ANnty2oz2mfLeOYB4LJQq7OePIg6WsFe27iveXFd/Z4lkEXxoqxk0bJY3BzHtD2uHFpFwvsrw5a008GEREPgX4mmaxrnvIa1oLnOO4BoFySfCy/ajfW7iro4xQRO9+QbUxHCLus8yRc8h+8sdSoqcXJkyytJXdaNKPPP5LmyP8ZYkNfVvm3iMe5C08Igdx8zvJ8+S0SIqKUnJ4s6vSpRowVOCwS4ILbYX0A6uqo6dlwCbyOHdiHad8tw5kLVKb9V2Fuq0vTyNtNOA43zbFmxnL7R8wOCy0KW0nhyK/S18rO3c17z4Lv7fA7CkpWxRsijaGsY0Ma0cGtFgF9URXhy1tt4sIiIfAiIgCIiAqRrOwm/R2kp43NIikc6andwdE8k7IPi0nZPlzC5NXOxHhal0jD0FZC2VmbSbtc132mOG9p8s+aj0/s5aO2r9Zrdn7O1B8tro0BCOB8MyaRr6eljaSC4OlcMmQNIL3k8N24eJIHFXFWlwvg6k0bEYqOER3sXvN3SPIyLnneeO7IXNgFukAREQBERAEREBpsW4ebXUklO6wd2onHuyt7J8sweRKrxU07o3uje0te0lrmnMOabEH1VoFFGt7Cuy4aQibudZlQBwdkyT17J5hvioN5SxWuuRtfRzSGyqbtN8JZd/7+5GKIiqjfSUNUOKrE6PlduN305Pjm+L8XD73ipVVX6apdE9kkbi17SHNcMw5puD81YjCeIW11JHUNsHdmVo7sre03yyI5EK1tKustR8jQekWj9lU3mC4Sz7/wB/c3CIinGqng07phlJTy1MvZYL24ucdzWDmTYKuelNIvqZpJ5Td73Fzjw35AcgLADwAXaa18VdYqBSROvFCfftk6fI/wAou3zLlwKqLqrry1VkjougNH7vR2s11p+S5f7n/gREUM2M9miaiOOeOSeMyxtdtOjBDdq28NJIO69r8rqSvbaz4F31R+hRSiy0606fCLIF3o63u2pVo44ZcX+GSt7bm/Au+qP0LHtub8C76w/QoqRZN6q9vkQ/YFh8P6n6kq+25vwLvrD9Cx7bh8CfrD+2orRN6q9vkPYNh8P6n6kqe28fAH6w/tp7bx8AfrD+2orRN6q9vkj77BsPh/VL1JU9t4+AP1/8ax7b/wCA/r/41FiJvVXt8kPYNh8P6pepKZ13/wAB/X/xrHtv/gP6/wDjUWom9Ve3yQ9g2Hw/ql6kpe28/AD63+NY9t5+AH1j/bUXIm9Ve3yQ9g2Hw/ql6ko+24/Aj6x/tp7bj8CPrH9Ci5E3qr2n32FYfD836koe253wLfrH9Ce253wLfrH9Ci9E3qr2j2FYfD836kn+253wLfqn9CHXc/4Jv1T+hRgibzV7R7CsPh+b9STvba/4Jn1XfpXnr9b/AE8T4ZaCNzHtLHAyuyP3dx5qOUXzear5nqOhLGLxVPj3v1MlYRFHLcLrtW2KupVYZI60E1mSXya7uS+hNjyJ8FyKyvcJOElJGC5t4XFKVKeT/vItIi4nVfirrdL0EjrzwgNN83RZNfzI7J8geKyr2E1OKkjk91bTtqsqU81/Y+JClSHbb9u+1tHavntX3/7r5KRNbGFI6eQVkRLemcduO27pLXLweF+I8b+SjtUdSDhJxZ1SyuoXVGNWGTCIixksIiIAiIgCIiAIiIAiIgCIiAIiIAiIgCIiAIiIAiIgCIiAIi+1HT9JIyO9toht87X42X0+NpLFnvw7HUulcKPb6TYN9i99i7b5cL7KKbMGYLh0fGSxxkleBtyuGzuzDGjfst9Tc+lis6do9Xi2jRrzT8XWezpxlHta4s//2Q=="/>
          <p:cNvSpPr>
            <a:spLocks noChangeAspect="1" noChangeArrowheads="1"/>
          </p:cNvSpPr>
          <p:nvPr/>
        </p:nvSpPr>
        <p:spPr bwMode="auto">
          <a:xfrm>
            <a:off x="155575" y="-1843088"/>
            <a:ext cx="4629150" cy="3848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62" name="AutoShape 14" descr="data:image/jpeg;base64,/9j/4AAQSkZJRgABAQAAAQABAAD/2wCEAAkGBhIQDxAPDw8QEBEWFxoRERERFhAQFBcQExYWFhYQFxYXHyYiFxovGRUUHy8gIykpLS0tFh8zQTAsNSYuLCkBCQoKDgwOGg8PGiwlHSI1KSstLDQpNTUwMjQsLCwpMi01LCwsLCwtLCw0LDQ0Lyk0KSwsNTU1Ki0sKSwpNDQsLP/AABEIAM0A9gMBIgACEQEDEQH/xAAcAAEAAgMBAQEAAAAAAAAAAAAABwgBBQYEAwL/xABDEAABAwICBgcFBQcDBAMAAAABAAIDBBEGMQUHEiFBYRMUMkJRcYEXIlSRk1KCscHSCGJkkqPT4yOhwnKisuEVM2P/xAAbAQEAAgMBAQAAAAAAAAAAAAAABAUDBgcCAf/EADIRAAIBAgIGBwkBAQAAAAAAAAABAgMEETEFEhMUIUEGIlFxgaHRFTJTYaKxweHwkUL/2gAMAwEAAhEDEQA/AJxREQBERAEREAREQBERAEREAXm0lpBlPDJPK7ZYxpc48hwHieAHiV6VEmt3FW28UETvdZZ85HGTux+gNzzI+ysVaoqcdYsNHWUryuqSyzb7Ec3ifH1VWvd/qOhh7sMZLRs/vkds+e7kFoqPSMsLtuGWSN32mOc0/wCy8yKklOUni3xOo0ralShs4RSj2E0auMfurL0tUR1ho2mPFm9I0Z3GW0M92Y4biu9VY9HV76eaOeJ2y9jg5p5jgfEcCPAqxWHtNsraaOpjycPebmWvG5zD5H57jxVpa1tdass0aHp/Ritqiq0lhCXk/wB+pskRFMNaCIiAIiIAiIgCIiAIiIAiIgCIiAIiIAiIgCIiAIiIAiIgNJjDEbaCkknNi8+5C08ZXZeg3k8gq8zzOe5z3kuc4lznHeS4m5J53XT6xcU9eqyGOvBFdkVsnHvS+pAtyAXKKmuau0lgskdL0Ho/dKGtJdeXF/LsQREUUvQu51WYq6rU9WkdaGYgC+TZsmu8j2T93wXDLK9wm4SUkRrq2hc0pUp5P+x8C0iLlNXWKuvUgEjrzxWZLfNw7svqAb8wV1avoSU4qSOT3FCdvVlSnmgiIvRgCIiAIiIAiIgCIiAIiIAiIgCIiAIiIAiIgCIiALiNaWKuq03V43WmnBbuzbDk53Insj18F2FdWsgifNK7ZYxpe48gL+p5KumI9OvraqSok3bR91uezGNzWD0+ZueKiXVXUjgs2bDoHR+819pNdWHHvfJflmsREVOdHMtbcgAXOQA8V0mKsES0EVNK/eJG/wCp+5NvJi/ltv4lrluNU+FusVBq5G3ihPuXydPmP5RZ3mWqV8QaFZWU0tNJk4bnZlrxva8eRt+HFTaNtr03J58jWNI6bVtdwpR91e/4+mfkVrRenSNA+nmkglbsvY4tcOY4jxHEHwK8yhvgbNGSkk1kzd4QxG6gq45xcs7ErR3onZjzG4jmArDU87ZGNkY4OY4BzXDItcLgj0VXlLGqHFW006Pld7zbvpyeLM3x+naHIu8FOs6uD1HzNV6R6P2lPeYLjHPu7fD7dxJqIitDQgiIgCIiAIiIAiIgCIiAIiIAiIgCIiAIiIAiLT4rxC2hpJKh1i7sxNPeld2W+WZPIFfG1FYsyUqcqs1CCxb4I4HW/iq7ho+J24WfUEcXZsi9Nzj5t8FGC+tTUuke+SRxc9xLnOOZc43J+a+SoqtR1JOTOr2FnGzoRpR5ZvtfNhenR1A+omjgibtPe4MaOZ4nwHEnwC8yljVBhbZa7SErd7rsgB4MyfJ6n3RyDvFKNN1JKJ50jeRs6EqrzyXzZ3ugNCso6aKmjyYN7si553uefM3K2CIr1JJYI5TOcpycpPFviyNNb2Fdtg0hE33mWZOBxZk2T0O48iPBRKrQzwNkY5j2hzXAtc07wWuFiDysq84vw46gq5IDcs7cTj3onZHzG8HmCqy8pYPXXM3no5pDaU92m+Mcu7s8Pt3GkXooK58Esc0Ttl7HB7TzH4jkvOigm1tKSweRZLDenWVtLHUR7toWe3PZkG5zD6/MWPFbNQhquxV1Sq6vI60ExDd+TZcmv5A9k+YPBTeruhV2kMeZy3Stg7K4cF7r4ru/QREWcqgiIgCIiAIiIAiIgCIiAIiIAiIgCIiAKCtZeKuuVZjjdeCG7GWyc/vyc94sOQvxUh6zsVdTpeijdaeYFjbZtjyfJyO+w5m/BQaq28q/8LxN06N6Pzupr5R/L/H+mERZVcbobfCmH3V1XHTtuGn3pHDuxN7TvPIDmQrBkxU0BJ2YoYmXP2WRRt/ANH+y5fVjhbqlIJZG2nms9182x9yPluNzzNuC9+sYH/4fSVvhpflsG/8Asrm1pakcXmzm2nb/AHqvqRfVhwXzfNkC4y1219ZM8Usz6OmBtGyKzJC3g98g37XJpAGW+1zzNPrB0nG4ObpKtvn708rx6tcSD8loCsKUUBYLVPrmfWzNoNI7PTu/+idoDBI4C/RvaNwda9iLA5Wva/a6xsLddpC6Nt54rvitm4d+L1A3cwFV/CLyNI0Jb2hUQkefSssrmLzOKnFxZnt687erGrDNFW1hdvrRwr1Wq6xG20MxLt2TZs3M5A9oeZHBcQqGcHCTizrFrcwuaUasMn/YeBlTtq3xV12kDJHXnhsyS+bm9yX1AseYPioIW5wniF1DVx1DblvZlaO9E7tN88iOYCy29XZzx5EHS9gr23cV7y4r08fQsYi+VNUtkYySNwcxwDmuGRa4XB+S+quzl7TTwYREQ+BERAEREAREQBERAEREAREQBfGrqmxRvlkcGsY0vc48GtFyV9lF2t/FWWj4neD6gj5si/Bx+6sVWoqcXJk6ws5XleNKPi+xczgcUaffXVUlQ+4BOzG092Idlv5nmStSiKibbeLOr06cacFCCwS4ILrtW2Fuu1YfI28ENnyXyc7uR+pFzyafFcrBC57msY0uc4hrWjeS4mwA53Vh8IYdbQUkcAsX9uVw70ru0fIbgOTQpNtS154vJFJpy/3W31Yvry4L5drN0tJjiLa0XpFvjSzj16J63a8WmoOkpaiP7UT2/wAzCPzVyc1KUosrCA3mB49rSujm+NVAP6zFcdVB1axbWmdHD+Ijd/K7a/JW+CA1mJNBMraWSnfu2hdjs9mQb2v+fzBI4quldRPhlfDK3ZexxY4eBBt6jmrPKMNb+FbgaQibvFmVAH2cmS/g0/d8FBu6WtHXWaNo6O6Q2NXd5vqyy+T/AH6EUoiKqOgEq6ocVXB0fK7eLvpyfDN8X4uH3vBSgqw0VY+GRksbi17HB7XDg4G4VicM6eZXUsdQywuLPbnsyDtM+eXIg8Va2lXWjqPNGgdItH7GrvEF1ZZ/J/v1NqiIpxqwREQBERAEREAREQBERAEREBqsTaeZQ0slQ+xIFmNy2pD2WfPPkCeCrtWVb5pHyyOLnvcXuceLnG5K67WfirrdV0EbrwQktFsnS5PfzHdHkTxXFKnuquvLBZI6RoHR+60NpNdefHuXJeoRF7tCaIfV1EVPF2nm1+DW5ueeQAJ9FFSxeCL6c4wi5SeCXE7vVDhbbkdXyt91hLIAeMlvef6A2HM/uqXF5dF6NZTQRwRCzGNDW+O7Nx5k3J5kr1K9o09nHVOU6RvZXlw6ryyXcFhwuCPHd81lFlK8o/KzZc5p4Ej5bl+FscRQdHW1cf2ZpG/yyOH5LXIDstT8W1p2gH77nfyxSO/JWxVWNR8d9PUh+yJXf0JB+atOgC+VTTNlY+ORocxwLXNORa4WI+S+qIfU2niiuWK8POoauSndctHvROPeid2XeeYPMFadTrrLwr1ykMkbbzw3ey2bmd+PnuFxzFuKgtUlels54cjqOiL9XlupP3lwfr4mF2mrHFXVKroZHWgmIa6+TZMmSchvsfMHguLWVihNwkpInXNvC5pSpTyf9j4FpEXH6tMVdcpejkdeeGzH3zczuSc9wseYvxXYK9hNTipI5Pc287erKlPNf3mERF7I4REQBERAEREAREQBcjrJxV1KkLI3WnmuyO2bW9+T0BsOZHguqqKhsbHSPcGsaC5zjkGtFyT6KvGLcROr6uSc3DOxE092JvZHnmTzJUW5q6kcFmy+0Ho/e6+tJdSPF/N8kaZYRFTHSgpk1S4W6GA1sjf9SYWjvm2DO/3iAfIN8VHmB8MmvrGRkHom/wCpMf8A8wezfxJ3epPBWCYwNAaAAALADcABkAFYWdLF678DUOkl/qRVrB8Xxl3cl4/2Z+kRFZmjBCiICneP4tjS+km/xMxHk6RxH4rQLsNbtP0enNIN8ZA/+eNj/wDkuPQEk/s/w7Wmmn7MMjv/ABb/AMlZpVy/ZyjvpWd3hSv+Zlh/9qxqAIiIAoN1m4V6nVdLG20ExL22ybJm+PkN9xyNuCnJanFGgGV1LJTvsCRtRuPdlHZd+R5ErBXpbSGHMttE37srhSfuvg+7t8CuCL7VdK6KR8UjS17HFjmng5psQviqQ6immsUbfC2IHUNVHUNuQPdkaO9Ee03z4jmArE0lU2WNksbg5j2h7XDi1wuCqvqU9UOKs9Hyu8X05PzfF+Lh97kptpV1XqPJmrdItH7WnvEF1o5936+xKSIitTQQiIgCIiAIiIAiLW4i02yippamTJo91uRc87msHmfkLngvjaSxZ7hCVSShFYt8EcJrexVstGj4ne86z5yODM2R+p948gPFROvRpCufPLJNK7ae9xe48z4eA4ALzqiq1HUlrHVtHWcbOhGks82+1hZAWF3WqrC3WanrUjbwwEEXydPm0enaP3fFeacHOSijNd3MLajKrPJf2HiSJq/wv1GjaHi08lpJvEG3ux+gNvMu8V06Ir6MVFKKOTV6069SVWeb4hERejCEREBWXX9o4xaZdJbdNFHID/0gxEf0x81GytzrB1fQaXpxHIejmZcwTgXLCbXaR3mmwuOQURUf7N9aZAJqukZFfe+PppH25MLWi/m5Ae39mvRzjPXVFjshjIQfFz3F5A9GD5hT0tPhTC0GjaVlJTNIYPec51i98httSOIzO4eQAGQW4QBERAEREBFmt/CuWkIm+DKgD5Ml/Bp+6otVn6ykZNG+KRocx7SxzTxa4WIVdcT6AfQ1UlO+5AN43fajPZf8tx5gjgqq7pastdZM3/o7pDa0t3m+tHLu/XoapfakqnRSMljcWvY4Pa4cHNNwV8UUI2hpNYMsfhbEDK6ljqG2BPuyNHdlHab+Y5ELbKC9WmKup1XRyOtBNZj75Nf3JOQ32PI34KdFd0Ku0hjzOXaWsHZXDivdfFengERFnKkIiIAiIgChPWpirrNT1aN14YCQbZOmyc707I+94qQ9YmKeo0h2HWnlvHD4jd70voCPUtUCEquvKv8AwvE3Ho3o/Fu6msuEfy/x/phERVpu56KGifPLHDE3ae9wY0cybeg5qxeHdBsoqWKmj37I952W0873PPmfkLDguB1QYWsHaQlbvN46e/hk+X8Wj73ipQVtaUtWOu82c/6RX+2q7vB9WOff+vUIiKaauEREAREQGnxPi6l0bD01ZMI2ncxou573DusaN54chfeQo4d+0jR9JYUVUY/tEwh1vHYvb/uURax8TyaQ0lUTPcSxr3RQN32bCxxDQBwv2jzcVzCAuLhPG1JpSIyUcu0W26SNw2JGE5bTfDmLg2O/ct8qdYGxK/R2kKeqY4gBwbK0ZOgcQJGHx3bx4EA8FcVAEREAREQBcXrPwr1ul6aNt54QXC2bos3s5ndtDyI4rtEXicFOLiyRa3E7arGrDNf2HiVbWF1+snCvUqsvjbaCa747ZNd34/Qm45EeC5BUU4uEnFnWba4hcUo1YZP+8jKnHVjirrlL0MjrzwgNdfN0eTJOZ3WPMX4qDVtcMaffQ1UdQy5ANnty2oz2mfLeOYB4LJQq7OePIg6WsFe27iveXFd/Z4lkEXxoqxk0bJY3BzHtD2uHFpFwvsrw5a008GEREPgX4mmaxrnvIa1oLnOO4BoFySfCy/ajfW7iro4xQRO9+QbUxHCLus8yRc8h+8sdSoqcXJkyytJXdaNKPPP5LmyP8ZYkNfVvm3iMe5C08Igdx8zvJ8+S0SIqKUnJ4s6vSpRowVOCwS4ILbYX0A6uqo6dlwCbyOHdiHad8tw5kLVKb9V2Fuq0vTyNtNOA43zbFmxnL7R8wOCy0KW0nhyK/S18rO3c17z4Lv7fA7CkpWxRsijaGsY0Ma0cGtFgF9URXhy1tt4sIiIfAiIgCIiAqRrOwm/R2kp43NIikc6andwdE8k7IPi0nZPlzC5NXOxHhal0jD0FZC2VmbSbtc132mOG9p8s+aj0/s5aO2r9Zrdn7O1B8tro0BCOB8MyaRr6eljaSC4OlcMmQNIL3k8N24eJIHFXFWlwvg6k0bEYqOER3sXvN3SPIyLnneeO7IXNgFukAREQBERAEREBpsW4ebXUklO6wd2onHuyt7J8sweRKrxU07o3uje0te0lrmnMOabEH1VoFFGt7Cuy4aQibudZlQBwdkyT17J5hvioN5SxWuuRtfRzSGyqbtN8JZd/7+5GKIiqjfSUNUOKrE6PlduN305Pjm+L8XD73ipVVX6apdE9kkbi17SHNcMw5puD81YjCeIW11JHUNsHdmVo7sre03yyI5EK1tKustR8jQekWj9lU3mC4Sz7/wB/c3CIinGqng07phlJTy1MvZYL24ucdzWDmTYKuelNIvqZpJ5Td73Fzjw35AcgLADwAXaa18VdYqBSROvFCfftk6fI/wAou3zLlwKqLqrry1VkjougNH7vR2s11p+S5f7n/gREUM2M9miaiOOeOSeMyxtdtOjBDdq28NJIO69r8rqSvbaz4F31R+hRSiy0606fCLIF3o63u2pVo44ZcX+GSt7bm/Au+qP0LHtub8C76w/QoqRZN6q9vkQ/YFh8P6n6kq+25vwLvrD9Cx7bh8CfrD+2orRN6q9vkPYNh8P6n6kqe28fAH6w/tp7bx8AfrD+2orRN6q9vkj77BsPh/VL1JU9t4+AP1/8ax7b/wCA/r/41FiJvVXt8kPYNh8P6pepKZ13/wAB/X/xrHtv/gP6/wDjUWom9Ve3yQ9g2Hw/ql6kpe28/AD63+NY9t5+AH1j/bUXIm9Ve3yQ9g2Hw/ql6ko+24/Aj6x/tp7bj8CPrH9Ci5E3qr2n32FYfD836koe253wLfrH9Ce253wLfrH9Ci9E3qr2j2FYfD836kn+253wLfqn9CHXc/4Jv1T+hRgibzV7R7CsPh+b9STvba/4Jn1XfpXnr9b/AE8T4ZaCNzHtLHAyuyP3dx5qOUXzear5nqOhLGLxVPj3v1MlYRFHLcLrtW2KupVYZI60E1mSXya7uS+hNjyJ8FyKyvcJOElJGC5t4XFKVKeT/vItIi4nVfirrdL0EjrzwgNN83RZNfzI7J8geKyr2E1OKkjk91bTtqsqU81/Y+JClSHbb9u+1tHavntX3/7r5KRNbGFI6eQVkRLemcduO27pLXLweF+I8b+SjtUdSDhJxZ1SyuoXVGNWGTCIixksIiIAiIgCIiAIiIAiIgCIiAIiIAiIgCIiAIiIAiIgCIiAIi+1HT9JIyO9toht87X42X0+NpLFnvw7HUulcKPb6TYN9i99i7b5cL7KKbMGYLh0fGSxxkleBtyuGzuzDGjfst9Tc+lis6do9Xi2jRrzT8XWezpxlHta4s//2Q=="/>
          <p:cNvSpPr>
            <a:spLocks noChangeAspect="1" noChangeArrowheads="1"/>
          </p:cNvSpPr>
          <p:nvPr/>
        </p:nvSpPr>
        <p:spPr bwMode="auto">
          <a:xfrm>
            <a:off x="155575" y="-1843088"/>
            <a:ext cx="4629150" cy="3848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64" name="AutoShape 16" descr="data:image/jpeg;base64,/9j/4AAQSkZJRgABAQAAAQABAAD/2wCEAAkGBhIQDxAPDw8QEBEWFxoRERERFhAQFBcQExYWFhYQFxYXHyYiFxovGRUUHy8gIykpLS0tFh8zQTAsNSYuLCkBCQoKDgwOGg8PGiwlHSI1KSstLDQpNTUwMjQsLCwpMi01LCwsLCwtLCw0LDQ0Lyk0KSwsNTU1Ki0sKSwpNDQsLP/AABEIAM0A9gMBIgACEQEDEQH/xAAcAAEAAgMBAQEAAAAAAAAAAAAABwgBBQYEAwL/xABDEAABAwICBgcFBQcDBAMAAAABAAIDBBEGMQUHEiFBYRMUMkJRcYEXIlSRk1KCscHSCGJkkqPT4yOhwnKisuEVM2P/xAAbAQEAAgMBAQAAAAAAAAAAAAAABAUDBgcCAf/EADIRAAIBAgIGBwkBAQAAAAAAAAABAgMEETEFEhMUIUEGIlFxgaHRFTJTYaKxweHwkUL/2gAMAwEAAhEDEQA/AJxREQBERAEREAREQBERAEREAXm0lpBlPDJPK7ZYxpc48hwHieAHiV6VEmt3FW28UETvdZZ85HGTux+gNzzI+ysVaoqcdYsNHWUryuqSyzb7Ec3ifH1VWvd/qOhh7sMZLRs/vkds+e7kFoqPSMsLtuGWSN32mOc0/wCy8yKklOUni3xOo0ralShs4RSj2E0auMfurL0tUR1ho2mPFm9I0Z3GW0M92Y4biu9VY9HV76eaOeJ2y9jg5p5jgfEcCPAqxWHtNsraaOpjycPebmWvG5zD5H57jxVpa1tdass0aHp/Ritqiq0lhCXk/wB+pskRFMNaCIiAIiIAiIgCIiAIiIAiIgCIiAIiIAiIgCIiAIiIAiIgNJjDEbaCkknNi8+5C08ZXZeg3k8gq8zzOe5z3kuc4lznHeS4m5J53XT6xcU9eqyGOvBFdkVsnHvS+pAtyAXKKmuau0lgskdL0Ho/dKGtJdeXF/LsQREUUvQu51WYq6rU9WkdaGYgC+TZsmu8j2T93wXDLK9wm4SUkRrq2hc0pUp5P+x8C0iLlNXWKuvUgEjrzxWZLfNw7svqAb8wV1avoSU4qSOT3FCdvVlSnmgiIvRgCIiAIiIAiIgCIiAIiIAiIgCIiAIiIAiIgCIiALiNaWKuq03V43WmnBbuzbDk53Insj18F2FdWsgifNK7ZYxpe48gL+p5KumI9OvraqSok3bR91uezGNzWD0+ZueKiXVXUjgs2bDoHR+819pNdWHHvfJflmsREVOdHMtbcgAXOQA8V0mKsES0EVNK/eJG/wCp+5NvJi/ltv4lrluNU+FusVBq5G3ihPuXydPmP5RZ3mWqV8QaFZWU0tNJk4bnZlrxva8eRt+HFTaNtr03J58jWNI6bVtdwpR91e/4+mfkVrRenSNA+nmkglbsvY4tcOY4jxHEHwK8yhvgbNGSkk1kzd4QxG6gq45xcs7ErR3onZjzG4jmArDU87ZGNkY4OY4BzXDItcLgj0VXlLGqHFW006Pld7zbvpyeLM3x+naHIu8FOs6uD1HzNV6R6P2lPeYLjHPu7fD7dxJqIitDQgiIgCIiAIiIAiIgCIiAIiIAiIgCIiAIiIAiLT4rxC2hpJKh1i7sxNPeld2W+WZPIFfG1FYsyUqcqs1CCxb4I4HW/iq7ho+J24WfUEcXZsi9Nzj5t8FGC+tTUuke+SRxc9xLnOOZc43J+a+SoqtR1JOTOr2FnGzoRpR5ZvtfNhenR1A+omjgibtPe4MaOZ4nwHEnwC8yljVBhbZa7SErd7rsgB4MyfJ6n3RyDvFKNN1JKJ50jeRs6EqrzyXzZ3ugNCso6aKmjyYN7si553uefM3K2CIr1JJYI5TOcpycpPFviyNNb2Fdtg0hE33mWZOBxZk2T0O48iPBRKrQzwNkY5j2hzXAtc07wWuFiDysq84vw46gq5IDcs7cTj3onZHzG8HmCqy8pYPXXM3no5pDaU92m+Mcu7s8Pt3GkXooK58Esc0Ttl7HB7TzH4jkvOigm1tKSweRZLDenWVtLHUR7toWe3PZkG5zD6/MWPFbNQhquxV1Sq6vI60ExDd+TZcmv5A9k+YPBTeruhV2kMeZy3Stg7K4cF7r4ru/QREWcqgiIgCIiAIiIAiIgCIiAIiIAiIgCIiAKCtZeKuuVZjjdeCG7GWyc/vyc94sOQvxUh6zsVdTpeijdaeYFjbZtjyfJyO+w5m/BQaq28q/8LxN06N6Pzupr5R/L/H+mERZVcbobfCmH3V1XHTtuGn3pHDuxN7TvPIDmQrBkxU0BJ2YoYmXP2WRRt/ANH+y5fVjhbqlIJZG2nms9182x9yPluNzzNuC9+sYH/4fSVvhpflsG/8Asrm1pakcXmzm2nb/AHqvqRfVhwXzfNkC4y1219ZM8Usz6OmBtGyKzJC3g98g37XJpAGW+1zzNPrB0nG4ObpKtvn708rx6tcSD8loCsKUUBYLVPrmfWzNoNI7PTu/+idoDBI4C/RvaNwda9iLA5Wva/a6xsLddpC6Nt54rvitm4d+L1A3cwFV/CLyNI0Jb2hUQkefSssrmLzOKnFxZnt687erGrDNFW1hdvrRwr1Wq6xG20MxLt2TZs3M5A9oeZHBcQqGcHCTizrFrcwuaUasMn/YeBlTtq3xV12kDJHXnhsyS+bm9yX1AseYPioIW5wniF1DVx1DblvZlaO9E7tN88iOYCy29XZzx5EHS9gr23cV7y4r08fQsYi+VNUtkYySNwcxwDmuGRa4XB+S+quzl7TTwYREQ+BERAEREAREQBERAEREAREQBfGrqmxRvlkcGsY0vc48GtFyV9lF2t/FWWj4neD6gj5si/Bx+6sVWoqcXJk6ws5XleNKPi+xczgcUaffXVUlQ+4BOzG092Idlv5nmStSiKibbeLOr06cacFCCwS4ILrtW2Fuu1YfI28ENnyXyc7uR+pFzyafFcrBC57msY0uc4hrWjeS4mwA53Vh8IYdbQUkcAsX9uVw70ru0fIbgOTQpNtS154vJFJpy/3W31Yvry4L5drN0tJjiLa0XpFvjSzj16J63a8WmoOkpaiP7UT2/wAzCPzVyc1KUosrCA3mB49rSujm+NVAP6zFcdVB1axbWmdHD+Ijd/K7a/JW+CA1mJNBMraWSnfu2hdjs9mQb2v+fzBI4quldRPhlfDK3ZexxY4eBBt6jmrPKMNb+FbgaQibvFmVAH2cmS/g0/d8FBu6WtHXWaNo6O6Q2NXd5vqyy+T/AH6EUoiKqOgEq6ocVXB0fK7eLvpyfDN8X4uH3vBSgqw0VY+GRksbi17HB7XDg4G4VicM6eZXUsdQywuLPbnsyDtM+eXIg8Va2lXWjqPNGgdItH7GrvEF1ZZ/J/v1NqiIpxqwREQBERAEREAREQBERAEREBqsTaeZQ0slQ+xIFmNy2pD2WfPPkCeCrtWVb5pHyyOLnvcXuceLnG5K67WfirrdV0EbrwQktFsnS5PfzHdHkTxXFKnuquvLBZI6RoHR+60NpNdefHuXJeoRF7tCaIfV1EVPF2nm1+DW5ueeQAJ9FFSxeCL6c4wi5SeCXE7vVDhbbkdXyt91hLIAeMlvef6A2HM/uqXF5dF6NZTQRwRCzGNDW+O7Nx5k3J5kr1K9o09nHVOU6RvZXlw6ryyXcFhwuCPHd81lFlK8o/KzZc5p4Ej5bl+FscRQdHW1cf2ZpG/yyOH5LXIDstT8W1p2gH77nfyxSO/JWxVWNR8d9PUh+yJXf0JB+atOgC+VTTNlY+ORocxwLXNORa4WI+S+qIfU2niiuWK8POoauSndctHvROPeid2XeeYPMFadTrrLwr1ykMkbbzw3ey2bmd+PnuFxzFuKgtUlels54cjqOiL9XlupP3lwfr4mF2mrHFXVKroZHWgmIa6+TZMmSchvsfMHguLWVihNwkpInXNvC5pSpTyf9j4FpEXH6tMVdcpejkdeeGzH3zczuSc9wseYvxXYK9hNTipI5Pc287erKlPNf3mERF7I4REQBERAEREAREQBcjrJxV1KkLI3WnmuyO2bW9+T0BsOZHguqqKhsbHSPcGsaC5zjkGtFyT6KvGLcROr6uSc3DOxE092JvZHnmTzJUW5q6kcFmy+0Ho/e6+tJdSPF/N8kaZYRFTHSgpk1S4W6GA1sjf9SYWjvm2DO/3iAfIN8VHmB8MmvrGRkHom/wCpMf8A8wezfxJ3epPBWCYwNAaAAALADcABkAFYWdLF678DUOkl/qRVrB8Xxl3cl4/2Z+kRFZmjBCiICneP4tjS+km/xMxHk6RxH4rQLsNbtP0enNIN8ZA/+eNj/wDkuPQEk/s/w7Wmmn7MMjv/ABb/AMlZpVy/ZyjvpWd3hSv+Zlh/9qxqAIiIAoN1m4V6nVdLG20ExL22ybJm+PkN9xyNuCnJanFGgGV1LJTvsCRtRuPdlHZd+R5ErBXpbSGHMttE37srhSfuvg+7t8CuCL7VdK6KR8UjS17HFjmng5psQviqQ6immsUbfC2IHUNVHUNuQPdkaO9Ee03z4jmArE0lU2WNksbg5j2h7XDi1wuCqvqU9UOKs9Hyu8X05PzfF+Lh97kptpV1XqPJmrdItH7WnvEF1o5936+xKSIitTQQiIgCIiAIiIAiLW4i02yippamTJo91uRc87msHmfkLngvjaSxZ7hCVSShFYt8EcJrexVstGj4ne86z5yODM2R+p948gPFROvRpCufPLJNK7ae9xe48z4eA4ALzqiq1HUlrHVtHWcbOhGks82+1hZAWF3WqrC3WanrUjbwwEEXydPm0enaP3fFeacHOSijNd3MLajKrPJf2HiSJq/wv1GjaHi08lpJvEG3ux+gNvMu8V06Ir6MVFKKOTV6069SVWeb4hERejCEREBWXX9o4xaZdJbdNFHID/0gxEf0x81GytzrB1fQaXpxHIejmZcwTgXLCbXaR3mmwuOQURUf7N9aZAJqukZFfe+PppH25MLWi/m5Ae39mvRzjPXVFjshjIQfFz3F5A9GD5hT0tPhTC0GjaVlJTNIYPec51i98httSOIzO4eQAGQW4QBERAEREBFmt/CuWkIm+DKgD5Ml/Bp+6otVn6ykZNG+KRocx7SxzTxa4WIVdcT6AfQ1UlO+5AN43fajPZf8tx5gjgqq7pastdZM3/o7pDa0t3m+tHLu/XoapfakqnRSMljcWvY4Pa4cHNNwV8UUI2hpNYMsfhbEDK6ljqG2BPuyNHdlHab+Y5ELbKC9WmKup1XRyOtBNZj75Nf3JOQ32PI34KdFd0Ku0hjzOXaWsHZXDivdfFengERFnKkIiIAiIgChPWpirrNT1aN14YCQbZOmyc707I+94qQ9YmKeo0h2HWnlvHD4jd70voCPUtUCEquvKv8AwvE3Ho3o/Fu6msuEfy/x/phERVpu56KGifPLHDE3ae9wY0cybeg5qxeHdBsoqWKmj37I952W0873PPmfkLDguB1QYWsHaQlbvN46e/hk+X8Wj73ipQVtaUtWOu82c/6RX+2q7vB9WOff+vUIiKaauEREAREQGnxPi6l0bD01ZMI2ncxou573DusaN54chfeQo4d+0jR9JYUVUY/tEwh1vHYvb/uURax8TyaQ0lUTPcSxr3RQN32bCxxDQBwv2jzcVzCAuLhPG1JpSIyUcu0W26SNw2JGE5bTfDmLg2O/ct8qdYGxK/R2kKeqY4gBwbK0ZOgcQJGHx3bx4EA8FcVAEREAREQBcXrPwr1ul6aNt54QXC2bos3s5ndtDyI4rtEXicFOLiyRa3E7arGrDNf2HiVbWF1+snCvUqsvjbaCa747ZNd34/Qm45EeC5BUU4uEnFnWba4hcUo1YZP+8jKnHVjirrlL0MjrzwgNdfN0eTJOZ3WPMX4qDVtcMaffQ1UdQy5ANnty2oz2mfLeOYB4LJQq7OePIg6WsFe27iveXFd/Z4lkEXxoqxk0bJY3BzHtD2uHFpFwvsrw5a008GEREPgX4mmaxrnvIa1oLnOO4BoFySfCy/ajfW7iro4xQRO9+QbUxHCLus8yRc8h+8sdSoqcXJkyytJXdaNKPPP5LmyP8ZYkNfVvm3iMe5C08Igdx8zvJ8+S0SIqKUnJ4s6vSpRowVOCwS4ILbYX0A6uqo6dlwCbyOHdiHad8tw5kLVKb9V2Fuq0vTyNtNOA43zbFmxnL7R8wOCy0KW0nhyK/S18rO3c17z4Lv7fA7CkpWxRsijaGsY0Ma0cGtFgF9URXhy1tt4sIiIfAiIgCIiAqRrOwm/R2kp43NIikc6andwdE8k7IPi0nZPlzC5NXOxHhal0jD0FZC2VmbSbtc132mOG9p8s+aj0/s5aO2r9Zrdn7O1B8tro0BCOB8MyaRr6eljaSC4OlcMmQNIL3k8N24eJIHFXFWlwvg6k0bEYqOER3sXvN3SPIyLnneeO7IXNgFukAREQBERAEREBpsW4ebXUklO6wd2onHuyt7J8sweRKrxU07o3uje0te0lrmnMOabEH1VoFFGt7Cuy4aQibudZlQBwdkyT17J5hvioN5SxWuuRtfRzSGyqbtN8JZd/7+5GKIiqjfSUNUOKrE6PlduN305Pjm+L8XD73ipVVX6apdE9kkbi17SHNcMw5puD81YjCeIW11JHUNsHdmVo7sre03yyI5EK1tKustR8jQekWj9lU3mC4Sz7/wB/c3CIinGqng07phlJTy1MvZYL24ucdzWDmTYKuelNIvqZpJ5Td73Fzjw35AcgLADwAXaa18VdYqBSROvFCfftk6fI/wAou3zLlwKqLqrry1VkjougNH7vR2s11p+S5f7n/gREUM2M9miaiOOeOSeMyxtdtOjBDdq28NJIO69r8rqSvbaz4F31R+hRSiy0606fCLIF3o63u2pVo44ZcX+GSt7bm/Au+qP0LHtub8C76w/QoqRZN6q9vkQ/YFh8P6n6kq+25vwLvrD9Cx7bh8CfrD+2orRN6q9vkPYNh8P6n6kqe28fAH6w/tp7bx8AfrD+2orRN6q9vkj77BsPh/VL1JU9t4+AP1/8ax7b/wCA/r/41FiJvVXt8kPYNh8P6pepKZ13/wAB/X/xrHtv/gP6/wDjUWom9Ve3yQ9g2Hw/ql6kpe28/AD63+NY9t5+AH1j/bUXIm9Ve3yQ9g2Hw/ql6ko+24/Aj6x/tp7bj8CPrH9Ci5E3qr2n32FYfD836koe253wLfrH9Ce253wLfrH9Ci9E3qr2j2FYfD836kn+253wLfqn9CHXc/4Jv1T+hRgibzV7R7CsPh+b9STvba/4Jn1XfpXnr9b/AE8T4ZaCNzHtLHAyuyP3dx5qOUXzear5nqOhLGLxVPj3v1MlYRFHLcLrtW2KupVYZI60E1mSXya7uS+hNjyJ8FyKyvcJOElJGC5t4XFKVKeT/vItIi4nVfirrdL0EjrzwgNN83RZNfzI7J8geKyr2E1OKkjk91bTtqsqU81/Y+JClSHbb9u+1tHavntX3/7r5KRNbGFI6eQVkRLemcduO27pLXLweF+I8b+SjtUdSDhJxZ1SyuoXVGNWGTCIixksIiIAiIgCIiAIiIAiIgCIiAIiIAiIgCIiAIiIAiIgCIiAIi+1HT9JIyO9toht87X42X0+NpLFnvw7HUulcKPb6TYN9i99i7b5cL7KKbMGYLh0fGSxxkleBtyuGzuzDGjfst9Tc+lis6do9Xi2jRrzT8XWezpxlHta4s//2Q=="/>
          <p:cNvSpPr>
            <a:spLocks noChangeAspect="1" noChangeArrowheads="1"/>
          </p:cNvSpPr>
          <p:nvPr/>
        </p:nvSpPr>
        <p:spPr bwMode="auto">
          <a:xfrm>
            <a:off x="155575" y="-1843088"/>
            <a:ext cx="4629150" cy="3848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66" name="AutoShape 18" descr="data:image/jpeg;base64,/9j/4AAQSkZJRgABAQAAAQABAAD/2wCEAAkGBhIQDxAPDw8QEBEWFxoRERERFhAQFBcQExYWFhYQFxYXHyYiFxovGRUUHy8gIykpLS0tFh8zQTAsNSYuLCkBCQoKDgwOGg8PGiwlHSI1KSstLDQpNTUwMjQsLCwpMi01LCwsLCwtLCw0LDQ0Lyk0KSwsNTU1Ki0sKSwpNDQsLP/AABEIAM0A9gMBIgACEQEDEQH/xAAcAAEAAgMBAQEAAAAAAAAAAAAABwgBBQYEAwL/xABDEAABAwICBgcFBQcDBAMAAAABAAIDBBEGMQUHEiFBYRMUMkJRcYEXIlSRk1KCscHSCGJkkqPT4yOhwnKisuEVM2P/xAAbAQEAAgMBAQAAAAAAAAAAAAAABAUDBgcCAf/EADIRAAIBAgIGBwkBAQAAAAAAAAABAgMEETEFEhMUIUEGIlFxgaHRFTJTYaKxweHwkUL/2gAMAwEAAhEDEQA/AJxREQBERAEREAREQBERAEREAXm0lpBlPDJPK7ZYxpc48hwHieAHiV6VEmt3FW28UETvdZZ85HGTux+gNzzI+ysVaoqcdYsNHWUryuqSyzb7Ec3ifH1VWvd/qOhh7sMZLRs/vkds+e7kFoqPSMsLtuGWSN32mOc0/wCy8yKklOUni3xOo0ralShs4RSj2E0auMfurL0tUR1ho2mPFm9I0Z3GW0M92Y4biu9VY9HV76eaOeJ2y9jg5p5jgfEcCPAqxWHtNsraaOpjycPebmWvG5zD5H57jxVpa1tdass0aHp/Ritqiq0lhCXk/wB+pskRFMNaCIiAIiIAiIgCIiAIiIAiIgCIiAIiIAiIgCIiAIiIAiIgNJjDEbaCkknNi8+5C08ZXZeg3k8gq8zzOe5z3kuc4lznHeS4m5J53XT6xcU9eqyGOvBFdkVsnHvS+pAtyAXKKmuau0lgskdL0Ho/dKGtJdeXF/LsQREUUvQu51WYq6rU9WkdaGYgC+TZsmu8j2T93wXDLK9wm4SUkRrq2hc0pUp5P+x8C0iLlNXWKuvUgEjrzxWZLfNw7svqAb8wV1avoSU4qSOT3FCdvVlSnmgiIvRgCIiAIiIAiIgCIiAIiIAiIgCIiAIiIAiIgCIiALiNaWKuq03V43WmnBbuzbDk53Insj18F2FdWsgifNK7ZYxpe48gL+p5KumI9OvraqSok3bR91uezGNzWD0+ZueKiXVXUjgs2bDoHR+819pNdWHHvfJflmsREVOdHMtbcgAXOQA8V0mKsES0EVNK/eJG/wCp+5NvJi/ltv4lrluNU+FusVBq5G3ihPuXydPmP5RZ3mWqV8QaFZWU0tNJk4bnZlrxva8eRt+HFTaNtr03J58jWNI6bVtdwpR91e/4+mfkVrRenSNA+nmkglbsvY4tcOY4jxHEHwK8yhvgbNGSkk1kzd4QxG6gq45xcs7ErR3onZjzG4jmArDU87ZGNkY4OY4BzXDItcLgj0VXlLGqHFW006Pld7zbvpyeLM3x+naHIu8FOs6uD1HzNV6R6P2lPeYLjHPu7fD7dxJqIitDQgiIgCIiAIiIAiIgCIiAIiIAiIgCIiAIiIAiLT4rxC2hpJKh1i7sxNPeld2W+WZPIFfG1FYsyUqcqs1CCxb4I4HW/iq7ho+J24WfUEcXZsi9Nzj5t8FGC+tTUuke+SRxc9xLnOOZc43J+a+SoqtR1JOTOr2FnGzoRpR5ZvtfNhenR1A+omjgibtPe4MaOZ4nwHEnwC8yljVBhbZa7SErd7rsgB4MyfJ6n3RyDvFKNN1JKJ50jeRs6EqrzyXzZ3ugNCso6aKmjyYN7si553uefM3K2CIr1JJYI5TOcpycpPFviyNNb2Fdtg0hE33mWZOBxZk2T0O48iPBRKrQzwNkY5j2hzXAtc07wWuFiDysq84vw46gq5IDcs7cTj3onZHzG8HmCqy8pYPXXM3no5pDaU92m+Mcu7s8Pt3GkXooK58Esc0Ttl7HB7TzH4jkvOigm1tKSweRZLDenWVtLHUR7toWe3PZkG5zD6/MWPFbNQhquxV1Sq6vI60ExDd+TZcmv5A9k+YPBTeruhV2kMeZy3Stg7K4cF7r4ru/QREWcqgiIgCIiAIiIAiIgCIiAIiIAiIgCIiAKCtZeKuuVZjjdeCG7GWyc/vyc94sOQvxUh6zsVdTpeijdaeYFjbZtjyfJyO+w5m/BQaq28q/8LxN06N6Pzupr5R/L/H+mERZVcbobfCmH3V1XHTtuGn3pHDuxN7TvPIDmQrBkxU0BJ2YoYmXP2WRRt/ANH+y5fVjhbqlIJZG2nms9182x9yPluNzzNuC9+sYH/4fSVvhpflsG/8Asrm1pakcXmzm2nb/AHqvqRfVhwXzfNkC4y1219ZM8Usz6OmBtGyKzJC3g98g37XJpAGW+1zzNPrB0nG4ObpKtvn708rx6tcSD8loCsKUUBYLVPrmfWzNoNI7PTu/+idoDBI4C/RvaNwda9iLA5Wva/a6xsLddpC6Nt54rvitm4d+L1A3cwFV/CLyNI0Jb2hUQkefSssrmLzOKnFxZnt687erGrDNFW1hdvrRwr1Wq6xG20MxLt2TZs3M5A9oeZHBcQqGcHCTizrFrcwuaUasMn/YeBlTtq3xV12kDJHXnhsyS+bm9yX1AseYPioIW5wniF1DVx1DblvZlaO9E7tN88iOYCy29XZzx5EHS9gr23cV7y4r08fQsYi+VNUtkYySNwcxwDmuGRa4XB+S+quzl7TTwYREQ+BERAEREAREQBERAEREAREQBfGrqmxRvlkcGsY0vc48GtFyV9lF2t/FWWj4neD6gj5si/Bx+6sVWoqcXJk6ws5XleNKPi+xczgcUaffXVUlQ+4BOzG092Idlv5nmStSiKibbeLOr06cacFCCwS4ILrtW2Fuu1YfI28ENnyXyc7uR+pFzyafFcrBC57msY0uc4hrWjeS4mwA53Vh8IYdbQUkcAsX9uVw70ru0fIbgOTQpNtS154vJFJpy/3W31Yvry4L5drN0tJjiLa0XpFvjSzj16J63a8WmoOkpaiP7UT2/wAzCPzVyc1KUosrCA3mB49rSujm+NVAP6zFcdVB1axbWmdHD+Ijd/K7a/JW+CA1mJNBMraWSnfu2hdjs9mQb2v+fzBI4quldRPhlfDK3ZexxY4eBBt6jmrPKMNb+FbgaQibvFmVAH2cmS/g0/d8FBu6WtHXWaNo6O6Q2NXd5vqyy+T/AH6EUoiKqOgEq6ocVXB0fK7eLvpyfDN8X4uH3vBSgqw0VY+GRksbi17HB7XDg4G4VicM6eZXUsdQywuLPbnsyDtM+eXIg8Va2lXWjqPNGgdItH7GrvEF1ZZ/J/v1NqiIpxqwREQBERAEREAREQBERAEREBqsTaeZQ0slQ+xIFmNy2pD2WfPPkCeCrtWVb5pHyyOLnvcXuceLnG5K67WfirrdV0EbrwQktFsnS5PfzHdHkTxXFKnuquvLBZI6RoHR+60NpNdefHuXJeoRF7tCaIfV1EVPF2nm1+DW5ueeQAJ9FFSxeCL6c4wi5SeCXE7vVDhbbkdXyt91hLIAeMlvef6A2HM/uqXF5dF6NZTQRwRCzGNDW+O7Nx5k3J5kr1K9o09nHVOU6RvZXlw6ryyXcFhwuCPHd81lFlK8o/KzZc5p4Ej5bl+FscRQdHW1cf2ZpG/yyOH5LXIDstT8W1p2gH77nfyxSO/JWxVWNR8d9PUh+yJXf0JB+atOgC+VTTNlY+ORocxwLXNORa4WI+S+qIfU2niiuWK8POoauSndctHvROPeid2XeeYPMFadTrrLwr1ykMkbbzw3ey2bmd+PnuFxzFuKgtUlels54cjqOiL9XlupP3lwfr4mF2mrHFXVKroZHWgmIa6+TZMmSchvsfMHguLWVihNwkpInXNvC5pSpTyf9j4FpEXH6tMVdcpejkdeeGzH3zczuSc9wseYvxXYK9hNTipI5Pc287erKlPNf3mERF7I4REQBERAEREAREQBcjrJxV1KkLI3WnmuyO2bW9+T0BsOZHguqqKhsbHSPcGsaC5zjkGtFyT6KvGLcROr6uSc3DOxE092JvZHnmTzJUW5q6kcFmy+0Ho/e6+tJdSPF/N8kaZYRFTHSgpk1S4W6GA1sjf9SYWjvm2DO/3iAfIN8VHmB8MmvrGRkHom/wCpMf8A8wezfxJ3epPBWCYwNAaAAALADcABkAFYWdLF678DUOkl/qRVrB8Xxl3cl4/2Z+kRFZmjBCiICneP4tjS+km/xMxHk6RxH4rQLsNbtP0enNIN8ZA/+eNj/wDkuPQEk/s/w7Wmmn7MMjv/ABb/AMlZpVy/ZyjvpWd3hSv+Zlh/9qxqAIiIAoN1m4V6nVdLG20ExL22ybJm+PkN9xyNuCnJanFGgGV1LJTvsCRtRuPdlHZd+R5ErBXpbSGHMttE37srhSfuvg+7t8CuCL7VdK6KR8UjS17HFjmng5psQviqQ6immsUbfC2IHUNVHUNuQPdkaO9Ee03z4jmArE0lU2WNksbg5j2h7XDi1wuCqvqU9UOKs9Hyu8X05PzfF+Lh97kptpV1XqPJmrdItH7WnvEF1o5936+xKSIitTQQiIgCIiAIiIAiLW4i02yippamTJo91uRc87msHmfkLngvjaSxZ7hCVSShFYt8EcJrexVstGj4ne86z5yODM2R+p948gPFROvRpCufPLJNK7ae9xe48z4eA4ALzqiq1HUlrHVtHWcbOhGks82+1hZAWF3WqrC3WanrUjbwwEEXydPm0enaP3fFeacHOSijNd3MLajKrPJf2HiSJq/wv1GjaHi08lpJvEG3ux+gNvMu8V06Ir6MVFKKOTV6069SVWeb4hERejCEREBWXX9o4xaZdJbdNFHID/0gxEf0x81GytzrB1fQaXpxHIejmZcwTgXLCbXaR3mmwuOQURUf7N9aZAJqukZFfe+PppH25MLWi/m5Ae39mvRzjPXVFjshjIQfFz3F5A9GD5hT0tPhTC0GjaVlJTNIYPec51i98httSOIzO4eQAGQW4QBERAEREBFmt/CuWkIm+DKgD5Ml/Bp+6otVn6ykZNG+KRocx7SxzTxa4WIVdcT6AfQ1UlO+5AN43fajPZf8tx5gjgqq7pastdZM3/o7pDa0t3m+tHLu/XoapfakqnRSMljcWvY4Pa4cHNNwV8UUI2hpNYMsfhbEDK6ljqG2BPuyNHdlHab+Y5ELbKC9WmKup1XRyOtBNZj75Nf3JOQ32PI34KdFd0Ku0hjzOXaWsHZXDivdfFengERFnKkIiIAiIgChPWpirrNT1aN14YCQbZOmyc707I+94qQ9YmKeo0h2HWnlvHD4jd70voCPUtUCEquvKv8AwvE3Ho3o/Fu6msuEfy/x/phERVpu56KGifPLHDE3ae9wY0cybeg5qxeHdBsoqWKmj37I952W0873PPmfkLDguB1QYWsHaQlbvN46e/hk+X8Wj73ipQVtaUtWOu82c/6RX+2q7vB9WOff+vUIiKaauEREAREQGnxPi6l0bD01ZMI2ncxou573DusaN54chfeQo4d+0jR9JYUVUY/tEwh1vHYvb/uURax8TyaQ0lUTPcSxr3RQN32bCxxDQBwv2jzcVzCAuLhPG1JpSIyUcu0W26SNw2JGE5bTfDmLg2O/ct8qdYGxK/R2kKeqY4gBwbK0ZOgcQJGHx3bx4EA8FcVAEREAREQBcXrPwr1ul6aNt54QXC2bos3s5ndtDyI4rtEXicFOLiyRa3E7arGrDNf2HiVbWF1+snCvUqsvjbaCa747ZNd34/Qm45EeC5BUU4uEnFnWba4hcUo1YZP+8jKnHVjirrlL0MjrzwgNdfN0eTJOZ3WPMX4qDVtcMaffQ1UdQy5ANnty2oz2mfLeOYB4LJQq7OePIg6WsFe27iveXFd/Z4lkEXxoqxk0bJY3BzHtD2uHFpFwvsrw5a008GEREPgX4mmaxrnvIa1oLnOO4BoFySfCy/ajfW7iro4xQRO9+QbUxHCLus8yRc8h+8sdSoqcXJkyytJXdaNKPPP5LmyP8ZYkNfVvm3iMe5C08Igdx8zvJ8+S0SIqKUnJ4s6vSpRowVOCwS4ILbYX0A6uqo6dlwCbyOHdiHad8tw5kLVKb9V2Fuq0vTyNtNOA43zbFmxnL7R8wOCy0KW0nhyK/S18rO3c17z4Lv7fA7CkpWxRsijaGsY0Ma0cGtFgF9URXhy1tt4sIiIfAiIgCIiAqRrOwm/R2kp43NIikc6andwdE8k7IPi0nZPlzC5NXOxHhal0jD0FZC2VmbSbtc132mOG9p8s+aj0/s5aO2r9Zrdn7O1B8tro0BCOB8MyaRr6eljaSC4OlcMmQNIL3k8N24eJIHFXFWlwvg6k0bEYqOER3sXvN3SPIyLnneeO7IXNgFukAREQBERAEREBpsW4ebXUklO6wd2onHuyt7J8sweRKrxU07o3uje0te0lrmnMOabEH1VoFFGt7Cuy4aQibudZlQBwdkyT17J5hvioN5SxWuuRtfRzSGyqbtN8JZd/7+5GKIiqjfSUNUOKrE6PlduN305Pjm+L8XD73ipVVX6apdE9kkbi17SHNcMw5puD81YjCeIW11JHUNsHdmVo7sre03yyI5EK1tKustR8jQekWj9lU3mC4Sz7/wB/c3CIinGqng07phlJTy1MvZYL24ucdzWDmTYKuelNIvqZpJ5Td73Fzjw35AcgLADwAXaa18VdYqBSROvFCfftk6fI/wAou3zLlwKqLqrry1VkjougNH7vR2s11p+S5f7n/gREUM2M9miaiOOeOSeMyxtdtOjBDdq28NJIO69r8rqSvbaz4F31R+hRSiy0606fCLIF3o63u2pVo44ZcX+GSt7bm/Au+qP0LHtub8C76w/QoqRZN6q9vkQ/YFh8P6n6kq+25vwLvrD9Cx7bh8CfrD+2orRN6q9vkPYNh8P6n6kqe28fAH6w/tp7bx8AfrD+2orRN6q9vkj77BsPh/VL1JU9t4+AP1/8ax7b/wCA/r/41FiJvVXt8kPYNh8P6pepKZ13/wAB/X/xrHtv/gP6/wDjUWom9Ve3yQ9g2Hw/ql6kpe28/AD63+NY9t5+AH1j/bUXIm9Ve3yQ9g2Hw/ql6ko+24/Aj6x/tp7bj8CPrH9Ci5E3qr2n32FYfD836koe253wLfrH9Ce253wLfrH9Ci9E3qr2j2FYfD836kn+253wLfqn9CHXc/4Jv1T+hRgibzV7R7CsPh+b9STvba/4Jn1XfpXnr9b/AE8T4ZaCNzHtLHAyuyP3dx5qOUXzear5nqOhLGLxVPj3v1MlYRFHLcLrtW2KupVYZI60E1mSXya7uS+hNjyJ8FyKyvcJOElJGC5t4XFKVKeT/vItIi4nVfirrdL0EjrzwgNN83RZNfzI7J8geKyr2E1OKkjk91bTtqsqU81/Y+JClSHbb9u+1tHavntX3/7r5KRNbGFI6eQVkRLemcduO27pLXLweF+I8b+SjtUdSDhJxZ1SyuoXVGNWGTCIixksIiIAiIgCIiAIiIAiIgCIiAIiIAiIgCIiAIiIAiIgCIiAIi+1HT9JIyO9toht87X42X0+NpLFnvw7HUulcKPb6TYN9i99i7b5cL7KKbMGYLh0fGSxxkleBtyuGzuzDGjfst9Tc+lis6do9Xi2jRrzT8XWezpxlHta4s//2Q=="/>
          <p:cNvSpPr>
            <a:spLocks noChangeAspect="1" noChangeArrowheads="1"/>
          </p:cNvSpPr>
          <p:nvPr/>
        </p:nvSpPr>
        <p:spPr bwMode="auto">
          <a:xfrm>
            <a:off x="155575" y="-1843088"/>
            <a:ext cx="4629150" cy="3848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97705" y="339260"/>
            <a:ext cx="8296589" cy="517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eaLnBrk="0" hangingPunct="0">
              <a:buFontTx/>
              <a:buBlip>
                <a:blip r:embed="rId2"/>
              </a:buBlip>
            </a:pPr>
            <a:r>
              <a:rPr lang="fr-FR" sz="2400" dirty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Petites molécules d’ADN habituellement circulaire</a:t>
            </a:r>
          </a:p>
          <a:p>
            <a:pPr algn="just" eaLnBrk="0" hangingPunct="0">
              <a:buFontTx/>
              <a:buBlip>
                <a:blip r:embed="rId2"/>
              </a:buBlip>
            </a:pPr>
            <a:endParaRPr lang="fr-FR" dirty="0"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>
              <a:buFontTx/>
              <a:buBlip>
                <a:blip r:embed="rId2"/>
              </a:buBlip>
            </a:pPr>
            <a:r>
              <a:rPr lang="fr-FR" sz="2400" dirty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Existant indépendamment des chromosomes de l’hôte</a:t>
            </a:r>
          </a:p>
          <a:p>
            <a:pPr algn="just" eaLnBrk="0" hangingPunct="0">
              <a:buFontTx/>
              <a:buBlip>
                <a:blip r:embed="rId2"/>
              </a:buBlip>
            </a:pPr>
            <a:endParaRPr lang="fr-FR" dirty="0">
              <a:latin typeface="Comic Sans MS" pitchFamily="66" charset="0"/>
            </a:endParaRPr>
          </a:p>
          <a:p>
            <a:pPr algn="just" eaLnBrk="0" hangingPunct="0">
              <a:buFontTx/>
              <a:buBlip>
                <a:blip r:embed="rId2"/>
              </a:buBlip>
            </a:pPr>
            <a:r>
              <a:rPr lang="fr-FR" sz="2400" dirty="0">
                <a:latin typeface="Comic Sans MS" pitchFamily="66" charset="0"/>
              </a:rPr>
              <a:t>Présents chez nombreuses bactéries (</a:t>
            </a:r>
            <a:r>
              <a:rPr lang="fr-FR" sz="2400" dirty="0" err="1">
                <a:latin typeface="Comic Sans MS" pitchFamily="66" charset="0"/>
              </a:rPr>
              <a:t>qques</a:t>
            </a:r>
            <a:r>
              <a:rPr lang="fr-FR" sz="2400" dirty="0">
                <a:latin typeface="Comic Sans MS" pitchFamily="66" charset="0"/>
              </a:rPr>
              <a:t> levures et mycètes)</a:t>
            </a:r>
          </a:p>
          <a:p>
            <a:pPr algn="just" eaLnBrk="0" hangingPunct="0">
              <a:buFontTx/>
              <a:buBlip>
                <a:blip r:embed="rId2"/>
              </a:buBlip>
            </a:pPr>
            <a:endParaRPr lang="fr-FR" dirty="0">
              <a:latin typeface="Comic Sans MS" pitchFamily="66" charset="0"/>
            </a:endParaRPr>
          </a:p>
          <a:p>
            <a:pPr algn="just" eaLnBrk="0" hangingPunct="0">
              <a:buFontTx/>
              <a:buBlip>
                <a:blip r:embed="rId2"/>
              </a:buBlip>
            </a:pPr>
            <a:r>
              <a:rPr lang="fr-FR" sz="2400" dirty="0">
                <a:latin typeface="Comic Sans MS" pitchFamily="66" charset="0"/>
              </a:rPr>
              <a:t>A réplication </a:t>
            </a:r>
            <a:r>
              <a:rPr lang="fr-FR" sz="2400" dirty="0" smtClean="0">
                <a:latin typeface="Comic Sans MS" pitchFamily="66" charset="0"/>
              </a:rPr>
              <a:t>autonome indépendamment </a:t>
            </a:r>
            <a:r>
              <a:rPr lang="fr-FR" sz="2400" dirty="0">
                <a:latin typeface="Comic Sans MS" pitchFamily="66" charset="0"/>
              </a:rPr>
              <a:t>des chromosomes</a:t>
            </a:r>
          </a:p>
          <a:p>
            <a:pPr algn="just" eaLnBrk="0" hangingPunct="0">
              <a:buFontTx/>
              <a:buBlip>
                <a:blip r:embed="rId2"/>
              </a:buBlip>
            </a:pPr>
            <a:endParaRPr lang="fr-FR" dirty="0">
              <a:latin typeface="Comic Sans MS" pitchFamily="66" charset="0"/>
            </a:endParaRPr>
          </a:p>
          <a:p>
            <a:pPr algn="just" eaLnBrk="0" hangingPunct="0">
              <a:buFontTx/>
              <a:buBlip>
                <a:blip r:embed="rId2"/>
              </a:buBlip>
            </a:pPr>
            <a:r>
              <a:rPr lang="fr-FR" sz="2400" dirty="0">
                <a:latin typeface="Comic Sans MS" pitchFamily="66" charset="0"/>
              </a:rPr>
              <a:t>Portent un nombre de gènes très réduit (≤30)</a:t>
            </a:r>
          </a:p>
          <a:p>
            <a:pPr algn="just" eaLnBrk="0" hangingPunct="0">
              <a:buFontTx/>
              <a:buBlip>
                <a:blip r:embed="rId2"/>
              </a:buBlip>
            </a:pPr>
            <a:endParaRPr lang="fr-FR" dirty="0">
              <a:latin typeface="Comic Sans MS" pitchFamily="66" charset="0"/>
            </a:endParaRPr>
          </a:p>
          <a:p>
            <a:pPr algn="just" eaLnBrk="0" hangingPunct="0">
              <a:buFontTx/>
              <a:buBlip>
                <a:blip r:embed="rId2"/>
              </a:buBlip>
            </a:pPr>
            <a:r>
              <a:rPr lang="fr-FR" sz="2400" dirty="0">
                <a:latin typeface="Comic Sans MS" pitchFamily="66" charset="0"/>
              </a:rPr>
              <a:t>A information génétique non-essentielle pour l’hôte</a:t>
            </a:r>
          </a:p>
          <a:p>
            <a:pPr algn="just" eaLnBrk="0" hangingPunct="0">
              <a:buFontTx/>
              <a:buBlip>
                <a:blip r:embed="rId2"/>
              </a:buBlip>
            </a:pPr>
            <a:endParaRPr lang="fr-FR" sz="2400" dirty="0">
              <a:latin typeface="Comic Sans MS" pitchFamily="66" charset="0"/>
            </a:endParaRPr>
          </a:p>
          <a:p>
            <a:pPr algn="just" eaLnBrk="0" hangingPunct="0">
              <a:buFontTx/>
              <a:buBlip>
                <a:blip r:embed="rId2"/>
              </a:buBlip>
            </a:pPr>
            <a:r>
              <a:rPr lang="fr-FR" sz="2400" dirty="0">
                <a:latin typeface="Comic Sans MS" pitchFamily="66" charset="0"/>
              </a:rPr>
              <a:t>                                En </a:t>
            </a:r>
            <a:r>
              <a:rPr lang="fr-FR" sz="2400" dirty="0" err="1">
                <a:latin typeface="Comic Sans MS" pitchFamily="66" charset="0"/>
              </a:rPr>
              <a:t>nbr</a:t>
            </a:r>
            <a:r>
              <a:rPr lang="fr-FR" sz="2400" dirty="0">
                <a:latin typeface="Comic Sans MS" pitchFamily="66" charset="0"/>
              </a:rPr>
              <a:t>. variable:</a:t>
            </a:r>
          </a:p>
        </p:txBody>
      </p:sp>
      <p:grpSp>
        <p:nvGrpSpPr>
          <p:cNvPr id="14" name="Groupe 13"/>
          <p:cNvGrpSpPr>
            <a:grpSpLocks/>
          </p:cNvGrpSpPr>
          <p:nvPr/>
        </p:nvGrpSpPr>
        <p:grpSpPr bwMode="auto">
          <a:xfrm>
            <a:off x="664014" y="5476046"/>
            <a:ext cx="8120217" cy="1082368"/>
            <a:chOff x="454123" y="5731037"/>
            <a:chExt cx="8120273" cy="1082225"/>
          </a:xfrm>
        </p:grpSpPr>
        <p:grpSp>
          <p:nvGrpSpPr>
            <p:cNvPr id="15" name="Groupe 12"/>
            <p:cNvGrpSpPr>
              <a:grpSpLocks/>
            </p:cNvGrpSpPr>
            <p:nvPr/>
          </p:nvGrpSpPr>
          <p:grpSpPr bwMode="auto">
            <a:xfrm>
              <a:off x="454123" y="5731037"/>
              <a:ext cx="8120273" cy="1082225"/>
              <a:chOff x="454123" y="5731037"/>
              <a:chExt cx="8120273" cy="1082225"/>
            </a:xfrm>
          </p:grpSpPr>
          <p:sp>
            <p:nvSpPr>
              <p:cNvPr id="17" name="Rectangle 6"/>
              <p:cNvSpPr>
                <a:spLocks noChangeArrowheads="1"/>
              </p:cNvSpPr>
              <p:nvPr/>
            </p:nvSpPr>
            <p:spPr bwMode="auto">
              <a:xfrm>
                <a:off x="454123" y="6105470"/>
                <a:ext cx="3158499" cy="7077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fr-FR" sz="2000" dirty="0">
                    <a:solidFill>
                      <a:srgbClr val="7030A0"/>
                    </a:solidFill>
                    <a:latin typeface="Comic Sans MS" pitchFamily="66" charset="0"/>
                    <a:ea typeface="Calibri" pitchFamily="34" charset="0"/>
                    <a:cs typeface="Times New Roman" pitchFamily="18" charset="0"/>
                  </a:rPr>
                  <a:t>Plasmide à copie unique (1 seul/cellule hôte) </a:t>
                </a:r>
              </a:p>
            </p:txBody>
          </p:sp>
          <p:sp>
            <p:nvSpPr>
              <p:cNvPr id="18" name="Rectangle 7"/>
              <p:cNvSpPr>
                <a:spLocks noChangeArrowheads="1"/>
              </p:cNvSpPr>
              <p:nvPr/>
            </p:nvSpPr>
            <p:spPr bwMode="auto">
              <a:xfrm>
                <a:off x="5021700" y="6090482"/>
                <a:ext cx="3552696" cy="7077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000" dirty="0">
                    <a:solidFill>
                      <a:srgbClr val="7030A0"/>
                    </a:solidFill>
                    <a:latin typeface="Comic Sans MS" pitchFamily="66" charset="0"/>
                    <a:ea typeface="Calibri" pitchFamily="34" charset="0"/>
                    <a:cs typeface="Times New Roman" pitchFamily="18" charset="0"/>
                  </a:rPr>
                  <a:t>Plasmides à copies multiples (40 ou + /cellule hôte)</a:t>
                </a:r>
              </a:p>
            </p:txBody>
          </p:sp>
          <p:cxnSp>
            <p:nvCxnSpPr>
              <p:cNvPr id="19" name="Connecteur droit avec flèche 18"/>
              <p:cNvCxnSpPr/>
              <p:nvPr/>
            </p:nvCxnSpPr>
            <p:spPr>
              <a:xfrm>
                <a:off x="4857752" y="5731037"/>
                <a:ext cx="2214578" cy="35719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16" name="Connecteur droit avec flèche 15"/>
            <p:cNvCxnSpPr/>
            <p:nvPr/>
          </p:nvCxnSpPr>
          <p:spPr>
            <a:xfrm rot="10800000" flipV="1">
              <a:off x="2000232" y="5731037"/>
              <a:ext cx="2143140" cy="35719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/>
        </p:nvGrpSpPr>
        <p:grpSpPr>
          <a:xfrm>
            <a:off x="2075131" y="378825"/>
            <a:ext cx="4939620" cy="6102712"/>
            <a:chOff x="2075131" y="195943"/>
            <a:chExt cx="4939620" cy="6102712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672" b="5218"/>
            <a:stretch>
              <a:fillRect/>
            </a:stretch>
          </p:blipFill>
          <p:spPr bwMode="auto">
            <a:xfrm>
              <a:off x="2075131" y="195943"/>
              <a:ext cx="4939620" cy="5486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97819" y="5688291"/>
              <a:ext cx="1170125" cy="610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45308" y="5388442"/>
              <a:ext cx="1170125" cy="610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58615" y="5563049"/>
              <a:ext cx="1170125" cy="610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28625" y="1783843"/>
            <a:ext cx="8358188" cy="87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buSzPct val="150000"/>
              <a:buFontTx/>
              <a:buBlip>
                <a:blip r:embed="rId2"/>
              </a:buBlip>
            </a:pPr>
            <a:r>
              <a:rPr lang="fr-FR" dirty="0">
                <a:latin typeface="Comic Sans MS" pitchFamily="66" charset="0"/>
              </a:rPr>
              <a:t>Parmi les techniques les plus courantes de la biologie moléculaire = noms abrégés: </a:t>
            </a:r>
            <a:r>
              <a:rPr lang="fr-FR" dirty="0" err="1">
                <a:solidFill>
                  <a:srgbClr val="7030A0"/>
                </a:solidFill>
                <a:latin typeface="Comic Sans MS" pitchFamily="66" charset="0"/>
              </a:rPr>
              <a:t>miniprep</a:t>
            </a:r>
            <a:r>
              <a:rPr lang="fr-FR" dirty="0">
                <a:latin typeface="Comic Sans MS" pitchFamily="66" charset="0"/>
              </a:rPr>
              <a:t>, </a:t>
            </a:r>
            <a:r>
              <a:rPr lang="fr-FR" dirty="0" err="1">
                <a:solidFill>
                  <a:srgbClr val="7030A0"/>
                </a:solidFill>
                <a:latin typeface="Comic Sans MS" pitchFamily="66" charset="0"/>
              </a:rPr>
              <a:t>midiprep</a:t>
            </a:r>
            <a:r>
              <a:rPr lang="fr-FR" dirty="0">
                <a:latin typeface="Comic Sans MS" pitchFamily="66" charset="0"/>
              </a:rPr>
              <a:t> et </a:t>
            </a:r>
            <a:r>
              <a:rPr lang="fr-FR" dirty="0" err="1">
                <a:solidFill>
                  <a:srgbClr val="7030A0"/>
                </a:solidFill>
                <a:latin typeface="Comic Sans MS" pitchFamily="66" charset="0"/>
              </a:rPr>
              <a:t>maxiprep</a:t>
            </a:r>
            <a:r>
              <a:rPr lang="fr-FR" dirty="0">
                <a:latin typeface="Comic Sans MS" pitchFamily="66" charset="0"/>
              </a:rPr>
              <a:t> (volume de la culture bactérienne).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12092" y="3026607"/>
            <a:ext cx="8286750" cy="87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buSzPct val="150000"/>
              <a:buFontTx/>
              <a:buBlip>
                <a:blip r:embed="rId2"/>
              </a:buBlip>
            </a:pPr>
            <a:r>
              <a:rPr lang="fr-FR" dirty="0">
                <a:latin typeface="Comic Sans MS" pitchFamily="66" charset="0"/>
              </a:rPr>
              <a:t>Préparation sélective de l'ADN du plasmide contenu dans les bactéries, tout en éliminant l'ADN du chromosome bactérien. 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428625" y="4269371"/>
            <a:ext cx="8358188" cy="876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buSzPct val="150000"/>
              <a:buFontTx/>
              <a:buBlip>
                <a:blip r:embed="rId2"/>
              </a:buBlip>
            </a:pPr>
            <a:r>
              <a:rPr lang="fr-FR" dirty="0">
                <a:latin typeface="Comic Sans MS" pitchFamily="66" charset="0"/>
              </a:rPr>
              <a:t>kits commerciaux (</a:t>
            </a:r>
            <a:r>
              <a:rPr lang="fr-FR" dirty="0" err="1">
                <a:latin typeface="Comic Sans MS" pitchFamily="66" charset="0"/>
              </a:rPr>
              <a:t>grd</a:t>
            </a:r>
            <a:r>
              <a:rPr lang="fr-FR" dirty="0">
                <a:latin typeface="Comic Sans MS" pitchFamily="66" charset="0"/>
              </a:rPr>
              <a:t> </a:t>
            </a:r>
            <a:r>
              <a:rPr lang="fr-FR" dirty="0" err="1">
                <a:latin typeface="Comic Sans MS" pitchFamily="66" charset="0"/>
              </a:rPr>
              <a:t>nbr</a:t>
            </a:r>
            <a:r>
              <a:rPr lang="fr-FR" dirty="0">
                <a:latin typeface="Comic Sans MS" pitchFamily="66" charset="0"/>
              </a:rPr>
              <a:t>) avec petites colonnes de résine chromatographique échangeuse d'ion </a:t>
            </a:r>
            <a:r>
              <a:rPr lang="fr-FR" dirty="0">
                <a:latin typeface="Comic Sans MS" pitchFamily="66" charset="0"/>
                <a:sym typeface="Wingdings" pitchFamily="2" charset="2"/>
              </a:rPr>
              <a:t> </a:t>
            </a:r>
            <a:r>
              <a:rPr lang="fr-FR" dirty="0">
                <a:latin typeface="Comic Sans MS" pitchFamily="66" charset="0"/>
              </a:rPr>
              <a:t>améliorer la pureté de l'ADN.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5935" y="1185933"/>
            <a:ext cx="4245429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700" b="1" dirty="0" smtClean="0">
                <a:solidFill>
                  <a:srgbClr val="C00000"/>
                </a:solidFill>
                <a:latin typeface="Comic Sans MS" pitchFamily="66" charset="0"/>
              </a:rPr>
              <a:t>Etapes 2.3.4:</a:t>
            </a:r>
            <a:r>
              <a:rPr lang="fr-FR" sz="1700" dirty="0" smtClean="0">
                <a:latin typeface="Comic Sans MS" pitchFamily="66" charset="0"/>
              </a:rPr>
              <a:t> Lyser les structures cellulaires et éliminer les grosses molécules en utilisant de l’EDTA fragilise la membrane bactérienne, la </a:t>
            </a:r>
            <a:r>
              <a:rPr lang="fr-FR" sz="1700" dirty="0" err="1" smtClean="0">
                <a:latin typeface="Comic Sans MS" pitchFamily="66" charset="0"/>
              </a:rPr>
              <a:t>RNase</a:t>
            </a:r>
            <a:r>
              <a:rPr lang="fr-FR" sz="1700" dirty="0" smtClean="0">
                <a:latin typeface="Comic Sans MS" pitchFamily="66" charset="0"/>
              </a:rPr>
              <a:t> lyse les ARN, du SDS pour dissoudre et dégradé la membrane bactérienne, libérant ADN et protéines dans la solution. </a:t>
            </a:r>
          </a:p>
          <a:p>
            <a:pPr algn="just"/>
            <a:r>
              <a:rPr lang="fr-FR" sz="1700" dirty="0" smtClean="0">
                <a:latin typeface="Comic Sans MS" pitchFamily="66" charset="0"/>
              </a:rPr>
              <a:t>L’acétate de sodium précipite protéines et ADN chromosomique. Ce précipité et les débris cellulaires sont séparés par centrifugation du surnageant qui contient, entre autres, l’ADN </a:t>
            </a:r>
            <a:r>
              <a:rPr lang="fr-FR" sz="1700" dirty="0" err="1" smtClean="0">
                <a:latin typeface="Comic Sans MS" pitchFamily="66" charset="0"/>
              </a:rPr>
              <a:t>plasmidique</a:t>
            </a:r>
            <a:r>
              <a:rPr lang="fr-FR" sz="1700" dirty="0" smtClean="0">
                <a:latin typeface="Comic Sans MS" pitchFamily="66" charset="0"/>
              </a:rPr>
              <a:t>.</a:t>
            </a:r>
            <a:endParaRPr lang="en-US" sz="1700" dirty="0">
              <a:latin typeface="Comic Sans MS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5935" y="529268"/>
            <a:ext cx="368462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700" b="1" dirty="0" smtClean="0">
                <a:solidFill>
                  <a:srgbClr val="C00000"/>
                </a:solidFill>
                <a:latin typeface="Comic Sans MS" pitchFamily="66" charset="0"/>
              </a:rPr>
              <a:t>Etape 1:</a:t>
            </a:r>
            <a:r>
              <a:rPr lang="fr-FR" sz="1700" dirty="0" smtClean="0">
                <a:latin typeface="Comic Sans MS" pitchFamily="66" charset="0"/>
              </a:rPr>
              <a:t>  Récolter les bactéries transformées</a:t>
            </a:r>
            <a:endParaRPr lang="en-US" sz="1700" dirty="0">
              <a:latin typeface="Comic Sans MS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0" r="3642"/>
          <a:stretch>
            <a:fillRect/>
          </a:stretch>
        </p:blipFill>
        <p:spPr bwMode="auto">
          <a:xfrm>
            <a:off x="4808483" y="393135"/>
            <a:ext cx="3941382" cy="6042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5644051" y="28377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Comic Sans MS" pitchFamily="66" charset="0"/>
              </a:rPr>
              <a:t>1</a:t>
            </a:r>
            <a:endParaRPr lang="en-US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386541" y="1508226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Comic Sans MS" pitchFamily="66" charset="0"/>
              </a:rPr>
              <a:t>2.3.4</a:t>
            </a:r>
            <a:endParaRPr lang="en-US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749153" y="4030715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Comic Sans MS" pitchFamily="66" charset="0"/>
              </a:rPr>
              <a:t>5</a:t>
            </a:r>
            <a:endParaRPr lang="en-US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5934" y="4981919"/>
            <a:ext cx="4331017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700" b="1" dirty="0" smtClean="0">
                <a:solidFill>
                  <a:srgbClr val="C00000"/>
                </a:solidFill>
                <a:latin typeface="Comic Sans MS" pitchFamily="66" charset="0"/>
              </a:rPr>
              <a:t>Etape 5:</a:t>
            </a:r>
            <a:r>
              <a:rPr lang="fr-FR" sz="1700" dirty="0" smtClean="0">
                <a:latin typeface="Comic Sans MS" pitchFamily="66" charset="0"/>
              </a:rPr>
              <a:t>  Filtrer l’ADN </a:t>
            </a:r>
            <a:r>
              <a:rPr lang="fr-FR" sz="1700" dirty="0" err="1" smtClean="0">
                <a:latin typeface="Comic Sans MS" pitchFamily="66" charset="0"/>
              </a:rPr>
              <a:t>plasmidique</a:t>
            </a:r>
            <a:r>
              <a:rPr lang="fr-FR" sz="1700" dirty="0" smtClean="0">
                <a:latin typeface="Comic Sans MS" pitchFamily="66" charset="0"/>
              </a:rPr>
              <a:t> sur une colonne de silice. La silice qui se fixe dans la colonne présente un grande affinité pour l’ADN et va pouvoir l’adsorber au cours de la filtration.</a:t>
            </a:r>
            <a:endParaRPr lang="en-US" sz="17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72" t="558" r="5022"/>
          <a:stretch>
            <a:fillRect/>
          </a:stretch>
        </p:blipFill>
        <p:spPr bwMode="auto">
          <a:xfrm>
            <a:off x="5029261" y="616205"/>
            <a:ext cx="3405297" cy="559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5638798" y="68843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Comic Sans MS" pitchFamily="66" charset="0"/>
              </a:rPr>
              <a:t>6</a:t>
            </a:r>
            <a:endParaRPr lang="en-US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617776" y="3095297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Comic Sans MS" pitchFamily="66" charset="0"/>
              </a:rPr>
              <a:t>7</a:t>
            </a:r>
            <a:endParaRPr lang="en-US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8098" y="800676"/>
            <a:ext cx="410849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 smtClean="0">
                <a:solidFill>
                  <a:srgbClr val="C00000"/>
                </a:solidFill>
                <a:latin typeface="Comic Sans MS" pitchFamily="66" charset="0"/>
              </a:rPr>
              <a:t>Etape 6:</a:t>
            </a:r>
            <a:r>
              <a:rPr lang="fr-FR" dirty="0" smtClean="0">
                <a:latin typeface="Comic Sans MS" pitchFamily="66" charset="0"/>
              </a:rPr>
              <a:t> Purifier par lavage l’ADN adsorbé. L’éthanol contenu dans la solution de lavage va dissoudre et libérer la majorité des molécules adsorbées dans la colonne à l’exception de l’ADN </a:t>
            </a:r>
            <a:r>
              <a:rPr lang="fr-FR" dirty="0" err="1" smtClean="0">
                <a:latin typeface="Comic Sans MS" pitchFamily="66" charset="0"/>
              </a:rPr>
              <a:t>plasmidique</a:t>
            </a:r>
            <a:r>
              <a:rPr lang="fr-FR" dirty="0" smtClean="0">
                <a:latin typeface="Comic Sans MS" pitchFamily="66" charset="0"/>
              </a:rPr>
              <a:t> insoluble dans l’éthanol.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3864" y="4020255"/>
            <a:ext cx="40202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 smtClean="0">
                <a:solidFill>
                  <a:srgbClr val="C00000"/>
                </a:solidFill>
                <a:latin typeface="Comic Sans MS" pitchFamily="66" charset="0"/>
              </a:rPr>
              <a:t>Etape 7:</a:t>
            </a:r>
            <a:r>
              <a:rPr lang="fr-FR" dirty="0" smtClean="0">
                <a:latin typeface="Comic Sans MS" pitchFamily="66" charset="0"/>
              </a:rPr>
              <a:t> Recueillir l’ADN </a:t>
            </a:r>
            <a:r>
              <a:rPr lang="fr-FR" dirty="0" err="1" smtClean="0">
                <a:latin typeface="Comic Sans MS" pitchFamily="66" charset="0"/>
              </a:rPr>
              <a:t>plasmidique</a:t>
            </a:r>
            <a:r>
              <a:rPr lang="fr-FR" dirty="0" smtClean="0">
                <a:latin typeface="Comic Sans MS" pitchFamily="66" charset="0"/>
              </a:rPr>
              <a:t> par élution </a:t>
            </a:r>
          </a:p>
          <a:p>
            <a:pPr algn="just"/>
            <a:r>
              <a:rPr lang="fr-FR" dirty="0" smtClean="0">
                <a:latin typeface="Comic Sans MS" pitchFamily="66" charset="0"/>
              </a:rPr>
              <a:t>(= séparation) dans de l’eau ou un tampon d’élution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357" t="17323" r="28796" b="60762"/>
          <a:stretch>
            <a:fillRect/>
          </a:stretch>
        </p:blipFill>
        <p:spPr bwMode="auto">
          <a:xfrm>
            <a:off x="5328746" y="5297213"/>
            <a:ext cx="583324" cy="116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t="33956" b="37639"/>
          <a:stretch>
            <a:fillRect/>
          </a:stretch>
        </p:blipFill>
        <p:spPr bwMode="auto">
          <a:xfrm>
            <a:off x="962134" y="4335552"/>
            <a:ext cx="7186613" cy="8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b="70075"/>
          <a:stretch>
            <a:fillRect/>
          </a:stretch>
        </p:blipFill>
        <p:spPr bwMode="auto">
          <a:xfrm>
            <a:off x="972640" y="458902"/>
            <a:ext cx="7186613" cy="8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b="51293"/>
          <a:stretch>
            <a:fillRect/>
          </a:stretch>
        </p:blipFill>
        <p:spPr bwMode="auto">
          <a:xfrm>
            <a:off x="951706" y="5463439"/>
            <a:ext cx="7224713" cy="921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 descr="http://www.bioserv.fr/up/medium_4167_438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3175" y="1813034"/>
            <a:ext cx="2869437" cy="2158073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1135117" y="2159909"/>
            <a:ext cx="32319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>
                <a:latin typeface="Comic Sans MS" pitchFamily="66" charset="0"/>
              </a:rPr>
              <a:t>Le maximum d'absorption des acides nucléiques se situe à </a:t>
            </a:r>
            <a:r>
              <a:rPr lang="fr-FR" sz="2400" dirty="0" smtClean="0">
                <a:solidFill>
                  <a:srgbClr val="C00000"/>
                </a:solidFill>
                <a:latin typeface="Comic Sans MS" pitchFamily="66" charset="0"/>
              </a:rPr>
              <a:t>260 nm</a:t>
            </a:r>
            <a:r>
              <a:rPr lang="fr-FR" sz="2400" dirty="0" smtClean="0">
                <a:latin typeface="Comic Sans MS" pitchFamily="66" charset="0"/>
              </a:rPr>
              <a:t>. </a:t>
            </a:r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t="65692" b="4851"/>
          <a:stretch>
            <a:fillRect/>
          </a:stretch>
        </p:blipFill>
        <p:spPr bwMode="auto">
          <a:xfrm>
            <a:off x="970756" y="646265"/>
            <a:ext cx="7186613" cy="882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t="49262"/>
          <a:stretch>
            <a:fillRect/>
          </a:stretch>
        </p:blipFill>
        <p:spPr bwMode="auto">
          <a:xfrm>
            <a:off x="951706" y="1623717"/>
            <a:ext cx="7224713" cy="96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551793" y="2797304"/>
            <a:ext cx="80404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fr-FR" dirty="0" smtClean="0">
                <a:latin typeface="Comic Sans MS" pitchFamily="66" charset="0"/>
              </a:rPr>
              <a:t> Les protéines ont un maximum d'absorption qui se situe vers 280 nm à cause des acides aminés aromatiques.  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6027" y="3469965"/>
            <a:ext cx="80404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fr-FR" dirty="0" smtClean="0">
                <a:latin typeface="Comic Sans MS" pitchFamily="66" charset="0"/>
              </a:rPr>
              <a:t> Le rapport R = A260nm/A280nm constitue alors un bon moyen pour apprécier une éventuelle contamination de la préparation d'ADN ou ARN par les protéines. 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74877" y="4568295"/>
            <a:ext cx="3773212" cy="138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b="1" dirty="0" smtClean="0">
                <a:latin typeface="Comic Sans MS" pitchFamily="66" charset="0"/>
              </a:rPr>
              <a:t>L’ADN pur: R ≈ 1.8</a:t>
            </a:r>
          </a:p>
          <a:p>
            <a:pPr>
              <a:lnSpc>
                <a:spcPct val="150000"/>
              </a:lnSpc>
            </a:pPr>
            <a:r>
              <a:rPr lang="fr-FR" sz="2800" b="1" dirty="0" smtClean="0">
                <a:latin typeface="Comic Sans MS" pitchFamily="66" charset="0"/>
              </a:rPr>
              <a:t>L’ARN pur: R ≈ 2.0</a:t>
            </a:r>
            <a:endParaRPr lang="en-US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3.appliedbiosystems.com/WebTroubleshooting/AbnormalAmplificationCurves/RealTime_PCR_Online_Troubleshooting_guide_ARTICLE_1_v7_files/image01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8264" y="460952"/>
            <a:ext cx="3594511" cy="5841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ZoneTexte 2"/>
          <p:cNvSpPr txBox="1"/>
          <p:nvPr/>
        </p:nvSpPr>
        <p:spPr>
          <a:xfrm>
            <a:off x="567561" y="2554025"/>
            <a:ext cx="343688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Qualité de l’ARN:</a:t>
            </a:r>
          </a:p>
          <a:p>
            <a:pPr algn="ctr"/>
            <a:r>
              <a:rPr lang="fr-FR" sz="2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Electrophorèse sur gel d’agarose dénaturant</a:t>
            </a:r>
            <a:endParaRPr lang="fr-FR" sz="28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6739" y="2834418"/>
            <a:ext cx="6617517" cy="584775"/>
          </a:xfrm>
          <a:prstGeom prst="rect">
            <a:avLst/>
          </a:prstGeom>
          <a:ln w="57150" cmpd="thickThin">
            <a:solidFill>
              <a:srgbClr val="FF66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 L’ÉLECTROPHORÈSE  SUR GEL</a:t>
            </a:r>
            <a:endParaRPr lang="en-US" sz="32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80"/>
          <a:stretch>
            <a:fillRect/>
          </a:stretch>
        </p:blipFill>
        <p:spPr bwMode="auto">
          <a:xfrm>
            <a:off x="378407" y="1213933"/>
            <a:ext cx="8367114" cy="4634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2509" y="3923071"/>
            <a:ext cx="4460376" cy="2561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ttps://encrypted-tbn2.gstatic.com/images?q=tbn:ANd9GcSkwjAqo2lHv58x9dEDyg_tNAyCuEL4a84jO1mS1JFaruU6uKW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1167" y="4350774"/>
            <a:ext cx="1850228" cy="1978737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3235745" y="294974"/>
            <a:ext cx="26372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>
                <a:solidFill>
                  <a:srgbClr val="C00000"/>
                </a:solidFill>
                <a:latin typeface="Comic Sans MS" pitchFamily="66" charset="0"/>
              </a:rPr>
              <a:t>Introduction</a:t>
            </a:r>
            <a:endParaRPr lang="fr-FR" sz="32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cxnSp>
        <p:nvCxnSpPr>
          <p:cNvPr id="6" name="Connecteur droit 5"/>
          <p:cNvCxnSpPr/>
          <p:nvPr/>
        </p:nvCxnSpPr>
        <p:spPr>
          <a:xfrm>
            <a:off x="530937" y="825919"/>
            <a:ext cx="803787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501448" y="929171"/>
            <a:ext cx="812636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200" b="1" dirty="0" smtClean="0">
                <a:latin typeface="Comic Sans MS" pitchFamily="66" charset="0"/>
              </a:rPr>
              <a:t> La purification des acides nucléiques constitue l’étape clé de toutes les études de génétique moléculaire.</a:t>
            </a:r>
          </a:p>
          <a:p>
            <a:pPr algn="just"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200" b="1" dirty="0" smtClean="0">
                <a:latin typeface="Comic Sans MS" pitchFamily="66" charset="0"/>
              </a:rPr>
              <a:t> Selon le type d’acide nucléique (ADN ou ARN) et selon le matériel de départ (cellules, organes,…) la première étape a pour objectif l’extraction.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200" b="1" dirty="0" smtClean="0">
                <a:latin typeface="Comic Sans MS" pitchFamily="66" charset="0"/>
              </a:rPr>
              <a:t> Par la suite une série de méthodes adaptées au type d’acides nucléiques (ADN génomiques ou </a:t>
            </a:r>
            <a:r>
              <a:rPr lang="fr-FR" sz="2200" b="1" dirty="0" err="1" smtClean="0">
                <a:latin typeface="Comic Sans MS" pitchFamily="66" charset="0"/>
              </a:rPr>
              <a:t>plasmidiques</a:t>
            </a:r>
            <a:r>
              <a:rPr lang="fr-FR" sz="2200" b="1" dirty="0" smtClean="0">
                <a:latin typeface="Comic Sans MS" pitchFamily="66" charset="0"/>
              </a:rPr>
              <a:t>, ou ARN) est appliquée à l’extrait.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9905" y="764922"/>
            <a:ext cx="830842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2400"/>
              </a:spcAft>
              <a:buFont typeface="Wingdings" pitchFamily="2" charset="2"/>
              <a:buChar char="v"/>
            </a:pPr>
            <a:r>
              <a:rPr lang="fr-FR" sz="2200" dirty="0" smtClean="0">
                <a:latin typeface="Comic Sans MS" pitchFamily="66" charset="0"/>
              </a:rPr>
              <a:t>Le réseau de mailles constituant le gel forme un tamis moléculaire à l’intérieur duquel les molécules d’ADN migrent. </a:t>
            </a:r>
          </a:p>
          <a:p>
            <a:pPr algn="ctr">
              <a:spcAft>
                <a:spcPts val="2400"/>
              </a:spcAft>
            </a:pPr>
            <a:r>
              <a:rPr lang="fr-FR" sz="2200" dirty="0" smtClean="0">
                <a:solidFill>
                  <a:srgbClr val="C00000"/>
                </a:solidFill>
                <a:latin typeface="Comic Sans MS" pitchFamily="66" charset="0"/>
              </a:rPr>
              <a:t>!!!! La taille des mailles varie selon la concentration d’agarose </a:t>
            </a:r>
          </a:p>
          <a:p>
            <a:pPr algn="just">
              <a:spcAft>
                <a:spcPts val="1200"/>
              </a:spcAft>
              <a:buFont typeface="Wingdings" pitchFamily="2" charset="2"/>
              <a:buChar char="v"/>
            </a:pPr>
            <a:r>
              <a:rPr lang="fr-FR" sz="2200" dirty="0" smtClean="0">
                <a:latin typeface="Comic Sans MS" pitchFamily="66" charset="0"/>
              </a:rPr>
              <a:t> L’électrophorèse permet donc de séparer les fragments d’ADN en fonction de leur taille. </a:t>
            </a:r>
          </a:p>
        </p:txBody>
      </p:sp>
      <p:pic>
        <p:nvPicPr>
          <p:cNvPr id="2052" name="Picture 4" descr="http://www.iaszoology.com/wp-content/uploads/image/Gel%20Electro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1706" y="3060170"/>
            <a:ext cx="3139419" cy="3126862"/>
          </a:xfrm>
          <a:prstGeom prst="rect">
            <a:avLst/>
          </a:prstGeom>
          <a:noFill/>
        </p:spPr>
      </p:pic>
      <p:pic>
        <p:nvPicPr>
          <p:cNvPr id="2054" name="Picture 6" descr="http://image.yaymicro.com/rz_1210x1210/0/2c3/dna-gel-electrophoresis-2c3869.jpg"/>
          <p:cNvPicPr>
            <a:picLocks noChangeAspect="1" noChangeArrowheads="1"/>
          </p:cNvPicPr>
          <p:nvPr/>
        </p:nvPicPr>
        <p:blipFill>
          <a:blip r:embed="rId3" cstate="print"/>
          <a:srcRect l="1912" t="4131" b="41"/>
          <a:stretch>
            <a:fillRect/>
          </a:stretch>
        </p:blipFill>
        <p:spPr bwMode="auto">
          <a:xfrm>
            <a:off x="934316" y="3614057"/>
            <a:ext cx="3743738" cy="24383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78375" y="373804"/>
            <a:ext cx="83714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rgbClr val="C00000"/>
                </a:solidFill>
                <a:latin typeface="Comic Sans MS" pitchFamily="66" charset="0"/>
              </a:rPr>
              <a:t>Pouvoir de séparation d'ADN linéaire, double brin, selon la concentration d'agarose du gel</a:t>
            </a:r>
            <a:endParaRPr lang="en-US" sz="28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cxnSp>
        <p:nvCxnSpPr>
          <p:cNvPr id="4" name="Connecteur droit 3"/>
          <p:cNvCxnSpPr/>
          <p:nvPr/>
        </p:nvCxnSpPr>
        <p:spPr>
          <a:xfrm>
            <a:off x="530937" y="1361963"/>
            <a:ext cx="803787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472964" y="1860331"/>
          <a:ext cx="8182304" cy="4160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3628"/>
                <a:gridCol w="3988676"/>
              </a:tblGrid>
              <a:tr h="494227">
                <a:tc>
                  <a:txBody>
                    <a:bodyPr/>
                    <a:lstStyle/>
                    <a:p>
                      <a:pPr algn="ctr"/>
                      <a:r>
                        <a:rPr lang="fr-FR" sz="2000" noProof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Concentration d’agarose</a:t>
                      </a:r>
                      <a:r>
                        <a:rPr lang="fr-FR" sz="2000" baseline="0" noProof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 </a:t>
                      </a:r>
                    </a:p>
                    <a:p>
                      <a:pPr algn="ctr"/>
                      <a:r>
                        <a:rPr lang="fr-FR" sz="2000" baseline="0" noProof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(% en M/V)</a:t>
                      </a:r>
                      <a:endParaRPr lang="fr-FR" sz="2000" noProof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anchor="ctr">
                    <a:solidFill>
                      <a:srgbClr val="F78C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noProof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Gamme de tailles idéales</a:t>
                      </a:r>
                      <a:r>
                        <a:rPr lang="fr-FR" sz="2000" baseline="0" noProof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 </a:t>
                      </a:r>
                    </a:p>
                    <a:p>
                      <a:pPr algn="ctr"/>
                      <a:r>
                        <a:rPr lang="fr-FR" sz="2000" baseline="0" noProof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(en kb)</a:t>
                      </a:r>
                      <a:endParaRPr lang="fr-FR" sz="2000" noProof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anchor="ctr">
                    <a:solidFill>
                      <a:srgbClr val="F78C21"/>
                    </a:solidFill>
                  </a:tcPr>
                </a:tc>
              </a:tr>
              <a:tr h="49422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0.3</a:t>
                      </a:r>
                      <a:endParaRPr lang="en-US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5 - 60</a:t>
                      </a:r>
                      <a:endParaRPr lang="en-US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  <a:tr h="49422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0.6</a:t>
                      </a:r>
                      <a:endParaRPr lang="en-US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1 - 20</a:t>
                      </a:r>
                      <a:endParaRPr lang="en-US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  <a:tr h="49422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0.7</a:t>
                      </a:r>
                      <a:endParaRPr lang="en-US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0.8 - 10</a:t>
                      </a:r>
                      <a:endParaRPr lang="en-US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  <a:tr h="49422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0.9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0.5 - 7</a:t>
                      </a:r>
                      <a:endParaRPr lang="en-US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  <a:tr h="49422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1.2</a:t>
                      </a:r>
                      <a:endParaRPr lang="en-US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0.4 – 6</a:t>
                      </a:r>
                      <a:endParaRPr lang="en-US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  <a:tr h="49422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1.5</a:t>
                      </a:r>
                      <a:endParaRPr lang="en-US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0.2 - 3</a:t>
                      </a:r>
                      <a:endParaRPr lang="en-US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  <a:tr h="49422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2.0</a:t>
                      </a:r>
                      <a:endParaRPr lang="en-US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0.1 - 2</a:t>
                      </a:r>
                      <a:endParaRPr lang="en-US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edia-3.web.britannica.com/eb-media/72/47672-004-4E16B61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230" y="834038"/>
            <a:ext cx="8136502" cy="3704648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587362" y="4950372"/>
            <a:ext cx="7957553" cy="830997"/>
          </a:xfrm>
          <a:prstGeom prst="rect">
            <a:avLst/>
          </a:prstGeom>
          <a:solidFill>
            <a:srgbClr val="FFE5FF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Comic Sans MS" pitchFamily="66" charset="0"/>
              </a:rPr>
              <a:t>Le matériel génétique (ADN, ARN, plasmide…) est chargé négativement, </a:t>
            </a:r>
            <a:r>
              <a:rPr lang="fr-FR" sz="2400" u="sng" dirty="0" smtClean="0">
                <a:latin typeface="Comic Sans MS" pitchFamily="66" charset="0"/>
              </a:rPr>
              <a:t>il migre vers le pôle positif</a:t>
            </a:r>
            <a:endParaRPr lang="en-US" sz="24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4142" y="911418"/>
            <a:ext cx="8324193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 smtClean="0">
                <a:solidFill>
                  <a:srgbClr val="C00000"/>
                </a:solidFill>
                <a:latin typeface="Comic Sans MS" pitchFamily="66" charset="0"/>
              </a:rPr>
              <a:t>Les différents types d'électrophorèse permettent de séparer les acides nucléiques en fonction de leur taille:</a:t>
            </a:r>
          </a:p>
          <a:p>
            <a:pPr algn="just"/>
            <a:endParaRPr lang="fr-FR" sz="2000" dirty="0" smtClean="0">
              <a:latin typeface="Comic Sans MS" pitchFamily="66" charset="0"/>
            </a:endParaRPr>
          </a:p>
          <a:p>
            <a:pPr algn="just">
              <a:spcAft>
                <a:spcPts val="240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000" dirty="0" smtClean="0">
                <a:latin typeface="Comic Sans MS" pitchFamily="66" charset="0"/>
              </a:rPr>
              <a:t> L'électrophorèse horizontale sur gel d'agarose permet de séparer les fragments d'ADN de 50 à 10 000 paires de bases en fonction de la concentration du gel en agarose.</a:t>
            </a:r>
          </a:p>
          <a:p>
            <a:pPr algn="just">
              <a:spcAft>
                <a:spcPts val="240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000" dirty="0" smtClean="0">
                <a:latin typeface="Comic Sans MS" pitchFamily="66" charset="0"/>
              </a:rPr>
              <a:t> L'électrophorèse verticale sur gel de </a:t>
            </a:r>
            <a:r>
              <a:rPr lang="fr-FR" sz="2000" dirty="0" err="1" smtClean="0">
                <a:latin typeface="Comic Sans MS" pitchFamily="66" charset="0"/>
              </a:rPr>
              <a:t>polyacrilamide</a:t>
            </a:r>
            <a:r>
              <a:rPr lang="fr-FR" sz="2000" dirty="0" smtClean="0">
                <a:latin typeface="Comic Sans MS" pitchFamily="66" charset="0"/>
              </a:rPr>
              <a:t> (PAGE, </a:t>
            </a:r>
            <a:r>
              <a:rPr lang="fr-FR" sz="2000" i="1" dirty="0" smtClean="0">
                <a:latin typeface="Comic Sans MS" pitchFamily="66" charset="0"/>
              </a:rPr>
              <a:t>poly-</a:t>
            </a:r>
            <a:r>
              <a:rPr lang="fr-FR" sz="2000" i="1" dirty="0" err="1" smtClean="0">
                <a:latin typeface="Comic Sans MS" pitchFamily="66" charset="0"/>
              </a:rPr>
              <a:t>acrylamide</a:t>
            </a:r>
            <a:r>
              <a:rPr lang="fr-FR" sz="2000" i="1" dirty="0" smtClean="0">
                <a:latin typeface="Comic Sans MS" pitchFamily="66" charset="0"/>
              </a:rPr>
              <a:t> gel </a:t>
            </a:r>
            <a:r>
              <a:rPr lang="fr-FR" sz="2000" i="1" dirty="0" err="1" smtClean="0">
                <a:latin typeface="Comic Sans MS" pitchFamily="66" charset="0"/>
              </a:rPr>
              <a:t>electrophoresis</a:t>
            </a:r>
            <a:r>
              <a:rPr lang="fr-FR" sz="2000" dirty="0" smtClean="0">
                <a:latin typeface="Comic Sans MS" pitchFamily="66" charset="0"/>
              </a:rPr>
              <a:t>) permet de séparer les fragments d'ADN dont les longueurs vont de 1 à 1 000 nucléotides. Ex. séquençage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000" dirty="0" smtClean="0">
                <a:latin typeface="Comic Sans MS" pitchFamily="66" charset="0"/>
              </a:rPr>
              <a:t> L’électrophorèse sur gel d'agarose en champ pulsé (PFGE) permet de séparer des fragments d'ADN double brin dont la taille peut varier de 220 000 à 2 500 000 paires de bases. </a:t>
            </a:r>
            <a:r>
              <a:rPr lang="en-US" sz="2000" dirty="0" smtClean="0">
                <a:latin typeface="Comic Sans MS" pitchFamily="66" charset="0"/>
              </a:rPr>
              <a:t>(PFGE pour Pulsed Field Gel Electrophoresis).</a:t>
            </a:r>
            <a:endParaRPr lang="en-US" sz="2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2967" y="608469"/>
            <a:ext cx="8198068" cy="561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 smtClean="0">
                <a:solidFill>
                  <a:srgbClr val="C00000"/>
                </a:solidFill>
                <a:latin typeface="Comic Sans MS" pitchFamily="66" charset="0"/>
              </a:rPr>
              <a:t>Suivi de la migration.</a:t>
            </a:r>
          </a:p>
          <a:p>
            <a:pPr algn="just"/>
            <a:endParaRPr lang="fr-FR" sz="1100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just"/>
            <a:r>
              <a:rPr lang="fr-FR" b="1" dirty="0" smtClean="0">
                <a:latin typeface="Comic Sans MS" pitchFamily="66" charset="0"/>
              </a:rPr>
              <a:t>Les échantillons d'ADN, avant d'être déposés dans les puits, sont mélangés avec une solution de charge qui contient:</a:t>
            </a:r>
          </a:p>
          <a:p>
            <a:pPr algn="just"/>
            <a:endParaRPr lang="fr-FR" sz="1100" dirty="0" smtClean="0">
              <a:latin typeface="Comic Sans MS" pitchFamily="66" charset="0"/>
            </a:endParaRPr>
          </a:p>
          <a:p>
            <a:pPr algn="just"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fr-FR" dirty="0" smtClean="0">
                <a:latin typeface="Comic Sans MS" pitchFamily="66" charset="0"/>
              </a:rPr>
              <a:t> Un </a:t>
            </a:r>
            <a:r>
              <a:rPr lang="fr-FR" dirty="0" err="1" smtClean="0">
                <a:latin typeface="Comic Sans MS" pitchFamily="66" charset="0"/>
              </a:rPr>
              <a:t>alourdisseur</a:t>
            </a:r>
            <a:r>
              <a:rPr lang="fr-FR" dirty="0" smtClean="0">
                <a:latin typeface="Comic Sans MS" pitchFamily="66" charset="0"/>
              </a:rPr>
              <a:t> (glycérol ou saccharose ) pour </a:t>
            </a:r>
            <a:r>
              <a:rPr lang="fr-FR" dirty="0" err="1" smtClean="0">
                <a:latin typeface="Comic Sans MS" pitchFamily="66" charset="0"/>
              </a:rPr>
              <a:t>entraïner</a:t>
            </a:r>
            <a:r>
              <a:rPr lang="fr-FR" dirty="0" smtClean="0">
                <a:latin typeface="Comic Sans MS" pitchFamily="66" charset="0"/>
              </a:rPr>
              <a:t> l'ADN au fond du Puits. </a:t>
            </a:r>
          </a:p>
          <a:p>
            <a:pPr algn="just"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fr-FR" dirty="0" smtClean="0">
                <a:latin typeface="Comic Sans MS" pitchFamily="66" charset="0"/>
              </a:rPr>
              <a:t> Des marqueurs de mobilité (colorants visibles : bleu de </a:t>
            </a:r>
            <a:r>
              <a:rPr lang="fr-FR" dirty="0" err="1" smtClean="0">
                <a:latin typeface="Comic Sans MS" pitchFamily="66" charset="0"/>
              </a:rPr>
              <a:t>bromophénol</a:t>
            </a:r>
            <a:r>
              <a:rPr lang="fr-FR" dirty="0" smtClean="0">
                <a:latin typeface="Comic Sans MS" pitchFamily="66" charset="0"/>
              </a:rPr>
              <a:t> et xylène </a:t>
            </a:r>
            <a:r>
              <a:rPr lang="fr-FR" dirty="0" err="1" smtClean="0">
                <a:latin typeface="Comic Sans MS" pitchFamily="66" charset="0"/>
              </a:rPr>
              <a:t>cyanol</a:t>
            </a:r>
            <a:r>
              <a:rPr lang="fr-FR" dirty="0" smtClean="0">
                <a:latin typeface="Comic Sans MS" pitchFamily="66" charset="0"/>
              </a:rPr>
              <a:t>).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fr-FR" dirty="0" smtClean="0">
                <a:latin typeface="Comic Sans MS" pitchFamily="66" charset="0"/>
              </a:rPr>
              <a:t> Des marqueurs de taille pour l’identification (dans le puits de référence).</a:t>
            </a:r>
          </a:p>
          <a:p>
            <a:pPr algn="just"/>
            <a:endParaRPr lang="fr-FR" sz="1100" dirty="0" smtClean="0">
              <a:latin typeface="Comic Sans MS" pitchFamily="66" charset="0"/>
            </a:endParaRPr>
          </a:p>
          <a:p>
            <a:pPr algn="just">
              <a:spcAft>
                <a:spcPts val="1200"/>
              </a:spcAft>
              <a:buClr>
                <a:srgbClr val="C00000"/>
              </a:buClr>
              <a:buSzPct val="120000"/>
            </a:pPr>
            <a:r>
              <a:rPr lang="fr-FR" b="1" dirty="0" smtClean="0">
                <a:latin typeface="Comic Sans MS" pitchFamily="66" charset="0"/>
              </a:rPr>
              <a:t>Les deux marqueurs (colorants) migrent à des vitesses différentes. </a:t>
            </a:r>
          </a:p>
          <a:p>
            <a:pPr algn="just">
              <a:spcAft>
                <a:spcPts val="1200"/>
              </a:spcAft>
              <a:buClr>
                <a:srgbClr val="C00000"/>
              </a:buClr>
              <a:buSzPct val="120000"/>
              <a:buFont typeface="Wingdings"/>
              <a:buChar char="è"/>
            </a:pPr>
            <a:r>
              <a:rPr lang="fr-FR" dirty="0" smtClean="0">
                <a:latin typeface="Comic Sans MS" pitchFamily="66" charset="0"/>
              </a:rPr>
              <a:t> Le bleu de </a:t>
            </a:r>
            <a:r>
              <a:rPr lang="fr-FR" dirty="0" err="1" smtClean="0">
                <a:latin typeface="Comic Sans MS" pitchFamily="66" charset="0"/>
              </a:rPr>
              <a:t>bromophénol</a:t>
            </a:r>
            <a:r>
              <a:rPr lang="fr-FR" dirty="0" smtClean="0">
                <a:latin typeface="Comic Sans MS" pitchFamily="66" charset="0"/>
              </a:rPr>
              <a:t> (violet ) migre avec les fragments de petites tailles (donc plus vite ) </a:t>
            </a:r>
          </a:p>
          <a:p>
            <a:pPr algn="just">
              <a:spcAft>
                <a:spcPts val="1200"/>
              </a:spcAft>
              <a:buClr>
                <a:srgbClr val="C00000"/>
              </a:buClr>
              <a:buSzPct val="120000"/>
              <a:buFont typeface="Wingdings"/>
              <a:buChar char="è"/>
            </a:pPr>
            <a:r>
              <a:rPr lang="fr-FR" dirty="0" smtClean="0">
                <a:latin typeface="Comic Sans MS" pitchFamily="66" charset="0"/>
              </a:rPr>
              <a:t> alors que le xylène </a:t>
            </a:r>
            <a:r>
              <a:rPr lang="fr-FR" dirty="0" err="1" smtClean="0">
                <a:latin typeface="Comic Sans MS" pitchFamily="66" charset="0"/>
              </a:rPr>
              <a:t>cyanol</a:t>
            </a:r>
            <a:r>
              <a:rPr lang="fr-FR" dirty="0" smtClean="0">
                <a:latin typeface="Comic Sans MS" pitchFamily="66" charset="0"/>
              </a:rPr>
              <a:t> (bleu turquoise ) migre avec les fragments de grande taille. </a:t>
            </a:r>
          </a:p>
          <a:p>
            <a:pPr algn="ctr">
              <a:buClr>
                <a:srgbClr val="C00000"/>
              </a:buClr>
              <a:buSzPct val="120000"/>
            </a:pPr>
            <a:r>
              <a:rPr lang="fr-FR" u="sng" dirty="0" smtClean="0">
                <a:latin typeface="Comic Sans MS" pitchFamily="66" charset="0"/>
              </a:rPr>
              <a:t>On peut ainsi suivre indirectement la migration de l'ADN sur le gel.</a:t>
            </a:r>
            <a:endParaRPr lang="fr-FR" u="sng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8737" y="595872"/>
            <a:ext cx="8166535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fr-FR" sz="2800" dirty="0" smtClean="0">
                <a:solidFill>
                  <a:srgbClr val="C00000"/>
                </a:solidFill>
                <a:latin typeface="Comic Sans MS" pitchFamily="66" charset="0"/>
              </a:rPr>
              <a:t>Révélation:</a:t>
            </a:r>
          </a:p>
          <a:p>
            <a:pPr algn="just"/>
            <a:r>
              <a:rPr lang="fr-FR" sz="2400" b="1" dirty="0" smtClean="0">
                <a:latin typeface="Comic Sans MS" pitchFamily="66" charset="0"/>
              </a:rPr>
              <a:t>Les bandes d'ADN sur un gel de </a:t>
            </a:r>
            <a:r>
              <a:rPr lang="fr-FR" sz="2400" b="1" dirty="0" err="1" smtClean="0">
                <a:latin typeface="Comic Sans MS" pitchFamily="66" charset="0"/>
              </a:rPr>
              <a:t>polyacrylamide</a:t>
            </a:r>
            <a:r>
              <a:rPr lang="fr-FR" sz="2400" b="1" dirty="0" smtClean="0">
                <a:latin typeface="Comic Sans MS" pitchFamily="66" charset="0"/>
              </a:rPr>
              <a:t> ou d'agarose ne sont pas visibles si l'ADN n'est pas marqué ou coloré.</a:t>
            </a:r>
          </a:p>
          <a:p>
            <a:pPr algn="just"/>
            <a:endParaRPr lang="fr-FR" sz="2400" dirty="0" smtClean="0">
              <a:latin typeface="Comic Sans MS" pitchFamily="66" charset="0"/>
            </a:endParaRPr>
          </a:p>
          <a:p>
            <a:pPr algn="just"/>
            <a:r>
              <a:rPr lang="fr-FR" sz="2200" dirty="0" smtClean="0">
                <a:latin typeface="Comic Sans MS" pitchFamily="66" charset="0"/>
                <a:sym typeface="Wingdings"/>
              </a:rPr>
              <a:t> </a:t>
            </a:r>
            <a:r>
              <a:rPr lang="fr-FR" sz="2200" dirty="0" smtClean="0">
                <a:latin typeface="Comic Sans MS" pitchFamily="66" charset="0"/>
              </a:rPr>
              <a:t>Une méthode sensible de coloration de l'ADN consiste à plonger le gel après électrophorèse dans du bromure d'</a:t>
            </a:r>
            <a:r>
              <a:rPr lang="fr-FR" sz="2200" dirty="0" err="1" smtClean="0">
                <a:latin typeface="Comic Sans MS" pitchFamily="66" charset="0"/>
              </a:rPr>
              <a:t>éthidium</a:t>
            </a:r>
            <a:r>
              <a:rPr lang="fr-FR" sz="2200" dirty="0" smtClean="0">
                <a:latin typeface="Comic Sans MS" pitchFamily="66" charset="0"/>
              </a:rPr>
              <a:t> (BET ou </a:t>
            </a:r>
            <a:r>
              <a:rPr lang="fr-FR" sz="2200" dirty="0" err="1" smtClean="0">
                <a:latin typeface="Comic Sans MS" pitchFamily="66" charset="0"/>
              </a:rPr>
              <a:t>EtBr</a:t>
            </a:r>
            <a:r>
              <a:rPr lang="fr-FR" sz="2200" dirty="0" smtClean="0">
                <a:latin typeface="Comic Sans MS" pitchFamily="66" charset="0"/>
              </a:rPr>
              <a:t>) un intercalent de l’ADN qui devient cent fois plus fluorescent sous illumination ultra-violette lorsqu'il est lié à l'ADN. </a:t>
            </a:r>
            <a:endParaRPr lang="fr-FR" sz="2200" dirty="0">
              <a:latin typeface="Comic Sans MS" pitchFamily="66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766120" y="4950372"/>
            <a:ext cx="7599405" cy="1200329"/>
          </a:xfrm>
          <a:prstGeom prst="rect">
            <a:avLst/>
          </a:prstGeom>
          <a:solidFill>
            <a:srgbClr val="FFE5FF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Comic Sans MS" pitchFamily="66" charset="0"/>
              </a:rPr>
              <a:t>Le BET est un produit hautement mutagène/ carcinogène, donc il doit être manipulé avec beaucoup de soins.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3279" b="378"/>
          <a:stretch>
            <a:fillRect/>
          </a:stretch>
        </p:blipFill>
        <p:spPr bwMode="auto">
          <a:xfrm>
            <a:off x="290144" y="508325"/>
            <a:ext cx="8547181" cy="3334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92" t="8691" r="2624" b="18000"/>
          <a:stretch>
            <a:fillRect/>
          </a:stretch>
        </p:blipFill>
        <p:spPr bwMode="auto">
          <a:xfrm>
            <a:off x="290286" y="4101012"/>
            <a:ext cx="8549640" cy="192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51267" t="20636" r="6282" b="6350"/>
          <a:stretch>
            <a:fillRect/>
          </a:stretch>
        </p:blipFill>
        <p:spPr bwMode="auto">
          <a:xfrm>
            <a:off x="4766286" y="777176"/>
            <a:ext cx="3563020" cy="2738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ttp://www.mun.ca/biology/scarr/gel_electrophoresi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245632" y="3946756"/>
            <a:ext cx="3623862" cy="2519863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1618133" y="404646"/>
            <a:ext cx="1486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Comic Sans MS" pitchFamily="66" charset="0"/>
              </a:rPr>
              <a:t>Gel agarose</a:t>
            </a:r>
            <a:endParaRPr lang="fr-FR" b="1" dirty="0">
              <a:latin typeface="Comic Sans MS" pitchFamily="66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750669" y="404646"/>
            <a:ext cx="3594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Comic Sans MS" pitchFamily="66" charset="0"/>
              </a:rPr>
              <a:t>Bromure d’</a:t>
            </a:r>
            <a:r>
              <a:rPr lang="fr-FR" b="1" dirty="0" err="1" smtClean="0">
                <a:latin typeface="Comic Sans MS" pitchFamily="66" charset="0"/>
              </a:rPr>
              <a:t>ethidium</a:t>
            </a:r>
            <a:r>
              <a:rPr lang="fr-FR" b="1" dirty="0" smtClean="0">
                <a:latin typeface="Comic Sans MS" pitchFamily="66" charset="0"/>
              </a:rPr>
              <a:t>/lampe UV</a:t>
            </a:r>
            <a:endParaRPr lang="fr-FR" b="1" dirty="0">
              <a:latin typeface="Comic Sans MS" pitchFamily="66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5658" t="20636" r="51850" b="6350"/>
          <a:stretch>
            <a:fillRect/>
          </a:stretch>
        </p:blipFill>
        <p:spPr bwMode="auto">
          <a:xfrm>
            <a:off x="578055" y="777176"/>
            <a:ext cx="3566461" cy="2738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2962478" y="3554682"/>
            <a:ext cx="4206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Comic Sans MS" pitchFamily="66" charset="0"/>
              </a:rPr>
              <a:t>Photographie de gel après migration</a:t>
            </a:r>
            <a:endParaRPr lang="fr-FR" b="1" dirty="0">
              <a:latin typeface="Comic Sans MS" pitchFamily="66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74682" y="4898802"/>
            <a:ext cx="20265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 smtClean="0">
                <a:latin typeface="Comic Sans MS" pitchFamily="66" charset="0"/>
              </a:rPr>
              <a:t>Marqueur de taille</a:t>
            </a:r>
          </a:p>
          <a:p>
            <a:pPr algn="ctr"/>
            <a:r>
              <a:rPr lang="fr-FR" sz="1600" b="1" dirty="0" smtClean="0">
                <a:latin typeface="Comic Sans MS" pitchFamily="66" charset="0"/>
              </a:rPr>
              <a:t>(DNA </a:t>
            </a:r>
            <a:r>
              <a:rPr lang="fr-FR" sz="1600" b="1" dirty="0" err="1" smtClean="0">
                <a:latin typeface="Comic Sans MS" pitchFamily="66" charset="0"/>
              </a:rPr>
              <a:t>ladder</a:t>
            </a:r>
            <a:r>
              <a:rPr lang="fr-FR" sz="1600" b="1" dirty="0" smtClean="0">
                <a:latin typeface="Comic Sans MS" pitchFamily="66" charset="0"/>
              </a:rPr>
              <a:t>)</a:t>
            </a:r>
            <a:endParaRPr lang="fr-FR" sz="1600" b="1" dirty="0">
              <a:latin typeface="Comic Sans MS" pitchFamily="66" charset="0"/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3263462" y="6006662"/>
            <a:ext cx="299544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3263462" y="5780689"/>
            <a:ext cx="299544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3263462" y="5586248"/>
            <a:ext cx="299544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3263462" y="5454869"/>
            <a:ext cx="299544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3263462" y="4897820"/>
            <a:ext cx="299544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3263462" y="4640317"/>
            <a:ext cx="299544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3263462" y="4508938"/>
            <a:ext cx="299544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3263462" y="4361793"/>
            <a:ext cx="299544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2716424" y="5873293"/>
            <a:ext cx="5581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latin typeface="Comic Sans MS" pitchFamily="66" charset="0"/>
              </a:rPr>
              <a:t>50 </a:t>
            </a:r>
            <a:r>
              <a:rPr lang="en-US" sz="1100" dirty="0" err="1" smtClean="0">
                <a:latin typeface="Comic Sans MS" pitchFamily="66" charset="0"/>
              </a:rPr>
              <a:t>pb</a:t>
            </a:r>
            <a:endParaRPr lang="en-US" sz="1100" dirty="0">
              <a:latin typeface="Comic Sans MS" pitchFamily="66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2652304" y="5647321"/>
            <a:ext cx="62228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latin typeface="Comic Sans MS" pitchFamily="66" charset="0"/>
              </a:rPr>
              <a:t>100 </a:t>
            </a:r>
            <a:r>
              <a:rPr lang="en-US" sz="1100" dirty="0" err="1" smtClean="0">
                <a:latin typeface="Comic Sans MS" pitchFamily="66" charset="0"/>
              </a:rPr>
              <a:t>pb</a:t>
            </a:r>
            <a:endParaRPr lang="en-US" sz="1100" dirty="0">
              <a:latin typeface="Comic Sans MS" pitchFamily="66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2629862" y="5455854"/>
            <a:ext cx="6447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latin typeface="Comic Sans MS" pitchFamily="66" charset="0"/>
              </a:rPr>
              <a:t>200 </a:t>
            </a:r>
            <a:r>
              <a:rPr lang="en-US" sz="1100" dirty="0" err="1" smtClean="0">
                <a:latin typeface="Comic Sans MS" pitchFamily="66" charset="0"/>
              </a:rPr>
              <a:t>pb</a:t>
            </a:r>
            <a:endParaRPr lang="en-US" sz="1100" dirty="0">
              <a:latin typeface="Comic Sans MS" pitchFamily="66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2629862" y="5324475"/>
            <a:ext cx="6447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latin typeface="Comic Sans MS" pitchFamily="66" charset="0"/>
              </a:rPr>
              <a:t>300 </a:t>
            </a:r>
            <a:r>
              <a:rPr lang="en-US" sz="1100" dirty="0" err="1" smtClean="0">
                <a:latin typeface="Comic Sans MS" pitchFamily="66" charset="0"/>
              </a:rPr>
              <a:t>pb</a:t>
            </a:r>
            <a:endParaRPr lang="en-US" sz="1100" dirty="0">
              <a:latin typeface="Comic Sans MS" pitchFamily="66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2823826" y="4770202"/>
            <a:ext cx="4507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latin typeface="Comic Sans MS" pitchFamily="66" charset="0"/>
              </a:rPr>
              <a:t>1 kb</a:t>
            </a:r>
            <a:endParaRPr lang="en-US" sz="1100" dirty="0">
              <a:latin typeface="Comic Sans MS" pitchFamily="66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2801384" y="4508534"/>
            <a:ext cx="4732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latin typeface="Comic Sans MS" pitchFamily="66" charset="0"/>
              </a:rPr>
              <a:t>2 kb</a:t>
            </a:r>
            <a:endParaRPr lang="en-US" sz="1100" dirty="0">
              <a:latin typeface="Comic Sans MS" pitchFamily="66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2679555" y="4379137"/>
            <a:ext cx="5950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latin typeface="Comic Sans MS" pitchFamily="66" charset="0"/>
              </a:rPr>
              <a:t>2.5 kb</a:t>
            </a:r>
            <a:endParaRPr lang="en-US" sz="1100" dirty="0">
              <a:latin typeface="Comic Sans MS" pitchFamily="66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2801384" y="4226737"/>
            <a:ext cx="4732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latin typeface="Comic Sans MS" pitchFamily="66" charset="0"/>
              </a:rPr>
              <a:t>3 kb</a:t>
            </a:r>
            <a:endParaRPr lang="en-US" sz="1100" dirty="0">
              <a:latin typeface="Comic Sans MS" pitchFamily="66" charset="0"/>
            </a:endParaRPr>
          </a:p>
        </p:txBody>
      </p:sp>
      <p:sp>
        <p:nvSpPr>
          <p:cNvPr id="29" name="Accolade ouvrante 28"/>
          <p:cNvSpPr/>
          <p:nvPr/>
        </p:nvSpPr>
        <p:spPr>
          <a:xfrm>
            <a:off x="2432651" y="4255698"/>
            <a:ext cx="333554" cy="1869057"/>
          </a:xfrm>
          <a:prstGeom prst="leftBrace">
            <a:avLst>
              <a:gd name="adj1" fmla="val 10344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 r="3855"/>
          <a:stretch>
            <a:fillRect/>
          </a:stretch>
        </p:blipFill>
        <p:spPr bwMode="auto">
          <a:xfrm>
            <a:off x="614142" y="915313"/>
            <a:ext cx="4275438" cy="5150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3" name="Rectangle 2"/>
          <p:cNvSpPr/>
          <p:nvPr/>
        </p:nvSpPr>
        <p:spPr>
          <a:xfrm>
            <a:off x="4874326" y="2904315"/>
            <a:ext cx="3546389" cy="1200329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solidFill>
                  <a:srgbClr val="C00000"/>
                </a:solidFill>
                <a:latin typeface="Comic Sans MS" pitchFamily="66" charset="0"/>
              </a:rPr>
              <a:t>Digestion d’ADN par </a:t>
            </a:r>
            <a:r>
              <a:rPr lang="fr-FR" dirty="0" err="1" smtClean="0">
                <a:solidFill>
                  <a:srgbClr val="C00000"/>
                </a:solidFill>
                <a:latin typeface="Comic Sans MS" pitchFamily="66" charset="0"/>
              </a:rPr>
              <a:t>EcoRI</a:t>
            </a:r>
            <a:r>
              <a:rPr lang="fr-FR" dirty="0" smtClean="0">
                <a:solidFill>
                  <a:srgbClr val="C00000"/>
                </a:solidFill>
                <a:latin typeface="Comic Sans MS" pitchFamily="66" charset="0"/>
              </a:rPr>
              <a:t> puis séparation des fragments de restriction par électrophorèse</a:t>
            </a:r>
            <a:endParaRPr lang="en-US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0424" y="1599619"/>
            <a:ext cx="8211625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Comic Sans MS" pitchFamily="66" charset="0"/>
              </a:rPr>
              <a:t>=</a:t>
            </a:r>
            <a:r>
              <a:rPr lang="fr-FR" sz="2000" b="1" u="sng" dirty="0">
                <a:solidFill>
                  <a:srgbClr val="FFC000"/>
                </a:solidFill>
                <a:latin typeface="Comic Sans MS" pitchFamily="66" charset="0"/>
              </a:rPr>
              <a:t>technique permettant d'isoler l'ADN</a:t>
            </a:r>
            <a:r>
              <a:rPr lang="fr-FR" sz="2000" dirty="0">
                <a:latin typeface="Comic Sans MS" pitchFamily="66" charset="0"/>
              </a:rPr>
              <a:t> de cellules ou de tissus.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omic Sans MS" pitchFamily="66" charset="0"/>
              </a:rPr>
              <a:t>L'ADN extrait </a:t>
            </a:r>
            <a:r>
              <a:rPr lang="fr-FR" sz="2000" dirty="0">
                <a:latin typeface="Comic Sans MS" pitchFamily="66" charset="0"/>
                <a:sym typeface="Wingdings" pitchFamily="2" charset="2"/>
              </a:rPr>
              <a:t></a:t>
            </a:r>
            <a:r>
              <a:rPr lang="fr-FR" sz="2000" dirty="0">
                <a:latin typeface="Comic Sans MS" pitchFamily="66" charset="0"/>
              </a:rPr>
              <a:t> digestion, hybridation (</a:t>
            </a:r>
            <a:r>
              <a:rPr lang="fr-FR" sz="2000" dirty="0" err="1">
                <a:latin typeface="Comic Sans MS" pitchFamily="66" charset="0"/>
              </a:rPr>
              <a:t>Southern</a:t>
            </a:r>
            <a:r>
              <a:rPr lang="fr-FR" sz="2000" dirty="0">
                <a:latin typeface="Comic Sans MS" pitchFamily="66" charset="0"/>
              </a:rPr>
              <a:t> blot), séquençage, PCR, clonage…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omic Sans MS" pitchFamily="66" charset="0"/>
              </a:rPr>
              <a:t>Différents protocoles pour extraire l'ADN avec même schéma de principe : </a:t>
            </a:r>
            <a:endParaRPr lang="fr-FR" sz="20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014873" y="4089352"/>
            <a:ext cx="7081991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b="1" dirty="0">
                <a:solidFill>
                  <a:srgbClr val="7030A0"/>
                </a:solidFill>
                <a:latin typeface="Comic Sans MS" pitchFamily="66" charset="0"/>
              </a:rPr>
              <a:t>•Lyse des cellules</a:t>
            </a:r>
          </a:p>
          <a:p>
            <a:pPr algn="just">
              <a:lnSpc>
                <a:spcPct val="150000"/>
              </a:lnSpc>
            </a:pPr>
            <a:r>
              <a:rPr lang="fr-FR" sz="2000" b="1" dirty="0">
                <a:solidFill>
                  <a:srgbClr val="7030A0"/>
                </a:solidFill>
                <a:latin typeface="Comic Sans MS" pitchFamily="66" charset="0"/>
              </a:rPr>
              <a:t>•Elimination des protéines</a:t>
            </a:r>
          </a:p>
          <a:p>
            <a:pPr algn="just">
              <a:lnSpc>
                <a:spcPct val="150000"/>
              </a:lnSpc>
            </a:pPr>
            <a:r>
              <a:rPr lang="fr-FR" sz="2000" b="1" dirty="0">
                <a:solidFill>
                  <a:srgbClr val="7030A0"/>
                </a:solidFill>
                <a:latin typeface="Comic Sans MS" pitchFamily="66" charset="0"/>
              </a:rPr>
              <a:t>•Elimination des autres acides nucléiques (ARN...)</a:t>
            </a:r>
          </a:p>
          <a:p>
            <a:pPr algn="just">
              <a:lnSpc>
                <a:spcPct val="150000"/>
              </a:lnSpc>
            </a:pPr>
            <a:r>
              <a:rPr lang="fr-FR" sz="2000" b="1" dirty="0">
                <a:solidFill>
                  <a:srgbClr val="7030A0"/>
                </a:solidFill>
                <a:latin typeface="Comic Sans MS" pitchFamily="66" charset="0"/>
              </a:rPr>
              <a:t>•Concentration de l'ADN par précipitation à l'alcool</a:t>
            </a:r>
          </a:p>
        </p:txBody>
      </p:sp>
      <p:grpSp>
        <p:nvGrpSpPr>
          <p:cNvPr id="6" name="Groupe 7"/>
          <p:cNvGrpSpPr>
            <a:grpSpLocks/>
          </p:cNvGrpSpPr>
          <p:nvPr/>
        </p:nvGrpSpPr>
        <p:grpSpPr bwMode="auto">
          <a:xfrm>
            <a:off x="452582" y="466761"/>
            <a:ext cx="7507195" cy="1051891"/>
            <a:chOff x="142908" y="-93770"/>
            <a:chExt cx="6572232" cy="1052763"/>
          </a:xfrm>
        </p:grpSpPr>
        <p:sp>
          <p:nvSpPr>
            <p:cNvPr id="7" name="ZoneTexte 4"/>
            <p:cNvSpPr txBox="1">
              <a:spLocks noChangeArrowheads="1"/>
            </p:cNvSpPr>
            <p:nvPr/>
          </p:nvSpPr>
          <p:spPr bwMode="auto">
            <a:xfrm>
              <a:off x="142908" y="-93770"/>
              <a:ext cx="6572232" cy="1052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2200" b="1" dirty="0" smtClean="0">
                  <a:solidFill>
                    <a:schemeClr val="accent2"/>
                  </a:solidFill>
                  <a:latin typeface="Comic Sans MS" pitchFamily="66" charset="0"/>
                </a:rPr>
                <a:t>1.Extraction et purification </a:t>
              </a:r>
              <a:r>
                <a:rPr lang="fr-FR" sz="2200" b="1" dirty="0">
                  <a:solidFill>
                    <a:schemeClr val="accent2"/>
                  </a:solidFill>
                  <a:latin typeface="Comic Sans MS" pitchFamily="66" charset="0"/>
                </a:rPr>
                <a:t>des acides nucléiques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355644" y="406708"/>
              <a:ext cx="4071926" cy="54451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200" b="1" dirty="0">
                  <a:solidFill>
                    <a:schemeClr val="accent4">
                      <a:lumMod val="75000"/>
                    </a:schemeClr>
                  </a:solidFill>
                  <a:latin typeface="Comic Sans MS" pitchFamily="66" charset="0"/>
                </a:rPr>
                <a:t>1.1.Extraction de l’ADN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447978" y="367331"/>
            <a:ext cx="8224069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i="1" u="sng" dirty="0">
                <a:solidFill>
                  <a:srgbClr val="7030A0"/>
                </a:solidFill>
                <a:latin typeface="Comic Sans MS" pitchFamily="66" charset="0"/>
              </a:rPr>
              <a:t>Différentes variantes employées</a:t>
            </a:r>
            <a:r>
              <a:rPr lang="fr-FR" sz="2400" b="1" dirty="0">
                <a:solidFill>
                  <a:srgbClr val="7030A0"/>
                </a:solidFill>
                <a:latin typeface="Comic Sans MS" pitchFamily="66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omic Sans MS" pitchFamily="66" charset="0"/>
              </a:rPr>
              <a:t>l'</a:t>
            </a:r>
            <a:r>
              <a:rPr lang="fr-FR" sz="2000" b="1" dirty="0">
                <a:solidFill>
                  <a:srgbClr val="20CA20"/>
                </a:solidFill>
                <a:latin typeface="Comic Sans MS" pitchFamily="66" charset="0"/>
              </a:rPr>
              <a:t>ADN génomique</a:t>
            </a:r>
            <a:r>
              <a:rPr lang="fr-FR" sz="2000" dirty="0">
                <a:latin typeface="Comic Sans MS" pitchFamily="66" charset="0"/>
              </a:rPr>
              <a:t> (issu du ou des chromosomes des cellules analysées) </a:t>
            </a:r>
          </a:p>
          <a:p>
            <a:pPr algn="just">
              <a:lnSpc>
                <a:spcPct val="150000"/>
              </a:lnSpc>
            </a:pPr>
            <a:r>
              <a:rPr lang="fr-FR" sz="2000" b="1" i="1" u="sng" dirty="0">
                <a:latin typeface="Comic Sans MS" pitchFamily="66" charset="0"/>
              </a:rPr>
              <a:t>Ou</a:t>
            </a:r>
            <a:r>
              <a:rPr lang="fr-FR" sz="2000" b="1" i="1" dirty="0">
                <a:latin typeface="Comic Sans MS" pitchFamily="66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fr-FR" sz="2000" b="1" dirty="0">
                <a:solidFill>
                  <a:srgbClr val="20CA20"/>
                </a:solidFill>
                <a:latin typeface="Comic Sans MS" pitchFamily="66" charset="0"/>
              </a:rPr>
              <a:t>l'ADN </a:t>
            </a:r>
            <a:r>
              <a:rPr lang="fr-FR" sz="2000" b="1" dirty="0" err="1">
                <a:solidFill>
                  <a:srgbClr val="20CA20"/>
                </a:solidFill>
                <a:latin typeface="Comic Sans MS" pitchFamily="66" charset="0"/>
              </a:rPr>
              <a:t>plasmidique</a:t>
            </a:r>
            <a:r>
              <a:rPr lang="fr-FR" sz="2000" b="1" dirty="0">
                <a:solidFill>
                  <a:srgbClr val="20CA20"/>
                </a:solidFill>
                <a:latin typeface="Comic Sans MS" pitchFamily="66" charset="0"/>
              </a:rPr>
              <a:t> </a:t>
            </a:r>
            <a:r>
              <a:rPr lang="fr-FR" sz="2000" dirty="0">
                <a:latin typeface="Comic Sans MS" pitchFamily="66" charset="0"/>
              </a:rPr>
              <a:t>(provenant de plasmides portés le plus souvent par des cellules bactériennes </a:t>
            </a:r>
            <a:r>
              <a:rPr lang="fr-FR" sz="2000" dirty="0" smtClean="0">
                <a:latin typeface="Comic Sans MS" pitchFamily="66" charset="0"/>
              </a:rPr>
              <a:t>).</a:t>
            </a:r>
            <a:endParaRPr lang="fr-FR" sz="2000" i="1" dirty="0">
              <a:latin typeface="Comic Sans MS" pitchFamily="66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22660" y="3777894"/>
            <a:ext cx="8295506" cy="1056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i="1" dirty="0">
                <a:solidFill>
                  <a:srgbClr val="FF3300"/>
                </a:solidFill>
                <a:latin typeface="Comic Sans MS" pitchFamily="66" charset="0"/>
              </a:rPr>
              <a:t>Kits commerciaux </a:t>
            </a:r>
            <a:r>
              <a:rPr lang="fr-FR" sz="2400" dirty="0">
                <a:latin typeface="Comic Sans MS" pitchFamily="66" charset="0"/>
                <a:sym typeface="Wingdings" pitchFamily="2" charset="2"/>
              </a:rPr>
              <a:t> </a:t>
            </a:r>
            <a:r>
              <a:rPr lang="fr-FR" sz="2000" dirty="0">
                <a:latin typeface="Comic Sans MS" pitchFamily="66" charset="0"/>
              </a:rPr>
              <a:t>extractions rapides à l'aide de réactifs prêts à l'emploi.</a:t>
            </a:r>
          </a:p>
        </p:txBody>
      </p:sp>
      <p:pic>
        <p:nvPicPr>
          <p:cNvPr id="19458" name="Picture 2" descr="http://www.qiagen.com/products/catalog/sample-technologies/dna-sample-technologies/plasmid-dna/%7E/media/NextQ/Image%20Library/S/14/49/S_1449_AppD_PLS1276/1_8.ashx?la=en"/>
          <p:cNvPicPr>
            <a:picLocks noChangeAspect="1" noChangeArrowheads="1"/>
          </p:cNvPicPr>
          <p:nvPr/>
        </p:nvPicPr>
        <p:blipFill>
          <a:blip r:embed="rId2" cstate="print"/>
          <a:srcRect t="25667" b="21059"/>
          <a:stretch>
            <a:fillRect/>
          </a:stretch>
        </p:blipFill>
        <p:spPr bwMode="auto">
          <a:xfrm>
            <a:off x="2633313" y="4380271"/>
            <a:ext cx="5800725" cy="20500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24"/>
          <p:cNvGrpSpPr>
            <a:grpSpLocks/>
          </p:cNvGrpSpPr>
          <p:nvPr/>
        </p:nvGrpSpPr>
        <p:grpSpPr bwMode="auto">
          <a:xfrm>
            <a:off x="49673" y="785813"/>
            <a:ext cx="8916527" cy="1200150"/>
            <a:chOff x="50201" y="785794"/>
            <a:chExt cx="8915236" cy="1200329"/>
          </a:xfrm>
        </p:grpSpPr>
        <p:grpSp>
          <p:nvGrpSpPr>
            <p:cNvPr id="5" name="Groupe 16"/>
            <p:cNvGrpSpPr>
              <a:grpSpLocks/>
            </p:cNvGrpSpPr>
            <p:nvPr/>
          </p:nvGrpSpPr>
          <p:grpSpPr bwMode="auto">
            <a:xfrm>
              <a:off x="50201" y="857232"/>
              <a:ext cx="4572000" cy="726522"/>
              <a:chOff x="50201" y="428604"/>
              <a:chExt cx="4572000" cy="726522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649985" y="428604"/>
                <a:ext cx="3365024" cy="369332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dirty="0">
                    <a:latin typeface="Comic Sans MS" pitchFamily="66" charset="0"/>
                  </a:rPr>
                  <a:t>lyse des cellules ou des tissus</a:t>
                </a:r>
              </a:p>
            </p:txBody>
          </p:sp>
          <p:sp>
            <p:nvSpPr>
              <p:cNvPr id="8" name="Rectangle 4"/>
              <p:cNvSpPr/>
              <p:nvPr/>
            </p:nvSpPr>
            <p:spPr>
              <a:xfrm>
                <a:off x="50201" y="785794"/>
                <a:ext cx="4572000" cy="369332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dirty="0">
                    <a:latin typeface="Comic Sans MS" pitchFamily="66" charset="0"/>
                  </a:rPr>
                  <a:t>=broyage ou pas + extraction/détergents</a:t>
                </a:r>
              </a:p>
            </p:txBody>
          </p:sp>
        </p:grpSp>
        <p:sp>
          <p:nvSpPr>
            <p:cNvPr id="6" name="Rectangle 5"/>
            <p:cNvSpPr/>
            <p:nvPr/>
          </p:nvSpPr>
          <p:spPr>
            <a:xfrm>
              <a:off x="4643454" y="785794"/>
              <a:ext cx="4321983" cy="1200329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fr-FR" dirty="0">
                  <a:latin typeface="Comic Sans MS" pitchFamily="66" charset="0"/>
                </a:rPr>
                <a:t>disperser les bicouches lipidiques des membranes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fr-FR" dirty="0">
                  <a:latin typeface="Comic Sans MS" pitchFamily="66" charset="0"/>
                </a:rPr>
                <a:t>dénaturer les protéines </a:t>
              </a:r>
              <a:r>
                <a:rPr lang="fr-FR" u="sng" dirty="0" err="1">
                  <a:latin typeface="Comic Sans MS" pitchFamily="66" charset="0"/>
                </a:rPr>
                <a:t>srtt</a:t>
              </a:r>
              <a:r>
                <a:rPr lang="fr-FR" u="sng" dirty="0">
                  <a:latin typeface="Comic Sans MS" pitchFamily="66" charset="0"/>
                </a:rPr>
                <a:t> </a:t>
              </a:r>
              <a:r>
                <a:rPr lang="fr-FR" dirty="0">
                  <a:latin typeface="Comic Sans MS" pitchFamily="66" charset="0"/>
                </a:rPr>
                <a:t>celles associées à l'ADN dans la chromatine</a:t>
              </a:r>
            </a:p>
          </p:txBody>
        </p:sp>
      </p:grpSp>
      <p:grpSp>
        <p:nvGrpSpPr>
          <p:cNvPr id="9" name="Groupe 25"/>
          <p:cNvGrpSpPr>
            <a:grpSpLocks/>
          </p:cNvGrpSpPr>
          <p:nvPr/>
        </p:nvGrpSpPr>
        <p:grpSpPr bwMode="auto">
          <a:xfrm>
            <a:off x="281036" y="1584325"/>
            <a:ext cx="8631189" cy="3044825"/>
            <a:chOff x="281769" y="1583754"/>
            <a:chExt cx="8630097" cy="3045575"/>
          </a:xfrm>
        </p:grpSpPr>
        <p:cxnSp>
          <p:nvCxnSpPr>
            <p:cNvPr id="10" name="Connecteur droit avec flèche 9"/>
            <p:cNvCxnSpPr/>
            <p:nvPr/>
          </p:nvCxnSpPr>
          <p:spPr>
            <a:xfrm rot="16200000" flipH="1">
              <a:off x="1398835" y="2506369"/>
              <a:ext cx="1845246" cy="1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e 17"/>
            <p:cNvGrpSpPr>
              <a:grpSpLocks/>
            </p:cNvGrpSpPr>
            <p:nvPr/>
          </p:nvGrpSpPr>
          <p:grpSpPr bwMode="auto">
            <a:xfrm>
              <a:off x="281769" y="3500438"/>
              <a:ext cx="4071967" cy="1003521"/>
              <a:chOff x="246066" y="3071810"/>
              <a:chExt cx="4071967" cy="1003521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532232" y="3071810"/>
                <a:ext cx="3512057" cy="369423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dirty="0" smtClean="0">
                    <a:latin typeface="Comic Sans MS" pitchFamily="66" charset="0"/>
                  </a:rPr>
                  <a:t>Dé-</a:t>
                </a:r>
                <a:r>
                  <a:rPr lang="fr-FR" dirty="0" err="1" smtClean="0">
                    <a:latin typeface="Comic Sans MS" pitchFamily="66" charset="0"/>
                  </a:rPr>
                  <a:t>protéinisation</a:t>
                </a:r>
                <a:r>
                  <a:rPr lang="fr-FR" dirty="0" smtClean="0">
                    <a:latin typeface="Comic Sans MS" pitchFamily="66" charset="0"/>
                  </a:rPr>
                  <a:t> </a:t>
                </a:r>
                <a:r>
                  <a:rPr lang="fr-FR" dirty="0">
                    <a:latin typeface="Comic Sans MS" pitchFamily="66" charset="0"/>
                  </a:rPr>
                  <a:t>de la solution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6066" y="3429000"/>
                <a:ext cx="4071967" cy="646331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dirty="0">
                    <a:latin typeface="Comic Sans MS" pitchFamily="66" charset="0"/>
                  </a:rPr>
                  <a:t>=extraction / solvants organiques, en général du phénol +/-chloroforme</a:t>
                </a:r>
              </a:p>
            </p:txBody>
          </p:sp>
        </p:grpSp>
        <p:sp>
          <p:nvSpPr>
            <p:cNvPr id="12" name="Rectangle 10"/>
            <p:cNvSpPr/>
            <p:nvPr/>
          </p:nvSpPr>
          <p:spPr>
            <a:xfrm>
              <a:off x="4697024" y="3429000"/>
              <a:ext cx="4214842" cy="1200329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>
                  <a:latin typeface="Comic Sans MS" pitchFamily="66" charset="0"/>
                </a:rPr>
                <a:t>protéines dénaturées</a:t>
              </a:r>
              <a:r>
                <a:rPr lang="fr-FR" dirty="0">
                  <a:latin typeface="Comic Sans MS" pitchFamily="66" charset="0"/>
                  <a:sym typeface="Wingdings" pitchFamily="2" charset="2"/>
                </a:rPr>
                <a:t> </a:t>
              </a:r>
              <a:r>
                <a:rPr lang="fr-FR" dirty="0">
                  <a:latin typeface="Comic Sans MS" pitchFamily="66" charset="0"/>
                </a:rPr>
                <a:t> précipité à l'interface </a:t>
              </a:r>
              <a:r>
                <a:rPr lang="fr-FR" dirty="0" smtClean="0">
                  <a:latin typeface="Comic Sans MS" pitchFamily="66" charset="0"/>
                </a:rPr>
                <a:t>phénol-eau.</a:t>
              </a:r>
              <a:endParaRPr lang="fr-FR" dirty="0">
                <a:latin typeface="Comic Sans MS" pitchFamily="66" charset="0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>
                  <a:latin typeface="Comic Sans MS" pitchFamily="66" charset="0"/>
                </a:rPr>
                <a:t>l'ADN en solution dans la phase aqueuse</a:t>
              </a:r>
            </a:p>
          </p:txBody>
        </p:sp>
      </p:grpSp>
      <p:sp>
        <p:nvSpPr>
          <p:cNvPr id="15" name="Rectangle 14"/>
          <p:cNvSpPr/>
          <p:nvPr/>
        </p:nvSpPr>
        <p:spPr>
          <a:xfrm>
            <a:off x="785813" y="6059488"/>
            <a:ext cx="7500937" cy="4619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dirty="0">
                <a:solidFill>
                  <a:schemeClr val="tx1"/>
                </a:solidFill>
                <a:latin typeface="Comic Sans MS" pitchFamily="66" charset="0"/>
              </a:rPr>
              <a:t>Pour éliminer les </a:t>
            </a:r>
            <a:r>
              <a:rPr lang="fr-FR" sz="2400" dirty="0" err="1">
                <a:solidFill>
                  <a:schemeClr val="tx1"/>
                </a:solidFill>
                <a:latin typeface="Comic Sans MS" pitchFamily="66" charset="0"/>
              </a:rPr>
              <a:t>ARNs</a:t>
            </a:r>
            <a:r>
              <a:rPr lang="fr-FR" sz="2400" dirty="0">
                <a:solidFill>
                  <a:schemeClr val="tx1"/>
                </a:solidFill>
                <a:latin typeface="Comic Sans MS" pitchFamily="66" charset="0"/>
                <a:sym typeface="Wingdings" pitchFamily="2" charset="2"/>
              </a:rPr>
              <a:t></a:t>
            </a:r>
            <a:r>
              <a:rPr lang="fr-FR" sz="2400" dirty="0">
                <a:solidFill>
                  <a:schemeClr val="tx1"/>
                </a:solidFill>
                <a:latin typeface="Comic Sans MS" pitchFamily="66" charset="0"/>
              </a:rPr>
              <a:t> Traitement par l’</a:t>
            </a:r>
            <a:r>
              <a:rPr lang="fr-FR" sz="2400" b="1" dirty="0" err="1">
                <a:solidFill>
                  <a:schemeClr val="tx1"/>
                </a:solidFill>
                <a:latin typeface="Comic Sans MS" pitchFamily="66" charset="0"/>
              </a:rPr>
              <a:t>ARNase</a:t>
            </a:r>
            <a:r>
              <a:rPr lang="fr-FR" sz="2400" dirty="0">
                <a:solidFill>
                  <a:schemeClr val="tx1"/>
                </a:solidFill>
                <a:latin typeface="Comic Sans MS" pitchFamily="66" charset="0"/>
              </a:rPr>
              <a:t>.</a:t>
            </a:r>
          </a:p>
        </p:txBody>
      </p:sp>
      <p:grpSp>
        <p:nvGrpSpPr>
          <p:cNvPr id="16" name="Groupe 19"/>
          <p:cNvGrpSpPr>
            <a:grpSpLocks/>
          </p:cNvGrpSpPr>
          <p:nvPr/>
        </p:nvGrpSpPr>
        <p:grpSpPr bwMode="auto">
          <a:xfrm>
            <a:off x="926385" y="2143125"/>
            <a:ext cx="7146053" cy="1000125"/>
            <a:chOff x="926360" y="1785926"/>
            <a:chExt cx="7146102" cy="1000132"/>
          </a:xfrm>
        </p:grpSpPr>
        <p:sp>
          <p:nvSpPr>
            <p:cNvPr id="17" name="Rectangle 6"/>
            <p:cNvSpPr/>
            <p:nvPr/>
          </p:nvSpPr>
          <p:spPr>
            <a:xfrm>
              <a:off x="926360" y="2060623"/>
              <a:ext cx="2786082" cy="369332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>
                  <a:latin typeface="Comic Sans MS" pitchFamily="66" charset="0"/>
                </a:rPr>
                <a:t>Solution très visqueuse</a:t>
              </a:r>
            </a:p>
          </p:txBody>
        </p:sp>
        <p:sp>
          <p:nvSpPr>
            <p:cNvPr id="18" name="Rectangle 7"/>
            <p:cNvSpPr/>
            <p:nvPr/>
          </p:nvSpPr>
          <p:spPr>
            <a:xfrm>
              <a:off x="4786282" y="1857364"/>
              <a:ext cx="3286180" cy="92333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 smtClean="0">
                  <a:latin typeface="Comic Sans MS" pitchFamily="66" charset="0"/>
                </a:rPr>
                <a:t>l'ADN: </a:t>
              </a:r>
              <a:r>
                <a:rPr lang="fr-FR" dirty="0">
                  <a:latin typeface="Comic Sans MS" pitchFamily="66" charset="0"/>
                </a:rPr>
                <a:t>très longs filaments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>
                  <a:latin typeface="Comic Sans MS" pitchFamily="66" charset="0"/>
                </a:rPr>
                <a:t>s'opposant aux écoulements hydrodynamiques.</a:t>
              </a:r>
            </a:p>
          </p:txBody>
        </p:sp>
        <p:sp>
          <p:nvSpPr>
            <p:cNvPr id="19" name="Égal 18"/>
            <p:cNvSpPr/>
            <p:nvPr/>
          </p:nvSpPr>
          <p:spPr>
            <a:xfrm>
              <a:off x="3786182" y="1785926"/>
              <a:ext cx="928693" cy="1000132"/>
            </a:xfrm>
            <a:prstGeom prst="mathEqual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  <a:latin typeface="Comic Sans MS" pitchFamily="66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1883442" y="276091"/>
            <a:ext cx="5372100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chemeClr val="accent3"/>
                </a:solidFill>
                <a:latin typeface="Comic Sans MS" pitchFamily="66" charset="0"/>
              </a:rPr>
              <a:t>Préparation d'ADN génomique</a:t>
            </a:r>
          </a:p>
        </p:txBody>
      </p:sp>
      <p:grpSp>
        <p:nvGrpSpPr>
          <p:cNvPr id="21" name="Groupe 26"/>
          <p:cNvGrpSpPr>
            <a:grpSpLocks/>
          </p:cNvGrpSpPr>
          <p:nvPr/>
        </p:nvGrpSpPr>
        <p:grpSpPr bwMode="auto">
          <a:xfrm>
            <a:off x="260859" y="4503738"/>
            <a:ext cx="8614854" cy="1425575"/>
            <a:chOff x="260820" y="4503959"/>
            <a:chExt cx="8615311" cy="1425371"/>
          </a:xfrm>
        </p:grpSpPr>
        <p:sp>
          <p:nvSpPr>
            <p:cNvPr id="22" name="Rectangle 11"/>
            <p:cNvSpPr/>
            <p:nvPr/>
          </p:nvSpPr>
          <p:spPr>
            <a:xfrm>
              <a:off x="4732759" y="4934562"/>
              <a:ext cx="4143372" cy="923198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just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>
                  <a:latin typeface="Comic Sans MS" pitchFamily="66" charset="0"/>
                </a:rPr>
                <a:t>L’ADN collecté/centrifugation</a:t>
              </a:r>
            </a:p>
            <a:p>
              <a:pPr algn="just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>
                  <a:latin typeface="Comic Sans MS" pitchFamily="66" charset="0"/>
                </a:rPr>
                <a:t> </a:t>
              </a:r>
              <a:r>
                <a:rPr lang="fr-FR" dirty="0">
                  <a:latin typeface="Comic Sans MS" pitchFamily="66" charset="0"/>
                  <a:sym typeface="Wingdings" pitchFamily="2" charset="2"/>
                </a:rPr>
                <a:t> </a:t>
              </a:r>
              <a:r>
                <a:rPr lang="fr-FR" dirty="0">
                  <a:latin typeface="Comic Sans MS" pitchFamily="66" charset="0"/>
                </a:rPr>
                <a:t>dissous dans Tampon ou Eau pure. </a:t>
              </a:r>
            </a:p>
          </p:txBody>
        </p:sp>
        <p:grpSp>
          <p:nvGrpSpPr>
            <p:cNvPr id="23" name="Groupe 18"/>
            <p:cNvGrpSpPr>
              <a:grpSpLocks/>
            </p:cNvGrpSpPr>
            <p:nvPr/>
          </p:nvGrpSpPr>
          <p:grpSpPr bwMode="auto">
            <a:xfrm>
              <a:off x="260820" y="4925809"/>
              <a:ext cx="4143403" cy="1003521"/>
              <a:chOff x="260836" y="4429132"/>
              <a:chExt cx="4143403" cy="1003521"/>
            </a:xfrm>
          </p:grpSpPr>
          <p:sp>
            <p:nvSpPr>
              <p:cNvPr id="25" name="Rectangle 12"/>
              <p:cNvSpPr/>
              <p:nvPr/>
            </p:nvSpPr>
            <p:spPr>
              <a:xfrm>
                <a:off x="531822" y="4429132"/>
                <a:ext cx="3571900" cy="369332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dirty="0">
                    <a:latin typeface="Comic Sans MS" pitchFamily="66" charset="0"/>
                  </a:rPr>
                  <a:t>précipitation de l’ADN</a:t>
                </a:r>
              </a:p>
            </p:txBody>
          </p:sp>
          <p:sp>
            <p:nvSpPr>
              <p:cNvPr id="26" name="Rectangle 14"/>
              <p:cNvSpPr/>
              <p:nvPr/>
            </p:nvSpPr>
            <p:spPr>
              <a:xfrm>
                <a:off x="260836" y="4786322"/>
                <a:ext cx="4143403" cy="646331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dirty="0">
                    <a:latin typeface="Comic Sans MS" pitchFamily="66" charset="0"/>
                  </a:rPr>
                  <a:t>=addition d'éthanol ou d'</a:t>
                </a:r>
                <a:r>
                  <a:rPr lang="fr-FR" dirty="0" err="1">
                    <a:latin typeface="Comic Sans MS" pitchFamily="66" charset="0"/>
                  </a:rPr>
                  <a:t>isopropanol</a:t>
                </a:r>
                <a:r>
                  <a:rPr lang="fr-FR" dirty="0">
                    <a:latin typeface="Comic Sans MS" pitchFamily="66" charset="0"/>
                  </a:rPr>
                  <a:t> dans la phase </a:t>
                </a:r>
                <a:r>
                  <a:rPr lang="fr-FR" dirty="0" smtClean="0">
                    <a:latin typeface="Comic Sans MS" pitchFamily="66" charset="0"/>
                  </a:rPr>
                  <a:t>aqueuse + sels</a:t>
                </a:r>
                <a:endParaRPr lang="fr-FR" dirty="0">
                  <a:latin typeface="Comic Sans MS" pitchFamily="66" charset="0"/>
                </a:endParaRPr>
              </a:p>
            </p:txBody>
          </p:sp>
        </p:grpSp>
        <p:cxnSp>
          <p:nvCxnSpPr>
            <p:cNvPr id="24" name="Connecteur droit avec flèche 23"/>
            <p:cNvCxnSpPr/>
            <p:nvPr/>
          </p:nvCxnSpPr>
          <p:spPr>
            <a:xfrm rot="5400000">
              <a:off x="2106839" y="4714876"/>
              <a:ext cx="421850" cy="1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5" y="1643050"/>
            <a:ext cx="7943850" cy="3343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fld id="{3BB58498-E782-46F0-B01B-BBB2AF30047E}" type="slidenum">
              <a:rPr lang="fr-FR">
                <a:latin typeface="Comic Sans MS" pitchFamily="66" charset="0"/>
              </a:rPr>
              <a:pPr>
                <a:defRPr/>
              </a:pPr>
              <a:t>7</a:t>
            </a:fld>
            <a:endParaRPr lang="fr-FR" dirty="0">
              <a:latin typeface="Comic Sans MS" pitchFamily="66" charset="0"/>
            </a:endParaRPr>
          </a:p>
        </p:txBody>
      </p:sp>
      <p:sp>
        <p:nvSpPr>
          <p:cNvPr id="5" name="Légende sans bordure 2 4"/>
          <p:cNvSpPr/>
          <p:nvPr/>
        </p:nvSpPr>
        <p:spPr>
          <a:xfrm>
            <a:off x="706511" y="368710"/>
            <a:ext cx="3688508" cy="902400"/>
          </a:xfrm>
          <a:prstGeom prst="callout2">
            <a:avLst>
              <a:gd name="adj1" fmla="val 51039"/>
              <a:gd name="adj2" fmla="val 99360"/>
              <a:gd name="adj3" fmla="val 47719"/>
              <a:gd name="adj4" fmla="val 108233"/>
              <a:gd name="adj5" fmla="val 389875"/>
              <a:gd name="adj6" fmla="val 13474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tx1"/>
                </a:solidFill>
                <a:latin typeface="Comic Sans MS" pitchFamily="66" charset="0"/>
              </a:rPr>
              <a:t>tampon sans pression osmotique, faisant éclater les membranes fermées</a:t>
            </a:r>
          </a:p>
        </p:txBody>
      </p:sp>
      <p:sp>
        <p:nvSpPr>
          <p:cNvPr id="6" name="Légende sans bordure 2 5"/>
          <p:cNvSpPr/>
          <p:nvPr/>
        </p:nvSpPr>
        <p:spPr>
          <a:xfrm>
            <a:off x="4786314" y="501446"/>
            <a:ext cx="3782499" cy="830960"/>
          </a:xfrm>
          <a:prstGeom prst="callout2">
            <a:avLst>
              <a:gd name="adj1" fmla="val 69950"/>
              <a:gd name="adj2" fmla="val 345"/>
              <a:gd name="adj3" fmla="val 68543"/>
              <a:gd name="adj4" fmla="val -7321"/>
              <a:gd name="adj5" fmla="val 411620"/>
              <a:gd name="adj6" fmla="val 20422"/>
            </a:avLst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tx1"/>
                </a:solidFill>
                <a:latin typeface="Comic Sans MS" pitchFamily="66" charset="0"/>
              </a:rPr>
              <a:t>EDTA inhibe les nucléases en chélatant les ions Mg++ &amp; Ca++</a:t>
            </a:r>
          </a:p>
        </p:txBody>
      </p:sp>
      <p:sp>
        <p:nvSpPr>
          <p:cNvPr id="9" name="Légende sans bordure 2 8"/>
          <p:cNvSpPr/>
          <p:nvPr/>
        </p:nvSpPr>
        <p:spPr bwMode="auto">
          <a:xfrm>
            <a:off x="4557010" y="4630994"/>
            <a:ext cx="4188784" cy="1578077"/>
          </a:xfrm>
          <a:prstGeom prst="callout2">
            <a:avLst>
              <a:gd name="adj1" fmla="val -3237"/>
              <a:gd name="adj2" fmla="val 56899"/>
              <a:gd name="adj3" fmla="val -199455"/>
              <a:gd name="adj4" fmla="val 23553"/>
              <a:gd name="adj5" fmla="val -50206"/>
              <a:gd name="adj6" fmla="val 2799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 smtClean="0">
                <a:solidFill>
                  <a:schemeClr val="tx1"/>
                </a:solidFill>
                <a:latin typeface="Comic Sans MS" pitchFamily="66" charset="0"/>
              </a:rPr>
              <a:t>SDS (Sodium </a:t>
            </a:r>
            <a:r>
              <a:rPr lang="fr-FR" dirty="0" err="1" smtClean="0">
                <a:solidFill>
                  <a:schemeClr val="tx1"/>
                </a:solidFill>
                <a:latin typeface="Comic Sans MS" pitchFamily="66" charset="0"/>
              </a:rPr>
              <a:t>Dodecyl</a:t>
            </a:r>
            <a:r>
              <a:rPr lang="fr-FR" dirty="0" smtClean="0">
                <a:solidFill>
                  <a:schemeClr val="tx1"/>
                </a:solidFill>
                <a:latin typeface="Comic Sans MS" pitchFamily="66" charset="0"/>
              </a:rPr>
              <a:t> Sulfate) détergent anionique </a:t>
            </a:r>
            <a:r>
              <a:rPr lang="fr-FR" dirty="0">
                <a:solidFill>
                  <a:schemeClr val="tx1"/>
                </a:solidFill>
                <a:latin typeface="Comic Sans MS" pitchFamily="66" charset="0"/>
              </a:rPr>
              <a:t>dénature les lipoprotéines membranaires et les enzymes </a:t>
            </a:r>
            <a:r>
              <a:rPr lang="fr-FR" dirty="0" err="1">
                <a:solidFill>
                  <a:schemeClr val="tx1"/>
                </a:solidFill>
                <a:latin typeface="Comic Sans MS" pitchFamily="66" charset="0"/>
              </a:rPr>
              <a:t>lysosomiales</a:t>
            </a:r>
            <a:r>
              <a:rPr lang="fr-FR" dirty="0">
                <a:solidFill>
                  <a:schemeClr val="tx1"/>
                </a:solidFill>
                <a:latin typeface="Comic Sans MS" pitchFamily="66" charset="0"/>
              </a:rPr>
              <a:t> et libère ainsi l'ADN tout en préservant sa structure.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2269" y="4684028"/>
            <a:ext cx="4129791" cy="1477328"/>
          </a:xfrm>
          <a:prstGeom prst="rect">
            <a:avLst/>
          </a:prstGeom>
          <a:gradFill flip="none" rotWithShape="1">
            <a:gsLst>
              <a:gs pos="0">
                <a:srgbClr val="3399FF">
                  <a:tint val="66000"/>
                  <a:satMod val="160000"/>
                </a:srgbClr>
              </a:gs>
              <a:gs pos="50000">
                <a:srgbClr val="3399FF">
                  <a:tint val="44500"/>
                  <a:satMod val="160000"/>
                </a:srgbClr>
              </a:gs>
              <a:gs pos="100000">
                <a:srgbClr val="3399FF">
                  <a:tint val="23500"/>
                  <a:satMod val="160000"/>
                </a:srgbClr>
              </a:gs>
            </a:gsLst>
            <a:lin ang="162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latin typeface="Comic Sans MS" pitchFamily="66" charset="0"/>
              </a:rPr>
              <a:t>Un traitement par la protéinase K (une protéase) permet de libérer l’ADN nucléaire en digérant les histones qui lui sont associées dans les chromosomes eucaryotes.</a:t>
            </a:r>
            <a:endParaRPr lang="en-US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/>
          <a:srcRect t="7765" b="8470"/>
          <a:stretch>
            <a:fillRect/>
          </a:stretch>
        </p:blipFill>
        <p:spPr bwMode="auto">
          <a:xfrm>
            <a:off x="940083" y="469951"/>
            <a:ext cx="7274523" cy="4072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rc 5"/>
          <p:cNvSpPr/>
          <p:nvPr/>
        </p:nvSpPr>
        <p:spPr>
          <a:xfrm>
            <a:off x="4408560" y="3961073"/>
            <a:ext cx="553185" cy="685881"/>
          </a:xfrm>
          <a:prstGeom prst="arc">
            <a:avLst>
              <a:gd name="adj1" fmla="val 15958411"/>
              <a:gd name="adj2" fmla="val 1543103"/>
            </a:avLst>
          </a:prstGeom>
          <a:ln w="28575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/>
          <p:cNvSpPr txBox="1"/>
          <p:nvPr/>
        </p:nvSpPr>
        <p:spPr>
          <a:xfrm>
            <a:off x="4161989" y="4358548"/>
            <a:ext cx="17892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 smtClean="0">
                <a:latin typeface="Comic Sans MS" pitchFamily="66" charset="0"/>
              </a:rPr>
              <a:t>Phase organique:</a:t>
            </a:r>
          </a:p>
          <a:p>
            <a:pPr algn="ctr"/>
            <a:r>
              <a:rPr lang="fr-FR" sz="1400" dirty="0" smtClean="0">
                <a:latin typeface="Comic Sans MS" pitchFamily="66" charset="0"/>
              </a:rPr>
              <a:t>le reste de phénol, </a:t>
            </a:r>
          </a:p>
          <a:p>
            <a:pPr algn="ctr"/>
            <a:r>
              <a:rPr lang="fr-FR" sz="1400" dirty="0" smtClean="0">
                <a:latin typeface="Comic Sans MS" pitchFamily="66" charset="0"/>
              </a:rPr>
              <a:t>protéines, lipides…</a:t>
            </a:r>
            <a:endParaRPr lang="fr-FR" sz="1400" dirty="0">
              <a:latin typeface="Comic Sans MS" pitchFamily="66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039085" y="2323706"/>
            <a:ext cx="87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rgbClr val="00B0F0"/>
                </a:solidFill>
                <a:latin typeface="Comic Sans MS" pitchFamily="66" charset="0"/>
              </a:rPr>
              <a:t>+EDTA</a:t>
            </a:r>
          </a:p>
        </p:txBody>
      </p:sp>
      <p:sp>
        <p:nvSpPr>
          <p:cNvPr id="9" name="Rectangle 8"/>
          <p:cNvSpPr/>
          <p:nvPr/>
        </p:nvSpPr>
        <p:spPr>
          <a:xfrm>
            <a:off x="494675" y="5171267"/>
            <a:ext cx="8229600" cy="1200329"/>
          </a:xfrm>
          <a:prstGeom prst="rect">
            <a:avLst/>
          </a:prstGeom>
          <a:solidFill>
            <a:srgbClr val="FFFF99"/>
          </a:solidFill>
          <a:ln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 smtClean="0">
                <a:solidFill>
                  <a:schemeClr val="tx1"/>
                </a:solidFill>
                <a:latin typeface="Comic Sans MS" pitchFamily="66" charset="0"/>
              </a:rPr>
              <a:t>Le traitement au phénol, chloroforme (CHCL</a:t>
            </a:r>
            <a:r>
              <a:rPr lang="fr-FR" b="1" baseline="-25000" dirty="0" smtClean="0">
                <a:solidFill>
                  <a:schemeClr val="tx1"/>
                </a:solidFill>
                <a:latin typeface="Comic Sans MS" pitchFamily="66" charset="0"/>
              </a:rPr>
              <a:t>3</a:t>
            </a:r>
            <a:r>
              <a:rPr lang="fr-FR" b="1" dirty="0" smtClean="0">
                <a:solidFill>
                  <a:schemeClr val="tx1"/>
                </a:solidFill>
                <a:latin typeface="Comic Sans MS" pitchFamily="66" charset="0"/>
              </a:rPr>
              <a:t> et </a:t>
            </a:r>
            <a:r>
              <a:rPr lang="fr-FR" b="1" dirty="0" err="1" smtClean="0">
                <a:solidFill>
                  <a:schemeClr val="tx1"/>
                </a:solidFill>
                <a:latin typeface="Comic Sans MS" pitchFamily="66" charset="0"/>
              </a:rPr>
              <a:t>Isoamyl</a:t>
            </a:r>
            <a:r>
              <a:rPr lang="fr-FR" b="1" dirty="0" smtClean="0">
                <a:solidFill>
                  <a:schemeClr val="tx1"/>
                </a:solidFill>
                <a:latin typeface="Comic Sans MS" pitchFamily="66" charset="0"/>
              </a:rPr>
              <a:t>-OH permet de dénaturer les protéines car non miscible à l’eau et de densité supérieure à cette dernière. Les acides nucléiques n'y sont pas non plus solubles et restent dans le surnageant aqueux.</a:t>
            </a:r>
            <a:endParaRPr lang="fr-FR" b="1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3350" y="1136725"/>
            <a:ext cx="71056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707905" y="5336157"/>
            <a:ext cx="7669165" cy="1015663"/>
          </a:xfrm>
          <a:prstGeom prst="rect">
            <a:avLst/>
          </a:prstGeom>
          <a:solidFill>
            <a:srgbClr val="FFFF99"/>
          </a:solidFill>
          <a:ln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fr-FR" sz="2000" smtClean="0">
                <a:solidFill>
                  <a:schemeClr val="tx1"/>
                </a:solidFill>
                <a:latin typeface="Comic Sans MS" pitchFamily="66" charset="0"/>
              </a:rPr>
              <a:t>Si la quantité d’acides nucléiques cibles est faible, un véhicule inerte (tel que le glycogène) peut être ajouté au mélange afin d’accroître l’efficacité de la précipitation.</a:t>
            </a:r>
            <a:endParaRPr lang="fr-FR" sz="200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" name="Légende sans bordure 2 5"/>
          <p:cNvSpPr/>
          <p:nvPr/>
        </p:nvSpPr>
        <p:spPr>
          <a:xfrm>
            <a:off x="353469" y="425375"/>
            <a:ext cx="3571900" cy="571480"/>
          </a:xfrm>
          <a:prstGeom prst="callout2">
            <a:avLst>
              <a:gd name="adj1" fmla="val 108048"/>
              <a:gd name="adj2" fmla="val 49795"/>
              <a:gd name="adj3" fmla="val 157248"/>
              <a:gd name="adj4" fmla="val 6863"/>
              <a:gd name="adj5" fmla="val 657097"/>
              <a:gd name="adj6" fmla="val 46788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tx1"/>
                </a:solidFill>
                <a:latin typeface="Comic Sans MS" pitchFamily="66" charset="0"/>
              </a:rPr>
              <a:t>Ethanol mobilise l’eau du milieu &amp; diminue la solubilité de l’ADN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616254" y="545689"/>
            <a:ext cx="33409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>
                <a:solidFill>
                  <a:srgbClr val="C00000"/>
                </a:solidFill>
                <a:latin typeface="Comic Sans MS" pitchFamily="66" charset="0"/>
              </a:rPr>
              <a:t>Purification de </a:t>
            </a:r>
            <a:r>
              <a:rPr lang="en-US" sz="2400" b="1" u="sng" dirty="0" err="1" smtClean="0">
                <a:solidFill>
                  <a:srgbClr val="C00000"/>
                </a:solidFill>
                <a:latin typeface="Comic Sans MS" pitchFamily="66" charset="0"/>
              </a:rPr>
              <a:t>l’ADN</a:t>
            </a:r>
            <a:endParaRPr lang="en-US" sz="2400" b="1" u="sng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37510" y="1146983"/>
            <a:ext cx="181927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1094281" y="4736807"/>
            <a:ext cx="68505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2142</TotalTime>
  <Words>1702</Words>
  <Application>Microsoft Office PowerPoint</Application>
  <PresentationFormat>Affichage à l'écran (4:3)</PresentationFormat>
  <Paragraphs>195</Paragraphs>
  <Slides>38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39" baseType="lpstr">
      <vt:lpstr>Aspect</vt:lpstr>
      <vt:lpstr>Techniques d’Analyse Moléculaire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Djida</dc:creator>
  <cp:lastModifiedBy>Djida</cp:lastModifiedBy>
  <cp:revision>203</cp:revision>
  <dcterms:created xsi:type="dcterms:W3CDTF">2014-02-03T17:24:17Z</dcterms:created>
  <dcterms:modified xsi:type="dcterms:W3CDTF">2014-03-01T19:06:19Z</dcterms:modified>
</cp:coreProperties>
</file>