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2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b="1" dirty="0" smtClean="0"/>
              <a:t>De la recherche bibliographique à la recherche </a:t>
            </a:r>
            <a:r>
              <a:rPr lang="fr-FR" sz="3200" b="1" dirty="0" err="1" smtClean="0"/>
              <a:t>webo</a:t>
            </a:r>
            <a:r>
              <a:rPr lang="fr-FR" sz="3200" b="1" dirty="0"/>
              <a:t>-</a:t>
            </a:r>
            <a:r>
              <a:rPr lang="fr-FR" sz="3200" b="1" dirty="0" smtClean="0"/>
              <a:t>graphique</a:t>
            </a:r>
            <a:endParaRPr lang="fr-FR" sz="3200" b="1" dirty="0"/>
          </a:p>
        </p:txBody>
      </p:sp>
      <p:sp>
        <p:nvSpPr>
          <p:cNvPr id="3" name="Sous-titre 2"/>
          <p:cNvSpPr>
            <a:spLocks noGrp="1"/>
          </p:cNvSpPr>
          <p:nvPr>
            <p:ph type="subTitle" idx="1"/>
          </p:nvPr>
        </p:nvSpPr>
        <p:spPr>
          <a:xfrm>
            <a:off x="2914466" y="3879666"/>
            <a:ext cx="6815669" cy="1320802"/>
          </a:xfrm>
        </p:spPr>
        <p:txBody>
          <a:bodyPr>
            <a:normAutofit/>
          </a:bodyPr>
          <a:lstStyle/>
          <a:p>
            <a:r>
              <a:rPr lang="fr-FR" sz="2000" b="1" dirty="0" smtClean="0">
                <a:latin typeface="Times New Roman" panose="02020603050405020304" pitchFamily="18" charset="0"/>
                <a:cs typeface="Times New Roman" panose="02020603050405020304" pitchFamily="18" charset="0"/>
              </a:rPr>
              <a:t>                                                                        </a:t>
            </a:r>
            <a:r>
              <a:rPr lang="fr-FR" sz="2200" b="1" dirty="0" smtClean="0">
                <a:solidFill>
                  <a:srgbClr val="C00000"/>
                </a:solidFill>
                <a:latin typeface="Times New Roman" panose="02020603050405020304" pitchFamily="18" charset="0"/>
                <a:cs typeface="Times New Roman" panose="02020603050405020304" pitchFamily="18" charset="0"/>
              </a:rPr>
              <a:t>Cours 03</a:t>
            </a:r>
            <a:endParaRPr lang="fr-FR" sz="2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27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0000"/>
                </a:solidFill>
              </a:rPr>
              <a:t>La recherche bibliographique à l’</a:t>
            </a:r>
            <a:r>
              <a:rPr lang="fr-FR" dirty="0" err="1">
                <a:solidFill>
                  <a:srgbClr val="C00000"/>
                </a:solidFill>
              </a:rPr>
              <a:t>é</a:t>
            </a:r>
            <a:r>
              <a:rPr lang="fr-FR" dirty="0" err="1" smtClean="0">
                <a:solidFill>
                  <a:srgbClr val="C00000"/>
                </a:solidFill>
              </a:rPr>
              <a:t>re</a:t>
            </a:r>
            <a:r>
              <a:rPr lang="fr-FR" dirty="0" smtClean="0">
                <a:solidFill>
                  <a:srgbClr val="C00000"/>
                </a:solidFill>
              </a:rPr>
              <a:t> du numérique</a:t>
            </a:r>
            <a:endParaRPr lang="fr-FR" dirty="0">
              <a:solidFill>
                <a:srgbClr val="C00000"/>
              </a:solidFill>
            </a:endParaRPr>
          </a:p>
        </p:txBody>
      </p:sp>
      <p:sp>
        <p:nvSpPr>
          <p:cNvPr id="3" name="Espace réservé du contenu 2"/>
          <p:cNvSpPr>
            <a:spLocks noGrp="1"/>
          </p:cNvSpPr>
          <p:nvPr>
            <p:ph idx="1"/>
          </p:nvPr>
        </p:nvSpPr>
        <p:spPr>
          <a:xfrm>
            <a:off x="1295401" y="2455817"/>
            <a:ext cx="9601196" cy="3420051"/>
          </a:xfrm>
        </p:spPr>
        <p:txBody>
          <a:bodyPr>
            <a:normAutofit fontScale="92500" lnSpcReduction="10000"/>
          </a:bodyPr>
          <a:lstStyle/>
          <a:p>
            <a:pPr algn="just"/>
            <a:r>
              <a:rPr lang="fr-FR" dirty="0" smtClean="0">
                <a:latin typeface="Times New Roman" panose="02020603050405020304" pitchFamily="18" charset="0"/>
                <a:cs typeface="Times New Roman" panose="02020603050405020304" pitchFamily="18" charset="0"/>
              </a:rPr>
              <a:t>La recherche bibliographique a énormément évolué durant les deux dernières décennies. Elle est passée d’une recherche </a:t>
            </a:r>
            <a:r>
              <a:rPr lang="fr-FR" b="1" dirty="0" smtClean="0">
                <a:latin typeface="Times New Roman" panose="02020603050405020304" pitchFamily="18" charset="0"/>
                <a:cs typeface="Times New Roman" panose="02020603050405020304" pitchFamily="18" charset="0"/>
              </a:rPr>
              <a:t>lente</a:t>
            </a:r>
            <a:r>
              <a:rPr lang="fr-FR" dirty="0" smtClean="0">
                <a:latin typeface="Times New Roman" panose="02020603050405020304" pitchFamily="18" charset="0"/>
                <a:cs typeface="Times New Roman" panose="02020603050405020304" pitchFamily="18" charset="0"/>
              </a:rPr>
              <a:t> et </a:t>
            </a:r>
            <a:r>
              <a:rPr lang="fr-FR" b="1" dirty="0" smtClean="0">
                <a:latin typeface="Times New Roman" panose="02020603050405020304" pitchFamily="18" charset="0"/>
                <a:cs typeface="Times New Roman" panose="02020603050405020304" pitchFamily="18" charset="0"/>
              </a:rPr>
              <a:t>active </a:t>
            </a:r>
            <a:r>
              <a:rPr lang="fr-FR" dirty="0" smtClean="0">
                <a:latin typeface="Times New Roman" panose="02020603050405020304" pitchFamily="18" charset="0"/>
                <a:cs typeface="Times New Roman" panose="02020603050405020304" pitchFamily="18" charset="0"/>
              </a:rPr>
              <a:t>impactant parfois le déplacement physique d’un lieu à un autre du chercheur ou du document, vers une recherche </a:t>
            </a:r>
            <a:r>
              <a:rPr lang="fr-FR" b="1" dirty="0" smtClean="0">
                <a:latin typeface="Times New Roman" panose="02020603050405020304" pitchFamily="18" charset="0"/>
                <a:cs typeface="Times New Roman" panose="02020603050405020304" pitchFamily="18" charset="0"/>
              </a:rPr>
              <a:t>rapide</a:t>
            </a:r>
            <a:r>
              <a:rPr lang="fr-FR" dirty="0" smtClean="0">
                <a:latin typeface="Times New Roman" panose="02020603050405020304" pitchFamily="18" charset="0"/>
                <a:cs typeface="Times New Roman" panose="02020603050405020304" pitchFamily="18" charset="0"/>
              </a:rPr>
              <a:t> et </a:t>
            </a:r>
            <a:r>
              <a:rPr lang="fr-FR" b="1" dirty="0" smtClean="0">
                <a:latin typeface="Times New Roman" panose="02020603050405020304" pitchFamily="18" charset="0"/>
                <a:cs typeface="Times New Roman" panose="02020603050405020304" pitchFamily="18" charset="0"/>
              </a:rPr>
              <a:t>passive</a:t>
            </a:r>
            <a:r>
              <a:rPr lang="fr-FR" dirty="0" smtClean="0">
                <a:latin typeface="Times New Roman" panose="02020603050405020304" pitchFamily="18" charset="0"/>
                <a:cs typeface="Times New Roman" panose="02020603050405020304" pitchFamily="18" charset="0"/>
              </a:rPr>
              <a:t> où l’information atterrit parfois elle-même entre les mains de l’utilisateur. </a:t>
            </a:r>
          </a:p>
          <a:p>
            <a:pPr algn="just"/>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a:t>
            </a:r>
            <a:r>
              <a:rPr lang="fr-FR" dirty="0" smtClean="0">
                <a:latin typeface="Times New Roman" panose="02020603050405020304" pitchFamily="18" charset="0"/>
                <a:cs typeface="Times New Roman" panose="02020603050405020304" pitchFamily="18" charset="0"/>
              </a:rPr>
              <a:t>es nouveaux outils numériques certes, permettent une </a:t>
            </a:r>
            <a:r>
              <a:rPr lang="fr-FR" b="1" dirty="0" smtClean="0">
                <a:latin typeface="Times New Roman" panose="02020603050405020304" pitchFamily="18" charset="0"/>
                <a:cs typeface="Times New Roman" panose="02020603050405020304" pitchFamily="18" charset="0"/>
              </a:rPr>
              <a:t>large diffusion </a:t>
            </a:r>
            <a:r>
              <a:rPr lang="fr-FR" dirty="0" smtClean="0">
                <a:latin typeface="Times New Roman" panose="02020603050405020304" pitchFamily="18" charset="0"/>
                <a:cs typeface="Times New Roman" panose="02020603050405020304" pitchFamily="18" charset="0"/>
              </a:rPr>
              <a:t>et la </a:t>
            </a:r>
            <a:r>
              <a:rPr lang="fr-FR" b="1" dirty="0" smtClean="0">
                <a:latin typeface="Times New Roman" panose="02020603050405020304" pitchFamily="18" charset="0"/>
                <a:cs typeface="Times New Roman" panose="02020603050405020304" pitchFamily="18" charset="0"/>
              </a:rPr>
              <a:t>rapidité de transmission d’informations </a:t>
            </a:r>
            <a:r>
              <a:rPr lang="fr-FR" dirty="0" smtClean="0">
                <a:latin typeface="Times New Roman" panose="02020603050405020304" pitchFamily="18" charset="0"/>
                <a:cs typeface="Times New Roman" panose="02020603050405020304" pitchFamily="18" charset="0"/>
              </a:rPr>
              <a:t>mais peuvent se montrer tous aussi peu fiables. </a:t>
            </a:r>
            <a:r>
              <a:rPr lang="fr-FR" dirty="0">
                <a:latin typeface="Times New Roman" panose="02020603050405020304" pitchFamily="18" charset="0"/>
                <a:cs typeface="Times New Roman" panose="02020603050405020304" pitchFamily="18" charset="0"/>
              </a:rPr>
              <a:t>C</a:t>
            </a:r>
            <a:r>
              <a:rPr lang="fr-FR" dirty="0" smtClean="0">
                <a:latin typeface="Times New Roman" panose="02020603050405020304" pitchFamily="18" charset="0"/>
                <a:cs typeface="Times New Roman" panose="02020603050405020304" pitchFamily="18" charset="0"/>
              </a:rPr>
              <a:t>’est ainsi qu’il est important de vérifier toujours les sources en ligne car  elles sont moins rigoureusement contrôlé que les sources académiques traditionnelles.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54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Internet</a:t>
            </a:r>
            <a:endParaRPr lang="fr-FR" b="1" dirty="0">
              <a:solidFill>
                <a:srgbClr val="C00000"/>
              </a:solidFill>
            </a:endParaRPr>
          </a:p>
        </p:txBody>
      </p:sp>
      <p:sp>
        <p:nvSpPr>
          <p:cNvPr id="3" name="Espace réservé du contenu 2"/>
          <p:cNvSpPr>
            <a:spLocks noGrp="1"/>
          </p:cNvSpPr>
          <p:nvPr>
            <p:ph idx="1"/>
          </p:nvPr>
        </p:nvSpPr>
        <p:spPr>
          <a:xfrm>
            <a:off x="1295401" y="2556931"/>
            <a:ext cx="9601196" cy="3621799"/>
          </a:xfrm>
        </p:spPr>
        <p:txBody>
          <a:bodyPr>
            <a:normAutofit fontScale="92500" lnSpcReduction="10000"/>
          </a:bodyPr>
          <a:lstStyle/>
          <a:p>
            <a:pPr algn="just"/>
            <a:r>
              <a:rPr lang="fr-FR" dirty="0">
                <a:solidFill>
                  <a:srgbClr val="1A1C1E"/>
                </a:solidFill>
                <a:latin typeface="Times New Roman" panose="02020603050405020304" pitchFamily="18" charset="0"/>
                <a:cs typeface="Times New Roman" panose="02020603050405020304" pitchFamily="18" charset="0"/>
              </a:rPr>
              <a:t>L'Internet est un </a:t>
            </a:r>
            <a:r>
              <a:rPr lang="fr-FR" b="1" dirty="0">
                <a:solidFill>
                  <a:srgbClr val="1A1C1E"/>
                </a:solidFill>
                <a:latin typeface="Times New Roman" panose="02020603050405020304" pitchFamily="18" charset="0"/>
                <a:cs typeface="Times New Roman" panose="02020603050405020304" pitchFamily="18" charset="0"/>
              </a:rPr>
              <a:t>réseau informatique mondial </a:t>
            </a:r>
            <a:r>
              <a:rPr lang="fr-FR" dirty="0">
                <a:solidFill>
                  <a:srgbClr val="1A1C1E"/>
                </a:solidFill>
                <a:latin typeface="Times New Roman" panose="02020603050405020304" pitchFamily="18" charset="0"/>
                <a:cs typeface="Times New Roman" panose="02020603050405020304" pitchFamily="18" charset="0"/>
              </a:rPr>
              <a:t>qui interconnecte des millions d'ordinateurs, permettant un </a:t>
            </a:r>
            <a:r>
              <a:rPr lang="fr-FR" i="1" dirty="0">
                <a:solidFill>
                  <a:srgbClr val="1A1C1E"/>
                </a:solidFill>
                <a:latin typeface="Times New Roman" panose="02020603050405020304" pitchFamily="18" charset="0"/>
                <a:cs typeface="Times New Roman" panose="02020603050405020304" pitchFamily="18" charset="0"/>
              </a:rPr>
              <a:t>échange de données massif </a:t>
            </a:r>
            <a:r>
              <a:rPr lang="fr-FR" dirty="0">
                <a:solidFill>
                  <a:srgbClr val="1A1C1E"/>
                </a:solidFill>
                <a:latin typeface="Times New Roman" panose="02020603050405020304" pitchFamily="18" charset="0"/>
                <a:cs typeface="Times New Roman" panose="02020603050405020304" pitchFamily="18" charset="0"/>
              </a:rPr>
              <a:t>et quasi </a:t>
            </a:r>
            <a:r>
              <a:rPr lang="fr-FR" dirty="0" smtClean="0">
                <a:solidFill>
                  <a:srgbClr val="1A1C1E"/>
                </a:solidFill>
                <a:latin typeface="Times New Roman" panose="02020603050405020304" pitchFamily="18" charset="0"/>
                <a:cs typeface="Times New Roman" panose="02020603050405020304" pitchFamily="18" charset="0"/>
              </a:rPr>
              <a:t>instantané. Il </a:t>
            </a:r>
            <a:r>
              <a:rPr lang="fr-FR" dirty="0">
                <a:solidFill>
                  <a:srgbClr val="1A1C1E"/>
                </a:solidFill>
                <a:latin typeface="Times New Roman" panose="02020603050405020304" pitchFamily="18" charset="0"/>
                <a:cs typeface="Times New Roman" panose="02020603050405020304" pitchFamily="18" charset="0"/>
              </a:rPr>
              <a:t>a été créé dans un contexte de </a:t>
            </a:r>
            <a:r>
              <a:rPr lang="fr-FR" b="1" dirty="0">
                <a:solidFill>
                  <a:srgbClr val="1A1C1E"/>
                </a:solidFill>
                <a:latin typeface="Times New Roman" panose="02020603050405020304" pitchFamily="18" charset="0"/>
                <a:cs typeface="Times New Roman" panose="02020603050405020304" pitchFamily="18" charset="0"/>
              </a:rPr>
              <a:t>Guerre Froide </a:t>
            </a:r>
            <a:r>
              <a:rPr lang="fr-FR" dirty="0">
                <a:solidFill>
                  <a:srgbClr val="1A1C1E"/>
                </a:solidFill>
                <a:latin typeface="Times New Roman" panose="02020603050405020304" pitchFamily="18" charset="0"/>
                <a:cs typeface="Times New Roman" panose="02020603050405020304" pitchFamily="18" charset="0"/>
              </a:rPr>
              <a:t>par </a:t>
            </a:r>
            <a:r>
              <a:rPr lang="fr-FR" b="1" dirty="0">
                <a:solidFill>
                  <a:srgbClr val="1A1C1E"/>
                </a:solidFill>
                <a:latin typeface="Times New Roman" panose="02020603050405020304" pitchFamily="18" charset="0"/>
                <a:cs typeface="Times New Roman" panose="02020603050405020304" pitchFamily="18" charset="0"/>
              </a:rPr>
              <a:t>les États-Unis </a:t>
            </a:r>
            <a:r>
              <a:rPr lang="fr-FR" dirty="0">
                <a:solidFill>
                  <a:srgbClr val="1A1C1E"/>
                </a:solidFill>
                <a:latin typeface="Times New Roman" panose="02020603050405020304" pitchFamily="18" charset="0"/>
                <a:cs typeface="Times New Roman" panose="02020603050405020304" pitchFamily="18" charset="0"/>
              </a:rPr>
              <a:t>; ses origines remontent à 1969 avec le réseau ARPANET, initié par le département de la Défense </a:t>
            </a:r>
            <a:r>
              <a:rPr lang="fr-FR" dirty="0" smtClean="0">
                <a:solidFill>
                  <a:srgbClr val="1A1C1E"/>
                </a:solidFill>
                <a:latin typeface="Times New Roman" panose="02020603050405020304" pitchFamily="18" charset="0"/>
                <a:cs typeface="Times New Roman" panose="02020603050405020304" pitchFamily="18" charset="0"/>
              </a:rPr>
              <a:t>américaine </a:t>
            </a:r>
            <a:r>
              <a:rPr lang="fr-FR" dirty="0">
                <a:solidFill>
                  <a:srgbClr val="1A1C1E"/>
                </a:solidFill>
                <a:latin typeface="Times New Roman" panose="02020603050405020304" pitchFamily="18" charset="0"/>
                <a:cs typeface="Times New Roman" panose="02020603050405020304" pitchFamily="18" charset="0"/>
              </a:rPr>
              <a:t>pour disposer d'un système de communication </a:t>
            </a:r>
            <a:r>
              <a:rPr lang="fr-FR" dirty="0" smtClean="0">
                <a:solidFill>
                  <a:srgbClr val="1A1C1E"/>
                </a:solidFill>
                <a:latin typeface="Times New Roman" panose="02020603050405020304" pitchFamily="18" charset="0"/>
                <a:cs typeface="Times New Roman" panose="02020603050405020304" pitchFamily="18" charset="0"/>
              </a:rPr>
              <a:t>décentralisé. </a:t>
            </a:r>
          </a:p>
          <a:p>
            <a:pPr algn="just"/>
            <a:r>
              <a:rPr lang="fr-FR" dirty="0" smtClean="0">
                <a:solidFill>
                  <a:srgbClr val="1A1C1E"/>
                </a:solidFill>
                <a:latin typeface="Times New Roman" panose="02020603050405020304" pitchFamily="18" charset="0"/>
                <a:cs typeface="Times New Roman" panose="02020603050405020304" pitchFamily="18" charset="0"/>
              </a:rPr>
              <a:t>Sa </a:t>
            </a:r>
            <a:r>
              <a:rPr lang="fr-FR" dirty="0">
                <a:solidFill>
                  <a:srgbClr val="1A1C1E"/>
                </a:solidFill>
                <a:latin typeface="Times New Roman" panose="02020603050405020304" pitchFamily="18" charset="0"/>
                <a:cs typeface="Times New Roman" panose="02020603050405020304" pitchFamily="18" charset="0"/>
              </a:rPr>
              <a:t>popularisation rapide après les années </a:t>
            </a:r>
            <a:r>
              <a:rPr lang="fr-FR" b="1" dirty="0">
                <a:solidFill>
                  <a:srgbClr val="1A1C1E"/>
                </a:solidFill>
                <a:latin typeface="Times New Roman" panose="02020603050405020304" pitchFamily="18" charset="0"/>
                <a:cs typeface="Times New Roman" panose="02020603050405020304" pitchFamily="18" charset="0"/>
              </a:rPr>
              <a:t>2000</a:t>
            </a:r>
            <a:r>
              <a:rPr lang="fr-FR" dirty="0">
                <a:solidFill>
                  <a:srgbClr val="1A1C1E"/>
                </a:solidFill>
                <a:latin typeface="Times New Roman" panose="02020603050405020304" pitchFamily="18" charset="0"/>
                <a:cs typeface="Times New Roman" panose="02020603050405020304" pitchFamily="18" charset="0"/>
              </a:rPr>
              <a:t> s'explique par la démocratisation de l'accès à Internet à haut débit, l'avènement du </a:t>
            </a:r>
            <a:r>
              <a:rPr lang="fr-FR" b="1" dirty="0">
                <a:solidFill>
                  <a:srgbClr val="1A1C1E"/>
                </a:solidFill>
                <a:latin typeface="Times New Roman" panose="02020603050405020304" pitchFamily="18" charset="0"/>
                <a:cs typeface="Times New Roman" panose="02020603050405020304" pitchFamily="18" charset="0"/>
              </a:rPr>
              <a:t>Web 2.0 </a:t>
            </a:r>
            <a:r>
              <a:rPr lang="fr-FR" dirty="0">
                <a:solidFill>
                  <a:srgbClr val="1A1C1E"/>
                </a:solidFill>
                <a:latin typeface="Times New Roman" panose="02020603050405020304" pitchFamily="18" charset="0"/>
                <a:cs typeface="Times New Roman" panose="02020603050405020304" pitchFamily="18" charset="0"/>
              </a:rPr>
              <a:t>qui a permis aux internautes de produire leurs propres contenus via les </a:t>
            </a:r>
            <a:r>
              <a:rPr lang="fr-FR" b="1" dirty="0">
                <a:solidFill>
                  <a:srgbClr val="1A1C1E"/>
                </a:solidFill>
                <a:latin typeface="Times New Roman" panose="02020603050405020304" pitchFamily="18" charset="0"/>
                <a:cs typeface="Times New Roman" panose="02020603050405020304" pitchFamily="18" charset="0"/>
              </a:rPr>
              <a:t>blogs</a:t>
            </a:r>
            <a:r>
              <a:rPr lang="fr-FR" dirty="0">
                <a:solidFill>
                  <a:srgbClr val="1A1C1E"/>
                </a:solidFill>
                <a:latin typeface="Times New Roman" panose="02020603050405020304" pitchFamily="18" charset="0"/>
                <a:cs typeface="Times New Roman" panose="02020603050405020304" pitchFamily="18" charset="0"/>
              </a:rPr>
              <a:t> et surtout les </a:t>
            </a:r>
            <a:r>
              <a:rPr lang="fr-FR" b="1" dirty="0">
                <a:solidFill>
                  <a:srgbClr val="1A1C1E"/>
                </a:solidFill>
                <a:latin typeface="Times New Roman" panose="02020603050405020304" pitchFamily="18" charset="0"/>
                <a:cs typeface="Times New Roman" panose="02020603050405020304" pitchFamily="18" charset="0"/>
              </a:rPr>
              <a:t>réseaux sociaux </a:t>
            </a:r>
            <a:r>
              <a:rPr lang="fr-FR" dirty="0">
                <a:solidFill>
                  <a:srgbClr val="1A1C1E"/>
                </a:solidFill>
                <a:latin typeface="Times New Roman" panose="02020603050405020304" pitchFamily="18" charset="0"/>
                <a:cs typeface="Times New Roman" panose="02020603050405020304" pitchFamily="18" charset="0"/>
              </a:rPr>
              <a:t>comme </a:t>
            </a:r>
            <a:r>
              <a:rPr lang="fr-FR" b="1" dirty="0">
                <a:solidFill>
                  <a:srgbClr val="1A1C1E"/>
                </a:solidFill>
                <a:latin typeface="Times New Roman" panose="02020603050405020304" pitchFamily="18" charset="0"/>
                <a:cs typeface="Times New Roman" panose="02020603050405020304" pitchFamily="18" charset="0"/>
              </a:rPr>
              <a:t>Facebook </a:t>
            </a:r>
            <a:r>
              <a:rPr lang="fr-FR" dirty="0">
                <a:solidFill>
                  <a:srgbClr val="1A1C1E"/>
                </a:solidFill>
                <a:latin typeface="Times New Roman" panose="02020603050405020304" pitchFamily="18" charset="0"/>
                <a:cs typeface="Times New Roman" panose="02020603050405020304" pitchFamily="18" charset="0"/>
              </a:rPr>
              <a:t>(créé en 2004), et l'explosion de l'Internet mobile avec l'arrivée des smartphones qui ont rendu le réseau accessible partout et à tout moment.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latin typeface="Times New Roman" panose="02020603050405020304" pitchFamily="18" charset="0"/>
                <a:cs typeface="Times New Roman" panose="02020603050405020304" pitchFamily="18" charset="0"/>
              </a:rPr>
              <a:t>L’internet et l’information</a:t>
            </a:r>
            <a:endParaRPr lang="fr-FR"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a:bodyPr>
          <a:lstStyle/>
          <a:p>
            <a:r>
              <a:rPr lang="fr-FR" dirty="0" smtClean="0">
                <a:solidFill>
                  <a:schemeClr val="tx1"/>
                </a:solidFill>
                <a:latin typeface="Times New Roman" panose="02020603050405020304" pitchFamily="18" charset="0"/>
                <a:cs typeface="Times New Roman" panose="02020603050405020304" pitchFamily="18" charset="0"/>
              </a:rPr>
              <a:t>D’une préoccupation purement </a:t>
            </a:r>
            <a:r>
              <a:rPr lang="fr-FR" b="1" i="1" dirty="0" smtClean="0">
                <a:solidFill>
                  <a:schemeClr val="tx1"/>
                </a:solidFill>
                <a:latin typeface="Times New Roman" panose="02020603050405020304" pitchFamily="18" charset="0"/>
                <a:cs typeface="Times New Roman" panose="02020603050405020304" pitchFamily="18" charset="0"/>
              </a:rPr>
              <a:t>militaire</a:t>
            </a:r>
            <a:r>
              <a:rPr lang="fr-FR"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à un </a:t>
            </a:r>
            <a:r>
              <a:rPr lang="fr-FR" dirty="0" smtClean="0">
                <a:solidFill>
                  <a:schemeClr val="tx1"/>
                </a:solidFill>
                <a:latin typeface="Times New Roman" panose="02020603050405020304" pitchFamily="18" charset="0"/>
                <a:cs typeface="Times New Roman" panose="02020603050405020304" pitchFamily="18" charset="0"/>
              </a:rPr>
              <a:t>outil de diffusion du </a:t>
            </a:r>
            <a:r>
              <a:rPr lang="fr-FR" b="1" i="1" dirty="0" smtClean="0">
                <a:solidFill>
                  <a:schemeClr val="tx1"/>
                </a:solidFill>
                <a:latin typeface="Times New Roman" panose="02020603050405020304" pitchFamily="18" charset="0"/>
                <a:cs typeface="Times New Roman" panose="02020603050405020304" pitchFamily="18" charset="0"/>
              </a:rPr>
              <a:t>savoir</a:t>
            </a:r>
            <a:r>
              <a:rPr lang="fr-FR"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enfin à </a:t>
            </a:r>
            <a:r>
              <a:rPr lang="fr-FR" dirty="0" smtClean="0">
                <a:solidFill>
                  <a:schemeClr val="tx1"/>
                </a:solidFill>
                <a:latin typeface="Times New Roman" panose="02020603050405020304" pitchFamily="18" charset="0"/>
                <a:cs typeface="Times New Roman" panose="02020603050405020304" pitchFamily="18" charset="0"/>
              </a:rPr>
              <a:t>un </a:t>
            </a:r>
            <a:r>
              <a:rPr lang="fr-FR" b="1" i="1" dirty="0" smtClean="0">
                <a:solidFill>
                  <a:schemeClr val="tx1"/>
                </a:solidFill>
                <a:latin typeface="Times New Roman" panose="02020603050405020304" pitchFamily="18" charset="0"/>
                <a:cs typeface="Times New Roman" panose="02020603050405020304" pitchFamily="18" charset="0"/>
              </a:rPr>
              <a:t>enjeu commercial</a:t>
            </a:r>
            <a:r>
              <a:rPr lang="fr-FR" dirty="0" smtClean="0">
                <a:solidFill>
                  <a:schemeClr val="tx1"/>
                </a:solidFill>
                <a:latin typeface="Times New Roman" panose="02020603050405020304" pitchFamily="18" charset="0"/>
                <a:cs typeface="Times New Roman" panose="02020603050405020304" pitchFamily="18" charset="0"/>
              </a:rPr>
              <a:t>, l’internet est ainsi devenu en quelques décennies un hyper média.  </a:t>
            </a:r>
            <a:r>
              <a:rPr lang="fr-FR" dirty="0">
                <a:solidFill>
                  <a:schemeClr val="tx1"/>
                </a:solidFill>
                <a:latin typeface="Times New Roman" panose="02020603050405020304" pitchFamily="18" charset="0"/>
                <a:cs typeface="Times New Roman" panose="02020603050405020304" pitchFamily="18" charset="0"/>
              </a:rPr>
              <a:t>G</a:t>
            </a:r>
            <a:r>
              <a:rPr lang="fr-FR" dirty="0" smtClean="0">
                <a:solidFill>
                  <a:schemeClr val="tx1"/>
                </a:solidFill>
                <a:latin typeface="Times New Roman" panose="02020603050405020304" pitchFamily="18" charset="0"/>
                <a:cs typeface="Times New Roman" panose="02020603050405020304" pitchFamily="18" charset="0"/>
              </a:rPr>
              <a:t>râce à la numérisation, il rend possible l’échange de tout type d’information à travers le monde en temps réel. </a:t>
            </a:r>
          </a:p>
          <a:p>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L</a:t>
            </a:r>
            <a:r>
              <a:rPr lang="fr-FR" dirty="0" smtClean="0">
                <a:solidFill>
                  <a:schemeClr val="tx1"/>
                </a:solidFill>
                <a:latin typeface="Times New Roman" panose="02020603050405020304" pitchFamily="18" charset="0"/>
                <a:cs typeface="Times New Roman" panose="02020603050405020304" pitchFamily="18" charset="0"/>
              </a:rPr>
              <a:t>’internet permet un accès </a:t>
            </a:r>
            <a:r>
              <a:rPr lang="fr-FR" i="1" dirty="0" smtClean="0">
                <a:solidFill>
                  <a:schemeClr val="tx1"/>
                </a:solidFill>
                <a:latin typeface="Times New Roman" panose="02020603050405020304" pitchFamily="18" charset="0"/>
                <a:cs typeface="Times New Roman" panose="02020603050405020304" pitchFamily="18" charset="0"/>
              </a:rPr>
              <a:t>plus </a:t>
            </a:r>
            <a:r>
              <a:rPr lang="fr-FR" i="1" dirty="0" smtClean="0">
                <a:solidFill>
                  <a:schemeClr val="tx1"/>
                </a:solidFill>
                <a:latin typeface="Times New Roman" panose="02020603050405020304" pitchFamily="18" charset="0"/>
                <a:cs typeface="Times New Roman" panose="02020603050405020304" pitchFamily="18" charset="0"/>
              </a:rPr>
              <a:t>libre, </a:t>
            </a:r>
            <a:r>
              <a:rPr lang="fr-FR" i="1" dirty="0" smtClean="0">
                <a:solidFill>
                  <a:schemeClr val="tx1"/>
                </a:solidFill>
                <a:latin typeface="Times New Roman" panose="02020603050405020304" pitchFamily="18" charset="0"/>
                <a:cs typeface="Times New Roman" panose="02020603050405020304" pitchFamily="18" charset="0"/>
              </a:rPr>
              <a:t>plus </a:t>
            </a:r>
            <a:r>
              <a:rPr lang="fr-FR" i="1" dirty="0" smtClean="0">
                <a:solidFill>
                  <a:schemeClr val="tx1"/>
                </a:solidFill>
                <a:latin typeface="Times New Roman" panose="02020603050405020304" pitchFamily="18" charset="0"/>
                <a:cs typeface="Times New Roman" panose="02020603050405020304" pitchFamily="18" charset="0"/>
              </a:rPr>
              <a:t>complet, </a:t>
            </a:r>
            <a:r>
              <a:rPr lang="fr-FR" i="1" dirty="0" smtClean="0">
                <a:solidFill>
                  <a:schemeClr val="tx1"/>
                </a:solidFill>
                <a:latin typeface="Times New Roman" panose="02020603050405020304" pitchFamily="18" charset="0"/>
                <a:cs typeface="Times New Roman" panose="02020603050405020304" pitchFamily="18" charset="0"/>
              </a:rPr>
              <a:t>plus rapide moins coût</a:t>
            </a:r>
            <a:r>
              <a:rPr lang="fr-FR" dirty="0" smtClean="0">
                <a:solidFill>
                  <a:schemeClr val="tx1"/>
                </a:solidFill>
                <a:latin typeface="Times New Roman" panose="02020603050405020304" pitchFamily="18" charset="0"/>
                <a:cs typeface="Times New Roman" panose="02020603050405020304" pitchFamily="18" charset="0"/>
              </a:rPr>
              <a:t>eux et </a:t>
            </a:r>
            <a:r>
              <a:rPr lang="fr-FR" i="1" dirty="0" smtClean="0">
                <a:solidFill>
                  <a:schemeClr val="tx1"/>
                </a:solidFill>
                <a:latin typeface="Times New Roman" panose="02020603050405020304" pitchFamily="18" charset="0"/>
                <a:cs typeface="Times New Roman" panose="02020603050405020304" pitchFamily="18" charset="0"/>
              </a:rPr>
              <a:t>plus adapté </a:t>
            </a:r>
            <a:r>
              <a:rPr lang="fr-FR" dirty="0" smtClean="0">
                <a:solidFill>
                  <a:schemeClr val="tx1"/>
                </a:solidFill>
                <a:latin typeface="Times New Roman" panose="02020603050405020304" pitchFamily="18" charset="0"/>
                <a:cs typeface="Times New Roman" panose="02020603050405020304" pitchFamily="18" charset="0"/>
              </a:rPr>
              <a:t>à l’information.  L’internet est </a:t>
            </a:r>
            <a:r>
              <a:rPr lang="fr-FR" b="1" dirty="0" smtClean="0">
                <a:solidFill>
                  <a:schemeClr val="tx1"/>
                </a:solidFill>
                <a:latin typeface="Times New Roman" panose="02020603050405020304" pitchFamily="18" charset="0"/>
                <a:cs typeface="Times New Roman" panose="02020603050405020304" pitchFamily="18" charset="0"/>
              </a:rPr>
              <a:t>un multimédia </a:t>
            </a:r>
            <a:r>
              <a:rPr lang="fr-FR" b="1" dirty="0" smtClean="0">
                <a:solidFill>
                  <a:schemeClr val="tx1"/>
                </a:solidFill>
                <a:latin typeface="Times New Roman" panose="02020603050405020304" pitchFamily="18" charset="0"/>
                <a:cs typeface="Times New Roman" panose="02020603050405020304" pitchFamily="18" charset="0"/>
              </a:rPr>
              <a:t>interactif</a:t>
            </a:r>
            <a:r>
              <a:rPr lang="fr-FR"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le récepteur devient plus actif, il peut déconstruire l’information puis la reconstruire.  </a:t>
            </a:r>
            <a:r>
              <a:rPr lang="fr-FR" dirty="0">
                <a:solidFill>
                  <a:schemeClr val="tx1"/>
                </a:solidFill>
                <a:latin typeface="Times New Roman" panose="02020603050405020304" pitchFamily="18" charset="0"/>
                <a:cs typeface="Times New Roman" panose="02020603050405020304" pitchFamily="18" charset="0"/>
              </a:rPr>
              <a:t>L</a:t>
            </a:r>
            <a:r>
              <a:rPr lang="fr-FR" dirty="0" smtClean="0">
                <a:solidFill>
                  <a:schemeClr val="tx1"/>
                </a:solidFill>
                <a:latin typeface="Times New Roman" panose="02020603050405020304" pitchFamily="18" charset="0"/>
                <a:cs typeface="Times New Roman" panose="02020603050405020304" pitchFamily="18" charset="0"/>
              </a:rPr>
              <a:t>e public peut donc, aussi produire et diffuser l’information </a:t>
            </a:r>
            <a:r>
              <a:rPr lang="fr-FR" dirty="0" smtClean="0">
                <a:solidFill>
                  <a:schemeClr val="tx1"/>
                </a:solidFill>
                <a:latin typeface="Times New Roman" panose="02020603050405020304" pitchFamily="18" charset="0"/>
                <a:cs typeface="Times New Roman" panose="02020603050405020304" pitchFamily="18" charset="0"/>
              </a:rPr>
              <a:t>mais, </a:t>
            </a:r>
            <a:r>
              <a:rPr lang="fr-FR" dirty="0" smtClean="0">
                <a:solidFill>
                  <a:schemeClr val="tx1"/>
                </a:solidFill>
                <a:latin typeface="Times New Roman" panose="02020603050405020304" pitchFamily="18" charset="0"/>
                <a:cs typeface="Times New Roman" panose="02020603050405020304" pitchFamily="18" charset="0"/>
              </a:rPr>
              <a:t>il y a toujours le risque accru de désinformation et de la manipulation.</a:t>
            </a: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6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    Webographie ????</a:t>
            </a:r>
            <a:endParaRPr lang="fr-FR" dirty="0">
              <a:solidFill>
                <a:srgbClr val="C00000"/>
              </a:solidFill>
            </a:endParaRPr>
          </a:p>
        </p:txBody>
      </p:sp>
      <p:sp>
        <p:nvSpPr>
          <p:cNvPr id="3" name="Espace réservé du contenu 2"/>
          <p:cNvSpPr>
            <a:spLocks noGrp="1"/>
          </p:cNvSpPr>
          <p:nvPr>
            <p:ph idx="1"/>
          </p:nvPr>
        </p:nvSpPr>
        <p:spPr>
          <a:xfrm>
            <a:off x="1295402" y="2556932"/>
            <a:ext cx="9601196" cy="3318936"/>
          </a:xfrm>
        </p:spPr>
        <p:txBody>
          <a:bodyPr/>
          <a:lstStyle/>
          <a:p>
            <a:endParaRPr lang="fr-FR" dirty="0" smtClean="0">
              <a:solidFill>
                <a:srgbClr val="1A1C1E"/>
              </a:solidFill>
              <a:latin typeface="Inter"/>
            </a:endParaRPr>
          </a:p>
          <a:p>
            <a:pPr algn="just"/>
            <a:r>
              <a:rPr lang="fr-FR" dirty="0" smtClean="0">
                <a:solidFill>
                  <a:srgbClr val="1A1C1E"/>
                </a:solidFill>
                <a:latin typeface="Times New Roman" panose="02020603050405020304" pitchFamily="18" charset="0"/>
                <a:cs typeface="Times New Roman" panose="02020603050405020304" pitchFamily="18" charset="0"/>
              </a:rPr>
              <a:t>Une </a:t>
            </a:r>
            <a:r>
              <a:rPr lang="fr-FR" dirty="0">
                <a:solidFill>
                  <a:srgbClr val="1A1C1E"/>
                </a:solidFill>
                <a:latin typeface="Times New Roman" panose="02020603050405020304" pitchFamily="18" charset="0"/>
                <a:cs typeface="Times New Roman" panose="02020603050405020304" pitchFamily="18" charset="0"/>
              </a:rPr>
              <a:t>webographie est une liste organisée de ressources issues d'Internet (sites web, articles en ligne, blogs, etc.) utilisées pour la rédaction d'un document. C'est l'équivalent d'une bibliographie, mais dédiée exclusivement aux sources </a:t>
            </a:r>
            <a:r>
              <a:rPr lang="fr-FR" b="1" dirty="0">
                <a:solidFill>
                  <a:srgbClr val="1A1C1E"/>
                </a:solidFill>
                <a:latin typeface="Times New Roman" panose="02020603050405020304" pitchFamily="18" charset="0"/>
                <a:cs typeface="Times New Roman" panose="02020603050405020304" pitchFamily="18" charset="0"/>
              </a:rPr>
              <a:t>du web</a:t>
            </a:r>
            <a:r>
              <a:rPr lang="fr-FR" dirty="0">
                <a:solidFill>
                  <a:srgbClr val="1A1C1E"/>
                </a:solidFill>
                <a:latin typeface="Times New Roman" panose="02020603050405020304" pitchFamily="18" charset="0"/>
                <a:cs typeface="Times New Roman" panose="02020603050405020304" pitchFamily="18" charset="0"/>
              </a:rPr>
              <a:t>. Elle permet de citer et de retrouver les références électroniques consultées.</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880518" y="678390"/>
            <a:ext cx="2619375" cy="1743075"/>
          </a:xfrm>
          <a:prstGeom prst="rect">
            <a:avLst/>
          </a:prstGeom>
        </p:spPr>
      </p:pic>
      <p:pic>
        <p:nvPicPr>
          <p:cNvPr id="5" name="Image 4"/>
          <p:cNvPicPr>
            <a:picLocks noChangeAspect="1"/>
          </p:cNvPicPr>
          <p:nvPr/>
        </p:nvPicPr>
        <p:blipFill>
          <a:blip r:embed="rId3"/>
          <a:stretch>
            <a:fillRect/>
          </a:stretch>
        </p:blipFill>
        <p:spPr>
          <a:xfrm>
            <a:off x="9099642" y="5488411"/>
            <a:ext cx="2336753" cy="774913"/>
          </a:xfrm>
          <a:prstGeom prst="rect">
            <a:avLst/>
          </a:prstGeom>
        </p:spPr>
      </p:pic>
    </p:spTree>
    <p:extLst>
      <p:ext uri="{BB962C8B-B14F-4D97-AF65-F5344CB8AC3E}">
        <p14:creationId xmlns:p14="http://schemas.microsoft.com/office/powerpoint/2010/main" val="223378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016485"/>
          </a:xfrm>
        </p:spPr>
        <p:txBody>
          <a:bodyPr>
            <a:normAutofit fontScale="90000"/>
          </a:bodyPr>
          <a:lstStyle/>
          <a:p>
            <a:r>
              <a:rPr lang="fr-FR" sz="3200" dirty="0" smtClean="0">
                <a:solidFill>
                  <a:srgbClr val="C00000"/>
                </a:solidFill>
                <a:latin typeface="Times New Roman" panose="02020603050405020304" pitchFamily="18" charset="0"/>
                <a:cs typeface="Times New Roman" panose="02020603050405020304" pitchFamily="18" charset="0"/>
              </a:rPr>
              <a:t>Les avantages et inconvénients de la recherche documentaire en ligne </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1152144" y="2560320"/>
            <a:ext cx="4945598" cy="3526970"/>
          </a:xfrm>
        </p:spPr>
        <p:txBody>
          <a:bodyPr>
            <a:normAutofit fontScale="55000" lnSpcReduction="20000"/>
          </a:bodyPr>
          <a:lstStyle/>
          <a:p>
            <a:pPr marL="0" indent="0">
              <a:buNone/>
            </a:pPr>
            <a:r>
              <a:rPr lang="fr-FR" b="1" dirty="0">
                <a:solidFill>
                  <a:srgbClr val="1A1C1E"/>
                </a:solidFill>
                <a:latin typeface="Times New Roman" panose="02020603050405020304" pitchFamily="18" charset="0"/>
                <a:cs typeface="Times New Roman" panose="02020603050405020304" pitchFamily="18" charset="0"/>
              </a:rPr>
              <a:t>Avantages</a:t>
            </a:r>
          </a:p>
          <a:p>
            <a:pPr>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Accès rapide et immédiat</a:t>
            </a:r>
            <a:r>
              <a:rPr lang="fr-FR" dirty="0">
                <a:solidFill>
                  <a:srgbClr val="1A1C1E"/>
                </a:solidFill>
                <a:latin typeface="Times New Roman" panose="02020603050405020304" pitchFamily="18" charset="0"/>
                <a:cs typeface="Times New Roman" panose="02020603050405020304" pitchFamily="18" charset="0"/>
              </a:rPr>
              <a:t> : L'information est disponible instantanément, en quelques clics</a:t>
            </a:r>
            <a:r>
              <a:rPr lang="fr-FR" dirty="0" smtClean="0">
                <a:solidFill>
                  <a:srgbClr val="1A1C1E"/>
                </a:solidFill>
                <a:latin typeface="Times New Roman" panose="02020603050405020304" pitchFamily="18" charset="0"/>
                <a:cs typeface="Times New Roman" panose="02020603050405020304" pitchFamily="18" charset="0"/>
              </a:rPr>
              <a:t>.</a:t>
            </a:r>
            <a:endParaRPr lang="fr-FR"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Volume d'informations immense</a:t>
            </a:r>
            <a:r>
              <a:rPr lang="fr-FR" dirty="0">
                <a:solidFill>
                  <a:srgbClr val="1A1C1E"/>
                </a:solidFill>
                <a:latin typeface="Times New Roman" panose="02020603050405020304" pitchFamily="18" charset="0"/>
                <a:cs typeface="Times New Roman" panose="02020603050405020304" pitchFamily="18" charset="0"/>
              </a:rPr>
              <a:t> : Internet offre une quantité quasi illimitée de sources et de documents</a:t>
            </a:r>
            <a:r>
              <a:rPr lang="fr-FR" dirty="0" smtClean="0">
                <a:solidFill>
                  <a:srgbClr val="1A1C1E"/>
                </a:solidFill>
                <a:latin typeface="Times New Roman" panose="02020603050405020304" pitchFamily="18" charset="0"/>
                <a:cs typeface="Times New Roman" panose="02020603050405020304" pitchFamily="18" charset="0"/>
              </a:rPr>
              <a:t>.</a:t>
            </a:r>
            <a:endParaRPr lang="fr-FR"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Économie de temps et de coûts</a:t>
            </a:r>
            <a:r>
              <a:rPr lang="fr-FR" dirty="0">
                <a:solidFill>
                  <a:srgbClr val="1A1C1E"/>
                </a:solidFill>
                <a:latin typeface="Times New Roman" panose="02020603050405020304" pitchFamily="18" charset="0"/>
                <a:cs typeface="Times New Roman" panose="02020603050405020304" pitchFamily="18" charset="0"/>
              </a:rPr>
              <a:t> : Elle réduit les frais et le temps de déplacement vers les </a:t>
            </a:r>
            <a:r>
              <a:rPr lang="fr-FR" dirty="0" smtClean="0">
                <a:solidFill>
                  <a:srgbClr val="1A1C1E"/>
                </a:solidFill>
                <a:latin typeface="Times New Roman" panose="02020603050405020304" pitchFamily="18" charset="0"/>
                <a:cs typeface="Times New Roman" panose="02020603050405020304" pitchFamily="18" charset="0"/>
              </a:rPr>
              <a:t>bibliothèques.</a:t>
            </a:r>
          </a:p>
          <a:p>
            <a:pPr>
              <a:buFont typeface="+mj-lt"/>
              <a:buAutoNum type="arabicPeriod"/>
            </a:pPr>
            <a:r>
              <a:rPr lang="fr-FR" b="1" dirty="0" smtClean="0">
                <a:solidFill>
                  <a:srgbClr val="1A1C1E"/>
                </a:solidFill>
                <a:latin typeface="Times New Roman" panose="02020603050405020304" pitchFamily="18" charset="0"/>
                <a:cs typeface="Times New Roman" panose="02020603050405020304" pitchFamily="18" charset="0"/>
              </a:rPr>
              <a:t>Accessibilité  </a:t>
            </a:r>
            <a:r>
              <a:rPr lang="fr-FR" b="1" dirty="0">
                <a:solidFill>
                  <a:srgbClr val="1A1C1E"/>
                </a:solidFill>
                <a:latin typeface="Times New Roman" panose="02020603050405020304" pitchFamily="18" charset="0"/>
                <a:cs typeface="Times New Roman" panose="02020603050405020304" pitchFamily="18" charset="0"/>
              </a:rPr>
              <a:t>24h/24 et 7j/7</a:t>
            </a:r>
            <a:r>
              <a:rPr lang="fr-FR" dirty="0">
                <a:solidFill>
                  <a:srgbClr val="1A1C1E"/>
                </a:solidFill>
                <a:latin typeface="Times New Roman" panose="02020603050405020304" pitchFamily="18" charset="0"/>
                <a:cs typeface="Times New Roman" panose="02020603050405020304" pitchFamily="18" charset="0"/>
              </a:rPr>
              <a:t> : La recherche peut être effectuée n'importe où et à n'importe quel moment</a:t>
            </a:r>
            <a:r>
              <a:rPr lang="fr-FR" dirty="0" smtClean="0">
                <a:solidFill>
                  <a:srgbClr val="1A1C1E"/>
                </a:solidFill>
                <a:latin typeface="Times New Roman" panose="02020603050405020304" pitchFamily="18" charset="0"/>
                <a:cs typeface="Times New Roman" panose="02020603050405020304" pitchFamily="18" charset="0"/>
              </a:rPr>
              <a:t>. </a:t>
            </a:r>
            <a:endParaRPr lang="fr-FR"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Facilité de partage</a:t>
            </a:r>
            <a:r>
              <a:rPr lang="fr-FR" dirty="0">
                <a:solidFill>
                  <a:srgbClr val="1A1C1E"/>
                </a:solidFill>
                <a:latin typeface="Times New Roman" panose="02020603050405020304" pitchFamily="18" charset="0"/>
                <a:cs typeface="Times New Roman" panose="02020603050405020304" pitchFamily="18" charset="0"/>
              </a:rPr>
              <a:t> : Les documents numériques se partagent et se transfèrent très facilement.</a:t>
            </a:r>
          </a:p>
          <a:p>
            <a:pPr>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Mise à jour fréquente</a:t>
            </a:r>
            <a:r>
              <a:rPr lang="fr-FR" dirty="0">
                <a:solidFill>
                  <a:srgbClr val="1A1C1E"/>
                </a:solidFill>
                <a:latin typeface="Times New Roman" panose="02020603050405020304" pitchFamily="18" charset="0"/>
                <a:cs typeface="Times New Roman" panose="02020603050405020304" pitchFamily="18" charset="0"/>
              </a:rPr>
              <a:t> : L'information en ligne est souvent plus récente que dans les documents </a:t>
            </a:r>
            <a:r>
              <a:rPr lang="fr-FR" dirty="0" smtClean="0">
                <a:solidFill>
                  <a:srgbClr val="1A1C1E"/>
                </a:solidFill>
                <a:latin typeface="Times New Roman" panose="02020603050405020304" pitchFamily="18" charset="0"/>
                <a:cs typeface="Times New Roman" panose="02020603050405020304" pitchFamily="18" charset="0"/>
              </a:rPr>
              <a:t>imprimés. </a:t>
            </a:r>
          </a:p>
          <a:p>
            <a:pPr>
              <a:buFont typeface="+mj-lt"/>
              <a:buAutoNum type="arabicPeriod"/>
            </a:pPr>
            <a:r>
              <a:rPr lang="fr-FR" b="1" dirty="0" smtClean="0">
                <a:latin typeface="Times New Roman" panose="02020603050405020304" pitchFamily="18" charset="0"/>
                <a:cs typeface="Times New Roman" panose="02020603050405020304" pitchFamily="18" charset="0"/>
              </a:rPr>
              <a:t>Variété </a:t>
            </a:r>
            <a:r>
              <a:rPr lang="fr-FR" b="1" dirty="0">
                <a:latin typeface="Times New Roman" panose="02020603050405020304" pitchFamily="18" charset="0"/>
                <a:cs typeface="Times New Roman" panose="02020603050405020304" pitchFamily="18" charset="0"/>
              </a:rPr>
              <a:t>des formats </a:t>
            </a:r>
            <a:r>
              <a:rPr lang="fr-FR" dirty="0">
                <a:latin typeface="Times New Roman" panose="02020603050405020304" pitchFamily="18" charset="0"/>
                <a:cs typeface="Times New Roman" panose="02020603050405020304" pitchFamily="18" charset="0"/>
              </a:rPr>
              <a:t>: Accès à des textes, </a:t>
            </a:r>
            <a:r>
              <a:rPr lang="fr-FR" dirty="0" smtClean="0">
                <a:latin typeface="Times New Roman" panose="02020603050405020304" pitchFamily="18" charset="0"/>
                <a:cs typeface="Times New Roman" panose="02020603050405020304" pitchFamily="18" charset="0"/>
              </a:rPr>
              <a:t>ouvrages électronique, vidéos</a:t>
            </a:r>
            <a:r>
              <a:rPr lang="fr-FR" dirty="0">
                <a:latin typeface="Times New Roman" panose="02020603050405020304" pitchFamily="18" charset="0"/>
                <a:cs typeface="Times New Roman" panose="02020603050405020304" pitchFamily="18" charset="0"/>
              </a:rPr>
              <a:t>, articles scientifiques, blogs, etc. </a:t>
            </a:r>
            <a:endParaRPr lang="fr-FR" dirty="0">
              <a:solidFill>
                <a:srgbClr val="1A1C1E"/>
              </a:solidFill>
              <a:latin typeface="Times New Roman" panose="02020603050405020304" pitchFamily="18" charset="0"/>
              <a:cs typeface="Times New Roman" panose="02020603050405020304" pitchFamily="18" charset="0"/>
            </a:endParaRPr>
          </a:p>
          <a:p>
            <a:endParaRPr lang="fr-FR" dirty="0"/>
          </a:p>
        </p:txBody>
      </p:sp>
      <p:sp>
        <p:nvSpPr>
          <p:cNvPr id="4" name="Espace réservé du contenu 3"/>
          <p:cNvSpPr>
            <a:spLocks noGrp="1"/>
          </p:cNvSpPr>
          <p:nvPr>
            <p:ph sz="half" idx="2"/>
          </p:nvPr>
        </p:nvSpPr>
        <p:spPr>
          <a:xfrm>
            <a:off x="6181344" y="2560319"/>
            <a:ext cx="4718304" cy="3526971"/>
          </a:xfrm>
        </p:spPr>
        <p:txBody>
          <a:bodyPr>
            <a:normAutofit fontScale="55000" lnSpcReduction="20000"/>
          </a:bodyPr>
          <a:lstStyle/>
          <a:p>
            <a:pPr marL="0" indent="0">
              <a:buNone/>
            </a:pPr>
            <a:r>
              <a:rPr lang="fr-FR" b="1" dirty="0">
                <a:solidFill>
                  <a:srgbClr val="1A1C1E"/>
                </a:solidFill>
                <a:latin typeface="Times New Roman" panose="02020603050405020304" pitchFamily="18" charset="0"/>
                <a:cs typeface="Times New Roman" panose="02020603050405020304" pitchFamily="18" charset="0"/>
              </a:rPr>
              <a:t>Inconvénients</a:t>
            </a:r>
          </a:p>
          <a:p>
            <a:pPr algn="just">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Fiabilité variable des sources</a:t>
            </a:r>
            <a:r>
              <a:rPr lang="fr-FR" dirty="0">
                <a:solidFill>
                  <a:srgbClr val="1A1C1E"/>
                </a:solidFill>
                <a:latin typeface="Times New Roman" panose="02020603050405020304" pitchFamily="18" charset="0"/>
                <a:cs typeface="Times New Roman" panose="02020603050405020304" pitchFamily="18" charset="0"/>
              </a:rPr>
              <a:t> : Il est parfois difficile de vérifier la crédibilité et l'exactitude des informations.</a:t>
            </a:r>
          </a:p>
          <a:p>
            <a:pPr algn="just">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Surcharge d'informations</a:t>
            </a:r>
            <a:r>
              <a:rPr lang="fr-FR" dirty="0">
                <a:solidFill>
                  <a:srgbClr val="1A1C1E"/>
                </a:solidFill>
                <a:latin typeface="Times New Roman" panose="02020603050405020304" pitchFamily="18" charset="0"/>
                <a:cs typeface="Times New Roman" panose="02020603050405020304" pitchFamily="18" charset="0"/>
              </a:rPr>
              <a:t> : La quantité massive de résultats peut rendre difficile l'identification des données pertinentes</a:t>
            </a:r>
            <a:r>
              <a:rPr lang="fr-FR" dirty="0" smtClean="0">
                <a:solidFill>
                  <a:srgbClr val="1A1C1E"/>
                </a:solidFill>
                <a:latin typeface="Times New Roman" panose="02020603050405020304" pitchFamily="18" charset="0"/>
                <a:cs typeface="Times New Roman" panose="02020603050405020304" pitchFamily="18" charset="0"/>
              </a:rPr>
              <a:t>. (Problème de sélection)</a:t>
            </a:r>
            <a:endParaRPr lang="fr-FR" dirty="0">
              <a:solidFill>
                <a:srgbClr val="1A1C1E"/>
              </a:solidFill>
              <a:latin typeface="Times New Roman" panose="02020603050405020304" pitchFamily="18" charset="0"/>
              <a:cs typeface="Times New Roman" panose="02020603050405020304" pitchFamily="18" charset="0"/>
            </a:endParaRPr>
          </a:p>
          <a:p>
            <a:pPr algn="just">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Risque de plagiat</a:t>
            </a:r>
            <a:r>
              <a:rPr lang="fr-FR" dirty="0">
                <a:solidFill>
                  <a:srgbClr val="1A1C1E"/>
                </a:solidFill>
                <a:latin typeface="Times New Roman" panose="02020603050405020304" pitchFamily="18" charset="0"/>
                <a:cs typeface="Times New Roman" panose="02020603050405020304" pitchFamily="18" charset="0"/>
              </a:rPr>
              <a:t> : La facilité du "copier-coller" augmente la tentation de plagier</a:t>
            </a:r>
            <a:r>
              <a:rPr lang="fr-FR" dirty="0" smtClean="0">
                <a:solidFill>
                  <a:srgbClr val="1A1C1E"/>
                </a:solidFill>
                <a:latin typeface="Times New Roman" panose="02020603050405020304" pitchFamily="18" charset="0"/>
                <a:cs typeface="Times New Roman" panose="02020603050405020304" pitchFamily="18" charset="0"/>
              </a:rPr>
              <a:t>.</a:t>
            </a:r>
            <a:endParaRPr lang="fr-FR" dirty="0">
              <a:solidFill>
                <a:srgbClr val="1A1C1E"/>
              </a:solidFill>
              <a:latin typeface="Times New Roman" panose="02020603050405020304" pitchFamily="18" charset="0"/>
              <a:cs typeface="Times New Roman" panose="02020603050405020304" pitchFamily="18" charset="0"/>
            </a:endParaRPr>
          </a:p>
          <a:p>
            <a:pPr algn="just">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Distractions en ligne</a:t>
            </a:r>
            <a:r>
              <a:rPr lang="fr-FR" dirty="0">
                <a:solidFill>
                  <a:srgbClr val="1A1C1E"/>
                </a:solidFill>
                <a:latin typeface="Times New Roman" panose="02020603050405020304" pitchFamily="18" charset="0"/>
                <a:cs typeface="Times New Roman" panose="02020603050405020304" pitchFamily="18" charset="0"/>
              </a:rPr>
              <a:t> : La présence de publicités et de notifications peut nuire à la concentration.</a:t>
            </a:r>
          </a:p>
          <a:p>
            <a:pPr algn="just">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Fracture numérique</a:t>
            </a:r>
            <a:r>
              <a:rPr lang="fr-FR" dirty="0">
                <a:solidFill>
                  <a:srgbClr val="1A1C1E"/>
                </a:solidFill>
                <a:latin typeface="Times New Roman" panose="02020603050405020304" pitchFamily="18" charset="0"/>
                <a:cs typeface="Times New Roman" panose="02020603050405020304" pitchFamily="18" charset="0"/>
              </a:rPr>
              <a:t> : Un accès limité à Internet ou un manque de compétences informatiques peut être un obstacle</a:t>
            </a:r>
            <a:r>
              <a:rPr lang="fr-FR" dirty="0" smtClean="0">
                <a:solidFill>
                  <a:srgbClr val="1A1C1E"/>
                </a:solidFill>
                <a:latin typeface="Times New Roman" panose="02020603050405020304" pitchFamily="18" charset="0"/>
                <a:cs typeface="Times New Roman" panose="02020603050405020304" pitchFamily="18" charset="0"/>
              </a:rPr>
              <a:t>.</a:t>
            </a:r>
            <a:endParaRPr lang="fr-FR" dirty="0">
              <a:solidFill>
                <a:srgbClr val="1A1C1E"/>
              </a:solidFill>
              <a:latin typeface="Times New Roman" panose="02020603050405020304" pitchFamily="18" charset="0"/>
              <a:cs typeface="Times New Roman" panose="02020603050405020304" pitchFamily="18" charset="0"/>
            </a:endParaRPr>
          </a:p>
          <a:p>
            <a:pPr algn="just">
              <a:buFont typeface="+mj-lt"/>
              <a:buAutoNum type="arabicPeriod"/>
            </a:pPr>
            <a:r>
              <a:rPr lang="fr-FR" b="1" dirty="0">
                <a:solidFill>
                  <a:srgbClr val="1A1C1E"/>
                </a:solidFill>
                <a:latin typeface="Times New Roman" panose="02020603050405020304" pitchFamily="18" charset="0"/>
                <a:cs typeface="Times New Roman" panose="02020603050405020304" pitchFamily="18" charset="0"/>
              </a:rPr>
              <a:t>Informations parfois payantes</a:t>
            </a:r>
            <a:r>
              <a:rPr lang="fr-FR" dirty="0">
                <a:solidFill>
                  <a:srgbClr val="1A1C1E"/>
                </a:solidFill>
                <a:latin typeface="Times New Roman" panose="02020603050405020304" pitchFamily="18" charset="0"/>
                <a:cs typeface="Times New Roman" panose="02020603050405020304" pitchFamily="18" charset="0"/>
              </a:rPr>
              <a:t> : De nombreuses sources de qualité (articles scientifiques, bases de données) sont payantes</a:t>
            </a:r>
            <a:r>
              <a:rPr lang="fr-FR" dirty="0" smtClean="0">
                <a:solidFill>
                  <a:srgbClr val="1A1C1E"/>
                </a:solidFill>
                <a:latin typeface="Times New Roman" panose="02020603050405020304" pitchFamily="18" charset="0"/>
                <a:cs typeface="Times New Roman" panose="02020603050405020304" pitchFamily="18" charset="0"/>
              </a:rPr>
              <a:t>.</a:t>
            </a:r>
          </a:p>
          <a:p>
            <a:pPr algn="just">
              <a:buFont typeface="+mj-lt"/>
              <a:buAutoNum type="arabicPeriod"/>
            </a:pPr>
            <a:r>
              <a:rPr lang="fr-FR" dirty="0">
                <a:solidFill>
                  <a:srgbClr val="1A1C1E"/>
                </a:solidFill>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Manque de profondeur </a:t>
            </a:r>
            <a:r>
              <a:rPr lang="fr-FR" dirty="0">
                <a:latin typeface="Times New Roman" panose="02020603050405020304" pitchFamily="18" charset="0"/>
                <a:cs typeface="Times New Roman" panose="02020603050405020304" pitchFamily="18" charset="0"/>
              </a:rPr>
              <a:t>: Certaines informations en ligne peuvent être superficielles ou incomplètes</a:t>
            </a:r>
            <a:r>
              <a:rPr lang="fr-FR" dirty="0" smtClean="0">
                <a:latin typeface="Times New Roman" panose="02020603050405020304" pitchFamily="18" charset="0"/>
                <a:cs typeface="Times New Roman" panose="02020603050405020304" pitchFamily="18" charset="0"/>
              </a:rPr>
              <a:t>.  </a:t>
            </a:r>
            <a:endParaRPr lang="fr-FR" dirty="0">
              <a:solidFill>
                <a:srgbClr val="1A1C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6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286000" y="2640013"/>
            <a:ext cx="7620000" cy="3152775"/>
          </a:xfrm>
          <a:prstGeom prst="rect">
            <a:avLst/>
          </a:prstGeom>
        </p:spPr>
      </p:pic>
    </p:spTree>
    <p:extLst>
      <p:ext uri="{BB962C8B-B14F-4D97-AF65-F5344CB8AC3E}">
        <p14:creationId xmlns:p14="http://schemas.microsoft.com/office/powerpoint/2010/main" val="51723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Introduction</a:t>
            </a:r>
            <a:endParaRPr lang="fr-FR" b="1" dirty="0">
              <a:solidFill>
                <a:srgbClr val="C00000"/>
              </a:solidFill>
            </a:endParaRPr>
          </a:p>
        </p:txBody>
      </p:sp>
      <p:sp>
        <p:nvSpPr>
          <p:cNvPr id="3" name="Espace réservé du contenu 2"/>
          <p:cNvSpPr>
            <a:spLocks noGrp="1"/>
          </p:cNvSpPr>
          <p:nvPr>
            <p:ph idx="1"/>
          </p:nvPr>
        </p:nvSpPr>
        <p:spPr/>
        <p:txBody>
          <a:bodyPr/>
          <a:lstStyle/>
          <a:p>
            <a:pPr algn="just"/>
            <a:r>
              <a:rPr lang="fr-FR" dirty="0" smtClean="0">
                <a:solidFill>
                  <a:schemeClr val="tx1"/>
                </a:solidFill>
                <a:latin typeface="Times New Roman" panose="02020603050405020304" pitchFamily="18" charset="0"/>
                <a:cs typeface="Times New Roman" panose="02020603050405020304" pitchFamily="18" charset="0"/>
              </a:rPr>
              <a:t>L’évolution des technologies de l’information et de communication ont profondément transformé </a:t>
            </a:r>
            <a:r>
              <a:rPr lang="fr-FR" i="1" dirty="0" smtClean="0">
                <a:solidFill>
                  <a:schemeClr val="tx1"/>
                </a:solidFill>
                <a:latin typeface="Times New Roman" panose="02020603050405020304" pitchFamily="18" charset="0"/>
                <a:cs typeface="Times New Roman" panose="02020603050405020304" pitchFamily="18" charset="0"/>
              </a:rPr>
              <a:t>les pratiques de recherche documentaire</a:t>
            </a:r>
            <a:r>
              <a:rPr lang="fr-FR" dirty="0" smtClean="0">
                <a:solidFill>
                  <a:schemeClr val="tx1"/>
                </a:solidFill>
                <a:latin typeface="Times New Roman" panose="02020603050405020304" pitchFamily="18" charset="0"/>
                <a:cs typeface="Times New Roman" panose="02020603050405020304" pitchFamily="18" charset="0"/>
              </a:rPr>
              <a:t>. </a:t>
            </a:r>
          </a:p>
          <a:p>
            <a:pPr algn="just"/>
            <a:r>
              <a:rPr lang="fr-FR" dirty="0" smtClean="0">
                <a:solidFill>
                  <a:schemeClr val="tx1"/>
                </a:solidFill>
                <a:latin typeface="Times New Roman" panose="02020603050405020304" pitchFamily="18" charset="0"/>
                <a:cs typeface="Times New Roman" panose="02020603050405020304" pitchFamily="18" charset="0"/>
              </a:rPr>
              <a:t>Autrefois, on se limitait à la </a:t>
            </a:r>
            <a:r>
              <a:rPr lang="fr-FR" b="1" dirty="0" smtClean="0">
                <a:solidFill>
                  <a:schemeClr val="tx1"/>
                </a:solidFill>
                <a:latin typeface="Times New Roman" panose="02020603050405020304" pitchFamily="18" charset="0"/>
                <a:cs typeface="Times New Roman" panose="02020603050405020304" pitchFamily="18" charset="0"/>
              </a:rPr>
              <a:t>bibliographie physique </a:t>
            </a:r>
            <a:r>
              <a:rPr lang="fr-FR" dirty="0" smtClean="0">
                <a:solidFill>
                  <a:schemeClr val="tx1"/>
                </a:solidFill>
                <a:latin typeface="Times New Roman" panose="02020603050405020304" pitchFamily="18" charset="0"/>
                <a:cs typeface="Times New Roman" panose="02020603050405020304" pitchFamily="18" charset="0"/>
              </a:rPr>
              <a:t>et à des supports imprimés. Aujourd’hui, la recherche s’inscrit aussi dans un environnement </a:t>
            </a:r>
            <a:r>
              <a:rPr lang="fr-FR" b="1" dirty="0" smtClean="0">
                <a:solidFill>
                  <a:schemeClr val="tx1"/>
                </a:solidFill>
                <a:latin typeface="Times New Roman" panose="02020603050405020304" pitchFamily="18" charset="0"/>
                <a:cs typeface="Times New Roman" panose="02020603050405020304" pitchFamily="18" charset="0"/>
              </a:rPr>
              <a:t>numérique</a:t>
            </a:r>
            <a:r>
              <a:rPr lang="fr-FR" dirty="0" smtClean="0">
                <a:solidFill>
                  <a:schemeClr val="tx1"/>
                </a:solidFill>
                <a:latin typeface="Times New Roman" panose="02020603050405020304" pitchFamily="18" charset="0"/>
                <a:cs typeface="Times New Roman" panose="02020603050405020304" pitchFamily="18" charset="0"/>
              </a:rPr>
              <a:t> offrant un </a:t>
            </a:r>
            <a:r>
              <a:rPr lang="fr-FR" dirty="0" smtClean="0">
                <a:solidFill>
                  <a:schemeClr val="tx1"/>
                </a:solidFill>
                <a:latin typeface="Times New Roman" panose="02020603050405020304" pitchFamily="18" charset="0"/>
                <a:cs typeface="Times New Roman" panose="02020603050405020304" pitchFamily="18" charset="0"/>
              </a:rPr>
              <a:t>accès </a:t>
            </a:r>
            <a:r>
              <a:rPr lang="fr-FR" dirty="0" smtClean="0">
                <a:solidFill>
                  <a:schemeClr val="tx1"/>
                </a:solidFill>
                <a:latin typeface="Times New Roman" panose="02020603050405020304" pitchFamily="18" charset="0"/>
                <a:cs typeface="Times New Roman" panose="02020603050405020304" pitchFamily="18" charset="0"/>
              </a:rPr>
              <a:t>élargie et immédiat à une multitude de ressources et au même temps. </a:t>
            </a: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0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C00000"/>
                </a:solidFill>
                <a:latin typeface="Times New Roman" panose="02020603050405020304" pitchFamily="18" charset="0"/>
                <a:cs typeface="Times New Roman" panose="02020603050405020304" pitchFamily="18" charset="0"/>
              </a:rPr>
              <a:t>Evolution des supports de l’information</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814039" y="2560320"/>
            <a:ext cx="5202713" cy="3310128"/>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1. La pierre et les parois des grottes</a:t>
            </a:r>
          </a:p>
          <a:p>
            <a:pPr marL="0" indent="0">
              <a:buNone/>
            </a:pPr>
            <a:r>
              <a:rPr lang="fr-FR" sz="1400" b="1" dirty="0">
                <a:solidFill>
                  <a:srgbClr val="1A1C1E"/>
                </a:solidFill>
                <a:latin typeface="Times New Roman" panose="02020603050405020304" pitchFamily="18" charset="0"/>
                <a:cs typeface="Times New Roman" panose="02020603050405020304" pitchFamily="18" charset="0"/>
              </a:rPr>
              <a:t>Période :</a:t>
            </a:r>
            <a:r>
              <a:rPr lang="fr-FR" sz="1400" dirty="0">
                <a:solidFill>
                  <a:srgbClr val="1A1C1E"/>
                </a:solidFill>
                <a:latin typeface="Times New Roman" panose="02020603050405020304" pitchFamily="18" charset="0"/>
                <a:cs typeface="Times New Roman" panose="02020603050405020304" pitchFamily="18" charset="0"/>
              </a:rPr>
              <a:t> Préhistoire (dès 40 000 ans avant J.-C.)</a:t>
            </a:r>
            <a:br>
              <a:rPr lang="fr-FR" sz="1400" dirty="0">
                <a:solidFill>
                  <a:srgbClr val="1A1C1E"/>
                </a:solidFill>
                <a:latin typeface="Times New Roman" panose="02020603050405020304" pitchFamily="18" charset="0"/>
                <a:cs typeface="Times New Roman" panose="02020603050405020304" pitchFamily="18" charset="0"/>
              </a:rPr>
            </a:br>
            <a:r>
              <a:rPr lang="fr-FR" sz="1400" b="1" dirty="0">
                <a:solidFill>
                  <a:srgbClr val="1A1C1E"/>
                </a:solidFill>
                <a:latin typeface="Times New Roman" panose="02020603050405020304" pitchFamily="18" charset="0"/>
                <a:cs typeface="Times New Roman" panose="02020603050405020304" pitchFamily="18" charset="0"/>
              </a:rPr>
              <a:t>Support(s) :</a:t>
            </a:r>
            <a:r>
              <a:rPr lang="fr-FR" sz="1400" dirty="0">
                <a:solidFill>
                  <a:srgbClr val="1A1C1E"/>
                </a:solidFill>
                <a:latin typeface="Times New Roman" panose="02020603050405020304" pitchFamily="18" charset="0"/>
                <a:cs typeface="Times New Roman" panose="02020603050405020304" pitchFamily="18" charset="0"/>
              </a:rPr>
              <a:t> Parois de grottes, roches</a:t>
            </a:r>
            <a:br>
              <a:rPr lang="fr-FR" sz="1400" dirty="0">
                <a:solidFill>
                  <a:srgbClr val="1A1C1E"/>
                </a:solidFill>
                <a:latin typeface="Times New Roman" panose="02020603050405020304" pitchFamily="18" charset="0"/>
                <a:cs typeface="Times New Roman" panose="02020603050405020304" pitchFamily="18" charset="0"/>
              </a:rPr>
            </a:br>
            <a:r>
              <a:rPr lang="fr-FR" sz="1400" b="1" dirty="0" smtClean="0">
                <a:solidFill>
                  <a:srgbClr val="1A1C1E"/>
                </a:solidFill>
                <a:latin typeface="Times New Roman" panose="02020603050405020304" pitchFamily="18" charset="0"/>
                <a:cs typeface="Times New Roman" panose="02020603050405020304" pitchFamily="18" charset="0"/>
              </a:rPr>
              <a:t>Région </a:t>
            </a:r>
            <a:r>
              <a:rPr lang="fr-FR" sz="1400" b="1" dirty="0">
                <a:solidFill>
                  <a:srgbClr val="1A1C1E"/>
                </a:solidFill>
                <a:latin typeface="Times New Roman" panose="02020603050405020304" pitchFamily="18" charset="0"/>
                <a:cs typeface="Times New Roman" panose="02020603050405020304" pitchFamily="18" charset="0"/>
              </a:rPr>
              <a:t>:</a:t>
            </a:r>
            <a:r>
              <a:rPr lang="fr-FR" sz="1400" dirty="0">
                <a:solidFill>
                  <a:srgbClr val="1A1C1E"/>
                </a:solidFill>
                <a:latin typeface="Times New Roman" panose="02020603050405020304" pitchFamily="18" charset="0"/>
                <a:cs typeface="Times New Roman" panose="02020603050405020304" pitchFamily="18" charset="0"/>
              </a:rPr>
              <a:t> Monde </a:t>
            </a:r>
            <a:r>
              <a:rPr lang="fr-FR" sz="1400" dirty="0" smtClean="0">
                <a:solidFill>
                  <a:srgbClr val="1A1C1E"/>
                </a:solidFill>
                <a:latin typeface="Times New Roman" panose="02020603050405020304" pitchFamily="18" charset="0"/>
                <a:cs typeface="Times New Roman" panose="02020603050405020304" pitchFamily="18" charset="0"/>
              </a:rPr>
              <a:t>entier</a:t>
            </a:r>
          </a:p>
          <a:p>
            <a:pPr marL="0" indent="0">
              <a:buNone/>
            </a:pPr>
            <a:r>
              <a:rPr lang="fr-FR" sz="1500" dirty="0">
                <a:solidFill>
                  <a:srgbClr val="1A1C1E"/>
                </a:solidFill>
                <a:latin typeface="Times New Roman" panose="02020603050405020304" pitchFamily="18" charset="0"/>
                <a:cs typeface="Times New Roman" panose="02020603050405020304" pitchFamily="18" charset="0"/>
              </a:rPr>
              <a:t>Les premières formes de communication visuelle ont été réalisées sur la pierre, notamment à travers les </a:t>
            </a:r>
            <a:r>
              <a:rPr lang="fr-FR" sz="1500" dirty="0" smtClean="0">
                <a:solidFill>
                  <a:srgbClr val="1A1C1E"/>
                </a:solidFill>
                <a:latin typeface="Times New Roman" panose="02020603050405020304" pitchFamily="18" charset="0"/>
                <a:cs typeface="Times New Roman" panose="02020603050405020304" pitchFamily="18" charset="0"/>
              </a:rPr>
              <a:t>peintures. Ces </a:t>
            </a:r>
            <a:r>
              <a:rPr lang="fr-FR" sz="1500" dirty="0">
                <a:solidFill>
                  <a:srgbClr val="1A1C1E"/>
                </a:solidFill>
                <a:latin typeface="Times New Roman" panose="02020603050405020304" pitchFamily="18" charset="0"/>
                <a:cs typeface="Times New Roman" panose="02020603050405020304" pitchFamily="18" charset="0"/>
              </a:rPr>
              <a:t>œuvres, que l'on retrouve dans des </a:t>
            </a:r>
            <a:r>
              <a:rPr lang="fr-FR" sz="1500" dirty="0" smtClean="0">
                <a:solidFill>
                  <a:srgbClr val="1A1C1E"/>
                </a:solidFill>
                <a:latin typeface="Times New Roman" panose="02020603050405020304" pitchFamily="18" charset="0"/>
                <a:cs typeface="Times New Roman" panose="02020603050405020304" pitchFamily="18" charset="0"/>
              </a:rPr>
              <a:t>grottes </a:t>
            </a:r>
            <a:r>
              <a:rPr lang="fr-FR" sz="1500" dirty="0">
                <a:solidFill>
                  <a:srgbClr val="1A1C1E"/>
                </a:solidFill>
                <a:latin typeface="Times New Roman" panose="02020603050405020304" pitchFamily="18" charset="0"/>
                <a:cs typeface="Times New Roman" panose="02020603050405020304" pitchFamily="18" charset="0"/>
              </a:rPr>
              <a:t>servaient probablement à raconter des événements, à transmettre des savoirs ou à des fins rituelles</a:t>
            </a:r>
            <a:r>
              <a:rPr lang="fr-FR" sz="1500" dirty="0" smtClean="0">
                <a:solidFill>
                  <a:srgbClr val="1A1C1E"/>
                </a:solidFill>
                <a:latin typeface="Times New Roman" panose="02020603050405020304" pitchFamily="18" charset="0"/>
                <a:cs typeface="Times New Roman" panose="02020603050405020304" pitchFamily="18" charset="0"/>
              </a:rPr>
              <a:t>.</a:t>
            </a:r>
          </a:p>
          <a:p>
            <a:pPr marL="0" indent="0">
              <a:buNone/>
            </a:pPr>
            <a:endParaRPr lang="fr-FR" sz="1400" dirty="0">
              <a:solidFill>
                <a:srgbClr val="1A1C1E"/>
              </a:solidFill>
              <a:latin typeface="Times New Roman" panose="02020603050405020304" pitchFamily="18" charset="0"/>
              <a:cs typeface="Times New Roman" panose="02020603050405020304" pitchFamily="18" charset="0"/>
            </a:endParaRPr>
          </a:p>
          <a:p>
            <a:pPr marL="0" indent="0">
              <a:buNone/>
            </a:pPr>
            <a:endParaRPr lang="fr-FR" sz="1400" dirty="0">
              <a:solidFill>
                <a:srgbClr val="1A1C1E"/>
              </a:solidFill>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2. Les tablettes d'argile</a:t>
            </a:r>
          </a:p>
          <a:p>
            <a:pPr marL="0" indent="0">
              <a:buNone/>
            </a:pPr>
            <a:r>
              <a:rPr lang="fr-FR" sz="1500" b="1" dirty="0">
                <a:solidFill>
                  <a:srgbClr val="1A1C1E"/>
                </a:solidFill>
                <a:latin typeface="Times New Roman" panose="02020603050405020304" pitchFamily="18" charset="0"/>
                <a:cs typeface="Times New Roman" panose="02020603050405020304" pitchFamily="18" charset="0"/>
              </a:rPr>
              <a:t>Période :</a:t>
            </a:r>
            <a:r>
              <a:rPr lang="fr-FR" sz="1500" dirty="0">
                <a:solidFill>
                  <a:srgbClr val="1A1C1E"/>
                </a:solidFill>
                <a:latin typeface="Times New Roman" panose="02020603050405020304" pitchFamily="18" charset="0"/>
                <a:cs typeface="Times New Roman" panose="02020603050405020304" pitchFamily="18" charset="0"/>
              </a:rPr>
              <a:t> À partir de 3 500 ans avant J.-C.</a:t>
            </a:r>
            <a:br>
              <a:rPr lang="fr-FR" sz="1500" dirty="0">
                <a:solidFill>
                  <a:srgbClr val="1A1C1E"/>
                </a:solidFill>
                <a:latin typeface="Times New Roman" panose="02020603050405020304" pitchFamily="18" charset="0"/>
                <a:cs typeface="Times New Roman" panose="02020603050405020304" pitchFamily="18" charset="0"/>
              </a:rPr>
            </a:br>
            <a:r>
              <a:rPr lang="fr-FR" sz="1500" b="1" dirty="0" smtClean="0">
                <a:solidFill>
                  <a:srgbClr val="1A1C1E"/>
                </a:solidFill>
                <a:latin typeface="Times New Roman" panose="02020603050405020304" pitchFamily="18" charset="0"/>
                <a:cs typeface="Times New Roman" panose="02020603050405020304" pitchFamily="18" charset="0"/>
              </a:rPr>
              <a:t>Support </a:t>
            </a:r>
            <a:r>
              <a:rPr lang="fr-FR" sz="1500" b="1" dirty="0">
                <a:solidFill>
                  <a:srgbClr val="1A1C1E"/>
                </a:solidFill>
                <a:latin typeface="Times New Roman" panose="02020603050405020304" pitchFamily="18" charset="0"/>
                <a:cs typeface="Times New Roman" panose="02020603050405020304" pitchFamily="18" charset="0"/>
              </a:rPr>
              <a:t>:</a:t>
            </a:r>
            <a:r>
              <a:rPr lang="fr-FR" sz="1500" dirty="0">
                <a:solidFill>
                  <a:srgbClr val="1A1C1E"/>
                </a:solidFill>
                <a:latin typeface="Times New Roman" panose="02020603050405020304" pitchFamily="18" charset="0"/>
                <a:cs typeface="Times New Roman" panose="02020603050405020304" pitchFamily="18" charset="0"/>
              </a:rPr>
              <a:t> Tablettes d'argile</a:t>
            </a:r>
            <a:br>
              <a:rPr lang="fr-FR" sz="1500" dirty="0">
                <a:solidFill>
                  <a:srgbClr val="1A1C1E"/>
                </a:solidFill>
                <a:latin typeface="Times New Roman" panose="02020603050405020304" pitchFamily="18" charset="0"/>
                <a:cs typeface="Times New Roman" panose="02020603050405020304" pitchFamily="18" charset="0"/>
              </a:rPr>
            </a:br>
            <a:r>
              <a:rPr lang="fr-FR" sz="1500" b="1" dirty="0">
                <a:solidFill>
                  <a:srgbClr val="1A1C1E"/>
                </a:solidFill>
                <a:latin typeface="Times New Roman" panose="02020603050405020304" pitchFamily="18" charset="0"/>
                <a:cs typeface="Times New Roman" panose="02020603050405020304" pitchFamily="18" charset="0"/>
              </a:rPr>
              <a:t>Région :</a:t>
            </a:r>
            <a:r>
              <a:rPr lang="fr-FR" sz="1500" dirty="0">
                <a:solidFill>
                  <a:srgbClr val="1A1C1E"/>
                </a:solidFill>
                <a:latin typeface="Times New Roman" panose="02020603050405020304" pitchFamily="18" charset="0"/>
                <a:cs typeface="Times New Roman" panose="02020603050405020304" pitchFamily="18" charset="0"/>
              </a:rPr>
              <a:t> </a:t>
            </a:r>
            <a:r>
              <a:rPr lang="fr-FR" sz="1500" dirty="0" smtClean="0">
                <a:solidFill>
                  <a:srgbClr val="1A1C1E"/>
                </a:solidFill>
                <a:latin typeface="Times New Roman" panose="02020603050405020304" pitchFamily="18" charset="0"/>
                <a:cs typeface="Times New Roman" panose="02020603050405020304" pitchFamily="18" charset="0"/>
              </a:rPr>
              <a:t>Mésopotamie   (entre Irak et Syrie actuellement)</a:t>
            </a:r>
            <a:endParaRPr lang="fr-FR" sz="1500" dirty="0">
              <a:solidFill>
                <a:srgbClr val="1A1C1E"/>
              </a:solidFill>
              <a:latin typeface="Times New Roman" panose="02020603050405020304" pitchFamily="18" charset="0"/>
              <a:cs typeface="Times New Roman" panose="02020603050405020304" pitchFamily="18" charset="0"/>
            </a:endParaRPr>
          </a:p>
          <a:p>
            <a:r>
              <a:rPr lang="fr-FR" sz="1500" dirty="0">
                <a:solidFill>
                  <a:srgbClr val="1A1C1E"/>
                </a:solidFill>
                <a:latin typeface="Times New Roman" panose="02020603050405020304" pitchFamily="18" charset="0"/>
                <a:cs typeface="Times New Roman" panose="02020603050405020304" pitchFamily="18" charset="0"/>
              </a:rPr>
              <a:t>En Mésopotamie, l'écriture était inscrite sur des tablettes d'argile </a:t>
            </a:r>
            <a:r>
              <a:rPr lang="fr-FR" sz="1500" dirty="0" smtClean="0">
                <a:solidFill>
                  <a:srgbClr val="1A1C1E"/>
                </a:solidFill>
                <a:latin typeface="Times New Roman" panose="02020603050405020304" pitchFamily="18" charset="0"/>
                <a:cs typeface="Times New Roman" panose="02020603050405020304" pitchFamily="18" charset="0"/>
              </a:rPr>
              <a:t>fraîche. </a:t>
            </a:r>
            <a:r>
              <a:rPr lang="fr-FR" sz="1500" dirty="0">
                <a:solidFill>
                  <a:srgbClr val="1A1C1E"/>
                </a:solidFill>
                <a:latin typeface="Times New Roman" panose="02020603050405020304" pitchFamily="18" charset="0"/>
                <a:cs typeface="Times New Roman" panose="02020603050405020304" pitchFamily="18" charset="0"/>
              </a:rPr>
              <a:t>Une fois séchées au soleil ou cuites, ces tablettes devenaient durables et ont permis de conserver des informations administratives, </a:t>
            </a:r>
            <a:r>
              <a:rPr lang="fr-FR" sz="1500" dirty="0" smtClean="0">
                <a:solidFill>
                  <a:srgbClr val="1A1C1E"/>
                </a:solidFill>
                <a:latin typeface="Times New Roman" panose="02020603050405020304" pitchFamily="18" charset="0"/>
                <a:cs typeface="Times New Roman" panose="02020603050405020304" pitchFamily="18" charset="0"/>
              </a:rPr>
              <a:t>économiques </a:t>
            </a:r>
            <a:r>
              <a:rPr lang="fr-FR" sz="1500" dirty="0">
                <a:solidFill>
                  <a:srgbClr val="1A1C1E"/>
                </a:solidFill>
                <a:latin typeface="Times New Roman" panose="02020603050405020304" pitchFamily="18" charset="0"/>
                <a:cs typeface="Times New Roman" panose="02020603050405020304" pitchFamily="18" charset="0"/>
              </a:rPr>
              <a:t>et littéraires pendant des millénaires.</a:t>
            </a:r>
            <a:endParaRPr lang="fr-FR" sz="15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547484" y="4884234"/>
            <a:ext cx="2466975" cy="1438955"/>
          </a:xfrm>
          <a:prstGeom prst="rect">
            <a:avLst/>
          </a:prstGeom>
        </p:spPr>
      </p:pic>
      <p:pic>
        <p:nvPicPr>
          <p:cNvPr id="6" name="Image 5"/>
          <p:cNvPicPr>
            <a:picLocks noChangeAspect="1"/>
          </p:cNvPicPr>
          <p:nvPr/>
        </p:nvPicPr>
        <p:blipFill>
          <a:blip r:embed="rId3"/>
          <a:stretch>
            <a:fillRect/>
          </a:stretch>
        </p:blipFill>
        <p:spPr>
          <a:xfrm>
            <a:off x="9353005" y="731520"/>
            <a:ext cx="2246811" cy="2168435"/>
          </a:xfrm>
          <a:prstGeom prst="rect">
            <a:avLst/>
          </a:prstGeom>
        </p:spPr>
      </p:pic>
    </p:spTree>
    <p:extLst>
      <p:ext uri="{BB962C8B-B14F-4D97-AF65-F5344CB8AC3E}">
        <p14:creationId xmlns:p14="http://schemas.microsoft.com/office/powerpoint/2010/main" val="2090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98448" y="1175657"/>
            <a:ext cx="4718304" cy="4694791"/>
          </a:xfrm>
        </p:spPr>
        <p:txBody>
          <a:bodyPr>
            <a:normAutofit/>
          </a:bodyPr>
          <a:lstStyle/>
          <a:p>
            <a:r>
              <a:rPr lang="fr-FR" sz="1800" b="1" dirty="0">
                <a:solidFill>
                  <a:srgbClr val="C00000"/>
                </a:solidFill>
                <a:latin typeface="Times New Roman" panose="02020603050405020304" pitchFamily="18" charset="0"/>
                <a:cs typeface="Times New Roman" panose="02020603050405020304" pitchFamily="18" charset="0"/>
              </a:rPr>
              <a:t>3. Le papyrus</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À partir de 3 000 ans avant J.-C.</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smtClean="0">
                <a:solidFill>
                  <a:srgbClr val="1A1C1E"/>
                </a:solidFill>
                <a:latin typeface="Times New Roman" panose="02020603050405020304" pitchFamily="18" charset="0"/>
                <a:cs typeface="Times New Roman" panose="02020603050405020304" pitchFamily="18" charset="0"/>
              </a:rPr>
              <a:t>Support </a:t>
            </a:r>
            <a:r>
              <a:rPr lang="fr-FR" sz="1600" b="1" dirty="0">
                <a:solidFill>
                  <a:srgbClr val="1A1C1E"/>
                </a:solidFill>
                <a:latin typeface="Times New Roman" panose="02020603050405020304" pitchFamily="18" charset="0"/>
                <a:cs typeface="Times New Roman" panose="02020603050405020304" pitchFamily="18" charset="0"/>
              </a:rPr>
              <a:t>:</a:t>
            </a:r>
            <a:r>
              <a:rPr lang="fr-FR" sz="1600" dirty="0">
                <a:solidFill>
                  <a:srgbClr val="1A1C1E"/>
                </a:solidFill>
                <a:latin typeface="Times New Roman" panose="02020603050405020304" pitchFamily="18" charset="0"/>
                <a:cs typeface="Times New Roman" panose="02020603050405020304" pitchFamily="18" charset="0"/>
              </a:rPr>
              <a:t> Papyrus</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Égypte</a:t>
            </a:r>
          </a:p>
          <a:p>
            <a:r>
              <a:rPr lang="fr-FR" sz="1600" dirty="0">
                <a:solidFill>
                  <a:srgbClr val="1A1C1E"/>
                </a:solidFill>
                <a:latin typeface="Times New Roman" panose="02020603050405020304" pitchFamily="18" charset="0"/>
                <a:cs typeface="Times New Roman" panose="02020603050405020304" pitchFamily="18" charset="0"/>
              </a:rPr>
              <a:t>Les Égyptiens ont mis au point un support d'écriture </a:t>
            </a:r>
            <a:r>
              <a:rPr lang="fr-FR" sz="1600" i="1" dirty="0">
                <a:solidFill>
                  <a:srgbClr val="1A1C1E"/>
                </a:solidFill>
                <a:latin typeface="Times New Roman" panose="02020603050405020304" pitchFamily="18" charset="0"/>
                <a:cs typeface="Times New Roman" panose="02020603050405020304" pitchFamily="18" charset="0"/>
              </a:rPr>
              <a:t>plus léger </a:t>
            </a:r>
            <a:r>
              <a:rPr lang="fr-FR" sz="1600" dirty="0">
                <a:solidFill>
                  <a:srgbClr val="1A1C1E"/>
                </a:solidFill>
                <a:latin typeface="Times New Roman" panose="02020603050405020304" pitchFamily="18" charset="0"/>
                <a:cs typeface="Times New Roman" panose="02020603050405020304" pitchFamily="18" charset="0"/>
              </a:rPr>
              <a:t>et </a:t>
            </a:r>
            <a:r>
              <a:rPr lang="fr-FR" sz="1600" i="1" dirty="0">
                <a:solidFill>
                  <a:srgbClr val="1A1C1E"/>
                </a:solidFill>
                <a:latin typeface="Times New Roman" panose="02020603050405020304" pitchFamily="18" charset="0"/>
                <a:cs typeface="Times New Roman" panose="02020603050405020304" pitchFamily="18" charset="0"/>
              </a:rPr>
              <a:t>plus facile </a:t>
            </a:r>
            <a:r>
              <a:rPr lang="fr-FR" sz="1600" dirty="0">
                <a:solidFill>
                  <a:srgbClr val="1A1C1E"/>
                </a:solidFill>
                <a:latin typeface="Times New Roman" panose="02020603050405020304" pitchFamily="18" charset="0"/>
                <a:cs typeface="Times New Roman" panose="02020603050405020304" pitchFamily="18" charset="0"/>
              </a:rPr>
              <a:t>à transporter : le </a:t>
            </a:r>
            <a:r>
              <a:rPr lang="fr-FR" sz="1600" b="1" dirty="0">
                <a:solidFill>
                  <a:srgbClr val="1A1C1E"/>
                </a:solidFill>
                <a:latin typeface="Times New Roman" panose="02020603050405020304" pitchFamily="18" charset="0"/>
                <a:cs typeface="Times New Roman" panose="02020603050405020304" pitchFamily="18" charset="0"/>
              </a:rPr>
              <a:t>papyrus</a:t>
            </a:r>
            <a:r>
              <a:rPr lang="fr-FR" sz="1600" dirty="0">
                <a:solidFill>
                  <a:srgbClr val="1A1C1E"/>
                </a:solidFill>
                <a:latin typeface="Times New Roman" panose="02020603050405020304" pitchFamily="18" charset="0"/>
                <a:cs typeface="Times New Roman" panose="02020603050405020304" pitchFamily="18" charset="0"/>
              </a:rPr>
              <a:t>, fabriqué à partir de la tige de la plante </a:t>
            </a:r>
            <a:r>
              <a:rPr lang="fr-FR" sz="1600" i="1" dirty="0" err="1">
                <a:solidFill>
                  <a:srgbClr val="1A1C1E"/>
                </a:solidFill>
                <a:latin typeface="Times New Roman" panose="02020603050405020304" pitchFamily="18" charset="0"/>
                <a:cs typeface="Times New Roman" panose="02020603050405020304" pitchFamily="18" charset="0"/>
              </a:rPr>
              <a:t>Cyperus</a:t>
            </a:r>
            <a:r>
              <a:rPr lang="fr-FR" sz="1600" i="1" dirty="0">
                <a:solidFill>
                  <a:srgbClr val="1A1C1E"/>
                </a:solidFill>
                <a:latin typeface="Times New Roman" panose="02020603050405020304" pitchFamily="18" charset="0"/>
                <a:cs typeface="Times New Roman" panose="02020603050405020304" pitchFamily="18" charset="0"/>
              </a:rPr>
              <a:t> papyrus</a:t>
            </a:r>
            <a:r>
              <a:rPr lang="fr-FR" sz="1600" dirty="0" smtClean="0">
                <a:solidFill>
                  <a:srgbClr val="1A1C1E"/>
                </a:solidFill>
                <a:latin typeface="Times New Roman" panose="02020603050405020304" pitchFamily="18" charset="0"/>
                <a:cs typeface="Times New Roman" panose="02020603050405020304" pitchFamily="18" charset="0"/>
              </a:rPr>
              <a:t>. </a:t>
            </a:r>
          </a:p>
          <a:p>
            <a:r>
              <a:rPr lang="fr-FR" sz="1600" dirty="0" smtClean="0">
                <a:solidFill>
                  <a:srgbClr val="1A1C1E"/>
                </a:solidFill>
                <a:latin typeface="Times New Roman" panose="02020603050405020304" pitchFamily="18" charset="0"/>
                <a:cs typeface="Times New Roman" panose="02020603050405020304" pitchFamily="18" charset="0"/>
              </a:rPr>
              <a:t>Ce </a:t>
            </a:r>
            <a:r>
              <a:rPr lang="fr-FR" sz="1600" dirty="0">
                <a:solidFill>
                  <a:srgbClr val="1A1C1E"/>
                </a:solidFill>
                <a:latin typeface="Times New Roman" panose="02020603050405020304" pitchFamily="18" charset="0"/>
                <a:cs typeface="Times New Roman" panose="02020603050405020304" pitchFamily="18" charset="0"/>
              </a:rPr>
              <a:t>support a révolutionné la diffusion de l'information dans le monde antique et a été utilisé pendant plus de 4 000 ans</a:t>
            </a:r>
            <a:r>
              <a:rPr lang="fr-FR" sz="1600" dirty="0" smtClean="0">
                <a:solidFill>
                  <a:srgbClr val="1A1C1E"/>
                </a:solidFill>
                <a:latin typeface="Times New Roman" panose="02020603050405020304" pitchFamily="18" charset="0"/>
                <a:cs typeface="Times New Roman" panose="02020603050405020304" pitchFamily="18" charset="0"/>
              </a:rPr>
              <a:t>.</a:t>
            </a:r>
          </a:p>
          <a:p>
            <a:endParaRPr lang="fr-FR" sz="1600" dirty="0">
              <a:solidFill>
                <a:srgbClr val="1A1C1E"/>
              </a:solidFill>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81344" y="1175657"/>
            <a:ext cx="4718304" cy="4694791"/>
          </a:xfrm>
        </p:spPr>
        <p:txBody>
          <a:bodyPr>
            <a:normAutofit/>
          </a:bodyPr>
          <a:lstStyle/>
          <a:p>
            <a:r>
              <a:rPr lang="fr-FR" sz="1800" b="1" dirty="0">
                <a:solidFill>
                  <a:srgbClr val="C00000"/>
                </a:solidFill>
                <a:latin typeface="Times New Roman" panose="02020603050405020304" pitchFamily="18" charset="0"/>
                <a:cs typeface="Times New Roman" panose="02020603050405020304" pitchFamily="18" charset="0"/>
              </a:rPr>
              <a:t>4. Le parchemin</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À partir du IIe siècle avant J.-C.</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smtClean="0">
                <a:solidFill>
                  <a:srgbClr val="1A1C1E"/>
                </a:solidFill>
                <a:latin typeface="Times New Roman" panose="02020603050405020304" pitchFamily="18" charset="0"/>
                <a:cs typeface="Times New Roman" panose="02020603050405020304" pitchFamily="18" charset="0"/>
              </a:rPr>
              <a:t>Support :</a:t>
            </a:r>
            <a:r>
              <a:rPr lang="fr-FR" sz="1600" dirty="0">
                <a:solidFill>
                  <a:srgbClr val="1A1C1E"/>
                </a:solidFill>
                <a:latin typeface="Times New Roman" panose="02020603050405020304" pitchFamily="18" charset="0"/>
                <a:cs typeface="Times New Roman" panose="02020603050405020304" pitchFamily="18" charset="0"/>
              </a:rPr>
              <a:t> Parchemin</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Pergame (actuelle Turquie</a:t>
            </a:r>
            <a:r>
              <a:rPr lang="fr-FR" sz="1600" dirty="0" smtClean="0">
                <a:solidFill>
                  <a:srgbClr val="1A1C1E"/>
                </a:solidFill>
                <a:latin typeface="Times New Roman" panose="02020603050405020304" pitchFamily="18" charset="0"/>
                <a:cs typeface="Times New Roman" panose="02020603050405020304" pitchFamily="18" charset="0"/>
              </a:rPr>
              <a:t>)</a:t>
            </a:r>
          </a:p>
          <a:p>
            <a:pPr marL="0" indent="0">
              <a:buNone/>
            </a:pPr>
            <a:r>
              <a:rPr lang="fr-FR" sz="1600" dirty="0" smtClean="0">
                <a:latin typeface="Times New Roman" panose="02020603050405020304" pitchFamily="18" charset="0"/>
                <a:cs typeface="Times New Roman" panose="02020603050405020304" pitchFamily="18" charset="0"/>
              </a:rPr>
              <a:t>Fabriqué </a:t>
            </a:r>
            <a:r>
              <a:rPr lang="fr-FR" sz="1600" dirty="0">
                <a:latin typeface="Times New Roman" panose="02020603050405020304" pitchFamily="18" charset="0"/>
                <a:cs typeface="Times New Roman" panose="02020603050405020304" pitchFamily="18" charset="0"/>
              </a:rPr>
              <a:t>à partir de peaux d'animaux (mouton, chèvre, veau), le parchemin était </a:t>
            </a:r>
            <a:r>
              <a:rPr lang="fr-FR" sz="1600" i="1" dirty="0">
                <a:latin typeface="Times New Roman" panose="02020603050405020304" pitchFamily="18" charset="0"/>
                <a:cs typeface="Times New Roman" panose="02020603050405020304" pitchFamily="18" charset="0"/>
              </a:rPr>
              <a:t>plus résistant </a:t>
            </a:r>
            <a:r>
              <a:rPr lang="fr-FR" sz="1600" dirty="0">
                <a:latin typeface="Times New Roman" panose="02020603050405020304" pitchFamily="18" charset="0"/>
                <a:cs typeface="Times New Roman" panose="02020603050405020304" pitchFamily="18" charset="0"/>
              </a:rPr>
              <a:t>et plus souple que le papyrus</a:t>
            </a:r>
            <a:r>
              <a:rPr lang="fr-FR" sz="1600" dirty="0" smtClean="0">
                <a:latin typeface="Times New Roman" panose="02020603050405020304" pitchFamily="18" charset="0"/>
                <a:cs typeface="Times New Roman" panose="02020603050405020304" pitchFamily="18" charset="0"/>
              </a:rPr>
              <a:t>. </a:t>
            </a:r>
          </a:p>
          <a:p>
            <a:pPr marL="0" indent="0">
              <a:buNone/>
            </a:pPr>
            <a:endParaRPr lang="fr-FR" sz="1600" dirty="0">
              <a:solidFill>
                <a:srgbClr val="1A1C1E"/>
              </a:solidFill>
              <a:latin typeface="Times New Roman" panose="02020603050405020304" pitchFamily="18" charset="0"/>
              <a:cs typeface="Times New Roman" panose="02020603050405020304" pitchFamily="18" charset="0"/>
            </a:endParaRPr>
          </a:p>
          <a:p>
            <a:pPr marL="0" indent="0">
              <a:buNone/>
            </a:pPr>
            <a:endParaRPr lang="fr-FR" sz="1600" dirty="0">
              <a:solidFill>
                <a:srgbClr val="1A1C1E"/>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stretch>
            <a:fillRect/>
          </a:stretch>
        </p:blipFill>
        <p:spPr>
          <a:xfrm>
            <a:off x="1133856" y="4355430"/>
            <a:ext cx="1476375" cy="1515018"/>
          </a:xfrm>
          <a:prstGeom prst="rect">
            <a:avLst/>
          </a:prstGeom>
        </p:spPr>
      </p:pic>
      <p:pic>
        <p:nvPicPr>
          <p:cNvPr id="8" name="Image 7"/>
          <p:cNvPicPr>
            <a:picLocks noChangeAspect="1"/>
          </p:cNvPicPr>
          <p:nvPr/>
        </p:nvPicPr>
        <p:blipFill>
          <a:blip r:embed="rId3"/>
          <a:stretch>
            <a:fillRect/>
          </a:stretch>
        </p:blipFill>
        <p:spPr>
          <a:xfrm>
            <a:off x="4023360" y="4075884"/>
            <a:ext cx="1801177" cy="1658711"/>
          </a:xfrm>
          <a:prstGeom prst="rect">
            <a:avLst/>
          </a:prstGeom>
        </p:spPr>
      </p:pic>
      <p:pic>
        <p:nvPicPr>
          <p:cNvPr id="9" name="Image 8"/>
          <p:cNvPicPr>
            <a:picLocks noChangeAspect="1"/>
          </p:cNvPicPr>
          <p:nvPr/>
        </p:nvPicPr>
        <p:blipFill>
          <a:blip r:embed="rId4"/>
          <a:stretch>
            <a:fillRect/>
          </a:stretch>
        </p:blipFill>
        <p:spPr>
          <a:xfrm>
            <a:off x="7145383" y="3622629"/>
            <a:ext cx="3378055" cy="1863771"/>
          </a:xfrm>
          <a:prstGeom prst="rect">
            <a:avLst/>
          </a:prstGeom>
        </p:spPr>
      </p:pic>
    </p:spTree>
    <p:extLst>
      <p:ext uri="{BB962C8B-B14F-4D97-AF65-F5344CB8AC3E}">
        <p14:creationId xmlns:p14="http://schemas.microsoft.com/office/powerpoint/2010/main" val="352919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98448" y="953589"/>
            <a:ext cx="4718304" cy="4916859"/>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5. Le papier</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IIe siècle</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smtClean="0">
                <a:solidFill>
                  <a:srgbClr val="1A1C1E"/>
                </a:solidFill>
                <a:latin typeface="Times New Roman" panose="02020603050405020304" pitchFamily="18" charset="0"/>
                <a:cs typeface="Times New Roman" panose="02020603050405020304" pitchFamily="18" charset="0"/>
              </a:rPr>
              <a:t>Support </a:t>
            </a:r>
            <a:r>
              <a:rPr lang="fr-FR" sz="1600" b="1" dirty="0">
                <a:solidFill>
                  <a:srgbClr val="1A1C1E"/>
                </a:solidFill>
                <a:latin typeface="Times New Roman" panose="02020603050405020304" pitchFamily="18" charset="0"/>
                <a:cs typeface="Times New Roman" panose="02020603050405020304" pitchFamily="18" charset="0"/>
              </a:rPr>
              <a:t>:</a:t>
            </a:r>
            <a:r>
              <a:rPr lang="fr-FR" sz="1600" dirty="0">
                <a:solidFill>
                  <a:srgbClr val="1A1C1E"/>
                </a:solidFill>
                <a:latin typeface="Times New Roman" panose="02020603050405020304" pitchFamily="18" charset="0"/>
                <a:cs typeface="Times New Roman" panose="02020603050405020304" pitchFamily="18" charset="0"/>
              </a:rPr>
              <a:t> Papier</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a:t>
            </a:r>
            <a:r>
              <a:rPr lang="fr-FR" sz="1600" dirty="0" smtClean="0">
                <a:solidFill>
                  <a:srgbClr val="1A1C1E"/>
                </a:solidFill>
                <a:latin typeface="Times New Roman" panose="02020603050405020304" pitchFamily="18" charset="0"/>
                <a:cs typeface="Times New Roman" panose="02020603050405020304" pitchFamily="18" charset="0"/>
              </a:rPr>
              <a:t>Chine</a:t>
            </a:r>
          </a:p>
          <a:p>
            <a:pPr marL="0" indent="0">
              <a:buNone/>
            </a:pPr>
            <a:endParaRPr lang="fr-FR" sz="1600" dirty="0">
              <a:solidFill>
                <a:srgbClr val="1A1C1E"/>
              </a:solidFill>
              <a:latin typeface="Times New Roman" panose="02020603050405020304" pitchFamily="18" charset="0"/>
              <a:cs typeface="Times New Roman" panose="02020603050405020304" pitchFamily="18" charset="0"/>
            </a:endParaRPr>
          </a:p>
          <a:p>
            <a:pPr algn="just"/>
            <a:r>
              <a:rPr lang="fr-FR" sz="1600" dirty="0">
                <a:solidFill>
                  <a:srgbClr val="1A1C1E"/>
                </a:solidFill>
                <a:latin typeface="Times New Roman" panose="02020603050405020304" pitchFamily="18" charset="0"/>
                <a:cs typeface="Times New Roman" panose="02020603050405020304" pitchFamily="18" charset="0"/>
              </a:rPr>
              <a:t>L'invention du papier en </a:t>
            </a:r>
            <a:r>
              <a:rPr lang="fr-FR" sz="1600" dirty="0" smtClean="0">
                <a:solidFill>
                  <a:srgbClr val="1A1C1E"/>
                </a:solidFill>
                <a:latin typeface="Times New Roman" panose="02020603050405020304" pitchFamily="18" charset="0"/>
                <a:cs typeface="Times New Roman" panose="02020603050405020304" pitchFamily="18" charset="0"/>
              </a:rPr>
              <a:t>Chine, </a:t>
            </a:r>
            <a:r>
              <a:rPr lang="fr-FR" sz="1600" dirty="0">
                <a:solidFill>
                  <a:srgbClr val="1A1C1E"/>
                </a:solidFill>
                <a:latin typeface="Times New Roman" panose="02020603050405020304" pitchFamily="18" charset="0"/>
                <a:cs typeface="Times New Roman" panose="02020603050405020304" pitchFamily="18" charset="0"/>
              </a:rPr>
              <a:t>a marqué une étape cruciale dans la démocratisation de l'écrit</a:t>
            </a:r>
            <a:r>
              <a:rPr lang="fr-FR" sz="1600" dirty="0" smtClean="0">
                <a:solidFill>
                  <a:srgbClr val="1A1C1E"/>
                </a:solidFill>
                <a:latin typeface="Times New Roman" panose="02020603050405020304" pitchFamily="18" charset="0"/>
                <a:cs typeface="Times New Roman" panose="02020603050405020304" pitchFamily="18" charset="0"/>
              </a:rPr>
              <a:t>. </a:t>
            </a:r>
            <a:r>
              <a:rPr lang="fr-FR" sz="1600" dirty="0">
                <a:solidFill>
                  <a:srgbClr val="1A1C1E"/>
                </a:solidFill>
                <a:latin typeface="Times New Roman" panose="02020603050405020304" pitchFamily="18" charset="0"/>
                <a:cs typeface="Times New Roman" panose="02020603050405020304" pitchFamily="18" charset="0"/>
              </a:rPr>
              <a:t>Fabriqué à partir de </a:t>
            </a:r>
            <a:r>
              <a:rPr lang="fr-FR" sz="1600" b="1" dirty="0">
                <a:solidFill>
                  <a:srgbClr val="1A1C1E"/>
                </a:solidFill>
                <a:latin typeface="Times New Roman" panose="02020603050405020304" pitchFamily="18" charset="0"/>
                <a:cs typeface="Times New Roman" panose="02020603050405020304" pitchFamily="18" charset="0"/>
              </a:rPr>
              <a:t>fibres végétales</a:t>
            </a:r>
            <a:r>
              <a:rPr lang="fr-FR" sz="1600" dirty="0">
                <a:solidFill>
                  <a:srgbClr val="1A1C1E"/>
                </a:solidFill>
                <a:latin typeface="Times New Roman" panose="02020603050405020304" pitchFamily="18" charset="0"/>
                <a:cs typeface="Times New Roman" panose="02020603050405020304" pitchFamily="18" charset="0"/>
              </a:rPr>
              <a:t>, il était beaucoup </a:t>
            </a:r>
            <a:r>
              <a:rPr lang="fr-FR" sz="1600" b="1" dirty="0">
                <a:solidFill>
                  <a:srgbClr val="1A1C1E"/>
                </a:solidFill>
                <a:latin typeface="Times New Roman" panose="02020603050405020304" pitchFamily="18" charset="0"/>
                <a:cs typeface="Times New Roman" panose="02020603050405020304" pitchFamily="18" charset="0"/>
              </a:rPr>
              <a:t>moins cher </a:t>
            </a:r>
            <a:r>
              <a:rPr lang="fr-FR" sz="1600" dirty="0">
                <a:solidFill>
                  <a:srgbClr val="1A1C1E"/>
                </a:solidFill>
                <a:latin typeface="Times New Roman" panose="02020603050405020304" pitchFamily="18" charset="0"/>
                <a:cs typeface="Times New Roman" panose="02020603050405020304" pitchFamily="18" charset="0"/>
              </a:rPr>
              <a:t>à produire que le parchemin</a:t>
            </a:r>
            <a:r>
              <a:rPr lang="fr-FR" sz="1600" dirty="0" smtClean="0">
                <a:solidFill>
                  <a:srgbClr val="1A1C1E"/>
                </a:solidFill>
                <a:latin typeface="Times New Roman" panose="02020603050405020304" pitchFamily="18" charset="0"/>
                <a:cs typeface="Times New Roman" panose="02020603050405020304" pitchFamily="18" charset="0"/>
              </a:rPr>
              <a:t>.</a:t>
            </a:r>
            <a:endParaRPr lang="fr-FR" sz="1600" dirty="0">
              <a:solidFill>
                <a:srgbClr val="1A1C1E"/>
              </a:solidFill>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81344" y="953589"/>
            <a:ext cx="4718304" cy="4916859"/>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6. L'imprimerie</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XVe </a:t>
            </a:r>
            <a:r>
              <a:rPr lang="fr-FR" sz="1600" dirty="0" smtClean="0">
                <a:solidFill>
                  <a:srgbClr val="1A1C1E"/>
                </a:solidFill>
                <a:latin typeface="Times New Roman" panose="02020603050405020304" pitchFamily="18" charset="0"/>
                <a:cs typeface="Times New Roman" panose="02020603050405020304" pitchFamily="18" charset="0"/>
              </a:rPr>
              <a:t>siècle </a:t>
            </a:r>
            <a:r>
              <a:rPr lang="fr-FR" sz="1600" dirty="0" smtClean="0">
                <a:solidFill>
                  <a:srgbClr val="1A1C1E"/>
                </a:solidFill>
                <a:latin typeface="Times New Roman" panose="02020603050405020304" pitchFamily="18" charset="0"/>
                <a:cs typeface="Times New Roman" panose="02020603050405020304" pitchFamily="18" charset="0"/>
              </a:rPr>
              <a:t> 15eme</a:t>
            </a:r>
            <a:r>
              <a:rPr lang="fr-FR" sz="1600" dirty="0">
                <a:solidFill>
                  <a:srgbClr val="1A1C1E"/>
                </a:solidFill>
                <a:latin typeface="Times New Roman" panose="02020603050405020304" pitchFamily="18" charset="0"/>
                <a:cs typeface="Times New Roman" panose="02020603050405020304" pitchFamily="18" charset="0"/>
              </a:rPr>
              <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smtClean="0">
                <a:solidFill>
                  <a:srgbClr val="1A1C1E"/>
                </a:solidFill>
                <a:latin typeface="Times New Roman" panose="02020603050405020304" pitchFamily="18" charset="0"/>
                <a:cs typeface="Times New Roman" panose="02020603050405020304" pitchFamily="18" charset="0"/>
              </a:rPr>
              <a:t>Support </a:t>
            </a:r>
            <a:r>
              <a:rPr lang="fr-FR" sz="1600" b="1" dirty="0">
                <a:solidFill>
                  <a:srgbClr val="1A1C1E"/>
                </a:solidFill>
                <a:latin typeface="Times New Roman" panose="02020603050405020304" pitchFamily="18" charset="0"/>
                <a:cs typeface="Times New Roman" panose="02020603050405020304" pitchFamily="18" charset="0"/>
              </a:rPr>
              <a:t>:</a:t>
            </a:r>
            <a:r>
              <a:rPr lang="fr-FR" sz="1600" dirty="0">
                <a:solidFill>
                  <a:srgbClr val="1A1C1E"/>
                </a:solidFill>
                <a:latin typeface="Times New Roman" panose="02020603050405020304" pitchFamily="18" charset="0"/>
                <a:cs typeface="Times New Roman" panose="02020603050405020304" pitchFamily="18" charset="0"/>
              </a:rPr>
              <a:t> Livre imprimé</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Europe (Allemagne)</a:t>
            </a:r>
          </a:p>
          <a:p>
            <a:endParaRPr lang="fr-FR" sz="1500" dirty="0" smtClean="0">
              <a:solidFill>
                <a:schemeClr val="tx1"/>
              </a:solidFill>
              <a:latin typeface="Times New Roman" panose="02020603050405020304" pitchFamily="18" charset="0"/>
              <a:cs typeface="Times New Roman" panose="02020603050405020304" pitchFamily="18" charset="0"/>
            </a:endParaRPr>
          </a:p>
          <a:p>
            <a:pPr algn="just"/>
            <a:r>
              <a:rPr lang="fr-FR" sz="1500" dirty="0" smtClean="0">
                <a:solidFill>
                  <a:schemeClr val="tx1"/>
                </a:solidFill>
                <a:latin typeface="Times New Roman" panose="02020603050405020304" pitchFamily="18" charset="0"/>
                <a:cs typeface="Times New Roman" panose="02020603050405020304" pitchFamily="18" charset="0"/>
              </a:rPr>
              <a:t>L'invention </a:t>
            </a:r>
            <a:r>
              <a:rPr lang="fr-FR" sz="1500" dirty="0">
                <a:solidFill>
                  <a:schemeClr val="tx1"/>
                </a:solidFill>
                <a:latin typeface="Times New Roman" panose="02020603050405020304" pitchFamily="18" charset="0"/>
                <a:cs typeface="Times New Roman" panose="02020603050405020304" pitchFamily="18" charset="0"/>
              </a:rPr>
              <a:t>de l'imprimerie à caractères mobiles par </a:t>
            </a:r>
            <a:r>
              <a:rPr lang="fr-FR" sz="1500" i="1" dirty="0">
                <a:solidFill>
                  <a:srgbClr val="C00000"/>
                </a:solidFill>
                <a:latin typeface="Times New Roman" panose="02020603050405020304" pitchFamily="18" charset="0"/>
                <a:cs typeface="Times New Roman" panose="02020603050405020304" pitchFamily="18" charset="0"/>
              </a:rPr>
              <a:t>Johannes Gutenberg </a:t>
            </a:r>
            <a:r>
              <a:rPr lang="fr-FR" sz="1500" dirty="0">
                <a:solidFill>
                  <a:schemeClr val="tx1"/>
                </a:solidFill>
                <a:latin typeface="Times New Roman" panose="02020603050405020304" pitchFamily="18" charset="0"/>
                <a:cs typeface="Times New Roman" panose="02020603050405020304" pitchFamily="18" charset="0"/>
              </a:rPr>
              <a:t>vers 1440 en Allemagne a permis une diffusion massive et rapide des </a:t>
            </a:r>
            <a:r>
              <a:rPr lang="fr-FR" sz="1500" dirty="0" smtClean="0">
                <a:solidFill>
                  <a:schemeClr val="tx1"/>
                </a:solidFill>
                <a:latin typeface="Times New Roman" panose="02020603050405020304" pitchFamily="18" charset="0"/>
                <a:cs typeface="Times New Roman" panose="02020603050405020304" pitchFamily="18" charset="0"/>
              </a:rPr>
              <a:t>connaissances. Cette </a:t>
            </a:r>
            <a:r>
              <a:rPr lang="fr-FR" sz="1500" dirty="0">
                <a:solidFill>
                  <a:schemeClr val="tx1"/>
                </a:solidFill>
                <a:latin typeface="Times New Roman" panose="02020603050405020304" pitchFamily="18" charset="0"/>
                <a:cs typeface="Times New Roman" panose="02020603050405020304" pitchFamily="18" charset="0"/>
              </a:rPr>
              <a:t>révolution a favorisé l'alphabétisation et a joué un rôle majeur dans des événements historiques comme la </a:t>
            </a:r>
            <a:r>
              <a:rPr lang="fr-FR" sz="1500" b="1" dirty="0">
                <a:solidFill>
                  <a:schemeClr val="tx1"/>
                </a:solidFill>
                <a:latin typeface="Times New Roman" panose="02020603050405020304" pitchFamily="18" charset="0"/>
                <a:cs typeface="Times New Roman" panose="02020603050405020304" pitchFamily="18" charset="0"/>
              </a:rPr>
              <a:t>Renaissance</a:t>
            </a:r>
            <a:r>
              <a:rPr lang="fr-FR" sz="1500" dirty="0">
                <a:solidFill>
                  <a:schemeClr val="tx1"/>
                </a:solidFill>
                <a:latin typeface="Times New Roman" panose="02020603050405020304" pitchFamily="18" charset="0"/>
                <a:cs typeface="Times New Roman" panose="02020603050405020304" pitchFamily="18" charset="0"/>
              </a:rPr>
              <a:t> et la </a:t>
            </a:r>
            <a:r>
              <a:rPr lang="fr-FR" sz="1500" b="1" dirty="0">
                <a:solidFill>
                  <a:schemeClr val="tx1"/>
                </a:solidFill>
                <a:latin typeface="Times New Roman" panose="02020603050405020304" pitchFamily="18" charset="0"/>
                <a:cs typeface="Times New Roman" panose="02020603050405020304" pitchFamily="18" charset="0"/>
              </a:rPr>
              <a:t>Réforme</a:t>
            </a:r>
            <a:r>
              <a:rPr lang="fr-FR" dirty="0" smtClean="0">
                <a:solidFill>
                  <a:srgbClr val="1A1C1E"/>
                </a:solidFill>
                <a:latin typeface="Inter"/>
              </a:rPr>
              <a:t>.</a:t>
            </a:r>
          </a:p>
          <a:p>
            <a:pPr algn="just"/>
            <a:endParaRPr lang="fr-FR" dirty="0"/>
          </a:p>
        </p:txBody>
      </p:sp>
      <p:pic>
        <p:nvPicPr>
          <p:cNvPr id="5" name="Image 4"/>
          <p:cNvPicPr>
            <a:picLocks noChangeAspect="1"/>
          </p:cNvPicPr>
          <p:nvPr/>
        </p:nvPicPr>
        <p:blipFill>
          <a:blip r:embed="rId2"/>
          <a:stretch>
            <a:fillRect/>
          </a:stretch>
        </p:blipFill>
        <p:spPr>
          <a:xfrm>
            <a:off x="1333500" y="3918856"/>
            <a:ext cx="4544786" cy="1841863"/>
          </a:xfrm>
          <a:prstGeom prst="rect">
            <a:avLst/>
          </a:prstGeom>
        </p:spPr>
      </p:pic>
      <p:pic>
        <p:nvPicPr>
          <p:cNvPr id="6" name="Image 5"/>
          <p:cNvPicPr>
            <a:picLocks noChangeAspect="1"/>
          </p:cNvPicPr>
          <p:nvPr/>
        </p:nvPicPr>
        <p:blipFill>
          <a:blip r:embed="rId3"/>
          <a:stretch>
            <a:fillRect/>
          </a:stretch>
        </p:blipFill>
        <p:spPr>
          <a:xfrm>
            <a:off x="6897189" y="4153988"/>
            <a:ext cx="3696788" cy="1716459"/>
          </a:xfrm>
          <a:prstGeom prst="rect">
            <a:avLst/>
          </a:prstGeom>
        </p:spPr>
      </p:pic>
    </p:spTree>
    <p:extLst>
      <p:ext uri="{BB962C8B-B14F-4D97-AF65-F5344CB8AC3E}">
        <p14:creationId xmlns:p14="http://schemas.microsoft.com/office/powerpoint/2010/main" val="285728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98448" y="1018903"/>
            <a:ext cx="4718304" cy="4851545"/>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7. Les débuts de la télécommunication</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XIXe siècle</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Support(s) :</a:t>
            </a:r>
            <a:r>
              <a:rPr lang="fr-FR" sz="1600" dirty="0">
                <a:solidFill>
                  <a:srgbClr val="1A1C1E"/>
                </a:solidFill>
                <a:latin typeface="Times New Roman" panose="02020603050405020304" pitchFamily="18" charset="0"/>
                <a:cs typeface="Times New Roman" panose="02020603050405020304" pitchFamily="18" charset="0"/>
              </a:rPr>
              <a:t> Télégraphe, </a:t>
            </a:r>
            <a:r>
              <a:rPr lang="fr-FR" sz="1600" dirty="0" smtClean="0">
                <a:solidFill>
                  <a:srgbClr val="1A1C1E"/>
                </a:solidFill>
                <a:latin typeface="Times New Roman" panose="02020603050405020304" pitchFamily="18" charset="0"/>
                <a:cs typeface="Times New Roman" panose="02020603050405020304" pitchFamily="18" charset="0"/>
              </a:rPr>
              <a:t>Téléphone</a:t>
            </a:r>
            <a:r>
              <a:rPr lang="fr-FR" sz="1600" dirty="0">
                <a:solidFill>
                  <a:srgbClr val="1A1C1E"/>
                </a:solidFill>
                <a:latin typeface="Times New Roman" panose="02020603050405020304" pitchFamily="18" charset="0"/>
                <a:cs typeface="Times New Roman" panose="02020603050405020304" pitchFamily="18" charset="0"/>
              </a:rPr>
              <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Europe, États-Unis</a:t>
            </a:r>
          </a:p>
          <a:p>
            <a:endParaRPr lang="fr-FR" sz="1600" dirty="0" smtClean="0">
              <a:solidFill>
                <a:srgbClr val="1A1C1E"/>
              </a:solidFill>
              <a:latin typeface="Inter"/>
            </a:endParaRPr>
          </a:p>
          <a:p>
            <a:r>
              <a:rPr lang="fr-FR" sz="1600" dirty="0" smtClean="0">
                <a:solidFill>
                  <a:srgbClr val="1A1C1E"/>
                </a:solidFill>
                <a:latin typeface="Inter"/>
              </a:rPr>
              <a:t>l</a:t>
            </a:r>
            <a:r>
              <a:rPr lang="fr-FR" sz="1700" dirty="0" smtClean="0">
                <a:solidFill>
                  <a:srgbClr val="1A1C1E"/>
                </a:solidFill>
                <a:latin typeface="Times New Roman" panose="02020603050405020304" pitchFamily="18" charset="0"/>
                <a:cs typeface="Times New Roman" panose="02020603050405020304" pitchFamily="18" charset="0"/>
              </a:rPr>
              <a:t>e </a:t>
            </a:r>
            <a:r>
              <a:rPr lang="fr-FR" sz="1700" dirty="0">
                <a:solidFill>
                  <a:srgbClr val="1A1C1E"/>
                </a:solidFill>
                <a:latin typeface="Times New Roman" panose="02020603050405020304" pitchFamily="18" charset="0"/>
                <a:cs typeface="Times New Roman" panose="02020603050405020304" pitchFamily="18" charset="0"/>
              </a:rPr>
              <a:t>XIXe siècle a vu naître les premières formes de communication instantanée à distance avec le </a:t>
            </a:r>
            <a:r>
              <a:rPr lang="fr-FR" sz="1700" b="1" dirty="0">
                <a:solidFill>
                  <a:srgbClr val="1A1C1E"/>
                </a:solidFill>
                <a:latin typeface="Times New Roman" panose="02020603050405020304" pitchFamily="18" charset="0"/>
                <a:cs typeface="Times New Roman" panose="02020603050405020304" pitchFamily="18" charset="0"/>
              </a:rPr>
              <a:t>télégraphe</a:t>
            </a:r>
            <a:r>
              <a:rPr lang="fr-FR" sz="1700" dirty="0">
                <a:solidFill>
                  <a:srgbClr val="1A1C1E"/>
                </a:solidFill>
                <a:latin typeface="Times New Roman" panose="02020603050405020304" pitchFamily="18" charset="0"/>
                <a:cs typeface="Times New Roman" panose="02020603050405020304" pitchFamily="18" charset="0"/>
              </a:rPr>
              <a:t> de </a:t>
            </a:r>
            <a:r>
              <a:rPr lang="fr-FR" sz="1700" i="1" dirty="0">
                <a:solidFill>
                  <a:srgbClr val="C00000"/>
                </a:solidFill>
                <a:latin typeface="Times New Roman" panose="02020603050405020304" pitchFamily="18" charset="0"/>
                <a:cs typeface="Times New Roman" panose="02020603050405020304" pitchFamily="18" charset="0"/>
              </a:rPr>
              <a:t>Samuel Morse </a:t>
            </a:r>
            <a:r>
              <a:rPr lang="fr-FR" sz="1700" dirty="0">
                <a:solidFill>
                  <a:srgbClr val="1A1C1E"/>
                </a:solidFill>
                <a:latin typeface="Times New Roman" panose="02020603050405020304" pitchFamily="18" charset="0"/>
                <a:cs typeface="Times New Roman" panose="02020603050405020304" pitchFamily="18" charset="0"/>
              </a:rPr>
              <a:t>et le </a:t>
            </a:r>
            <a:r>
              <a:rPr lang="fr-FR" sz="1700" b="1" dirty="0">
                <a:solidFill>
                  <a:srgbClr val="1A1C1E"/>
                </a:solidFill>
                <a:latin typeface="Times New Roman" panose="02020603050405020304" pitchFamily="18" charset="0"/>
                <a:cs typeface="Times New Roman" panose="02020603050405020304" pitchFamily="18" charset="0"/>
              </a:rPr>
              <a:t>téléphone </a:t>
            </a:r>
            <a:r>
              <a:rPr lang="fr-FR" sz="1700" i="1" dirty="0">
                <a:solidFill>
                  <a:srgbClr val="C00000"/>
                </a:solidFill>
                <a:latin typeface="Times New Roman" panose="02020603050405020304" pitchFamily="18" charset="0"/>
                <a:cs typeface="Times New Roman" panose="02020603050405020304" pitchFamily="18" charset="0"/>
              </a:rPr>
              <a:t>d'Alexander Graham Bell</a:t>
            </a:r>
            <a:r>
              <a:rPr lang="fr-FR" sz="1700" dirty="0" smtClean="0">
                <a:solidFill>
                  <a:srgbClr val="1A1C1E"/>
                </a:solidFill>
                <a:latin typeface="Times New Roman" panose="02020603050405020304" pitchFamily="18" charset="0"/>
                <a:cs typeface="Times New Roman" panose="02020603050405020304" pitchFamily="18" charset="0"/>
              </a:rPr>
              <a:t>. </a:t>
            </a:r>
            <a:r>
              <a:rPr lang="fr-FR" sz="1700" dirty="0">
                <a:solidFill>
                  <a:srgbClr val="1A1C1E"/>
                </a:solidFill>
                <a:latin typeface="Times New Roman" panose="02020603050405020304" pitchFamily="18" charset="0"/>
                <a:cs typeface="Times New Roman" panose="02020603050405020304" pitchFamily="18" charset="0"/>
              </a:rPr>
              <a:t>Ces inventions ont radicalement transformé la vitesse de circulation de l'information à l'échelle mondiale.</a:t>
            </a:r>
            <a:endParaRPr lang="fr-FR" sz="17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81344" y="1018903"/>
            <a:ext cx="4718304" cy="4851545"/>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8. L'ère de la radiodiffusion et de la télévision</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Début du XXe siècle</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Support(s) :</a:t>
            </a:r>
            <a:r>
              <a:rPr lang="fr-FR" sz="1600" dirty="0">
                <a:solidFill>
                  <a:srgbClr val="1A1C1E"/>
                </a:solidFill>
                <a:latin typeface="Times New Roman" panose="02020603050405020304" pitchFamily="18" charset="0"/>
                <a:cs typeface="Times New Roman" panose="02020603050405020304" pitchFamily="18" charset="0"/>
              </a:rPr>
              <a:t> Ondes radio, télévision</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Monde </a:t>
            </a:r>
            <a:r>
              <a:rPr lang="fr-FR" sz="1600" dirty="0" smtClean="0">
                <a:solidFill>
                  <a:srgbClr val="1A1C1E"/>
                </a:solidFill>
                <a:latin typeface="Times New Roman" panose="02020603050405020304" pitchFamily="18" charset="0"/>
                <a:cs typeface="Times New Roman" panose="02020603050405020304" pitchFamily="18" charset="0"/>
              </a:rPr>
              <a:t>entier</a:t>
            </a:r>
          </a:p>
          <a:p>
            <a:pPr marL="0" indent="0">
              <a:buNone/>
            </a:pPr>
            <a:endParaRPr lang="fr-FR" sz="1600" dirty="0">
              <a:solidFill>
                <a:srgbClr val="1A1C1E"/>
              </a:solidFill>
              <a:latin typeface="Times New Roman" panose="02020603050405020304" pitchFamily="18" charset="0"/>
              <a:cs typeface="Times New Roman" panose="02020603050405020304" pitchFamily="18" charset="0"/>
            </a:endParaRPr>
          </a:p>
          <a:p>
            <a:pPr marL="0" indent="0">
              <a:buNone/>
            </a:pPr>
            <a:r>
              <a:rPr lang="fr-FR" sz="1600" dirty="0">
                <a:solidFill>
                  <a:srgbClr val="1A1C1E"/>
                </a:solidFill>
                <a:latin typeface="Times New Roman" panose="02020603050405020304" pitchFamily="18" charset="0"/>
                <a:cs typeface="Times New Roman" panose="02020603050405020304" pitchFamily="18" charset="0"/>
              </a:rPr>
              <a:t>Le développement de la </a:t>
            </a:r>
            <a:r>
              <a:rPr lang="fr-FR" sz="1600" b="1" dirty="0">
                <a:solidFill>
                  <a:srgbClr val="1A1C1E"/>
                </a:solidFill>
                <a:latin typeface="Times New Roman" panose="02020603050405020304" pitchFamily="18" charset="0"/>
                <a:cs typeface="Times New Roman" panose="02020603050405020304" pitchFamily="18" charset="0"/>
              </a:rPr>
              <a:t>radio </a:t>
            </a:r>
            <a:r>
              <a:rPr lang="fr-FR" sz="1600" dirty="0">
                <a:solidFill>
                  <a:srgbClr val="1A1C1E"/>
                </a:solidFill>
                <a:latin typeface="Times New Roman" panose="02020603050405020304" pitchFamily="18" charset="0"/>
                <a:cs typeface="Times New Roman" panose="02020603050405020304" pitchFamily="18" charset="0"/>
              </a:rPr>
              <a:t>dans les années 1920 et de la </a:t>
            </a:r>
            <a:r>
              <a:rPr lang="fr-FR" sz="1600" b="1" dirty="0">
                <a:solidFill>
                  <a:srgbClr val="1A1C1E"/>
                </a:solidFill>
                <a:latin typeface="Times New Roman" panose="02020603050405020304" pitchFamily="18" charset="0"/>
                <a:cs typeface="Times New Roman" panose="02020603050405020304" pitchFamily="18" charset="0"/>
              </a:rPr>
              <a:t>télévision</a:t>
            </a:r>
            <a:r>
              <a:rPr lang="fr-FR" sz="1600" dirty="0">
                <a:solidFill>
                  <a:srgbClr val="1A1C1E"/>
                </a:solidFill>
                <a:latin typeface="Times New Roman" panose="02020603050405020304" pitchFamily="18" charset="0"/>
                <a:cs typeface="Times New Roman" panose="02020603050405020304" pitchFamily="18" charset="0"/>
              </a:rPr>
              <a:t> dans les décennies suivantes a permis de diffuser l'information </a:t>
            </a:r>
            <a:r>
              <a:rPr lang="fr-FR" sz="1600" b="1" dirty="0">
                <a:solidFill>
                  <a:srgbClr val="1A1C1E"/>
                </a:solidFill>
                <a:latin typeface="Times New Roman" panose="02020603050405020304" pitchFamily="18" charset="0"/>
                <a:cs typeface="Times New Roman" panose="02020603050405020304" pitchFamily="18" charset="0"/>
              </a:rPr>
              <a:t>sonore et visuelle</a:t>
            </a:r>
            <a:r>
              <a:rPr lang="fr-FR" sz="1600" dirty="0">
                <a:solidFill>
                  <a:srgbClr val="1A1C1E"/>
                </a:solidFill>
                <a:latin typeface="Times New Roman" panose="02020603050405020304" pitchFamily="18" charset="0"/>
                <a:cs typeface="Times New Roman" panose="02020603050405020304" pitchFamily="18" charset="0"/>
              </a:rPr>
              <a:t> à un large public</a:t>
            </a:r>
            <a:r>
              <a:rPr lang="fr-FR" sz="1600" dirty="0" smtClean="0">
                <a:solidFill>
                  <a:srgbClr val="1A1C1E"/>
                </a:solidFill>
                <a:latin typeface="Times New Roman" panose="02020603050405020304" pitchFamily="18" charset="0"/>
                <a:cs typeface="Times New Roman" panose="02020603050405020304" pitchFamily="18" charset="0"/>
              </a:rPr>
              <a:t>. </a:t>
            </a:r>
            <a:r>
              <a:rPr lang="fr-FR" sz="1600" dirty="0">
                <a:solidFill>
                  <a:srgbClr val="1A1C1E"/>
                </a:solidFill>
                <a:latin typeface="Times New Roman" panose="02020603050405020304" pitchFamily="18" charset="0"/>
                <a:cs typeface="Times New Roman" panose="02020603050405020304" pitchFamily="18" charset="0"/>
              </a:rPr>
              <a:t>Ces médias de masse ont profondément modifié la société en informant et en divertissant les foyers du monde </a:t>
            </a:r>
            <a:r>
              <a:rPr lang="fr-FR" sz="1600" dirty="0" smtClean="0">
                <a:solidFill>
                  <a:srgbClr val="1A1C1E"/>
                </a:solidFill>
                <a:latin typeface="Times New Roman" panose="02020603050405020304" pitchFamily="18" charset="0"/>
                <a:cs typeface="Times New Roman" panose="02020603050405020304" pitchFamily="18" charset="0"/>
              </a:rPr>
              <a:t>entier.</a:t>
            </a:r>
          </a:p>
          <a:p>
            <a:pPr marL="0" indent="0">
              <a:buNone/>
            </a:pPr>
            <a:endParaRPr lang="fr-FR" sz="1600" dirty="0">
              <a:solidFill>
                <a:srgbClr val="1A1C1E"/>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70710" y="4323806"/>
            <a:ext cx="3108959" cy="1841863"/>
          </a:xfrm>
          <a:prstGeom prst="rect">
            <a:avLst/>
          </a:prstGeom>
        </p:spPr>
      </p:pic>
      <p:pic>
        <p:nvPicPr>
          <p:cNvPr id="6" name="Image 5"/>
          <p:cNvPicPr>
            <a:picLocks noChangeAspect="1"/>
          </p:cNvPicPr>
          <p:nvPr/>
        </p:nvPicPr>
        <p:blipFill>
          <a:blip r:embed="rId3"/>
          <a:stretch>
            <a:fillRect/>
          </a:stretch>
        </p:blipFill>
        <p:spPr>
          <a:xfrm>
            <a:off x="4411762" y="4323806"/>
            <a:ext cx="1687286" cy="1935752"/>
          </a:xfrm>
          <a:prstGeom prst="rect">
            <a:avLst/>
          </a:prstGeom>
        </p:spPr>
      </p:pic>
      <p:pic>
        <p:nvPicPr>
          <p:cNvPr id="7" name="Image 6"/>
          <p:cNvPicPr>
            <a:picLocks noChangeAspect="1"/>
          </p:cNvPicPr>
          <p:nvPr/>
        </p:nvPicPr>
        <p:blipFill>
          <a:blip r:embed="rId4"/>
          <a:stretch>
            <a:fillRect/>
          </a:stretch>
        </p:blipFill>
        <p:spPr>
          <a:xfrm>
            <a:off x="8307977" y="4036423"/>
            <a:ext cx="2756263" cy="1658984"/>
          </a:xfrm>
          <a:prstGeom prst="rect">
            <a:avLst/>
          </a:prstGeom>
        </p:spPr>
      </p:pic>
    </p:spTree>
    <p:extLst>
      <p:ext uri="{BB962C8B-B14F-4D97-AF65-F5344CB8AC3E}">
        <p14:creationId xmlns:p14="http://schemas.microsoft.com/office/powerpoint/2010/main" val="105878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98448" y="992777"/>
            <a:ext cx="4718304" cy="4877671"/>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9. L'informatique et le stockage numérique</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Milieu du XXe siècle</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Support(s) :</a:t>
            </a:r>
            <a:r>
              <a:rPr lang="fr-FR" sz="1600" dirty="0">
                <a:solidFill>
                  <a:srgbClr val="1A1C1E"/>
                </a:solidFill>
                <a:latin typeface="Times New Roman" panose="02020603050405020304" pitchFamily="18" charset="0"/>
                <a:cs typeface="Times New Roman" panose="02020603050405020304" pitchFamily="18" charset="0"/>
              </a:rPr>
              <a:t> Bande magnétique, disque dur, disquette</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États-Unis</a:t>
            </a:r>
          </a:p>
          <a:p>
            <a:endParaRPr lang="fr-FR" dirty="0" smtClean="0"/>
          </a:p>
          <a:p>
            <a:pPr marL="0" indent="0" algn="just">
              <a:buNone/>
            </a:pPr>
            <a:r>
              <a:rPr lang="fr-FR" sz="1700" dirty="0">
                <a:solidFill>
                  <a:schemeClr val="tx1"/>
                </a:solidFill>
                <a:latin typeface="Times New Roman" panose="02020603050405020304" pitchFamily="18" charset="0"/>
                <a:cs typeface="Times New Roman" panose="02020603050405020304" pitchFamily="18" charset="0"/>
              </a:rPr>
              <a:t>L'avènement des premiers </a:t>
            </a:r>
            <a:r>
              <a:rPr lang="fr-FR" sz="1700" b="1" dirty="0">
                <a:solidFill>
                  <a:schemeClr val="tx1"/>
                </a:solidFill>
                <a:latin typeface="Times New Roman" panose="02020603050405020304" pitchFamily="18" charset="0"/>
                <a:cs typeface="Times New Roman" panose="02020603050405020304" pitchFamily="18" charset="0"/>
              </a:rPr>
              <a:t>ordinateurs </a:t>
            </a:r>
            <a:r>
              <a:rPr lang="fr-FR" sz="1700" dirty="0">
                <a:solidFill>
                  <a:schemeClr val="tx1"/>
                </a:solidFill>
                <a:latin typeface="Times New Roman" panose="02020603050405020304" pitchFamily="18" charset="0"/>
                <a:cs typeface="Times New Roman" panose="02020603050405020304" pitchFamily="18" charset="0"/>
              </a:rPr>
              <a:t>a nécessité de nouveaux supports pour stocker les données. La </a:t>
            </a:r>
            <a:r>
              <a:rPr lang="fr-FR" sz="1700" b="1" dirty="0">
                <a:solidFill>
                  <a:schemeClr val="tx1"/>
                </a:solidFill>
                <a:latin typeface="Times New Roman" panose="02020603050405020304" pitchFamily="18" charset="0"/>
                <a:cs typeface="Times New Roman" panose="02020603050405020304" pitchFamily="18" charset="0"/>
              </a:rPr>
              <a:t>bande magnétique</a:t>
            </a:r>
            <a:r>
              <a:rPr lang="fr-FR" sz="1700" dirty="0">
                <a:solidFill>
                  <a:schemeClr val="tx1"/>
                </a:solidFill>
                <a:latin typeface="Times New Roman" panose="02020603050405020304" pitchFamily="18" charset="0"/>
                <a:cs typeface="Times New Roman" panose="02020603050405020304" pitchFamily="18" charset="0"/>
              </a:rPr>
              <a:t>, développée dans les années 1920 et popularisée dans les années 1950, a été l'un des premiers supports de stockage de masse</a:t>
            </a:r>
            <a:r>
              <a:rPr lang="fr-FR" sz="1700" dirty="0" smtClean="0">
                <a:solidFill>
                  <a:schemeClr val="tx1"/>
                </a:solidFill>
                <a:latin typeface="Times New Roman" panose="02020603050405020304" pitchFamily="18" charset="0"/>
                <a:cs typeface="Times New Roman" panose="02020603050405020304" pitchFamily="18" charset="0"/>
              </a:rPr>
              <a:t>. </a:t>
            </a:r>
            <a:r>
              <a:rPr lang="fr-FR" sz="1700" dirty="0">
                <a:solidFill>
                  <a:schemeClr val="tx1"/>
                </a:solidFill>
                <a:latin typeface="Times New Roman" panose="02020603050405020304" pitchFamily="18" charset="0"/>
                <a:cs typeface="Times New Roman" panose="02020603050405020304" pitchFamily="18" charset="0"/>
              </a:rPr>
              <a:t>Elle a été suivie par le </a:t>
            </a:r>
            <a:r>
              <a:rPr lang="fr-FR" sz="1700" b="1" dirty="0">
                <a:solidFill>
                  <a:schemeClr val="tx1"/>
                </a:solidFill>
                <a:latin typeface="Times New Roman" panose="02020603050405020304" pitchFamily="18" charset="0"/>
                <a:cs typeface="Times New Roman" panose="02020603050405020304" pitchFamily="18" charset="0"/>
              </a:rPr>
              <a:t>disque dur</a:t>
            </a:r>
            <a:r>
              <a:rPr lang="fr-FR" sz="1700" dirty="0">
                <a:solidFill>
                  <a:schemeClr val="tx1"/>
                </a:solidFill>
                <a:latin typeface="Times New Roman" panose="02020603050405020304" pitchFamily="18" charset="0"/>
                <a:cs typeface="Times New Roman" panose="02020603050405020304" pitchFamily="18" charset="0"/>
              </a:rPr>
              <a:t>, inventé par IBM en 1956, qui a permis un accès plus rapide aux informations</a:t>
            </a:r>
            <a:r>
              <a:rPr lang="fr-FR" sz="1700" dirty="0" smtClean="0">
                <a:solidFill>
                  <a:schemeClr val="tx1"/>
                </a:solidFill>
                <a:latin typeface="Times New Roman" panose="02020603050405020304" pitchFamily="18" charset="0"/>
                <a:cs typeface="Times New Roman" panose="02020603050405020304" pitchFamily="18" charset="0"/>
              </a:rPr>
              <a:t>.</a:t>
            </a:r>
            <a:endParaRPr lang="fr-FR" sz="1700"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81344" y="992777"/>
            <a:ext cx="4718304" cy="4877671"/>
          </a:xfrm>
        </p:spPr>
        <p:txBody>
          <a:bodyPr>
            <a:normAutofit/>
          </a:bodyPr>
          <a:lstStyle/>
          <a:p>
            <a:r>
              <a:rPr lang="fr-FR" sz="1600" b="1" dirty="0">
                <a:solidFill>
                  <a:srgbClr val="C00000"/>
                </a:solidFill>
                <a:latin typeface="Times New Roman" panose="02020603050405020304" pitchFamily="18" charset="0"/>
                <a:cs typeface="Times New Roman" panose="02020603050405020304" pitchFamily="18" charset="0"/>
              </a:rPr>
              <a:t>10. L'ère d'Internet et du mobile</a:t>
            </a:r>
          </a:p>
          <a:p>
            <a:pPr marL="0" indent="0">
              <a:buNone/>
            </a:pPr>
            <a:r>
              <a:rPr lang="fr-FR" sz="1600" b="1" dirty="0">
                <a:solidFill>
                  <a:srgbClr val="1A1C1E"/>
                </a:solidFill>
                <a:latin typeface="Times New Roman" panose="02020603050405020304" pitchFamily="18" charset="0"/>
                <a:cs typeface="Times New Roman" panose="02020603050405020304" pitchFamily="18" charset="0"/>
              </a:rPr>
              <a:t>Période :</a:t>
            </a:r>
            <a:r>
              <a:rPr lang="fr-FR" sz="1600" dirty="0">
                <a:solidFill>
                  <a:srgbClr val="1A1C1E"/>
                </a:solidFill>
                <a:latin typeface="Times New Roman" panose="02020603050405020304" pitchFamily="18" charset="0"/>
                <a:cs typeface="Times New Roman" panose="02020603050405020304" pitchFamily="18" charset="0"/>
              </a:rPr>
              <a:t> Fin du XXe siècle - Aujourd'hui</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Support(s) :</a:t>
            </a:r>
            <a:r>
              <a:rPr lang="fr-FR" sz="1600" dirty="0">
                <a:solidFill>
                  <a:srgbClr val="1A1C1E"/>
                </a:solidFill>
                <a:latin typeface="Times New Roman" panose="02020603050405020304" pitchFamily="18" charset="0"/>
                <a:cs typeface="Times New Roman" panose="02020603050405020304" pitchFamily="18" charset="0"/>
              </a:rPr>
              <a:t> </a:t>
            </a:r>
            <a:r>
              <a:rPr lang="fr-FR" sz="1600" dirty="0" smtClean="0">
                <a:solidFill>
                  <a:srgbClr val="1A1C1E"/>
                </a:solidFill>
                <a:latin typeface="Times New Roman" panose="02020603050405020304" pitchFamily="18" charset="0"/>
                <a:cs typeface="Times New Roman" panose="02020603050405020304" pitchFamily="18" charset="0"/>
              </a:rPr>
              <a:t>Web</a:t>
            </a:r>
            <a:r>
              <a:rPr lang="fr-FR" sz="1600" dirty="0">
                <a:solidFill>
                  <a:srgbClr val="1A1C1E"/>
                </a:solidFill>
                <a:latin typeface="Times New Roman" panose="02020603050405020304" pitchFamily="18" charset="0"/>
                <a:cs typeface="Times New Roman" panose="02020603050405020304" pitchFamily="18" charset="0"/>
              </a:rPr>
              <a:t>, smartphones, réseaux sociaux</a:t>
            </a:r>
            <a:br>
              <a:rPr lang="fr-FR" sz="1600" dirty="0">
                <a:solidFill>
                  <a:srgbClr val="1A1C1E"/>
                </a:solidFill>
                <a:latin typeface="Times New Roman" panose="02020603050405020304" pitchFamily="18" charset="0"/>
                <a:cs typeface="Times New Roman" panose="02020603050405020304" pitchFamily="18" charset="0"/>
              </a:rPr>
            </a:br>
            <a:r>
              <a:rPr lang="fr-FR" sz="1600" b="1" dirty="0">
                <a:solidFill>
                  <a:srgbClr val="1A1C1E"/>
                </a:solidFill>
                <a:latin typeface="Times New Roman" panose="02020603050405020304" pitchFamily="18" charset="0"/>
                <a:cs typeface="Times New Roman" panose="02020603050405020304" pitchFamily="18" charset="0"/>
              </a:rPr>
              <a:t>Région :</a:t>
            </a:r>
            <a:r>
              <a:rPr lang="fr-FR" sz="1600" dirty="0">
                <a:solidFill>
                  <a:srgbClr val="1A1C1E"/>
                </a:solidFill>
                <a:latin typeface="Times New Roman" panose="02020603050405020304" pitchFamily="18" charset="0"/>
                <a:cs typeface="Times New Roman" panose="02020603050405020304" pitchFamily="18" charset="0"/>
              </a:rPr>
              <a:t> Monde </a:t>
            </a:r>
            <a:r>
              <a:rPr lang="fr-FR" sz="1600" dirty="0" smtClean="0">
                <a:solidFill>
                  <a:srgbClr val="1A1C1E"/>
                </a:solidFill>
                <a:latin typeface="Times New Roman" panose="02020603050405020304" pitchFamily="18" charset="0"/>
                <a:cs typeface="Times New Roman" panose="02020603050405020304" pitchFamily="18" charset="0"/>
              </a:rPr>
              <a:t>entier</a:t>
            </a:r>
          </a:p>
          <a:p>
            <a:pPr marL="0" indent="0">
              <a:buNone/>
            </a:pPr>
            <a:endParaRPr lang="fr-FR" sz="1600" dirty="0">
              <a:solidFill>
                <a:srgbClr val="1A1C1E"/>
              </a:solidFill>
              <a:latin typeface="Times New Roman" panose="02020603050405020304" pitchFamily="18" charset="0"/>
              <a:cs typeface="Times New Roman" panose="02020603050405020304" pitchFamily="18" charset="0"/>
            </a:endParaRPr>
          </a:p>
          <a:p>
            <a:r>
              <a:rPr lang="fr-FR" sz="1600" dirty="0">
                <a:solidFill>
                  <a:srgbClr val="1A1C1E"/>
                </a:solidFill>
                <a:latin typeface="Times New Roman" panose="02020603050405020304" pitchFamily="18" charset="0"/>
                <a:cs typeface="Times New Roman" panose="02020603050405020304" pitchFamily="18" charset="0"/>
              </a:rPr>
              <a:t>L'invention du </a:t>
            </a:r>
            <a:r>
              <a:rPr lang="fr-FR" sz="1600" b="1" dirty="0">
                <a:solidFill>
                  <a:srgbClr val="1A1C1E"/>
                </a:solidFill>
                <a:latin typeface="Times New Roman" panose="02020603050405020304" pitchFamily="18" charset="0"/>
                <a:cs typeface="Times New Roman" panose="02020603050405020304" pitchFamily="18" charset="0"/>
              </a:rPr>
              <a:t>World Wide Web </a:t>
            </a:r>
            <a:r>
              <a:rPr lang="fr-FR" sz="1600" dirty="0" smtClean="0">
                <a:solidFill>
                  <a:srgbClr val="1A1C1E"/>
                </a:solidFill>
                <a:latin typeface="Times New Roman" panose="02020603050405020304" pitchFamily="18" charset="0"/>
                <a:cs typeface="Times New Roman" panose="02020603050405020304" pitchFamily="18" charset="0"/>
              </a:rPr>
              <a:t>en </a:t>
            </a:r>
            <a:r>
              <a:rPr lang="fr-FR" sz="1600" dirty="0">
                <a:solidFill>
                  <a:srgbClr val="1A1C1E"/>
                </a:solidFill>
                <a:latin typeface="Times New Roman" panose="02020603050405020304" pitchFamily="18" charset="0"/>
                <a:cs typeface="Times New Roman" panose="02020603050405020304" pitchFamily="18" charset="0"/>
              </a:rPr>
              <a:t>1989 a révolutionné l'accès et le partage de </a:t>
            </a:r>
            <a:r>
              <a:rPr lang="fr-FR" sz="1600" dirty="0" smtClean="0">
                <a:solidFill>
                  <a:srgbClr val="1A1C1E"/>
                </a:solidFill>
                <a:latin typeface="Times New Roman" panose="02020603050405020304" pitchFamily="18" charset="0"/>
                <a:cs typeface="Times New Roman" panose="02020603050405020304" pitchFamily="18" charset="0"/>
              </a:rPr>
              <a:t>l'information. L'arrivée </a:t>
            </a:r>
            <a:r>
              <a:rPr lang="fr-FR" sz="1600" dirty="0">
                <a:solidFill>
                  <a:srgbClr val="1A1C1E"/>
                </a:solidFill>
                <a:latin typeface="Times New Roman" panose="02020603050405020304" pitchFamily="18" charset="0"/>
                <a:cs typeface="Times New Roman" panose="02020603050405020304" pitchFamily="18" charset="0"/>
              </a:rPr>
              <a:t>des </a:t>
            </a:r>
            <a:r>
              <a:rPr lang="fr-FR" sz="1600" b="1" dirty="0">
                <a:solidFill>
                  <a:srgbClr val="1A1C1E"/>
                </a:solidFill>
                <a:latin typeface="Times New Roman" panose="02020603050405020304" pitchFamily="18" charset="0"/>
                <a:cs typeface="Times New Roman" panose="02020603050405020304" pitchFamily="18" charset="0"/>
              </a:rPr>
              <a:t>smartphones</a:t>
            </a:r>
            <a:r>
              <a:rPr lang="fr-FR" sz="1600" dirty="0">
                <a:solidFill>
                  <a:srgbClr val="1A1C1E"/>
                </a:solidFill>
                <a:latin typeface="Times New Roman" panose="02020603050405020304" pitchFamily="18" charset="0"/>
                <a:cs typeface="Times New Roman" panose="02020603050405020304" pitchFamily="18" charset="0"/>
              </a:rPr>
              <a:t>, </a:t>
            </a:r>
            <a:r>
              <a:rPr lang="fr-FR" sz="1600" dirty="0" smtClean="0">
                <a:solidFill>
                  <a:srgbClr val="1A1C1E"/>
                </a:solidFill>
                <a:latin typeface="Times New Roman" panose="02020603050405020304" pitchFamily="18" charset="0"/>
                <a:cs typeface="Times New Roman" panose="02020603050405020304" pitchFamily="18" charset="0"/>
              </a:rPr>
              <a:t>et </a:t>
            </a:r>
            <a:r>
              <a:rPr lang="fr-FR" sz="1600" dirty="0">
                <a:solidFill>
                  <a:srgbClr val="1A1C1E"/>
                </a:solidFill>
                <a:latin typeface="Times New Roman" panose="02020603050405020304" pitchFamily="18" charset="0"/>
                <a:cs typeface="Times New Roman" panose="02020603050405020304" pitchFamily="18" charset="0"/>
              </a:rPr>
              <a:t>l'explosion des </a:t>
            </a:r>
            <a:r>
              <a:rPr lang="fr-FR" sz="1600" b="1" dirty="0">
                <a:solidFill>
                  <a:srgbClr val="1A1C1E"/>
                </a:solidFill>
                <a:latin typeface="Times New Roman" panose="02020603050405020304" pitchFamily="18" charset="0"/>
                <a:cs typeface="Times New Roman" panose="02020603050405020304" pitchFamily="18" charset="0"/>
              </a:rPr>
              <a:t>réseaux sociaux</a:t>
            </a:r>
            <a:r>
              <a:rPr lang="fr-FR" sz="1600" dirty="0">
                <a:solidFill>
                  <a:srgbClr val="1A1C1E"/>
                </a:solidFill>
                <a:latin typeface="Times New Roman" panose="02020603050405020304" pitchFamily="18" charset="0"/>
                <a:cs typeface="Times New Roman" panose="02020603050405020304" pitchFamily="18" charset="0"/>
              </a:rPr>
              <a:t> ont rendu l'information instantanément accessible et partageable de n'importe </a:t>
            </a:r>
            <a:r>
              <a:rPr lang="fr-FR" sz="1600" dirty="0" smtClean="0">
                <a:solidFill>
                  <a:srgbClr val="1A1C1E"/>
                </a:solidFill>
                <a:latin typeface="Times New Roman" panose="02020603050405020304" pitchFamily="18" charset="0"/>
                <a:cs typeface="Times New Roman" panose="02020603050405020304" pitchFamily="18" charset="0"/>
              </a:rPr>
              <a:t>où plaçant </a:t>
            </a:r>
            <a:r>
              <a:rPr lang="fr-FR" sz="1600" dirty="0">
                <a:solidFill>
                  <a:srgbClr val="1A1C1E"/>
                </a:solidFill>
                <a:latin typeface="Times New Roman" panose="02020603050405020304" pitchFamily="18" charset="0"/>
                <a:cs typeface="Times New Roman" panose="02020603050405020304" pitchFamily="18" charset="0"/>
              </a:rPr>
              <a:t>le monde au bout des doigts</a:t>
            </a:r>
            <a:endParaRPr lang="fr-FR" sz="16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4070385" y="4702630"/>
            <a:ext cx="1946367" cy="1489165"/>
          </a:xfrm>
          <a:prstGeom prst="rect">
            <a:avLst/>
          </a:prstGeom>
        </p:spPr>
      </p:pic>
      <p:pic>
        <p:nvPicPr>
          <p:cNvPr id="6" name="Image 5"/>
          <p:cNvPicPr>
            <a:picLocks noChangeAspect="1"/>
          </p:cNvPicPr>
          <p:nvPr/>
        </p:nvPicPr>
        <p:blipFill>
          <a:blip r:embed="rId3"/>
          <a:stretch>
            <a:fillRect/>
          </a:stretch>
        </p:blipFill>
        <p:spPr>
          <a:xfrm>
            <a:off x="881743" y="4872446"/>
            <a:ext cx="1495697" cy="1345474"/>
          </a:xfrm>
          <a:prstGeom prst="rect">
            <a:avLst/>
          </a:prstGeom>
        </p:spPr>
      </p:pic>
      <p:pic>
        <p:nvPicPr>
          <p:cNvPr id="7" name="Image 6"/>
          <p:cNvPicPr>
            <a:picLocks noChangeAspect="1"/>
          </p:cNvPicPr>
          <p:nvPr/>
        </p:nvPicPr>
        <p:blipFill>
          <a:blip r:embed="rId4"/>
          <a:stretch>
            <a:fillRect/>
          </a:stretch>
        </p:blipFill>
        <p:spPr>
          <a:xfrm>
            <a:off x="7132318" y="4270248"/>
            <a:ext cx="3312741" cy="1438222"/>
          </a:xfrm>
          <a:prstGeom prst="rect">
            <a:avLst/>
          </a:prstGeom>
        </p:spPr>
      </p:pic>
    </p:spTree>
    <p:extLst>
      <p:ext uri="{BB962C8B-B14F-4D97-AF65-F5344CB8AC3E}">
        <p14:creationId xmlns:p14="http://schemas.microsoft.com/office/powerpoint/2010/main" val="193679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C00000"/>
                </a:solidFill>
              </a:rPr>
              <a:t>Qu’est ce que le numérique? </a:t>
            </a:r>
            <a:endParaRPr lang="fr-FR" sz="3600" b="1" dirty="0">
              <a:solidFill>
                <a:srgbClr val="C00000"/>
              </a:solidFill>
            </a:endParaRPr>
          </a:p>
        </p:txBody>
      </p:sp>
      <p:sp>
        <p:nvSpPr>
          <p:cNvPr id="3" name="Espace réservé du contenu 2"/>
          <p:cNvSpPr>
            <a:spLocks noGrp="1"/>
          </p:cNvSpPr>
          <p:nvPr>
            <p:ph idx="1"/>
          </p:nvPr>
        </p:nvSpPr>
        <p:spPr/>
        <p:txBody>
          <a:bodyPr>
            <a:normAutofit/>
          </a:bodyPr>
          <a:lstStyle/>
          <a:p>
            <a:pPr algn="just"/>
            <a:r>
              <a:rPr lang="fr-FR" sz="2300" dirty="0" smtClean="0">
                <a:solidFill>
                  <a:schemeClr val="tx1"/>
                </a:solidFill>
                <a:latin typeface="Times New Roman" panose="02020603050405020304" pitchFamily="18" charset="0"/>
                <a:cs typeface="Times New Roman" panose="02020603050405020304" pitchFamily="18" charset="0"/>
              </a:rPr>
              <a:t>Le terme </a:t>
            </a:r>
            <a:r>
              <a:rPr lang="fr-FR" sz="2300" b="1" dirty="0" smtClean="0">
                <a:solidFill>
                  <a:schemeClr val="tx1"/>
                </a:solidFill>
                <a:latin typeface="Times New Roman" panose="02020603050405020304" pitchFamily="18" charset="0"/>
                <a:cs typeface="Times New Roman" panose="02020603050405020304" pitchFamily="18" charset="0"/>
              </a:rPr>
              <a:t>numérique </a:t>
            </a:r>
            <a:r>
              <a:rPr lang="fr-FR" sz="2300" dirty="0" smtClean="0">
                <a:solidFill>
                  <a:schemeClr val="tx1"/>
                </a:solidFill>
                <a:latin typeface="Times New Roman" panose="02020603050405020304" pitchFamily="18" charset="0"/>
                <a:cs typeface="Times New Roman" panose="02020603050405020304" pitchFamily="18" charset="0"/>
              </a:rPr>
              <a:t>désigne l’ensemble des </a:t>
            </a:r>
            <a:r>
              <a:rPr lang="fr-FR" sz="2300" dirty="0" smtClean="0">
                <a:solidFill>
                  <a:srgbClr val="C00000"/>
                </a:solidFill>
                <a:latin typeface="Times New Roman" panose="02020603050405020304" pitchFamily="18" charset="0"/>
                <a:cs typeface="Times New Roman" panose="02020603050405020304" pitchFamily="18" charset="0"/>
              </a:rPr>
              <a:t>technologies</a:t>
            </a:r>
            <a:r>
              <a:rPr lang="fr-FR" sz="2300" dirty="0" smtClean="0">
                <a:solidFill>
                  <a:schemeClr val="tx1"/>
                </a:solidFill>
                <a:latin typeface="Times New Roman" panose="02020603050405020304" pitchFamily="18" charset="0"/>
                <a:cs typeface="Times New Roman" panose="02020603050405020304" pitchFamily="18" charset="0"/>
              </a:rPr>
              <a:t>, </a:t>
            </a:r>
            <a:r>
              <a:rPr lang="fr-FR" sz="2300" dirty="0" smtClean="0">
                <a:solidFill>
                  <a:srgbClr val="C00000"/>
                </a:solidFill>
                <a:latin typeface="Times New Roman" panose="02020603050405020304" pitchFamily="18" charset="0"/>
                <a:cs typeface="Times New Roman" panose="02020603050405020304" pitchFamily="18" charset="0"/>
              </a:rPr>
              <a:t>outils</a:t>
            </a:r>
            <a:r>
              <a:rPr lang="fr-FR" sz="2300" dirty="0" smtClean="0">
                <a:solidFill>
                  <a:schemeClr val="tx1"/>
                </a:solidFill>
                <a:latin typeface="Times New Roman" panose="02020603050405020304" pitchFamily="18" charset="0"/>
                <a:cs typeface="Times New Roman" panose="02020603050405020304" pitchFamily="18" charset="0"/>
              </a:rPr>
              <a:t>, et </a:t>
            </a:r>
            <a:r>
              <a:rPr lang="fr-FR" sz="2300" dirty="0" smtClean="0">
                <a:solidFill>
                  <a:srgbClr val="C00000"/>
                </a:solidFill>
                <a:latin typeface="Times New Roman" panose="02020603050405020304" pitchFamily="18" charset="0"/>
                <a:cs typeface="Times New Roman" panose="02020603050405020304" pitchFamily="18" charset="0"/>
              </a:rPr>
              <a:t>procédés</a:t>
            </a:r>
            <a:r>
              <a:rPr lang="fr-FR" sz="2300" dirty="0" smtClean="0">
                <a:solidFill>
                  <a:schemeClr val="tx1"/>
                </a:solidFill>
                <a:latin typeface="Times New Roman" panose="02020603050405020304" pitchFamily="18" charset="0"/>
                <a:cs typeface="Times New Roman" panose="02020603050405020304" pitchFamily="18" charset="0"/>
              </a:rPr>
              <a:t> qui reposent sur l’utilisation des données codées sous forme binaire permettant de </a:t>
            </a:r>
            <a:r>
              <a:rPr lang="fr-FR" sz="2300" i="1" dirty="0" smtClean="0">
                <a:solidFill>
                  <a:schemeClr val="tx1"/>
                </a:solidFill>
                <a:latin typeface="Times New Roman" panose="02020603050405020304" pitchFamily="18" charset="0"/>
                <a:cs typeface="Times New Roman" panose="02020603050405020304" pitchFamily="18" charset="0"/>
              </a:rPr>
              <a:t>traiter</a:t>
            </a:r>
            <a:r>
              <a:rPr lang="fr-FR" sz="2300" dirty="0" smtClean="0">
                <a:solidFill>
                  <a:schemeClr val="tx1"/>
                </a:solidFill>
                <a:latin typeface="Times New Roman" panose="02020603050405020304" pitchFamily="18" charset="0"/>
                <a:cs typeface="Times New Roman" panose="02020603050405020304" pitchFamily="18" charset="0"/>
              </a:rPr>
              <a:t>, </a:t>
            </a:r>
            <a:r>
              <a:rPr lang="fr-FR" sz="2300" i="1" dirty="0" smtClean="0">
                <a:solidFill>
                  <a:schemeClr val="tx1"/>
                </a:solidFill>
                <a:latin typeface="Times New Roman" panose="02020603050405020304" pitchFamily="18" charset="0"/>
                <a:cs typeface="Times New Roman" panose="02020603050405020304" pitchFamily="18" charset="0"/>
              </a:rPr>
              <a:t>stocker</a:t>
            </a:r>
            <a:r>
              <a:rPr lang="fr-FR" sz="2300" dirty="0" smtClean="0">
                <a:solidFill>
                  <a:schemeClr val="tx1"/>
                </a:solidFill>
                <a:latin typeface="Times New Roman" panose="02020603050405020304" pitchFamily="18" charset="0"/>
                <a:cs typeface="Times New Roman" panose="02020603050405020304" pitchFamily="18" charset="0"/>
              </a:rPr>
              <a:t> et </a:t>
            </a:r>
            <a:r>
              <a:rPr lang="fr-FR" sz="2300" i="1" dirty="0" smtClean="0">
                <a:solidFill>
                  <a:schemeClr val="tx1"/>
                </a:solidFill>
                <a:latin typeface="Times New Roman" panose="02020603050405020304" pitchFamily="18" charset="0"/>
                <a:cs typeface="Times New Roman" panose="02020603050405020304" pitchFamily="18" charset="0"/>
              </a:rPr>
              <a:t>transmettre</a:t>
            </a:r>
            <a:r>
              <a:rPr lang="fr-FR" sz="2300" dirty="0" smtClean="0">
                <a:solidFill>
                  <a:schemeClr val="tx1"/>
                </a:solidFill>
                <a:latin typeface="Times New Roman" panose="02020603050405020304" pitchFamily="18" charset="0"/>
                <a:cs typeface="Times New Roman" panose="02020603050405020304" pitchFamily="18" charset="0"/>
              </a:rPr>
              <a:t> des informations par le biais d’appareils électroniques et informatiques. </a:t>
            </a:r>
          </a:p>
          <a:p>
            <a:r>
              <a:rPr lang="fr-FR" sz="2300" dirty="0" smtClean="0">
                <a:solidFill>
                  <a:schemeClr val="tx1"/>
                </a:solidFill>
                <a:latin typeface="Times New Roman" panose="02020603050405020304" pitchFamily="18" charset="0"/>
                <a:cs typeface="Times New Roman" panose="02020603050405020304" pitchFamily="18" charset="0"/>
              </a:rPr>
              <a:t> </a:t>
            </a:r>
            <a:r>
              <a:rPr lang="fr-FR" sz="2300" b="1" dirty="0" smtClean="0">
                <a:solidFill>
                  <a:schemeClr val="tx1"/>
                </a:solidFill>
                <a:latin typeface="Times New Roman" panose="02020603050405020304" pitchFamily="18" charset="0"/>
                <a:cs typeface="Times New Roman" panose="02020603050405020304" pitchFamily="18" charset="0"/>
              </a:rPr>
              <a:t>Technologies numériques : </a:t>
            </a:r>
            <a:r>
              <a:rPr lang="fr-FR" sz="2300" dirty="0">
                <a:solidFill>
                  <a:schemeClr val="tx1"/>
                </a:solidFill>
                <a:latin typeface="Times New Roman" panose="02020603050405020304" pitchFamily="18" charset="0"/>
                <a:cs typeface="Times New Roman" panose="02020603050405020304" pitchFamily="18" charset="0"/>
              </a:rPr>
              <a:t>I</a:t>
            </a:r>
            <a:r>
              <a:rPr lang="fr-FR" sz="2300" dirty="0" smtClean="0">
                <a:solidFill>
                  <a:schemeClr val="tx1"/>
                </a:solidFill>
                <a:latin typeface="Times New Roman" panose="02020603050405020304" pitchFamily="18" charset="0"/>
                <a:cs typeface="Times New Roman" panose="02020603050405020304" pitchFamily="18" charset="0"/>
              </a:rPr>
              <a:t>nformatique (l’ordinateur), internet, appareils connectés (les smartphones, les tablettes, ordinateurs, téléviseurs intelligents…)</a:t>
            </a:r>
            <a:endParaRPr lang="fr-FR"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7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C00000"/>
                </a:solidFill>
                <a:latin typeface="Times New Roman" panose="02020603050405020304" pitchFamily="18" charset="0"/>
                <a:cs typeface="Times New Roman" panose="02020603050405020304" pitchFamily="18" charset="0"/>
              </a:rPr>
              <a:t>Recherche Bibliographique</a:t>
            </a:r>
            <a:endParaRPr lang="fr-FR" sz="36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algn="just"/>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Essentiellement, la </a:t>
            </a:r>
            <a:r>
              <a:rPr lang="fr-FR" sz="2000" b="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recherche bibliographique </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peut être considérée comme une composante spécifique et essentielle de la recherche documentaire.</a:t>
            </a:r>
          </a:p>
          <a:p>
            <a:pPr algn="just"/>
            <a:r>
              <a:rPr lang="fr-FR" sz="2000" b="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Recherche documentaire</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 désigne l’ensemble des activités visant à collecter des informations à partir de documents divers qui soient </a:t>
            </a:r>
            <a:r>
              <a:rPr lang="fr-FR" sz="2000" i="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académiques</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 </a:t>
            </a:r>
            <a:r>
              <a:rPr lang="fr-FR" sz="2000" i="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administratifs</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 </a:t>
            </a:r>
            <a:r>
              <a:rPr lang="fr-FR" sz="2000" i="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médiatiques</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 ou autres </a:t>
            </a:r>
          </a:p>
          <a:p>
            <a:pPr algn="just"/>
            <a:r>
              <a:rPr lang="fr-FR" sz="2000" b="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La recherche bibliographique </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 se base sur la collecte et l’analyse de référence </a:t>
            </a:r>
            <a:r>
              <a:rPr lang="fr-FR" sz="2000" b="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académique (</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livres, articles scientifiques et thèse</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  </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une approche ciblée et méthodique qui se concentre sur des </a:t>
            </a:r>
            <a:r>
              <a:rPr lang="fr-FR" sz="2000" b="1"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références scientifiques </a:t>
            </a:r>
            <a:r>
              <a:rPr lang="fr-FR" sz="2000" dirty="0" smtClean="0">
                <a:solidFill>
                  <a:srgbClr val="1A1C1E"/>
                </a:solidFill>
                <a:latin typeface="Times New Roman" panose="02020603050405020304" pitchFamily="18" charset="0"/>
                <a:ea typeface="Gadugi" panose="020B0502040204020203" pitchFamily="34" charset="0"/>
                <a:cs typeface="Times New Roman" panose="02020603050405020304" pitchFamily="18" charset="0"/>
              </a:rPr>
              <a:t>permanentes. </a:t>
            </a:r>
            <a:endParaRPr lang="fr-FR" sz="2000" dirty="0">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102085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358</TotalTime>
  <Words>745</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Gadugi</vt:lpstr>
      <vt:lpstr>Garamond</vt:lpstr>
      <vt:lpstr>Inter</vt:lpstr>
      <vt:lpstr>Times New Roman</vt:lpstr>
      <vt:lpstr>Organique</vt:lpstr>
      <vt:lpstr>De la recherche bibliographique à la recherche webo-graphique</vt:lpstr>
      <vt:lpstr>Introduction</vt:lpstr>
      <vt:lpstr>Evolution des supports de l’information</vt:lpstr>
      <vt:lpstr>PowerPoint Presentation</vt:lpstr>
      <vt:lpstr>PowerPoint Presentation</vt:lpstr>
      <vt:lpstr>PowerPoint Presentation</vt:lpstr>
      <vt:lpstr>PowerPoint Presentation</vt:lpstr>
      <vt:lpstr>Qu’est ce que le numérique? </vt:lpstr>
      <vt:lpstr>Recherche Bibliographique</vt:lpstr>
      <vt:lpstr>La recherche bibliographique à l’ére du numérique</vt:lpstr>
      <vt:lpstr>Internet</vt:lpstr>
      <vt:lpstr>L’internet et l’information</vt:lpstr>
      <vt:lpstr>    Webographie ????</vt:lpstr>
      <vt:lpstr>Les avantages et inconvénients de la recherche documentaire en ligne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recherche bibliographique à la recherche webo-graphique</dc:title>
  <dc:creator>ATLAS PC</dc:creator>
  <cp:lastModifiedBy>HP G6</cp:lastModifiedBy>
  <cp:revision>30</cp:revision>
  <dcterms:created xsi:type="dcterms:W3CDTF">2025-10-19T17:08:05Z</dcterms:created>
  <dcterms:modified xsi:type="dcterms:W3CDTF">2025-11-20T12:41:25Z</dcterms:modified>
</cp:coreProperties>
</file>