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85" autoAdjust="0"/>
    <p:restoredTop sz="94660"/>
  </p:normalViewPr>
  <p:slideViewPr>
    <p:cSldViewPr snapToGrid="0">
      <p:cViewPr varScale="1">
        <p:scale>
          <a:sx n="74" d="100"/>
          <a:sy n="74" d="100"/>
        </p:scale>
        <p:origin x="60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2A54C80-263E-416B-A8E0-580EDEADCBDC}" type="datetimeFigureOut">
              <a:rPr lang="en-US" dirty="0"/>
              <a:t>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11/6/2024</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11/6/2024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2.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hyperlink" Target="https://www.academia.edu/" TargetMode="External"/><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hyperlink" Target="https://www.noor-book.com/en/ebook" TargetMode="External"/><Relationship Id="rId5" Type="http://schemas.openxmlformats.org/officeDocument/2006/relationships/hyperlink" Target="https://www.hindawi.org/books/" TargetMode="External"/><Relationship Id="rId4" Type="http://schemas.openxmlformats.org/officeDocument/2006/relationships/hyperlink" Target="https://search.emarefa.net/ar/detail/BIM-32884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95916" y="795760"/>
            <a:ext cx="7766936" cy="1155705"/>
          </a:xfrm>
        </p:spPr>
        <p:txBody>
          <a:bodyPr/>
          <a:lstStyle/>
          <a:p>
            <a:pPr algn="ctr"/>
            <a:r>
              <a:rPr lang="ar-DZ" sz="2000" b="1" dirty="0">
                <a:solidFill>
                  <a:srgbClr val="FF0000"/>
                </a:solidFill>
              </a:rPr>
              <a:t>اعداد: الدكتورة </a:t>
            </a:r>
            <a:r>
              <a:rPr lang="ar-DZ" sz="2000" b="1" dirty="0" err="1">
                <a:solidFill>
                  <a:srgbClr val="FF0000"/>
                </a:solidFill>
              </a:rPr>
              <a:t>ججيقة</a:t>
            </a:r>
            <a:r>
              <a:rPr lang="ar-DZ" sz="2000" b="1" dirty="0">
                <a:solidFill>
                  <a:srgbClr val="FF0000"/>
                </a:solidFill>
              </a:rPr>
              <a:t> بسوف</a:t>
            </a:r>
            <a:r>
              <a:rPr lang="fr-FR" sz="2000" b="1" dirty="0">
                <a:solidFill>
                  <a:srgbClr val="FF0000"/>
                </a:solidFill>
              </a:rPr>
              <a:t/>
            </a:r>
            <a:br>
              <a:rPr lang="fr-FR" sz="2000" b="1" dirty="0">
                <a:solidFill>
                  <a:srgbClr val="FF0000"/>
                </a:solidFill>
              </a:rPr>
            </a:br>
            <a:r>
              <a:rPr lang="ar-DZ" sz="2000" b="1" dirty="0">
                <a:solidFill>
                  <a:srgbClr val="FF0000"/>
                </a:solidFill>
              </a:rPr>
              <a:t>الدرجة العلمية: أستاذ محاضر (أ)</a:t>
            </a:r>
            <a:r>
              <a:rPr lang="fr-FR" sz="2000" b="1" dirty="0">
                <a:solidFill>
                  <a:srgbClr val="FF0000"/>
                </a:solidFill>
              </a:rPr>
              <a:t/>
            </a:r>
            <a:br>
              <a:rPr lang="fr-FR" sz="2000" b="1" dirty="0">
                <a:solidFill>
                  <a:srgbClr val="FF0000"/>
                </a:solidFill>
              </a:rPr>
            </a:br>
            <a:r>
              <a:rPr lang="fr-FR" sz="2000" b="1" dirty="0">
                <a:solidFill>
                  <a:srgbClr val="FF0000"/>
                </a:solidFill>
              </a:rPr>
              <a:t>djedjiga.bessouf@univ-bejaia.dz</a:t>
            </a:r>
            <a:r>
              <a:rPr lang="ar-DZ" sz="2000" b="1" dirty="0">
                <a:solidFill>
                  <a:srgbClr val="FF0000"/>
                </a:solidFill>
              </a:rPr>
              <a:t>البريد المهني :</a:t>
            </a:r>
            <a:endParaRPr lang="fr-FR" sz="2000" b="1" dirty="0">
              <a:solidFill>
                <a:srgbClr val="FF0000"/>
              </a:solidFill>
            </a:endParaRPr>
          </a:p>
        </p:txBody>
      </p:sp>
      <p:sp>
        <p:nvSpPr>
          <p:cNvPr id="3" name="Sous-titre 2"/>
          <p:cNvSpPr>
            <a:spLocks noGrp="1"/>
          </p:cNvSpPr>
          <p:nvPr>
            <p:ph type="subTitle" idx="1"/>
          </p:nvPr>
        </p:nvSpPr>
        <p:spPr>
          <a:xfrm>
            <a:off x="0" y="2291508"/>
            <a:ext cx="11435508" cy="4878727"/>
          </a:xfrm>
        </p:spPr>
        <p:txBody>
          <a:bodyPr>
            <a:normAutofit/>
          </a:bodyPr>
          <a:lstStyle/>
          <a:p>
            <a:pPr rtl="1"/>
            <a:endParaRPr lang="fr-FR" dirty="0"/>
          </a:p>
        </p:txBody>
      </p:sp>
      <p:sp>
        <p:nvSpPr>
          <p:cNvPr id="4" name="Rogner et arrondir un rectangle à un seul coin 3"/>
          <p:cNvSpPr/>
          <p:nvPr/>
        </p:nvSpPr>
        <p:spPr>
          <a:xfrm>
            <a:off x="3863663" y="2953320"/>
            <a:ext cx="2683112" cy="2059356"/>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rgbClr val="FF0000"/>
                </a:solidFill>
              </a:rPr>
              <a:t>المحاضرة </a:t>
            </a:r>
            <a:r>
              <a:rPr lang="ar-DZ" sz="2000" b="1" smtClean="0">
                <a:solidFill>
                  <a:srgbClr val="FF0000"/>
                </a:solidFill>
              </a:rPr>
              <a:t>التاسعة/مفهوم </a:t>
            </a:r>
            <a:r>
              <a:rPr lang="ar-DZ" sz="2000" b="1" smtClean="0">
                <a:solidFill>
                  <a:srgbClr val="FF0000"/>
                </a:solidFill>
              </a:rPr>
              <a:t>الشعر  </a:t>
            </a:r>
            <a:r>
              <a:rPr lang="ar-DZ" sz="2000" b="1" dirty="0" smtClean="0">
                <a:solidFill>
                  <a:srgbClr val="FF0000"/>
                </a:solidFill>
              </a:rPr>
              <a:t>عند المجددين </a:t>
            </a:r>
            <a:endParaRPr lang="fr-FR" sz="2000" b="1" dirty="0">
              <a:solidFill>
                <a:srgbClr val="FF0000"/>
              </a:solidFill>
            </a:endParaRPr>
          </a:p>
        </p:txBody>
      </p:sp>
      <p:sp>
        <p:nvSpPr>
          <p:cNvPr id="6" name="Rogner et arrondir un rectangle à un seul coin 5"/>
          <p:cNvSpPr/>
          <p:nvPr/>
        </p:nvSpPr>
        <p:spPr>
          <a:xfrm>
            <a:off x="7480453" y="4098275"/>
            <a:ext cx="1377108" cy="914400"/>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rgbClr val="FFFF00"/>
                </a:solidFill>
              </a:rPr>
              <a:t>1-في مفهوم الشعر </a:t>
            </a:r>
            <a:endParaRPr lang="fr-FR" sz="2000" b="1" dirty="0">
              <a:solidFill>
                <a:srgbClr val="FFFF00"/>
              </a:solidFill>
            </a:endParaRPr>
          </a:p>
        </p:txBody>
      </p:sp>
      <p:sp>
        <p:nvSpPr>
          <p:cNvPr id="7" name="Rogner et arrondir un rectangle à un seul coin 6"/>
          <p:cNvSpPr/>
          <p:nvPr/>
        </p:nvSpPr>
        <p:spPr>
          <a:xfrm>
            <a:off x="1495916" y="5827923"/>
            <a:ext cx="1748552" cy="914400"/>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rgbClr val="FFFF00"/>
                </a:solidFill>
              </a:rPr>
              <a:t>4-وظائف الشعر </a:t>
            </a:r>
            <a:endParaRPr lang="fr-FR" sz="2000" b="1" dirty="0">
              <a:solidFill>
                <a:srgbClr val="FFFF00"/>
              </a:solidFill>
            </a:endParaRPr>
          </a:p>
        </p:txBody>
      </p:sp>
      <p:sp>
        <p:nvSpPr>
          <p:cNvPr id="8" name="Rogner et arrondir un rectangle à un seul coin 7"/>
          <p:cNvSpPr/>
          <p:nvPr/>
        </p:nvSpPr>
        <p:spPr>
          <a:xfrm>
            <a:off x="6599103" y="5782376"/>
            <a:ext cx="1762699" cy="914400"/>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dirty="0" smtClean="0">
                <a:solidFill>
                  <a:srgbClr val="FFFF00"/>
                </a:solidFill>
              </a:rPr>
              <a:t>3-ألوان الشعر </a:t>
            </a:r>
            <a:endParaRPr lang="fr-FR" sz="2000" dirty="0">
              <a:solidFill>
                <a:srgbClr val="FFFF00"/>
              </a:solidFill>
            </a:endParaRPr>
          </a:p>
        </p:txBody>
      </p:sp>
      <p:sp>
        <p:nvSpPr>
          <p:cNvPr id="9" name="Rogner et arrondir un rectangle à un seul coin 8"/>
          <p:cNvSpPr/>
          <p:nvPr/>
        </p:nvSpPr>
        <p:spPr>
          <a:xfrm>
            <a:off x="727114" y="4098275"/>
            <a:ext cx="1602954" cy="914400"/>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2400" b="1" dirty="0" smtClean="0">
                <a:solidFill>
                  <a:srgbClr val="FFFF00"/>
                </a:solidFill>
              </a:rPr>
              <a:t>2-أنواع الشعر </a:t>
            </a:r>
            <a:endParaRPr lang="fr-FR" sz="2400" b="1" dirty="0">
              <a:solidFill>
                <a:srgbClr val="FFFF00"/>
              </a:solidFill>
            </a:endParaRPr>
          </a:p>
        </p:txBody>
      </p:sp>
      <p:cxnSp>
        <p:nvCxnSpPr>
          <p:cNvPr id="13" name="Connecteur en angle 12"/>
          <p:cNvCxnSpPr>
            <a:endCxn id="6" idx="2"/>
          </p:cNvCxnSpPr>
          <p:nvPr/>
        </p:nvCxnSpPr>
        <p:spPr>
          <a:xfrm>
            <a:off x="6169446" y="4098275"/>
            <a:ext cx="1311007" cy="4572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eur en angle 14"/>
          <p:cNvCxnSpPr>
            <a:stCxn id="4" idx="2"/>
            <a:endCxn id="9" idx="0"/>
          </p:cNvCxnSpPr>
          <p:nvPr/>
        </p:nvCxnSpPr>
        <p:spPr>
          <a:xfrm rot="10800000" flipV="1">
            <a:off x="2330069" y="3982997"/>
            <a:ext cx="1533595" cy="57247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cteur en angle 16"/>
          <p:cNvCxnSpPr>
            <a:endCxn id="8" idx="2"/>
          </p:cNvCxnSpPr>
          <p:nvPr/>
        </p:nvCxnSpPr>
        <p:spPr>
          <a:xfrm rot="16200000" flipH="1">
            <a:off x="5310130" y="4950602"/>
            <a:ext cx="1388125" cy="118982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eur en angle 18"/>
          <p:cNvCxnSpPr>
            <a:endCxn id="7" idx="0"/>
          </p:cNvCxnSpPr>
          <p:nvPr/>
        </p:nvCxnSpPr>
        <p:spPr>
          <a:xfrm rot="10800000" flipV="1">
            <a:off x="3244469" y="5012675"/>
            <a:ext cx="1991299" cy="127244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59058" y="558195"/>
            <a:ext cx="2076450" cy="1819275"/>
          </a:xfrm>
          <a:prstGeom prst="rect">
            <a:avLst/>
          </a:prstGeom>
        </p:spPr>
      </p:pic>
      <p:pic>
        <p:nvPicPr>
          <p:cNvPr id="18" name="Imag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65979"/>
            <a:ext cx="2076450" cy="1819275"/>
          </a:xfrm>
          <a:prstGeom prst="rect">
            <a:avLst/>
          </a:prstGeom>
        </p:spPr>
      </p:pic>
      <p:pic>
        <p:nvPicPr>
          <p:cNvPr id="11" name="Audio 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321586946"/>
      </p:ext>
    </p:extLst>
  </p:cSld>
  <p:clrMapOvr>
    <a:masterClrMapping/>
  </p:clrMapOvr>
  <p:transition spd="slow" advTm="18544">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9822" y="2821126"/>
            <a:ext cx="10306755" cy="5860029"/>
          </a:xfrm>
        </p:spPr>
        <p:txBody>
          <a:bodyPr/>
          <a:lstStyle/>
          <a:p>
            <a:pPr marL="0" indent="0" algn="r" rtl="1">
              <a:lnSpc>
                <a:spcPct val="150000"/>
              </a:lnSpc>
              <a:buNone/>
            </a:pPr>
            <a:r>
              <a:rPr lang="ar-DZ" b="1" dirty="0" smtClean="0"/>
              <a:t>المتأمل </a:t>
            </a:r>
            <a:r>
              <a:rPr lang="ar-DZ" b="1" dirty="0"/>
              <a:t>في حركة الشعر العربي الحديث يتضح له جليا أنه يرتبط ارتباطا وثيقا ببنية تقليدية، وكان خطوة لمحاولة النهوض بالشعر العربي من جديد، إلا أن القيود والتمسك بالتراث أزيح بعده شعار آخر، وهو شعار البحث عن الذات الفردية، ولكل واحد نظرته الخاصة حول ماهية الشعر </a:t>
            </a:r>
            <a:r>
              <a:rPr lang="ar-DZ" b="1" dirty="0" smtClean="0"/>
              <a:t>.</a:t>
            </a:r>
          </a:p>
          <a:p>
            <a:pPr algn="r" rtl="1">
              <a:lnSpc>
                <a:spcPct val="150000"/>
              </a:lnSpc>
            </a:pPr>
            <a:r>
              <a:rPr lang="ar-DZ" b="1" dirty="0" smtClean="0"/>
              <a:t> </a:t>
            </a:r>
            <a:r>
              <a:rPr lang="ar-DZ" b="1" dirty="0"/>
              <a:t>إذ تعرف (نازك الملائكة) الشعر </a:t>
            </a:r>
            <a:r>
              <a:rPr lang="ar-DZ" b="1" dirty="0" smtClean="0"/>
              <a:t>بقولها: «</a:t>
            </a:r>
            <a:r>
              <a:rPr lang="ar-DZ" b="1" dirty="0"/>
              <a:t>الشعر العربي يقف اليوم على حافة تطور </a:t>
            </a:r>
            <a:r>
              <a:rPr lang="ar-DZ" b="1" dirty="0" smtClean="0"/>
              <a:t>جارف عاصف </a:t>
            </a:r>
            <a:r>
              <a:rPr lang="ar-DZ" b="1" dirty="0"/>
              <a:t>لن يبقي من الأساليب القديمة شيئا من الأوزان والقوافي والأساليب والمذاهب ستتزعزع قواعدها </a:t>
            </a:r>
            <a:r>
              <a:rPr lang="ar-DZ" b="1" dirty="0" smtClean="0"/>
              <a:t>جميعا«</a:t>
            </a:r>
          </a:p>
          <a:p>
            <a:pPr algn="r" rtl="1">
              <a:lnSpc>
                <a:spcPct val="150000"/>
              </a:lnSpc>
            </a:pPr>
            <a:r>
              <a:rPr lang="ar-DZ" b="1" dirty="0" smtClean="0"/>
              <a:t> </a:t>
            </a:r>
            <a:r>
              <a:rPr lang="ar-DZ" b="1" dirty="0"/>
              <a:t>وفي نظر (جبر خالد جبر العزم) : " يظل الشعر هو الرد الأدبي الأسرع على الأحداث والتحديات، ذلك أنه بطبيعته لغة الانفعال والاشتغال </a:t>
            </a:r>
            <a:r>
              <a:rPr lang="ar-DZ" b="1" dirty="0" smtClean="0"/>
              <a:t>العاطفي،</a:t>
            </a:r>
            <a:r>
              <a:rPr lang="ar-DZ" b="1" dirty="0"/>
              <a:t> فهو بالتالي أكثر تلقائية من أشكال التعبير الأدبية </a:t>
            </a:r>
            <a:r>
              <a:rPr lang="ar-DZ" b="1" dirty="0" smtClean="0"/>
              <a:t>الأخرى».</a:t>
            </a:r>
          </a:p>
          <a:p>
            <a:pPr algn="r" rtl="1">
              <a:lnSpc>
                <a:spcPct val="150000"/>
              </a:lnSpc>
            </a:pPr>
            <a:r>
              <a:rPr lang="ar-DZ" b="1" dirty="0"/>
              <a:t>ويشير (عبد الإله </a:t>
            </a:r>
            <a:r>
              <a:rPr lang="ar-DZ" b="1" dirty="0" err="1"/>
              <a:t>الصانغ</a:t>
            </a:r>
            <a:r>
              <a:rPr lang="ar-DZ" b="1" dirty="0"/>
              <a:t>) أن:" الشعر العربي يعكس عشق المبدع للتجديد منذ امرئ القيس مرورا بمحاولات التجديد في شكل النص </a:t>
            </a:r>
            <a:r>
              <a:rPr lang="ar-DZ" b="1" dirty="0" smtClean="0"/>
              <a:t>والخطاب».</a:t>
            </a:r>
          </a:p>
          <a:p>
            <a:pPr algn="r" rtl="1">
              <a:lnSpc>
                <a:spcPct val="150000"/>
              </a:lnSpc>
            </a:pPr>
            <a:endParaRPr lang="ar-DZ" b="1" dirty="0" smtClean="0"/>
          </a:p>
          <a:p>
            <a:pPr algn="r" rtl="1"/>
            <a:endParaRPr lang="ar-DZ" dirty="0"/>
          </a:p>
          <a:p>
            <a:pPr marL="0" indent="0">
              <a:buNone/>
            </a:pPr>
            <a:endParaRPr lang="fr-FR" dirty="0"/>
          </a:p>
        </p:txBody>
      </p:sp>
      <p:sp>
        <p:nvSpPr>
          <p:cNvPr id="2" name="Ellipse 1"/>
          <p:cNvSpPr/>
          <p:nvPr/>
        </p:nvSpPr>
        <p:spPr>
          <a:xfrm>
            <a:off x="5023556" y="903111"/>
            <a:ext cx="4639733" cy="169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ogner un rectangle avec un coin diagonal 3"/>
          <p:cNvSpPr/>
          <p:nvPr/>
        </p:nvSpPr>
        <p:spPr>
          <a:xfrm>
            <a:off x="1196623" y="1873956"/>
            <a:ext cx="6874934" cy="91440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DZ" sz="4000" b="1" dirty="0" smtClean="0">
                <a:solidFill>
                  <a:schemeClr val="accent2"/>
                </a:solidFill>
              </a:rPr>
              <a:t>1-في </a:t>
            </a:r>
            <a:r>
              <a:rPr lang="ar-DZ" sz="4000" b="1" dirty="0">
                <a:solidFill>
                  <a:schemeClr val="accent2"/>
                </a:solidFill>
              </a:rPr>
              <a:t>مفهوم الشعر :</a:t>
            </a:r>
            <a:endParaRPr lang="fr-FR" sz="4000" b="1" dirty="0">
              <a:solidFill>
                <a:schemeClr val="accent2"/>
              </a:solidFill>
            </a:endParaRPr>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004167611"/>
      </p:ext>
    </p:extLst>
  </p:cSld>
  <p:clrMapOvr>
    <a:masterClrMapping/>
  </p:clrMapOvr>
  <mc:AlternateContent xmlns:mc="http://schemas.openxmlformats.org/markup-compatibility/2006">
    <mc:Choice xmlns:p14="http://schemas.microsoft.com/office/powerpoint/2010/main" Requires="p14">
      <p:transition spd="slow" p14:dur="2000" advTm="60858"/>
    </mc:Choice>
    <mc:Fallback>
      <p:transition spd="slow" advTm="608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603022"/>
            <a:ext cx="11538741" cy="5892801"/>
          </a:xfrm>
        </p:spPr>
        <p:txBody>
          <a:bodyPr>
            <a:normAutofit fontScale="25000" lnSpcReduction="20000"/>
          </a:bodyPr>
          <a:lstStyle/>
          <a:p>
            <a:pPr marL="0" indent="0" algn="r" rtl="1">
              <a:lnSpc>
                <a:spcPct val="170000"/>
              </a:lnSpc>
              <a:buNone/>
            </a:pPr>
            <a:r>
              <a:rPr lang="ar-DZ" dirty="0" smtClean="0"/>
              <a:t> </a:t>
            </a:r>
            <a:r>
              <a:rPr lang="ar-DZ" sz="8000" b="1" dirty="0">
                <a:cs typeface="Arabic Transparent" panose="02010000000000000000" pitchFamily="2" charset="-78"/>
              </a:rPr>
              <a:t>ينقسم الشعر إلى :</a:t>
            </a:r>
            <a:endParaRPr lang="fr-FR" sz="8000" b="1" dirty="0">
              <a:cs typeface="Arabic Transparent" panose="02010000000000000000" pitchFamily="2" charset="-78"/>
            </a:endParaRPr>
          </a:p>
          <a:p>
            <a:pPr algn="r" rtl="1">
              <a:lnSpc>
                <a:spcPct val="170000"/>
              </a:lnSpc>
            </a:pPr>
            <a:r>
              <a:rPr lang="ar-DZ" sz="8000" b="1" dirty="0">
                <a:solidFill>
                  <a:srgbClr val="7030A0"/>
                </a:solidFill>
                <a:cs typeface="Arabic Transparent" panose="02010000000000000000" pitchFamily="2" charset="-78"/>
              </a:rPr>
              <a:t>أ-الشعر العمودي:</a:t>
            </a:r>
            <a:endParaRPr lang="fr-FR" sz="8000" b="1" dirty="0">
              <a:solidFill>
                <a:srgbClr val="7030A0"/>
              </a:solidFill>
              <a:cs typeface="Arabic Transparent" panose="02010000000000000000" pitchFamily="2" charset="-78"/>
            </a:endParaRPr>
          </a:p>
          <a:p>
            <a:pPr marL="0" indent="0" algn="r" rtl="1">
              <a:lnSpc>
                <a:spcPct val="170000"/>
              </a:lnSpc>
              <a:buNone/>
            </a:pPr>
            <a:r>
              <a:rPr lang="ar-DZ" sz="8000" b="1" dirty="0">
                <a:cs typeface="Arabic Transparent" panose="02010000000000000000" pitchFamily="2" charset="-78"/>
              </a:rPr>
              <a:t>هو أساس وجذور الشعر</a:t>
            </a:r>
            <a:r>
              <a:rPr lang="ar-DZ" sz="8000" b="1" dirty="0" smtClean="0">
                <a:cs typeface="Arabic Transparent" panose="02010000000000000000" pitchFamily="2" charset="-78"/>
              </a:rPr>
              <a:t>، ويتألف </a:t>
            </a:r>
            <a:r>
              <a:rPr lang="ar-DZ" sz="8000" b="1" dirty="0">
                <a:cs typeface="Arabic Transparent" panose="02010000000000000000" pitchFamily="2" charset="-78"/>
              </a:rPr>
              <a:t>من مجموعة من الأبيات يتكون كل منها من مقطعين، يدعى أولهما الصدر </a:t>
            </a:r>
            <a:r>
              <a:rPr lang="ar-DZ" sz="8000" b="1" dirty="0" smtClean="0">
                <a:cs typeface="Arabic Transparent" panose="02010000000000000000" pitchFamily="2" charset="-78"/>
              </a:rPr>
              <a:t>،و ثانيهما </a:t>
            </a:r>
            <a:r>
              <a:rPr lang="ar-DZ" sz="8000" b="1" dirty="0">
                <a:cs typeface="Arabic Transparent" panose="02010000000000000000" pitchFamily="2" charset="-78"/>
              </a:rPr>
              <a:t>العجز</a:t>
            </a:r>
            <a:r>
              <a:rPr lang="ar-DZ" sz="8000" b="1" dirty="0" smtClean="0">
                <a:cs typeface="Arabic Transparent" panose="02010000000000000000" pitchFamily="2" charset="-78"/>
              </a:rPr>
              <a:t>، و هو </a:t>
            </a:r>
            <a:r>
              <a:rPr lang="ar-DZ" sz="8000" b="1" dirty="0">
                <a:cs typeface="Arabic Transparent" panose="02010000000000000000" pitchFamily="2" charset="-78"/>
              </a:rPr>
              <a:t>يخضع لقواعد (الخليل بن أحمد الفراهيدي) الموزون المقفى ويتكئ على أربعة </a:t>
            </a:r>
            <a:r>
              <a:rPr lang="ar-DZ" sz="8000" b="1" dirty="0" smtClean="0">
                <a:cs typeface="Arabic Transparent" panose="02010000000000000000" pitchFamily="2" charset="-78"/>
              </a:rPr>
              <a:t>أسس:( </a:t>
            </a:r>
            <a:r>
              <a:rPr lang="ar-DZ" sz="8000" b="1" dirty="0">
                <a:cs typeface="Arabic Transparent" panose="02010000000000000000" pitchFamily="2" charset="-78"/>
              </a:rPr>
              <a:t>الوزن</a:t>
            </a:r>
            <a:r>
              <a:rPr lang="ar-DZ" sz="8000" b="1" dirty="0" smtClean="0">
                <a:cs typeface="Arabic Transparent" panose="02010000000000000000" pitchFamily="2" charset="-78"/>
              </a:rPr>
              <a:t>، القافية</a:t>
            </a:r>
            <a:r>
              <a:rPr lang="ar-DZ" sz="8000" b="1" dirty="0">
                <a:cs typeface="Arabic Transparent" panose="02010000000000000000" pitchFamily="2" charset="-78"/>
              </a:rPr>
              <a:t>، واللفظ </a:t>
            </a:r>
            <a:r>
              <a:rPr lang="ar-DZ" sz="8000" b="1" dirty="0" smtClean="0">
                <a:cs typeface="Arabic Transparent" panose="02010000000000000000" pitchFamily="2" charset="-78"/>
              </a:rPr>
              <a:t>والمعنى) .</a:t>
            </a:r>
          </a:p>
          <a:p>
            <a:pPr marL="0" indent="0" algn="r" rtl="1">
              <a:lnSpc>
                <a:spcPct val="170000"/>
              </a:lnSpc>
              <a:buNone/>
            </a:pPr>
            <a:r>
              <a:rPr lang="ar-DZ" sz="8000" b="1" dirty="0" smtClean="0">
                <a:cs typeface="Arabic Transparent" panose="02010000000000000000" pitchFamily="2" charset="-78"/>
              </a:rPr>
              <a:t>ومن </a:t>
            </a:r>
            <a:r>
              <a:rPr lang="ar-DZ" sz="8000" b="1" dirty="0">
                <a:cs typeface="Arabic Transparent" panose="02010000000000000000" pitchFamily="2" charset="-78"/>
              </a:rPr>
              <a:t>أبرز زعماء هذا الاتجاه: (امرؤ القيس</a:t>
            </a:r>
            <a:r>
              <a:rPr lang="ar-DZ" sz="8000" b="1" dirty="0" smtClean="0">
                <a:cs typeface="Arabic Transparent" panose="02010000000000000000" pitchFamily="2" charset="-78"/>
              </a:rPr>
              <a:t>، النابغة </a:t>
            </a:r>
            <a:r>
              <a:rPr lang="ar-DZ" sz="8000" b="1" dirty="0">
                <a:cs typeface="Arabic Transparent" panose="02010000000000000000" pitchFamily="2" charset="-78"/>
              </a:rPr>
              <a:t>الذبياني</a:t>
            </a:r>
            <a:r>
              <a:rPr lang="ar-DZ" sz="8000" b="1" dirty="0" smtClean="0">
                <a:cs typeface="Arabic Transparent" panose="02010000000000000000" pitchFamily="2" charset="-78"/>
              </a:rPr>
              <a:t>، حسان </a:t>
            </a:r>
            <a:r>
              <a:rPr lang="ar-DZ" sz="8000" b="1" dirty="0">
                <a:cs typeface="Arabic Transparent" panose="02010000000000000000" pitchFamily="2" charset="-78"/>
              </a:rPr>
              <a:t>بن ثابت ،عمرو بن كلثوم</a:t>
            </a:r>
            <a:r>
              <a:rPr lang="ar-DZ" sz="8000" b="1" dirty="0" smtClean="0">
                <a:cs typeface="Arabic Transparent" panose="02010000000000000000" pitchFamily="2" charset="-78"/>
              </a:rPr>
              <a:t>...).</a:t>
            </a:r>
          </a:p>
          <a:p>
            <a:pPr marL="0" indent="0" algn="r" rtl="1">
              <a:lnSpc>
                <a:spcPct val="170000"/>
              </a:lnSpc>
              <a:buNone/>
            </a:pPr>
            <a:r>
              <a:rPr lang="ar-DZ" sz="8000" b="1" dirty="0">
                <a:solidFill>
                  <a:srgbClr val="FFFF00"/>
                </a:solidFill>
                <a:cs typeface="Arabic Transparent" panose="02010000000000000000" pitchFamily="2" charset="-78"/>
              </a:rPr>
              <a:t>ب-الشعر الحر:« </a:t>
            </a:r>
            <a:r>
              <a:rPr lang="ar-DZ" sz="8000" b="1" dirty="0">
                <a:cs typeface="Arabic Transparent" panose="02010000000000000000" pitchFamily="2" charset="-78"/>
              </a:rPr>
              <a:t>هو شعر ذو شطر واحد، وليس له طول ثابت، وإنما يصح ألا يتغير عدد التفعيلات من شطر إلى شطر، ويكون هذا التغيير وفق قانون عروضي يتحكم فيه».</a:t>
            </a:r>
            <a:endParaRPr lang="fr-FR" sz="8000" b="1" dirty="0">
              <a:cs typeface="Arabic Transparent" panose="02010000000000000000" pitchFamily="2" charset="-78"/>
            </a:endParaRPr>
          </a:p>
          <a:p>
            <a:pPr algn="r" rtl="1">
              <a:lnSpc>
                <a:spcPct val="170000"/>
              </a:lnSpc>
            </a:pPr>
            <a:r>
              <a:rPr lang="ar-DZ" sz="8000" b="1" dirty="0" smtClean="0">
                <a:solidFill>
                  <a:srgbClr val="FF0000"/>
                </a:solidFill>
                <a:cs typeface="Arabic Transparent" panose="02010000000000000000" pitchFamily="2" charset="-78"/>
              </a:rPr>
              <a:t>ج-الشعر </a:t>
            </a:r>
            <a:r>
              <a:rPr lang="ar-DZ" sz="8000" b="1" dirty="0">
                <a:solidFill>
                  <a:srgbClr val="FF0000"/>
                </a:solidFill>
                <a:cs typeface="Arabic Transparent" panose="02010000000000000000" pitchFamily="2" charset="-78"/>
              </a:rPr>
              <a:t>المنثور </a:t>
            </a:r>
            <a:r>
              <a:rPr lang="ar-DZ" sz="8000" b="1" dirty="0" smtClean="0">
                <a:cs typeface="Arabic Transparent" panose="02010000000000000000" pitchFamily="2" charset="-78"/>
              </a:rPr>
              <a:t>:</a:t>
            </a:r>
            <a:r>
              <a:rPr lang="ar-DZ" sz="8000" b="1" dirty="0">
                <a:cs typeface="Arabic Transparent" panose="02010000000000000000" pitchFamily="2" charset="-78"/>
              </a:rPr>
              <a:t>"هو الذي يتحرر فيه الشاعر من القافية والوزن جميعا، ومن الممكن أن نطلق عليه اسم الشعر المنثور أو النثر المشعور أو قصيدة </a:t>
            </a:r>
            <a:r>
              <a:rPr lang="ar-DZ" sz="8000" b="1" dirty="0" smtClean="0">
                <a:cs typeface="Arabic Transparent" panose="02010000000000000000" pitchFamily="2" charset="-78"/>
              </a:rPr>
              <a:t>النثر» .</a:t>
            </a:r>
            <a:endParaRPr lang="fr-FR" sz="8000" b="1" dirty="0">
              <a:cs typeface="Arabic Transparent" panose="02010000000000000000" pitchFamily="2" charset="-78"/>
            </a:endParaRPr>
          </a:p>
          <a:p>
            <a:pPr algn="r" rtl="1">
              <a:lnSpc>
                <a:spcPct val="170000"/>
              </a:lnSpc>
            </a:pPr>
            <a:r>
              <a:rPr lang="ar-DZ" sz="8000" b="1" dirty="0">
                <a:cs typeface="Arabic Transparent" panose="02010000000000000000" pitchFamily="2" charset="-78"/>
              </a:rPr>
              <a:t>ومن أبرز رواده: (محمد </a:t>
            </a:r>
            <a:r>
              <a:rPr lang="ar-DZ" sz="8000" b="1" dirty="0" err="1">
                <a:cs typeface="Arabic Transparent" panose="02010000000000000000" pitchFamily="2" charset="-78"/>
              </a:rPr>
              <a:t>الماغوط</a:t>
            </a:r>
            <a:r>
              <a:rPr lang="ar-DZ" sz="8000" b="1" dirty="0">
                <a:cs typeface="Arabic Transparent" panose="02010000000000000000" pitchFamily="2" charset="-78"/>
              </a:rPr>
              <a:t>، أنسي الحاج ،توفيق صايغ، إسماعيل العامود...).</a:t>
            </a:r>
            <a:endParaRPr lang="fr-FR" sz="8000" b="1" dirty="0">
              <a:cs typeface="Arabic Transparent" panose="02010000000000000000" pitchFamily="2" charset="-78"/>
            </a:endParaRPr>
          </a:p>
          <a:p>
            <a:pPr algn="r" rtl="1">
              <a:lnSpc>
                <a:spcPct val="170000"/>
              </a:lnSpc>
            </a:pPr>
            <a:endParaRPr lang="fr-FR" sz="8000" dirty="0"/>
          </a:p>
          <a:p>
            <a:r>
              <a:rPr lang="ar-DZ" dirty="0"/>
              <a:t> </a:t>
            </a:r>
            <a:endParaRPr lang="fr-FR" dirty="0"/>
          </a:p>
        </p:txBody>
      </p:sp>
      <p:sp>
        <p:nvSpPr>
          <p:cNvPr id="4" name="Rogner un rectangle avec un coin diagonal 3"/>
          <p:cNvSpPr/>
          <p:nvPr/>
        </p:nvSpPr>
        <p:spPr>
          <a:xfrm>
            <a:off x="677334" y="362606"/>
            <a:ext cx="7794637" cy="132080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6000" b="1" dirty="0">
                <a:solidFill>
                  <a:srgbClr val="00B050"/>
                </a:solidFill>
                <a:cs typeface="Arabic Transparent" panose="02010000000000000000" pitchFamily="2" charset="-78"/>
              </a:rPr>
              <a:t>2-أنواع الشعر:</a:t>
            </a:r>
            <a:endParaRPr lang="fr-FR" sz="6000" b="1" dirty="0">
              <a:solidFill>
                <a:srgbClr val="00B050"/>
              </a:solidFill>
              <a:cs typeface="Arabic Transparent" panose="02010000000000000000" pitchFamily="2" charset="-78"/>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798315814"/>
      </p:ext>
    </p:extLst>
  </p:cSld>
  <p:clrMapOvr>
    <a:masterClrMapping/>
  </p:clrMapOvr>
  <mc:AlternateContent xmlns:mc="http://schemas.openxmlformats.org/markup-compatibility/2006">
    <mc:Choice xmlns:p14="http://schemas.microsoft.com/office/powerpoint/2010/main" Requires="p14">
      <p:transition spd="slow" p14:dur="2000" advTm="62701"/>
    </mc:Choice>
    <mc:Fallback>
      <p:transition spd="slow" advTm="627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 y="1772356"/>
            <a:ext cx="9742310" cy="5170311"/>
          </a:xfrm>
        </p:spPr>
        <p:txBody>
          <a:bodyPr>
            <a:normAutofit/>
          </a:bodyPr>
          <a:lstStyle/>
          <a:p>
            <a:pPr marL="0" indent="0" algn="r" rtl="1">
              <a:buNone/>
            </a:pPr>
            <a:r>
              <a:rPr lang="ar-DZ" sz="2400" b="1" dirty="0" smtClean="0">
                <a:cs typeface="Arabic Transparent" panose="02010000000000000000" pitchFamily="2" charset="-78"/>
              </a:rPr>
              <a:t>للشعر </a:t>
            </a:r>
            <a:r>
              <a:rPr lang="ar-DZ" sz="2400" b="1" dirty="0">
                <a:cs typeface="Arabic Transparent" panose="02010000000000000000" pitchFamily="2" charset="-78"/>
              </a:rPr>
              <a:t>ثلاثة ألوان:</a:t>
            </a:r>
            <a:endParaRPr lang="fr-FR" sz="2400" b="1" dirty="0">
              <a:cs typeface="Arabic Transparent" panose="02010000000000000000" pitchFamily="2" charset="-78"/>
            </a:endParaRPr>
          </a:p>
          <a:p>
            <a:pPr algn="r" rtl="1"/>
            <a:r>
              <a:rPr lang="ar-DZ" sz="2400" b="1" dirty="0">
                <a:solidFill>
                  <a:srgbClr val="FF0000"/>
                </a:solidFill>
                <a:cs typeface="Arabic Transparent" panose="02010000000000000000" pitchFamily="2" charset="-78"/>
              </a:rPr>
              <a:t>أ-الشعر الغنائي أو الوجداني: </a:t>
            </a:r>
            <a:r>
              <a:rPr lang="ar-DZ" sz="2400" b="1" dirty="0">
                <a:cs typeface="Arabic Transparent" panose="02010000000000000000" pitchFamily="2" charset="-78"/>
              </a:rPr>
              <a:t>هو ذلك الشعر الذي يعبر من خلاله الشاعر على أحاسيسه، وعواطفه في مختلف المجلات، قصد استمالة القلوب وامتاع النفوس.</a:t>
            </a:r>
            <a:endParaRPr lang="fr-FR" sz="2400" b="1" dirty="0">
              <a:cs typeface="Arabic Transparent" panose="02010000000000000000" pitchFamily="2" charset="-78"/>
            </a:endParaRPr>
          </a:p>
          <a:p>
            <a:pPr algn="r" rtl="1"/>
            <a:r>
              <a:rPr lang="ar-DZ" sz="2400" b="1" dirty="0">
                <a:solidFill>
                  <a:srgbClr val="92D050"/>
                </a:solidFill>
                <a:cs typeface="Arabic Transparent" panose="02010000000000000000" pitchFamily="2" charset="-78"/>
              </a:rPr>
              <a:t>ب-الشعر القصصي:</a:t>
            </a:r>
            <a:r>
              <a:rPr lang="ar-DZ" sz="2400" b="1" dirty="0">
                <a:cs typeface="Arabic Transparent" panose="02010000000000000000" pitchFamily="2" charset="-78"/>
              </a:rPr>
              <a:t> هو الشعر الذي يعتمد في مادته على ذكر وقائع، وتصوير حوادث والوقائع الحربية، والمفاخر القومية في ثوب قصة يرسم ألوانها، وينسج خيوطها ويطرز حواشيها.</a:t>
            </a:r>
            <a:endParaRPr lang="fr-FR" sz="2400" b="1" dirty="0">
              <a:cs typeface="Arabic Transparent" panose="02010000000000000000" pitchFamily="2" charset="-78"/>
            </a:endParaRPr>
          </a:p>
          <a:p>
            <a:pPr algn="r" rtl="1"/>
            <a:r>
              <a:rPr lang="ar-DZ" sz="2400" b="1" dirty="0">
                <a:solidFill>
                  <a:srgbClr val="00B0F0"/>
                </a:solidFill>
                <a:cs typeface="Arabic Transparent" panose="02010000000000000000" pitchFamily="2" charset="-78"/>
              </a:rPr>
              <a:t>ج-الشعر التمثيلي (المسرحي): </a:t>
            </a:r>
            <a:r>
              <a:rPr lang="ar-DZ" sz="2400" b="1" dirty="0">
                <a:cs typeface="Arabic Transparent" panose="02010000000000000000" pitchFamily="2" charset="-78"/>
              </a:rPr>
              <a:t>هو شعر موضوعي، ويعد (أحمد شوقي) رائد الشعر المسرحي.</a:t>
            </a:r>
            <a:endParaRPr lang="fr-FR" sz="2400" b="1" dirty="0">
              <a:cs typeface="Arabic Transparent" panose="02010000000000000000" pitchFamily="2" charset="-78"/>
            </a:endParaRPr>
          </a:p>
          <a:p>
            <a:pPr marL="0" indent="0" algn="r">
              <a:buNone/>
            </a:pPr>
            <a:endParaRPr lang="fr-FR" sz="2400" b="1" dirty="0">
              <a:cs typeface="Arabic Transparent" panose="02010000000000000000" pitchFamily="2" charset="-78"/>
            </a:endParaRPr>
          </a:p>
        </p:txBody>
      </p:sp>
      <p:sp>
        <p:nvSpPr>
          <p:cNvPr id="4" name="Corde 3"/>
          <p:cNvSpPr/>
          <p:nvPr/>
        </p:nvSpPr>
        <p:spPr>
          <a:xfrm>
            <a:off x="1298222" y="293511"/>
            <a:ext cx="8207022" cy="1219200"/>
          </a:xfrm>
          <a:prstGeom prst="chord">
            <a:avLst>
              <a:gd name="adj1" fmla="val 200801"/>
              <a:gd name="adj2" fmla="val 204248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400" b="1" dirty="0">
                <a:solidFill>
                  <a:srgbClr val="FFFF00"/>
                </a:solidFill>
              </a:rPr>
              <a:t>3-ألوان الشعر:</a:t>
            </a:r>
            <a:r>
              <a:rPr lang="ar-DZ" sz="4400" dirty="0">
                <a:solidFill>
                  <a:srgbClr val="FFFF00"/>
                </a:solidFill>
              </a:rPr>
              <a:t> </a:t>
            </a:r>
            <a:endParaRPr lang="fr-FR" sz="4400" dirty="0">
              <a:solidFill>
                <a:srgbClr val="FFFF00"/>
              </a:solidFill>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578008480"/>
      </p:ext>
    </p:extLst>
  </p:cSld>
  <p:clrMapOvr>
    <a:masterClrMapping/>
  </p:clrMapOvr>
  <mc:AlternateContent xmlns:mc="http://schemas.openxmlformats.org/markup-compatibility/2006">
    <mc:Choice xmlns:p14="http://schemas.microsoft.com/office/powerpoint/2010/main" Requires="p14">
      <p:transition spd="slow" p14:dur="2000" advTm="39763"/>
    </mc:Choice>
    <mc:Fallback>
      <p:transition spd="slow" advTm="397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 y="2144890"/>
            <a:ext cx="10329333" cy="5000978"/>
          </a:xfrm>
        </p:spPr>
        <p:txBody>
          <a:bodyPr>
            <a:normAutofit/>
          </a:bodyPr>
          <a:lstStyle/>
          <a:p>
            <a:pPr marL="0" indent="0" algn="ctr" rtl="1">
              <a:buNone/>
            </a:pPr>
            <a:r>
              <a:rPr lang="ar-DZ" b="1" dirty="0" smtClean="0"/>
              <a:t>للشعر </a:t>
            </a:r>
            <a:r>
              <a:rPr lang="ar-DZ" b="1" dirty="0"/>
              <a:t>عدة وظائف يمكن ادراجها فيما يلي:</a:t>
            </a:r>
            <a:endParaRPr lang="fr-FR" b="1" dirty="0"/>
          </a:p>
          <a:p>
            <a:pPr algn="r" rtl="1">
              <a:lnSpc>
                <a:spcPct val="150000"/>
              </a:lnSpc>
            </a:pPr>
            <a:r>
              <a:rPr lang="ar-DZ" b="1" dirty="0">
                <a:solidFill>
                  <a:srgbClr val="FF0000"/>
                </a:solidFill>
              </a:rPr>
              <a:t>أ-وظيفة اجتماعية: </a:t>
            </a:r>
            <a:r>
              <a:rPr lang="ar-DZ" b="1" dirty="0"/>
              <a:t>هناك علاقة بين الأديب والمجتمع الذي يعيش فيه، وتعود عليه بالفائدة والنفع على أفراد المجتمع.</a:t>
            </a:r>
            <a:endParaRPr lang="fr-FR" b="1" dirty="0"/>
          </a:p>
          <a:p>
            <a:pPr algn="r" rtl="1">
              <a:lnSpc>
                <a:spcPct val="150000"/>
              </a:lnSpc>
            </a:pPr>
            <a:r>
              <a:rPr lang="ar-DZ" b="1" dirty="0">
                <a:solidFill>
                  <a:schemeClr val="accent3"/>
                </a:solidFill>
              </a:rPr>
              <a:t>ب-وظيفة توثيقية: </a:t>
            </a:r>
            <a:r>
              <a:rPr lang="ar-DZ" b="1" dirty="0"/>
              <a:t>بفضل الشعر والشعراء نتمكن من التعرف على تواريخ وانساب العرب، باعتباره سجل تاريخهم وثقافتهم .</a:t>
            </a:r>
            <a:endParaRPr lang="fr-FR" b="1" dirty="0"/>
          </a:p>
          <a:p>
            <a:pPr algn="r" rtl="1">
              <a:lnSpc>
                <a:spcPct val="150000"/>
              </a:lnSpc>
            </a:pPr>
            <a:r>
              <a:rPr lang="ar-DZ" b="1" dirty="0">
                <a:solidFill>
                  <a:srgbClr val="FFFF00"/>
                </a:solidFill>
              </a:rPr>
              <a:t>ج-وظيفة إعلامية: </a:t>
            </a:r>
            <a:r>
              <a:rPr lang="ar-DZ" b="1" dirty="0"/>
              <a:t>الشاعر هو الناطق الرسمي ،وهو يؤدي وظيفة الدفاع عن قبيلته وقضاياها.</a:t>
            </a:r>
            <a:endParaRPr lang="fr-FR" b="1" dirty="0"/>
          </a:p>
          <a:p>
            <a:pPr marL="0" indent="0" algn="r">
              <a:lnSpc>
                <a:spcPct val="150000"/>
              </a:lnSpc>
              <a:buNone/>
            </a:pPr>
            <a:r>
              <a:rPr lang="ar-DZ" b="1" dirty="0">
                <a:solidFill>
                  <a:srgbClr val="00B0F0"/>
                </a:solidFill>
              </a:rPr>
              <a:t>د-وظيفة أخلاقية وتعليمية: </a:t>
            </a:r>
            <a:r>
              <a:rPr lang="ar-DZ" b="1" dirty="0"/>
              <a:t>وظيفته تربية وإصلاح النفس، والتعليم والتهذيب ومستودع الحكمة، والدعوة إلى مكارم الأخلاق، والنهي عن مساوئها </a:t>
            </a:r>
            <a:r>
              <a:rPr lang="ar-DZ" b="1" dirty="0" smtClean="0"/>
              <a:t>.</a:t>
            </a:r>
            <a:endParaRPr lang="fr-FR" b="1" dirty="0"/>
          </a:p>
        </p:txBody>
      </p:sp>
      <p:sp>
        <p:nvSpPr>
          <p:cNvPr id="5" name="Secteurs 4"/>
          <p:cNvSpPr/>
          <p:nvPr/>
        </p:nvSpPr>
        <p:spPr>
          <a:xfrm>
            <a:off x="1896532" y="282222"/>
            <a:ext cx="6536267" cy="1772356"/>
          </a:xfrm>
          <a:prstGeom prst="pie">
            <a:avLst>
              <a:gd name="adj1" fmla="val 19992046"/>
              <a:gd name="adj2" fmla="val 196915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800" b="1" dirty="0">
                <a:solidFill>
                  <a:srgbClr val="FFFF00"/>
                </a:solidFill>
                <a:cs typeface="Arabic Transparent" panose="02010000000000000000" pitchFamily="2" charset="-78"/>
              </a:rPr>
              <a:t>4-وظائف الشعر: </a:t>
            </a:r>
            <a:endParaRPr lang="fr-FR" sz="4800" b="1" dirty="0">
              <a:solidFill>
                <a:srgbClr val="FFFF00"/>
              </a:solidFill>
              <a:cs typeface="Arabic Transparent" panose="02010000000000000000" pitchFamily="2" charset="-78"/>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956506892"/>
      </p:ext>
    </p:extLst>
  </p:cSld>
  <p:clrMapOvr>
    <a:masterClrMapping/>
  </p:clrMapOvr>
  <mc:AlternateContent xmlns:mc="http://schemas.openxmlformats.org/markup-compatibility/2006">
    <mc:Choice xmlns:p14="http://schemas.microsoft.com/office/powerpoint/2010/main" Requires="p14">
      <p:transition spd="slow" p14:dur="2000" advTm="47893"/>
    </mc:Choice>
    <mc:Fallback>
      <p:transition spd="slow" advTm="478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74133" y="1365956"/>
            <a:ext cx="11367911" cy="5492044"/>
          </a:xfrm>
        </p:spPr>
        <p:txBody>
          <a:bodyPr>
            <a:normAutofit/>
          </a:bodyPr>
          <a:lstStyle/>
          <a:p>
            <a:pPr algn="r" rtl="1">
              <a:lnSpc>
                <a:spcPct val="170000"/>
              </a:lnSpc>
            </a:pPr>
            <a:r>
              <a:rPr lang="ar-DZ" sz="2400" b="1" dirty="0">
                <a:solidFill>
                  <a:srgbClr val="FFFF00"/>
                </a:solidFill>
                <a:cs typeface="Arabic Transparent" panose="02010000000000000000" pitchFamily="2" charset="-78"/>
              </a:rPr>
              <a:t>ه-وظيفة </a:t>
            </a:r>
            <a:r>
              <a:rPr lang="ar-DZ" sz="2400" b="1" dirty="0" smtClean="0">
                <a:solidFill>
                  <a:srgbClr val="FFFF00"/>
                </a:solidFill>
                <a:cs typeface="Arabic Transparent" panose="02010000000000000000" pitchFamily="2" charset="-78"/>
              </a:rPr>
              <a:t>إلزاميه </a:t>
            </a:r>
            <a:r>
              <a:rPr lang="ar-DZ" sz="2400" b="1" dirty="0" smtClean="0">
                <a:cs typeface="Arabic Transparent" panose="02010000000000000000" pitchFamily="2" charset="-78"/>
              </a:rPr>
              <a:t>:  </a:t>
            </a:r>
            <a:r>
              <a:rPr lang="ar-DZ" sz="2400" b="1" dirty="0">
                <a:cs typeface="Arabic Transparent" panose="02010000000000000000" pitchFamily="2" charset="-78"/>
              </a:rPr>
              <a:t>و فيها يكون الشاعر مطلعا على قضايا أمته الوطنية والإنسانية ،وذلك بمشاركته آلامهم و أمالهم.</a:t>
            </a:r>
            <a:endParaRPr lang="fr-FR" sz="2400" b="1" dirty="0">
              <a:cs typeface="Arabic Transparent" panose="02010000000000000000" pitchFamily="2" charset="-78"/>
            </a:endParaRPr>
          </a:p>
          <a:p>
            <a:pPr algn="r" rtl="1">
              <a:lnSpc>
                <a:spcPct val="170000"/>
              </a:lnSpc>
            </a:pPr>
            <a:r>
              <a:rPr lang="ar-DZ" sz="2400" b="1" dirty="0">
                <a:solidFill>
                  <a:srgbClr val="00B050"/>
                </a:solidFill>
                <a:cs typeface="Arabic Transparent" panose="02010000000000000000" pitchFamily="2" charset="-78"/>
              </a:rPr>
              <a:t>و-وظيفة </a:t>
            </a:r>
            <a:r>
              <a:rPr lang="ar-DZ" sz="2400" b="1" dirty="0" smtClean="0">
                <a:solidFill>
                  <a:srgbClr val="00B050"/>
                </a:solidFill>
                <a:cs typeface="Arabic Transparent" panose="02010000000000000000" pitchFamily="2" charset="-78"/>
              </a:rPr>
              <a:t>جمالية</a:t>
            </a:r>
            <a:r>
              <a:rPr lang="ar-DZ" sz="2400" b="1" dirty="0">
                <a:solidFill>
                  <a:srgbClr val="00B050"/>
                </a:solidFill>
                <a:cs typeface="Arabic Transparent" panose="02010000000000000000" pitchFamily="2" charset="-78"/>
              </a:rPr>
              <a:t>: </a:t>
            </a:r>
            <a:r>
              <a:rPr lang="ar-DZ" sz="2400" b="1" dirty="0">
                <a:cs typeface="Arabic Transparent" panose="02010000000000000000" pitchFamily="2" charset="-78"/>
              </a:rPr>
              <a:t>الشاعر له دور فعال في خلق، ورسم لمسة جمالية،  ومتعة  في </a:t>
            </a:r>
            <a:r>
              <a:rPr lang="ar-DZ" sz="2400" b="1" dirty="0" smtClean="0">
                <a:cs typeface="Arabic Transparent" panose="02010000000000000000" pitchFamily="2" charset="-78"/>
              </a:rPr>
              <a:t>نصه الأدبي</a:t>
            </a:r>
            <a:r>
              <a:rPr lang="ar-DZ" sz="2400" b="1" dirty="0">
                <a:cs typeface="Arabic Transparent" panose="02010000000000000000" pitchFamily="2" charset="-78"/>
              </a:rPr>
              <a:t>.</a:t>
            </a:r>
            <a:endParaRPr lang="fr-FR" sz="2400" b="1" dirty="0">
              <a:cs typeface="Arabic Transparent" panose="02010000000000000000" pitchFamily="2" charset="-78"/>
            </a:endParaRPr>
          </a:p>
          <a:p>
            <a:pPr algn="r" rtl="1">
              <a:lnSpc>
                <a:spcPct val="170000"/>
              </a:lnSpc>
            </a:pPr>
            <a:r>
              <a:rPr lang="ar-DZ" sz="2400" b="1" dirty="0">
                <a:solidFill>
                  <a:srgbClr val="7030A0"/>
                </a:solidFill>
                <a:cs typeface="Arabic Transparent" panose="02010000000000000000" pitchFamily="2" charset="-78"/>
              </a:rPr>
              <a:t>ي-وظيفة استكشافية:</a:t>
            </a:r>
            <a:r>
              <a:rPr lang="ar-DZ" sz="2400" b="1" dirty="0">
                <a:cs typeface="Arabic Transparent" panose="02010000000000000000" pitchFamily="2" charset="-78"/>
              </a:rPr>
              <a:t> هدفها التنقيب عن معطيات ومعارف جديدة قصد ابراز رؤية حديثة للعالم.</a:t>
            </a:r>
            <a:endParaRPr lang="fr-FR" sz="2400" b="1" dirty="0">
              <a:cs typeface="Arabic Transparent" panose="02010000000000000000" pitchFamily="2" charset="-78"/>
            </a:endParaRPr>
          </a:p>
          <a:p>
            <a:pPr marL="0" indent="0" rtl="1">
              <a:buNone/>
            </a:pPr>
            <a:r>
              <a:rPr lang="ar-SA" dirty="0"/>
              <a:t> </a:t>
            </a:r>
            <a:endParaRPr lang="fr-FR" dirty="0"/>
          </a:p>
          <a:p>
            <a:endParaRPr lang="fr-FR"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767127904"/>
      </p:ext>
    </p:extLst>
  </p:cSld>
  <p:clrMapOvr>
    <a:masterClrMapping/>
  </p:clrMapOvr>
  <mc:AlternateContent xmlns:mc="http://schemas.openxmlformats.org/markup-compatibility/2006">
    <mc:Choice xmlns:p14="http://schemas.microsoft.com/office/powerpoint/2010/main" Requires="p14">
      <p:transition spd="slow" p14:dur="2000" advTm="29198"/>
    </mc:Choice>
    <mc:Fallback>
      <p:transition spd="slow" advTm="291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596668" cy="768439"/>
          </a:xfrm>
        </p:spPr>
        <p:txBody>
          <a:bodyPr>
            <a:normAutofit fontScale="90000"/>
          </a:bodyPr>
          <a:lstStyle/>
          <a:p>
            <a:pPr algn="ctr"/>
            <a:r>
              <a:rPr lang="ar-DZ" sz="5400" b="1" dirty="0" smtClean="0">
                <a:solidFill>
                  <a:srgbClr val="FFFF00"/>
                </a:solidFill>
              </a:rPr>
              <a:t>الدعائم البيداغوجية</a:t>
            </a:r>
            <a:r>
              <a:rPr lang="ar-DZ" sz="5400" b="1" dirty="0" smtClean="0"/>
              <a:t>:</a:t>
            </a:r>
            <a:endParaRPr lang="fr-FR" sz="5400" b="1" dirty="0"/>
          </a:p>
        </p:txBody>
      </p:sp>
      <p:sp>
        <p:nvSpPr>
          <p:cNvPr id="3" name="Espace réservé du contenu 2"/>
          <p:cNvSpPr>
            <a:spLocks noGrp="1"/>
          </p:cNvSpPr>
          <p:nvPr>
            <p:ph idx="1"/>
          </p:nvPr>
        </p:nvSpPr>
        <p:spPr>
          <a:xfrm>
            <a:off x="515154" y="1751527"/>
            <a:ext cx="9852339" cy="4868214"/>
          </a:xfrm>
        </p:spPr>
        <p:txBody>
          <a:bodyPr>
            <a:normAutofit fontScale="70000" lnSpcReduction="20000"/>
          </a:bodyPr>
          <a:lstStyle/>
          <a:p>
            <a:r>
              <a:rPr lang="fr-FR" u="sng" dirty="0">
                <a:solidFill>
                  <a:srgbClr val="00B0F0"/>
                </a:solidFill>
                <a:hlinkClick r:id="rId4"/>
              </a:rPr>
              <a:t>https://search.emarefa.net/ar/detail/BIM-328843-</a:t>
            </a:r>
            <a:endParaRPr lang="fr-FR" dirty="0">
              <a:solidFill>
                <a:srgbClr val="00B0F0"/>
              </a:solidFill>
            </a:endParaRPr>
          </a:p>
          <a:p>
            <a:r>
              <a:rPr lang="fr-FR" b="1" u="sng" dirty="0">
                <a:solidFill>
                  <a:srgbClr val="00B0F0"/>
                </a:solidFill>
                <a:hlinkClick r:id="rId5"/>
              </a:rPr>
              <a:t>https://www.hindawi.org/books/</a:t>
            </a:r>
            <a:endParaRPr lang="fr-FR" dirty="0">
              <a:solidFill>
                <a:srgbClr val="00B0F0"/>
              </a:solidFill>
            </a:endParaRPr>
          </a:p>
          <a:p>
            <a:r>
              <a:rPr lang="fr-FR" b="1" u="sng" dirty="0">
                <a:solidFill>
                  <a:srgbClr val="00B0F0"/>
                </a:solidFill>
                <a:hlinkClick r:id="rId6"/>
              </a:rPr>
              <a:t>https://www.noor-book.com/en/ebook</a:t>
            </a:r>
            <a:endParaRPr lang="fr-FR" dirty="0">
              <a:solidFill>
                <a:srgbClr val="00B0F0"/>
              </a:solidFill>
            </a:endParaRPr>
          </a:p>
          <a:p>
            <a:r>
              <a:rPr lang="fr-FR" b="1" u="sng" dirty="0">
                <a:solidFill>
                  <a:srgbClr val="00B0F0"/>
                </a:solidFill>
                <a:hlinkClick r:id="rId7"/>
              </a:rPr>
              <a:t>https://www.academia.edu/</a:t>
            </a:r>
            <a:endParaRPr lang="fr-FR" dirty="0">
              <a:solidFill>
                <a:srgbClr val="00B0F0"/>
              </a:solidFill>
            </a:endParaRPr>
          </a:p>
          <a:p>
            <a:r>
              <a:rPr lang="fr-FR" b="1" dirty="0">
                <a:solidFill>
                  <a:srgbClr val="00B0F0"/>
                </a:solidFill>
              </a:rPr>
              <a:t>https://www.lisanarb.com</a:t>
            </a:r>
            <a:endParaRPr lang="fr-FR" dirty="0">
              <a:solidFill>
                <a:srgbClr val="00B0F0"/>
              </a:solidFill>
            </a:endParaRPr>
          </a:p>
          <a:p>
            <a:pPr lvl="0" algn="ctr" rtl="1"/>
            <a:r>
              <a:rPr lang="ar-SA" b="1" dirty="0"/>
              <a:t>إبراهيم أنيس، موسيقى الشعر العربي، ط3،مكتبة الأنجلو المصرية،القاهرة،1981 م.</a:t>
            </a:r>
            <a:endParaRPr lang="fr-FR" b="1" dirty="0"/>
          </a:p>
          <a:p>
            <a:pPr lvl="0" algn="ctr" rtl="1"/>
            <a:r>
              <a:rPr lang="ar-SA" b="1" dirty="0"/>
              <a:t>جبر خالد جبر العزام، النقد الأدبي الحديث عند المرأة ،ط1،عالم الكتاب الحديث،إربد،الأردن،2009م.</a:t>
            </a:r>
            <a:endParaRPr lang="fr-FR" b="1" dirty="0"/>
          </a:p>
          <a:p>
            <a:pPr lvl="0" algn="ctr" rtl="1"/>
            <a:r>
              <a:rPr lang="ar-SA" b="1" dirty="0"/>
              <a:t>حامد حنفي داود، تاريخ الأدب الحديث، تطوره، معالمه الكبرى ، مدارسه،ط1،ديوان المطبوعات الجامعية، بن عكنون،الجزائر،1993م.</a:t>
            </a:r>
            <a:endParaRPr lang="fr-FR" b="1" dirty="0"/>
          </a:p>
          <a:p>
            <a:pPr lvl="0" algn="ctr" rtl="1"/>
            <a:r>
              <a:rPr lang="ar-SA" b="1" dirty="0"/>
              <a:t>سلمى الخضراء الجيوسي، الاتجاهات والحركات في الشعر العربي الحديث، ط1، مركز دراسات الوحدة العربية،بيروت،لبنان،2001م.</a:t>
            </a:r>
            <a:endParaRPr lang="fr-FR" b="1" dirty="0"/>
          </a:p>
          <a:p>
            <a:pPr lvl="0" algn="ctr" rtl="1"/>
            <a:r>
              <a:rPr lang="ar-SA" b="1" dirty="0"/>
              <a:t>عبد الاله الصانع، الخطاب الشعري الحداثي والصورة الفنية،ط1،المركز العربي، الدار البيضاء،المغرب،1999م،</a:t>
            </a:r>
            <a:endParaRPr lang="fr-FR" b="1" dirty="0"/>
          </a:p>
          <a:p>
            <a:pPr lvl="0" algn="ctr" rtl="1"/>
            <a:r>
              <a:rPr lang="ar-SA" b="1" dirty="0"/>
              <a:t>فدوى طوقان، رحلة جبلية صعبة، ط1، دار الشروق، عمان،الأردن،1993م.</a:t>
            </a:r>
            <a:endParaRPr lang="fr-FR" b="1" dirty="0"/>
          </a:p>
          <a:p>
            <a:pPr lvl="0" algn="ctr" rtl="1"/>
            <a:r>
              <a:rPr lang="ar-SA" b="1" dirty="0"/>
              <a:t>نازك الملائكة، شظايا ورماد، دار العودة، بيروت، لبنان، مج2، 1997م.</a:t>
            </a:r>
            <a:endParaRPr lang="fr-FR" b="1" dirty="0"/>
          </a:p>
          <a:p>
            <a:pPr lvl="0" algn="ctr" rtl="1"/>
            <a:r>
              <a:rPr lang="ar-SA" b="1" dirty="0"/>
              <a:t>-نازك الملائكة، قضايا الشعر المعاصر، ط2، دار العلم للملايين، مكتبة النهضة، بغداد،1965م.</a:t>
            </a:r>
            <a:endParaRPr lang="fr-FR" b="1" dirty="0"/>
          </a:p>
          <a:p>
            <a:pPr lvl="0" algn="ctr" rtl="1"/>
            <a:r>
              <a:rPr lang="ar-SA" b="1" dirty="0"/>
              <a:t>يمنى العيد، في معرفة النص، ط3، دار الآفاق الجديدة،بيروت،لبنان،1985م</a:t>
            </a:r>
            <a:r>
              <a:rPr lang="ar-SA" dirty="0"/>
              <a:t>.</a:t>
            </a:r>
            <a:endParaRPr lang="fr-FR" dirty="0"/>
          </a:p>
          <a:p>
            <a:pPr marL="0" indent="0">
              <a:buNone/>
            </a:pPr>
            <a:r>
              <a:rPr lang="fr-FR" dirty="0"/>
              <a:t> </a:t>
            </a:r>
          </a:p>
          <a:p>
            <a:pPr marL="0" indent="0" rtl="1">
              <a:buNone/>
            </a:pPr>
            <a:r>
              <a:rPr lang="ar-DZ" dirty="0"/>
              <a:t> </a:t>
            </a:r>
            <a:endParaRPr lang="fr-FR" dirty="0"/>
          </a:p>
          <a:p>
            <a:endParaRPr lang="fr-FR" dirty="0">
              <a:solidFill>
                <a:schemeClr val="tx1"/>
              </a:solidFill>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957656378"/>
      </p:ext>
    </p:extLst>
  </p:cSld>
  <p:clrMapOvr>
    <a:masterClrMapping/>
  </p:clrMapOvr>
  <mc:AlternateContent xmlns:mc="http://schemas.openxmlformats.org/markup-compatibility/2006">
    <mc:Choice xmlns:p14="http://schemas.microsoft.com/office/powerpoint/2010/main" Requires="p14">
      <p:transition spd="slow" p14:dur="2000" advTm="33891"/>
    </mc:Choice>
    <mc:Fallback>
      <p:transition spd="slow" advTm="338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92</TotalTime>
  <Words>722</Words>
  <Application>Microsoft Office PowerPoint</Application>
  <PresentationFormat>Grand écran</PresentationFormat>
  <Paragraphs>54</Paragraphs>
  <Slides>7</Slides>
  <Notes>0</Notes>
  <HiddenSlides>0</HiddenSlides>
  <MMClips>7</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7</vt:i4>
      </vt:variant>
    </vt:vector>
  </HeadingPairs>
  <TitlesOfParts>
    <vt:vector size="13" baseType="lpstr">
      <vt:lpstr>Arabic Transparent</vt:lpstr>
      <vt:lpstr>Arial</vt:lpstr>
      <vt:lpstr>Tahoma</vt:lpstr>
      <vt:lpstr>Trebuchet MS</vt:lpstr>
      <vt:lpstr>Wingdings 3</vt:lpstr>
      <vt:lpstr>Facette</vt:lpstr>
      <vt:lpstr>اعداد: الدكتورة ججيقة بسوف الدرجة العلمية: أستاذ محاضر (أ) djedjiga.bessouf@univ-bejaia.dzالبريد المهني :</vt:lpstr>
      <vt:lpstr>Présentation PowerPoint</vt:lpstr>
      <vt:lpstr>Présentation PowerPoint</vt:lpstr>
      <vt:lpstr>Présentation PowerPoint</vt:lpstr>
      <vt:lpstr>Présentation PowerPoint</vt:lpstr>
      <vt:lpstr>Présentation PowerPoint</vt:lpstr>
      <vt:lpstr>الدعائم البيداغوجية:</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المحاضرة التاسعة  / مفهوم الشعر عند المجددين .</dc:title>
  <dc:creator>pc-lenovo</dc:creator>
  <cp:lastModifiedBy>pc-lenovo</cp:lastModifiedBy>
  <cp:revision>16</cp:revision>
  <dcterms:created xsi:type="dcterms:W3CDTF">2024-10-12T17:42:01Z</dcterms:created>
  <dcterms:modified xsi:type="dcterms:W3CDTF">2024-11-06T15:15:47Z</dcterms:modified>
</cp:coreProperties>
</file>