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7" r:id="rId2"/>
    <p:sldId id="257" r:id="rId3"/>
    <p:sldId id="259" r:id="rId4"/>
    <p:sldId id="260" r:id="rId5"/>
    <p:sldId id="261" r:id="rId6"/>
    <p:sldId id="289" r:id="rId7"/>
    <p:sldId id="29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8" r:id="rId25"/>
    <p:sldId id="280" r:id="rId26"/>
    <p:sldId id="281" r:id="rId27"/>
    <p:sldId id="282" r:id="rId28"/>
    <p:sldId id="283" r:id="rId29"/>
    <p:sldId id="284" r:id="rId30"/>
    <p:sldId id="285" r:id="rId31"/>
    <p:sldId id="286" r:id="rId32"/>
    <p:sldId id="292" r:id="rId33"/>
    <p:sldId id="293" r:id="rId34"/>
    <p:sldId id="294" r:id="rId35"/>
    <p:sldId id="295" r:id="rId36"/>
    <p:sldId id="297" r:id="rId37"/>
    <p:sldId id="296" r:id="rId38"/>
    <p:sldId id="298" r:id="rId39"/>
    <p:sldId id="299" r:id="rId40"/>
    <p:sldId id="301" r:id="rId41"/>
    <p:sldId id="300" r:id="rId42"/>
    <p:sldId id="303" r:id="rId43"/>
    <p:sldId id="302" r:id="rId44"/>
    <p:sldId id="304" r:id="rId45"/>
    <p:sldId id="305" r:id="rId46"/>
    <p:sldId id="306" r:id="rId47"/>
    <p:sldId id="307" r:id="rId48"/>
    <p:sldId id="308" r:id="rId49"/>
    <p:sldId id="309" r:id="rId50"/>
    <p:sldId id="310" r:id="rId51"/>
    <p:sldId id="311" r:id="rId52"/>
    <p:sldId id="313" r:id="rId53"/>
    <p:sldId id="314" r:id="rId54"/>
    <p:sldId id="315" r:id="rId55"/>
    <p:sldId id="316" r:id="rId56"/>
    <p:sldId id="317" r:id="rId57"/>
    <p:sldId id="318" r:id="rId58"/>
    <p:sldId id="319" r:id="rId59"/>
    <p:sldId id="320" r:id="rId60"/>
    <p:sldId id="321" r:id="rId61"/>
    <p:sldId id="322" r:id="rId62"/>
    <p:sldId id="291" r:id="rId63"/>
    <p:sldId id="288"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D2DB58B8-EE56-4634-9223-98366DFE573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D2DB58B8-EE56-4634-9223-98366DFE573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2DB58B8-EE56-4634-9223-98366DFE573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intestcom.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ntestcom.org/" TargetMode="External"/><Relationship Id="rId2" Type="http://schemas.openxmlformats.org/officeDocument/2006/relationships/hyperlink" Target="http://www.sfpsy.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ditionscap.fr/" TargetMode="External"/><Relationship Id="rId2" Type="http://schemas.openxmlformats.org/officeDocument/2006/relationships/hyperlink" Target="http://www.ecpa.fr/" TargetMode="External"/><Relationship Id="rId1" Type="http://schemas.openxmlformats.org/officeDocument/2006/relationships/slideLayout" Target="../slideLayouts/slideLayout2.xml"/><Relationship Id="rId4" Type="http://schemas.openxmlformats.org/officeDocument/2006/relationships/hyperlink" Target="http://www.progicom.com/"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11"/>
          <p:cNvPicPr>
            <a:picLocks noChangeAspect="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5123" name="عنوان 1"/>
          <p:cNvSpPr>
            <a:spLocks noGrp="1"/>
          </p:cNvSpPr>
          <p:nvPr>
            <p:ph type="title"/>
          </p:nvPr>
        </p:nvSpPr>
        <p:spPr>
          <a:xfrm>
            <a:off x="428625" y="285750"/>
            <a:ext cx="8229600" cy="1584325"/>
          </a:xfrm>
        </p:spPr>
        <p:txBody>
          <a:bodyPr/>
          <a:lstStyle/>
          <a:p>
            <a:pPr algn="ctr" eaLnBrk="1" hangingPunct="1"/>
            <a:r>
              <a:rPr lang="fr-FR" sz="2400" dirty="0" smtClean="0">
                <a:solidFill>
                  <a:schemeClr val="tx1"/>
                </a:solidFill>
              </a:rPr>
              <a:t>Université Abderrahmane Mira</a:t>
            </a:r>
            <a:br>
              <a:rPr lang="fr-FR" sz="2400" dirty="0" smtClean="0">
                <a:solidFill>
                  <a:schemeClr val="tx1"/>
                </a:solidFill>
              </a:rPr>
            </a:br>
            <a:r>
              <a:rPr lang="fr-FR" sz="2400" dirty="0" smtClean="0">
                <a:solidFill>
                  <a:schemeClr val="tx1"/>
                </a:solidFill>
              </a:rPr>
              <a:t>Bejaia</a:t>
            </a:r>
            <a:r>
              <a:rPr lang="fr-FR" sz="2400" dirty="0" smtClean="0">
                <a:solidFill>
                  <a:schemeClr val="bg1"/>
                </a:solidFill>
              </a:rPr>
              <a:t/>
            </a:r>
            <a:br>
              <a:rPr lang="fr-FR" sz="2400" dirty="0" smtClean="0">
                <a:solidFill>
                  <a:schemeClr val="bg1"/>
                </a:solidFill>
              </a:rPr>
            </a:br>
            <a:r>
              <a:rPr lang="ar-SA" sz="2400" b="1" dirty="0" smtClean="0">
                <a:cs typeface="Traditional Arabic" pitchFamily="18" charset="-78"/>
              </a:rPr>
              <a:t> </a:t>
            </a:r>
            <a:r>
              <a:rPr lang="ar-DZ" sz="2400" b="1" dirty="0" smtClean="0">
                <a:cs typeface="Traditional Arabic" pitchFamily="18" charset="-78"/>
              </a:rPr>
              <a:t/>
            </a:r>
            <a:br>
              <a:rPr lang="ar-DZ" sz="2400" b="1" dirty="0" smtClean="0">
                <a:cs typeface="Traditional Arabic" pitchFamily="18" charset="-78"/>
              </a:rPr>
            </a:br>
            <a:endParaRPr lang="fr-FR" sz="2400" b="1" dirty="0" smtClean="0">
              <a:solidFill>
                <a:srgbClr val="FF0000"/>
              </a:solidFill>
            </a:endParaRPr>
          </a:p>
        </p:txBody>
      </p:sp>
      <p:sp>
        <p:nvSpPr>
          <p:cNvPr id="3" name="عنصر نائب للمحتوى 2"/>
          <p:cNvSpPr>
            <a:spLocks noGrp="1"/>
          </p:cNvSpPr>
          <p:nvPr>
            <p:ph idx="1"/>
          </p:nvPr>
        </p:nvSpPr>
        <p:spPr>
          <a:xfrm>
            <a:off x="215900" y="1214438"/>
            <a:ext cx="8713788" cy="2376487"/>
          </a:xfrm>
        </p:spPr>
        <p:txBody>
          <a:bodyPr>
            <a:normAutofit fontScale="92500"/>
          </a:bodyPr>
          <a:lstStyle/>
          <a:p>
            <a:pPr marL="0" indent="0" eaLnBrk="1" fontAlgn="auto" hangingPunct="1">
              <a:spcAft>
                <a:spcPts val="0"/>
              </a:spcAft>
              <a:buClr>
                <a:schemeClr val="accent3"/>
              </a:buClr>
              <a:buFont typeface="Wingdings 2"/>
              <a:buNone/>
              <a:defRPr/>
            </a:pPr>
            <a:endParaRPr lang="ar-DZ" dirty="0" smtClean="0">
              <a:cs typeface="+mn-cs"/>
            </a:endParaRP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FF00"/>
                </a:solidFill>
                <a:latin typeface="Calibri"/>
                <a:ea typeface="Times New Roman"/>
                <a:cs typeface="Simplified Arabic"/>
              </a:rPr>
              <a:t>Cours 2</a:t>
            </a: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FF00"/>
                </a:solidFill>
                <a:latin typeface="Calibri"/>
                <a:ea typeface="Times New Roman"/>
                <a:cs typeface="Simplified Arabic"/>
              </a:rPr>
              <a:t>L’examen clinique: les tests psychologiques</a:t>
            </a:r>
            <a:endParaRPr lang="ar-SA" sz="4000" b="1" dirty="0">
              <a:solidFill>
                <a:srgbClr val="FFFF00"/>
              </a:solidFill>
              <a:latin typeface="Calibri"/>
              <a:ea typeface="Times New Roman"/>
              <a:cs typeface="Simplified Arabic"/>
            </a:endParaRPr>
          </a:p>
        </p:txBody>
      </p:sp>
      <p:sp>
        <p:nvSpPr>
          <p:cNvPr id="5" name="مستطيل مستدير الزوايا 4"/>
          <p:cNvSpPr/>
          <p:nvPr/>
        </p:nvSpPr>
        <p:spPr>
          <a:xfrm>
            <a:off x="0" y="1570038"/>
            <a:ext cx="8640763" cy="2089150"/>
          </a:xfrm>
          <a:prstGeom prst="roundRect">
            <a:avLst/>
          </a:prstGeom>
          <a:noFill/>
          <a:ln>
            <a:solidFill>
              <a:schemeClr val="bg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26" name="مستطيل 5"/>
          <p:cNvSpPr>
            <a:spLocks noChangeArrowheads="1"/>
          </p:cNvSpPr>
          <p:nvPr/>
        </p:nvSpPr>
        <p:spPr bwMode="auto">
          <a:xfrm rot="10474190" flipV="1">
            <a:off x="468313" y="3750435"/>
            <a:ext cx="8640762" cy="2259080"/>
          </a:xfrm>
          <a:prstGeom prst="rect">
            <a:avLst/>
          </a:prstGeom>
          <a:noFill/>
          <a:ln w="9525">
            <a:noFill/>
            <a:miter lim="800000"/>
            <a:headEnd/>
            <a:tailEnd/>
          </a:ln>
        </p:spPr>
        <p:txBody>
          <a:bodyPr>
            <a:spAutoFit/>
          </a:bodyPr>
          <a:lstStyle/>
          <a:p>
            <a:pPr lvl="2" algn="ctr" rtl="1">
              <a:spcBef>
                <a:spcPct val="20000"/>
              </a:spcBef>
              <a:buClr>
                <a:srgbClr val="009DD9"/>
              </a:buClr>
              <a:buSzPct val="70000"/>
            </a:pPr>
            <a:r>
              <a:rPr lang="fr-FR" sz="3200" b="1" dirty="0">
                <a:latin typeface="Traditional Arabic" pitchFamily="18" charset="-78"/>
                <a:cs typeface="Traditional Arabic" pitchFamily="18" charset="-78"/>
              </a:rPr>
              <a:t>Cours destiné au 2</a:t>
            </a:r>
            <a:r>
              <a:rPr lang="fr-FR" sz="3200" b="1" baseline="30000" dirty="0">
                <a:latin typeface="Traditional Arabic" pitchFamily="18" charset="-78"/>
                <a:cs typeface="Traditional Arabic" pitchFamily="18" charset="-78"/>
              </a:rPr>
              <a:t>ème</a:t>
            </a:r>
            <a:r>
              <a:rPr lang="fr-FR" sz="3200" b="1" dirty="0">
                <a:latin typeface="Traditional Arabic" pitchFamily="18" charset="-78"/>
                <a:cs typeface="Traditional Arabic" pitchFamily="18" charset="-78"/>
              </a:rPr>
              <a:t> année Master</a:t>
            </a:r>
          </a:p>
          <a:p>
            <a:pPr lvl="2" algn="ctr" rtl="1">
              <a:spcBef>
                <a:spcPct val="20000"/>
              </a:spcBef>
              <a:buClr>
                <a:srgbClr val="009DD9"/>
              </a:buClr>
              <a:buSzPct val="70000"/>
            </a:pPr>
            <a:r>
              <a:rPr lang="fr-FR" sz="3200" b="1" dirty="0">
                <a:latin typeface="Traditional Arabic" pitchFamily="18" charset="-78"/>
                <a:cs typeface="Traditional Arabic" pitchFamily="18" charset="-78"/>
              </a:rPr>
              <a:t>Module: </a:t>
            </a:r>
            <a:r>
              <a:rPr lang="fr-FR" sz="3200" b="1" dirty="0" smtClean="0">
                <a:latin typeface="Traditional Arabic" pitchFamily="18" charset="-78"/>
                <a:cs typeface="Traditional Arabic" pitchFamily="18" charset="-78"/>
              </a:rPr>
              <a:t>techniques d’investigation clinique</a:t>
            </a:r>
            <a:endParaRPr lang="ar-DZ" sz="3200" b="1" dirty="0">
              <a:latin typeface="Traditional Arabic" pitchFamily="18" charset="-78"/>
              <a:cs typeface="Traditional Arabic" pitchFamily="18" charset="-78"/>
            </a:endParaRPr>
          </a:p>
          <a:p>
            <a:pPr lvl="2" algn="ctr" rtl="1">
              <a:spcBef>
                <a:spcPct val="20000"/>
              </a:spcBef>
              <a:buClr>
                <a:srgbClr val="009DD9"/>
              </a:buClr>
              <a:buSzPct val="70000"/>
            </a:pPr>
            <a:r>
              <a:rPr lang="fr-FR" sz="3200" b="1" dirty="0">
                <a:solidFill>
                  <a:srgbClr val="FFFF00"/>
                </a:solidFill>
                <a:latin typeface="Traditional Arabic" pitchFamily="18" charset="-78"/>
                <a:cs typeface="Traditional Arabic" pitchFamily="18" charset="-78"/>
              </a:rPr>
              <a:t>Présenté par la Pr. </a:t>
            </a:r>
            <a:r>
              <a:rPr lang="fr-FR" sz="3200" b="1" dirty="0" err="1">
                <a:solidFill>
                  <a:srgbClr val="FFFF00"/>
                </a:solidFill>
                <a:latin typeface="Traditional Arabic" pitchFamily="18" charset="-78"/>
                <a:cs typeface="Traditional Arabic" pitchFamily="18" charset="-78"/>
              </a:rPr>
              <a:t>Ikardouchene</a:t>
            </a:r>
            <a:r>
              <a:rPr lang="fr-FR" sz="3200" b="1" dirty="0">
                <a:solidFill>
                  <a:srgbClr val="FFFF00"/>
                </a:solidFill>
                <a:latin typeface="Traditional Arabic" pitchFamily="18" charset="-78"/>
                <a:cs typeface="Traditional Arabic" pitchFamily="18" charset="-78"/>
              </a:rPr>
              <a:t> </a:t>
            </a:r>
            <a:r>
              <a:rPr lang="fr-FR" sz="3200" b="1" dirty="0" err="1">
                <a:solidFill>
                  <a:srgbClr val="FFFF00"/>
                </a:solidFill>
                <a:latin typeface="Traditional Arabic" pitchFamily="18" charset="-78"/>
                <a:cs typeface="Traditional Arabic" pitchFamily="18" charset="-78"/>
              </a:rPr>
              <a:t>Zahia</a:t>
            </a:r>
            <a:endParaRPr lang="ar-SA" sz="3200" b="1" dirty="0">
              <a:solidFill>
                <a:srgbClr val="FFFF00"/>
              </a:solidFill>
              <a:latin typeface="Traditional Arabic" pitchFamily="18" charset="-78"/>
              <a:cs typeface="Traditional Arabic" pitchFamily="18" charset="-78"/>
            </a:endParaRPr>
          </a:p>
        </p:txBody>
      </p:sp>
      <p:sp>
        <p:nvSpPr>
          <p:cNvPr id="5127" name="مستطيل 8"/>
          <p:cNvSpPr>
            <a:spLocks noChangeArrowheads="1"/>
          </p:cNvSpPr>
          <p:nvPr/>
        </p:nvSpPr>
        <p:spPr bwMode="auto">
          <a:xfrm>
            <a:off x="3222625" y="6292850"/>
            <a:ext cx="4376519" cy="461665"/>
          </a:xfrm>
          <a:prstGeom prst="rect">
            <a:avLst/>
          </a:prstGeom>
          <a:noFill/>
          <a:ln w="9525">
            <a:noFill/>
            <a:miter lim="800000"/>
            <a:headEnd/>
            <a:tailEnd/>
          </a:ln>
        </p:spPr>
        <p:txBody>
          <a:bodyPr wrap="none">
            <a:spAutoFit/>
          </a:bodyPr>
          <a:lstStyle/>
          <a:p>
            <a:pPr algn="ctr" rtl="1">
              <a:spcBef>
                <a:spcPct val="20000"/>
              </a:spcBef>
              <a:buClr>
                <a:srgbClr val="0BD0D9"/>
              </a:buClr>
              <a:buSzPct val="95000"/>
            </a:pPr>
            <a:r>
              <a:rPr lang="fr-FR" sz="2400" b="1" dirty="0">
                <a:latin typeface="Traditional Arabic" pitchFamily="18" charset="-78"/>
                <a:cs typeface="Traditional Arabic" pitchFamily="18" charset="-78"/>
              </a:rPr>
              <a:t>Année universitaire </a:t>
            </a:r>
            <a:r>
              <a:rPr lang="fr-FR" sz="2400" b="1" dirty="0" smtClean="0">
                <a:latin typeface="Traditional Arabic" pitchFamily="18" charset="-78"/>
                <a:cs typeface="Traditional Arabic" pitchFamily="18" charset="-78"/>
              </a:rPr>
              <a:t>2021/2022/</a:t>
            </a:r>
            <a:r>
              <a:rPr lang="ar-DZ" sz="2400" b="1" dirty="0" smtClean="0">
                <a:solidFill>
                  <a:schemeClr val="bg1"/>
                </a:solidFill>
                <a:latin typeface="Traditional Arabic" pitchFamily="18" charset="-78"/>
                <a:cs typeface="Traditional Arabic" pitchFamily="18" charset="-78"/>
              </a:rPr>
              <a:t> </a:t>
            </a:r>
            <a:endParaRPr lang="fr-FR" sz="2400" b="1" dirty="0">
              <a:solidFill>
                <a:schemeClr val="bg1"/>
              </a:solidFill>
              <a:latin typeface="Traditional Arabic" pitchFamily="18" charset="-78"/>
              <a:cs typeface="Traditional Arabic" pitchFamily="18" charset="-78"/>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Définition du test psychologique</a:t>
            </a:r>
            <a:endParaRPr lang="fr-FR" dirty="0"/>
          </a:p>
        </p:txBody>
      </p:sp>
      <p:sp>
        <p:nvSpPr>
          <p:cNvPr id="3" name="Espace réservé du contenu 2"/>
          <p:cNvSpPr>
            <a:spLocks noGrp="1"/>
          </p:cNvSpPr>
          <p:nvPr>
            <p:ph idx="1"/>
          </p:nvPr>
        </p:nvSpPr>
        <p:spPr/>
        <p:txBody>
          <a:bodyPr>
            <a:normAutofit/>
          </a:bodyPr>
          <a:lstStyle/>
          <a:p>
            <a:r>
              <a:rPr lang="it-IT" b="1" dirty="0" smtClean="0"/>
              <a:t>Il ressort clairement de cette définition que le test psychologique doit donner une évaluation objective de la performance du sujet; C'est-à-dire que les estimations du test sont loin des facteurs subjectifs de l’évaluateur. De plus, le test représente uniquement, un échantillon comportemental du domaine comportemental général à mesurer.</a:t>
            </a:r>
            <a:endParaRPr lang="fr-FR" b="1"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Définition du test psychologique</a:t>
            </a:r>
            <a:endParaRPr lang="fr-FR" dirty="0"/>
          </a:p>
        </p:txBody>
      </p:sp>
      <p:sp>
        <p:nvSpPr>
          <p:cNvPr id="3" name="Espace réservé du contenu 2"/>
          <p:cNvSpPr>
            <a:spLocks noGrp="1"/>
          </p:cNvSpPr>
          <p:nvPr>
            <p:ph idx="1"/>
          </p:nvPr>
        </p:nvSpPr>
        <p:spPr/>
        <p:txBody>
          <a:bodyPr>
            <a:normAutofit fontScale="92500" lnSpcReduction="20000"/>
          </a:bodyPr>
          <a:lstStyle/>
          <a:p>
            <a:r>
              <a:rPr lang="it-IT" dirty="0" smtClean="0"/>
              <a:t>Quant à </a:t>
            </a:r>
            <a:r>
              <a:rPr lang="it-IT" b="1" dirty="0" smtClean="0"/>
              <a:t>Cronbach</a:t>
            </a:r>
            <a:r>
              <a:rPr lang="it-IT" dirty="0" smtClean="0"/>
              <a:t>, il voit dans le test «</a:t>
            </a:r>
            <a:r>
              <a:rPr lang="it-IT" i="1" dirty="0" smtClean="0"/>
              <a:t>un moyen systématique de comparer le comportement de deux personnes ou plus</a:t>
            </a:r>
            <a:r>
              <a:rPr lang="it-IT" dirty="0" smtClean="0"/>
              <a:t>». On peut dire que la définition de </a:t>
            </a:r>
            <a:r>
              <a:rPr lang="it-IT" b="1" dirty="0" smtClean="0"/>
              <a:t>Cronbach</a:t>
            </a:r>
            <a:r>
              <a:rPr lang="it-IT" dirty="0" smtClean="0"/>
              <a:t> a complété la définition d'</a:t>
            </a:r>
            <a:r>
              <a:rPr lang="it-IT" b="1" dirty="0" smtClean="0"/>
              <a:t>Anastasia</a:t>
            </a:r>
            <a:r>
              <a:rPr lang="it-IT" dirty="0" smtClean="0"/>
              <a:t> en ajoutant et en se concentrant sur l'élément de comparaison ceci, bien sûr, à la lumière de critères de performance réelle des individus au test. On peut dire que les deux définitions se sont concentrées sur la vraie nature du test, car il (le test) mesure un échantillon du comportement à mesurer et non le comportement dans son ensemble, ainsi que des comparaisons entre les performances d'individus ou les performances d'un même individu à des moments différents.</a:t>
            </a:r>
            <a:endParaRPr lang="fr-FR" dirty="0" smtClean="0"/>
          </a:p>
          <a:p>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Domaines et conditions d’utilisation des tests psychologiques</a:t>
            </a:r>
            <a:endParaRPr lang="fr-FR" dirty="0"/>
          </a:p>
        </p:txBody>
      </p:sp>
      <p:sp>
        <p:nvSpPr>
          <p:cNvPr id="3" name="Espace réservé du contenu 2"/>
          <p:cNvSpPr>
            <a:spLocks noGrp="1"/>
          </p:cNvSpPr>
          <p:nvPr>
            <p:ph idx="1"/>
          </p:nvPr>
        </p:nvSpPr>
        <p:spPr/>
        <p:txBody>
          <a:bodyPr>
            <a:noAutofit/>
          </a:bodyPr>
          <a:lstStyle/>
          <a:p>
            <a:r>
              <a:rPr lang="fr-FR" sz="2400" i="1" dirty="0" smtClean="0"/>
              <a:t>Des tests psychologiques sont appliqués dans le cadre de l'orientation scolaire et de l'examen psychologique, et visent à analyser les capacités et talent de l'individu, les divers aspects de la personnalité et les prédispositions individuelles.</a:t>
            </a:r>
            <a:endParaRPr lang="fr-FR" sz="2400" dirty="0" smtClean="0"/>
          </a:p>
          <a:p>
            <a:r>
              <a:rPr lang="fr-FR" sz="2400" dirty="0" smtClean="0"/>
              <a:t>Il est clair que de telles tâches nécessitent des conditions pour ne pas tomber dans la subjectivité et l'interprétation arbitraire de l’évaluateur, le test doit donc être caractérisé par des qualités pour être bon. </a:t>
            </a:r>
            <a:r>
              <a:rPr lang="fr-FR" sz="2400" i="1" dirty="0" smtClean="0"/>
              <a:t>La plus importante de ces caractéristiques peut être mentionnée comme suit : exhaustivité, La validité et la fiabilité, la stabilité et l'objectivité, en plus de ne pas compter sur un seul test dans l’évaluation.</a:t>
            </a:r>
            <a:endParaRPr lang="fr-FR" sz="2400" dirty="0" smtClean="0"/>
          </a:p>
          <a:p>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fontScale="92500"/>
          </a:bodyPr>
          <a:lstStyle/>
          <a:p>
            <a:pPr>
              <a:buNone/>
            </a:pPr>
            <a:r>
              <a:rPr lang="it-IT" dirty="0" smtClean="0"/>
              <a:t>Les tests psychologiques peuvent être classés selon différentes bases:</a:t>
            </a:r>
            <a:endParaRPr lang="fr-FR" dirty="0" smtClean="0"/>
          </a:p>
          <a:p>
            <a:pPr lvl="0">
              <a:buNone/>
            </a:pPr>
            <a:r>
              <a:rPr lang="it-IT" b="1" dirty="0" smtClean="0"/>
              <a:t>I. à base de la fonction du test:</a:t>
            </a:r>
            <a:r>
              <a:rPr lang="it-IT" dirty="0" smtClean="0"/>
              <a:t> Les tests psychologiques peuvent être classés selon leur fonction comme suit:</a:t>
            </a:r>
          </a:p>
          <a:p>
            <a:pPr lvl="0">
              <a:buNone/>
            </a:pPr>
            <a:r>
              <a:rPr lang="it-IT" b="1" dirty="0" smtClean="0"/>
              <a:t>a. Tests de performance</a:t>
            </a:r>
            <a:r>
              <a:rPr lang="it-IT" dirty="0" smtClean="0"/>
              <a:t>: ils mesurent l'étendue des performances d'un individu ou l'étendue de ses réalisations dans une matière ou une compétence particulière à la suite d'une éducation spéciale, tels que les tests de lecture et de calcul et les tests d'aptitude sur une machine.</a:t>
            </a:r>
            <a:endParaRPr lang="fr-FR" dirty="0" smtClean="0"/>
          </a:p>
          <a:p>
            <a:pPr lvl="0"/>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lvl="0">
              <a:buNone/>
            </a:pPr>
            <a:r>
              <a:rPr lang="it-IT" b="1" dirty="0" smtClean="0"/>
              <a:t>b. Tests d'intelligence</a:t>
            </a:r>
            <a:r>
              <a:rPr lang="it-IT" dirty="0" smtClean="0"/>
              <a:t>: Ils mesurent la capacité mentale générale (le facteur général), qui se reflète dans la vitesse de compréhension, la capacité d'apprendre, la compétence générale, la vitesse de perception des situations et des problèmes, la capacité d'adaptation, etc. Parmi les tests d'intelligence on peut citer </a:t>
            </a:r>
            <a:r>
              <a:rPr lang="it-IT" b="1" dirty="0" smtClean="0"/>
              <a:t>le test de Stanford-Binet</a:t>
            </a:r>
            <a:r>
              <a:rPr lang="it-IT" dirty="0" smtClean="0"/>
              <a:t> et le </a:t>
            </a:r>
            <a:r>
              <a:rPr lang="it-IT" b="1" dirty="0" smtClean="0"/>
              <a:t>test de Wechsler</a:t>
            </a:r>
            <a:r>
              <a:rPr lang="it-IT"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lvl="0">
              <a:buNone/>
            </a:pPr>
            <a:r>
              <a:rPr lang="fr-FR" dirty="0" smtClean="0"/>
              <a:t>c. </a:t>
            </a:r>
            <a:r>
              <a:rPr lang="it-IT" b="1" dirty="0" smtClean="0"/>
              <a:t>Tests d'aptitudes spéciales:</a:t>
            </a:r>
            <a:r>
              <a:rPr lang="it-IT" dirty="0" smtClean="0"/>
              <a:t> Ils prédisent l'étendue de la capacité de l'individu à apprendre ou à s'entraîner dans une profession particulière, comme la mécanique, la musique, l'arithmétique, etc... Ce type de tests </a:t>
            </a:r>
            <a:r>
              <a:rPr lang="it-IT" b="1" dirty="0" smtClean="0"/>
              <a:t>se combine généralement en batteries</a:t>
            </a:r>
            <a:r>
              <a:rPr lang="it-IT" dirty="0" smtClean="0"/>
              <a:t> de sorte que </a:t>
            </a:r>
            <a:r>
              <a:rPr lang="it-IT" b="1" dirty="0" smtClean="0"/>
              <a:t>chaque batterie mesure un certain nombre capacités spéciales</a:t>
            </a:r>
            <a:r>
              <a:rPr lang="it-IT" dirty="0" smtClean="0"/>
              <a:t>.</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lvl="0">
              <a:buNone/>
            </a:pPr>
            <a:r>
              <a:rPr lang="fr-FR" dirty="0" smtClean="0"/>
              <a:t>d. </a:t>
            </a:r>
            <a:r>
              <a:rPr lang="it-IT" b="1" dirty="0" smtClean="0"/>
              <a:t>Tests </a:t>
            </a:r>
            <a:r>
              <a:rPr lang="fr-FR" b="1" dirty="0" smtClean="0"/>
              <a:t>de tendances</a:t>
            </a:r>
            <a:r>
              <a:rPr lang="it-IT" b="1" dirty="0" smtClean="0"/>
              <a:t>:</a:t>
            </a:r>
            <a:r>
              <a:rPr lang="it-IT" dirty="0" smtClean="0"/>
              <a:t> Ils mesurent les intérêts et les tendances des individus envers certaines activités ou professions. Des exemples de tests professionnels </a:t>
            </a:r>
            <a:r>
              <a:rPr lang="fr-FR" b="1" dirty="0" smtClean="0"/>
              <a:t>L’inventaire des intérêts professionnels de</a:t>
            </a:r>
            <a:r>
              <a:rPr lang="fr-FR" dirty="0" smtClean="0"/>
              <a:t> </a:t>
            </a:r>
            <a:r>
              <a:rPr lang="fr-FR" b="1" dirty="0" err="1" smtClean="0"/>
              <a:t>Strong</a:t>
            </a:r>
            <a:r>
              <a:rPr lang="fr-FR" dirty="0" smtClean="0"/>
              <a:t> représente l’un des outils les plus respectés et les plus largement utilisés au monde pour la planification de carrière. Il offre des connaissances solides sur les intérêts de carrière d’une personne. On peut citer aussi </a:t>
            </a:r>
            <a:r>
              <a:rPr lang="it-IT" b="1" dirty="0" smtClean="0"/>
              <a:t>le test de préférence de Couder.</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lvl="0">
              <a:buNone/>
            </a:pPr>
            <a:r>
              <a:rPr lang="fr-FR" dirty="0" smtClean="0"/>
              <a:t>e. </a:t>
            </a:r>
            <a:r>
              <a:rPr lang="it-IT" b="1" dirty="0" smtClean="0"/>
              <a:t>Tests d'Attitudes et de Valeurs:</a:t>
            </a:r>
            <a:r>
              <a:rPr lang="it-IT" dirty="0" smtClean="0"/>
              <a:t> Ce type de test mesure la nature et les dimensions des attitudes et des croyances que les individus ont envers d'autres individus ou envers divers enjeux et activités communautaires. Les mesures des tendances comprennent </a:t>
            </a:r>
            <a:r>
              <a:rPr lang="it-IT" b="1" dirty="0" smtClean="0"/>
              <a:t>l'échelle de Thurston</a:t>
            </a:r>
            <a:r>
              <a:rPr lang="it-IT" dirty="0" smtClean="0"/>
              <a:t>, </a:t>
            </a:r>
            <a:r>
              <a:rPr lang="it-IT" b="1" dirty="0" smtClean="0"/>
              <a:t>l'échelle de Likert</a:t>
            </a:r>
            <a:r>
              <a:rPr lang="it-IT" dirty="0" smtClean="0"/>
              <a:t>, </a:t>
            </a:r>
            <a:r>
              <a:rPr lang="it-IT" b="1" dirty="0" smtClean="0"/>
              <a:t>Bogardus</a:t>
            </a:r>
            <a:r>
              <a:rPr lang="it-IT" dirty="0" smtClean="0"/>
              <a:t>, </a:t>
            </a:r>
            <a:r>
              <a:rPr lang="it-IT" b="1" dirty="0" smtClean="0"/>
              <a:t>Ascud </a:t>
            </a:r>
            <a:r>
              <a:rPr lang="it-IT" dirty="0" smtClean="0"/>
              <a:t>et </a:t>
            </a:r>
            <a:r>
              <a:rPr lang="it-IT" b="1" dirty="0" smtClean="0"/>
              <a:t>l'échelle de valeurs d'Alport.</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lvl="0">
              <a:buNone/>
            </a:pPr>
            <a:r>
              <a:rPr lang="fr-FR" dirty="0" smtClean="0"/>
              <a:t>f. </a:t>
            </a:r>
            <a:r>
              <a:rPr lang="it-IT" b="1" dirty="0" smtClean="0"/>
              <a:t>Tests de personnalité: </a:t>
            </a:r>
            <a:r>
              <a:rPr lang="it-IT" dirty="0" smtClean="0"/>
              <a:t>ils mesurent les aspects émotionnels du comportement, tels que </a:t>
            </a:r>
            <a:r>
              <a:rPr lang="it-IT" b="1" dirty="0" smtClean="0"/>
              <a:t>l'échelle de compatibilité émotionnelle</a:t>
            </a:r>
            <a:r>
              <a:rPr lang="it-IT" dirty="0" smtClean="0"/>
              <a:t> </a:t>
            </a:r>
            <a:r>
              <a:rPr lang="it-IT" u="sng" dirty="0" smtClean="0"/>
              <a:t>connue sous le nom</a:t>
            </a:r>
            <a:r>
              <a:rPr lang="it-IT" dirty="0" smtClean="0"/>
              <a:t> </a:t>
            </a:r>
            <a:r>
              <a:rPr lang="it-IT" b="1" dirty="0" smtClean="0"/>
              <a:t>de listes de personnalité</a:t>
            </a:r>
            <a:r>
              <a:rPr lang="it-IT" dirty="0" smtClean="0"/>
              <a:t>, et les mesures de traits telles que </a:t>
            </a:r>
            <a:r>
              <a:rPr lang="it-IT" b="1" dirty="0" smtClean="0"/>
              <a:t>la soumission</a:t>
            </a:r>
            <a:r>
              <a:rPr lang="it-IT" dirty="0" smtClean="0"/>
              <a:t>, </a:t>
            </a:r>
            <a:r>
              <a:rPr lang="it-IT" b="1" dirty="0" smtClean="0"/>
              <a:t>le contrôle, l'introversion et l'extraversion. </a:t>
            </a:r>
            <a:r>
              <a:rPr lang="it-IT" dirty="0" smtClean="0"/>
              <a:t>Les méthodes utilisées dans les tests de personnalité sont: </a:t>
            </a:r>
            <a:r>
              <a:rPr lang="it-IT" b="1" dirty="0" smtClean="0"/>
              <a:t>le questionnaire, les listes de personnalité, les méthodes projectives et les méthodes d'auto-évaluation.</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b="1" dirty="0"/>
          </a:p>
        </p:txBody>
      </p:sp>
      <p:sp>
        <p:nvSpPr>
          <p:cNvPr id="3" name="Espace réservé du contenu 2"/>
          <p:cNvSpPr>
            <a:spLocks noGrp="1"/>
          </p:cNvSpPr>
          <p:nvPr>
            <p:ph idx="1"/>
          </p:nvPr>
        </p:nvSpPr>
        <p:spPr/>
        <p:txBody>
          <a:bodyPr>
            <a:normAutofit lnSpcReduction="10000"/>
          </a:bodyPr>
          <a:lstStyle/>
          <a:p>
            <a:pPr>
              <a:buNone/>
            </a:pPr>
            <a:r>
              <a:rPr lang="it-IT" b="1" dirty="0" smtClean="0"/>
              <a:t>II. Sur la base des conditions d’application:</a:t>
            </a:r>
            <a:r>
              <a:rPr lang="it-IT" dirty="0" smtClean="0"/>
              <a:t> Les tests sont classés selon les conditions de l’application - c'est-à-dire les conditions d'application du test aux individus - en :</a:t>
            </a:r>
            <a:endParaRPr lang="fr-FR" dirty="0" smtClean="0"/>
          </a:p>
          <a:p>
            <a:pPr>
              <a:buNone/>
            </a:pPr>
            <a:r>
              <a:rPr lang="fr-FR" b="1" dirty="0" smtClean="0"/>
              <a:t>a. </a:t>
            </a:r>
            <a:r>
              <a:rPr lang="it-IT" b="1" dirty="0" smtClean="0"/>
              <a:t>Tests individuels: </a:t>
            </a:r>
            <a:r>
              <a:rPr lang="it-IT" dirty="0" smtClean="0"/>
              <a:t>Ce sont les tests qui sont appliqués à un sujet, c'est-à-dire que la situation de mesure est entre deux personnes, l'examinateur et le sujet.</a:t>
            </a:r>
            <a:endParaRPr lang="fr-FR" dirty="0" smtClean="0"/>
          </a:p>
          <a:p>
            <a:pPr lvl="0">
              <a:buNone/>
            </a:pPr>
            <a:r>
              <a:rPr lang="it-IT" b="1" dirty="0" smtClean="0"/>
              <a:t>b. Tests collectifs:</a:t>
            </a:r>
            <a:r>
              <a:rPr lang="it-IT" dirty="0" smtClean="0"/>
              <a:t> Ce sont des tests qui sont appliqués à plusieurs individus en même temps.</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p:txBody>
          <a:bodyPr>
            <a:normAutofit/>
          </a:bodyPr>
          <a:lstStyle/>
          <a:p>
            <a:pPr>
              <a:buNone/>
            </a:pPr>
            <a:r>
              <a:rPr lang="fr-FR" dirty="0" smtClean="0"/>
              <a:t>Avant de commencer, rappelons que les connaissances dans le domaine des phénomènes psychologiques sont très complexes. Le chercheur dans le domaine de la psychologie doit prendre en compte le plus grand nombre possible de dimensions, à défaut de possibilité de les aborder toutes.</a:t>
            </a:r>
          </a:p>
          <a:p>
            <a:pPr>
              <a:buNone/>
            </a:pPr>
            <a:endParaRPr lang="fr-FR" dirty="0"/>
          </a:p>
        </p:txBody>
      </p:sp>
    </p:spTree>
  </p:cSld>
  <p:clrMapOvr>
    <a:masterClrMapping/>
  </p:clrMapOvr>
  <p:transition advTm="5000">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b="1" dirty="0"/>
          </a:p>
        </p:txBody>
      </p:sp>
      <p:sp>
        <p:nvSpPr>
          <p:cNvPr id="3" name="Espace réservé du contenu 2"/>
          <p:cNvSpPr>
            <a:spLocks noGrp="1"/>
          </p:cNvSpPr>
          <p:nvPr>
            <p:ph idx="1"/>
          </p:nvPr>
        </p:nvSpPr>
        <p:spPr/>
        <p:txBody>
          <a:bodyPr>
            <a:normAutofit fontScale="92500" lnSpcReduction="10000"/>
          </a:bodyPr>
          <a:lstStyle/>
          <a:p>
            <a:pPr>
              <a:buNone/>
            </a:pPr>
            <a:r>
              <a:rPr lang="it-IT" b="1" dirty="0" smtClean="0"/>
              <a:t>III. Sur la base de la manière de performer:</a:t>
            </a:r>
            <a:r>
              <a:rPr lang="it-IT" dirty="0" smtClean="0"/>
              <a:t> Ceci est lié à la façon dont l’examiné s'exprime. Sur cette base, les tests sont classés en :</a:t>
            </a:r>
            <a:endParaRPr lang="fr-FR" dirty="0" smtClean="0"/>
          </a:p>
          <a:p>
            <a:pPr lvl="0">
              <a:buNone/>
            </a:pPr>
            <a:r>
              <a:rPr lang="it-IT" b="1" dirty="0" smtClean="0"/>
              <a:t>a. Tests verbaux:</a:t>
            </a:r>
            <a:r>
              <a:rPr lang="it-IT" dirty="0" smtClean="0"/>
              <a:t> les tests verbaux dépendent de la compréhension et de l'utilisation des mots, c'est-à-dire qu'ils dépendent beaucoup de la capacité verbale. Le test verbal peut avoir recours à la langue écrite dans la manière de répondre, et dans ce cas il s'appelle le test papier-crayon..</a:t>
            </a:r>
            <a:endParaRPr lang="fr-FR" dirty="0" smtClean="0"/>
          </a:p>
          <a:p>
            <a:pPr lvl="0">
              <a:buNone/>
            </a:pPr>
            <a:r>
              <a:rPr lang="it-IT" b="1" dirty="0" smtClean="0"/>
              <a:t>b. Tests de performance:</a:t>
            </a:r>
            <a:r>
              <a:rPr lang="it-IT" dirty="0" smtClean="0"/>
              <a:t> souvent basés sur les performances pratiques et la manipulation d'objets tels que des images, des cubes ou des outils.</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a:buNone/>
            </a:pPr>
            <a:r>
              <a:rPr lang="it-IT" b="1" dirty="0" smtClean="0"/>
              <a:t>IV.  Sur la base de la forme des paragraphes et du mode de réponses:</a:t>
            </a:r>
            <a:endParaRPr lang="fr-FR" dirty="0" smtClean="0"/>
          </a:p>
          <a:p>
            <a:pPr lvl="0">
              <a:buNone/>
            </a:pPr>
            <a:r>
              <a:rPr lang="it-IT" b="1" dirty="0" smtClean="0"/>
              <a:t>a. Tests à réponse sélective</a:t>
            </a:r>
            <a:r>
              <a:rPr lang="it-IT" dirty="0" smtClean="0"/>
              <a:t>: ils se répartissent en plusieurs types, tels que les tests à choix multiples, les tests d'appariement et les tests à deux choix alternatifs....</a:t>
            </a:r>
            <a:endParaRPr lang="fr-FR" dirty="0" smtClean="0"/>
          </a:p>
          <a:p>
            <a:pPr lvl="0">
              <a:buNone/>
            </a:pPr>
            <a:r>
              <a:rPr lang="it-IT" b="1" dirty="0" smtClean="0"/>
              <a:t>b. Tests à réponse formulée:</a:t>
            </a:r>
            <a:r>
              <a:rPr lang="it-IT" dirty="0" smtClean="0"/>
              <a:t> ils se répartissent en plusieurs types, tels que les tests pour completer, les tests à réponse courte et les tests à fin ouverte.</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a:buNone/>
            </a:pPr>
            <a:r>
              <a:rPr lang="it-IT" b="1" dirty="0" smtClean="0"/>
              <a:t>V. Sur la base du temps imparti pour répondre:</a:t>
            </a:r>
            <a:endParaRPr lang="fr-FR" dirty="0" smtClean="0"/>
          </a:p>
          <a:p>
            <a:pPr lvl="0">
              <a:buNone/>
            </a:pPr>
            <a:r>
              <a:rPr lang="it-IT" b="1" dirty="0" smtClean="0"/>
              <a:t>a. Tests d'aptitudes:</a:t>
            </a:r>
            <a:r>
              <a:rPr lang="it-IT" dirty="0" smtClean="0"/>
              <a:t> Le temps imparti pour y répondre est relativement libre, comme dans les tests de résultats, d'aptitudes et de préparations.</a:t>
            </a:r>
            <a:endParaRPr lang="fr-FR" dirty="0" smtClean="0"/>
          </a:p>
          <a:p>
            <a:pPr lvl="0">
              <a:buNone/>
            </a:pPr>
            <a:r>
              <a:rPr lang="it-IT" b="1" dirty="0" smtClean="0"/>
              <a:t>b. Tests de rapidité:</a:t>
            </a:r>
            <a:r>
              <a:rPr lang="it-IT" dirty="0" smtClean="0"/>
              <a:t> dans lesquels le temps imparti pour y répondre est relativement limité, comme dans les tests liés à certaines compétences..</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lnSpcReduction="10000"/>
          </a:bodyPr>
          <a:lstStyle/>
          <a:p>
            <a:pPr>
              <a:buNone/>
            </a:pPr>
            <a:r>
              <a:rPr lang="it-IT" b="1" dirty="0" smtClean="0"/>
              <a:t>VI. Sur la base du niveau de performance :</a:t>
            </a:r>
            <a:endParaRPr lang="fr-FR" dirty="0" smtClean="0"/>
          </a:p>
          <a:p>
            <a:pPr lvl="0">
              <a:buNone/>
            </a:pPr>
            <a:r>
              <a:rPr lang="it-IT" b="1" dirty="0" smtClean="0"/>
              <a:t>a. Tests de performance maximale:</a:t>
            </a:r>
            <a:r>
              <a:rPr lang="it-IT" dirty="0" smtClean="0"/>
              <a:t> Ce sont les outils dans lesquels il est demandé à l’examiné de montrer au mieux de ses capacités ou de ses informations en y répondant. </a:t>
            </a:r>
            <a:endParaRPr lang="fr-FR" dirty="0" smtClean="0"/>
          </a:p>
          <a:p>
            <a:pPr lvl="0">
              <a:buNone/>
            </a:pPr>
            <a:r>
              <a:rPr lang="it-IT" b="1" dirty="0" smtClean="0"/>
              <a:t>b. Tests de performances typiques ou performances normales :</a:t>
            </a:r>
            <a:r>
              <a:rPr lang="it-IT" dirty="0" smtClean="0"/>
              <a:t> ce sont les outils où il est demandé à l’examiné d’effectuer aussi normalement qu’il l’est, comme c’est le cas dans les listes de tendances et d'attitudes, de personnalité et autres.</a:t>
            </a:r>
            <a:endParaRPr lang="fr-FR" dirty="0" smtClean="0"/>
          </a:p>
          <a:p>
            <a:pPr marL="514350" indent="-514350">
              <a:buAutoNum type="alphaLcPeriod"/>
            </a:pPr>
            <a:endParaRPr lang="fr-FR"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it-IT" b="1" dirty="0" smtClean="0"/>
              <a:t>VII. Sur la base de la méthode de correction :</a:t>
            </a:r>
            <a:r>
              <a:rPr lang="it-IT" dirty="0" smtClean="0"/>
              <a:t> Les outils de mesure sont classés sur la base de la méthode de correction comme suit:</a:t>
            </a:r>
            <a:endParaRPr lang="fr-FR" dirty="0" smtClean="0"/>
          </a:p>
          <a:p>
            <a:pPr lvl="0">
              <a:buNone/>
            </a:pPr>
            <a:r>
              <a:rPr lang="it-IT" b="1" dirty="0" smtClean="0"/>
              <a:t>a. Tests objectifs:</a:t>
            </a:r>
            <a:r>
              <a:rPr lang="it-IT" dirty="0" smtClean="0"/>
              <a:t> ce sont des outils de mesure qui ne sont pas affectés, dans leurs résultats, par la personnalité, le point de vue ou l'origine sociale ou politique de l'examinateur.</a:t>
            </a:r>
            <a:endParaRPr lang="fr-FR" dirty="0" smtClean="0"/>
          </a:p>
          <a:p>
            <a:pPr lvl="0">
              <a:buNone/>
            </a:pPr>
            <a:r>
              <a:rPr lang="it-IT" b="1" dirty="0" smtClean="0"/>
              <a:t>b. Tests subjectifs:</a:t>
            </a:r>
            <a:r>
              <a:rPr lang="it-IT" dirty="0" smtClean="0"/>
              <a:t> Ce sont les tests dans lesquels les résultats sont affectés par la personnalité de l’examinateur, son point de vue ou son origine sociale ou politique.</a:t>
            </a:r>
            <a:endParaRPr lang="fr-FR" dirty="0" smtClean="0"/>
          </a:p>
          <a:p>
            <a:pPr>
              <a:buNone/>
            </a:pPr>
            <a:r>
              <a:rPr lang="it-IT" dirty="0" smtClean="0"/>
              <a:t> </a:t>
            </a:r>
            <a:endParaRPr lang="fr-FR" dirty="0" smtClean="0"/>
          </a:p>
          <a:p>
            <a:pPr>
              <a:buNone/>
            </a:pPr>
            <a:r>
              <a:rPr lang="fr-FR" dirty="0" smtClean="0"/>
              <a:t>c. Nous pouvons, néanmoins, faire une remarque importante, que malgré cette course à l’objectivité, les vrais problèmes relatifs à l’objectivité en sciences humaines et sociales, ne sont pas tant les techniques elles mêmes que l’objet d’étude en question (l’humain). </a:t>
            </a:r>
          </a:p>
          <a:p>
            <a:endParaRPr lang="fr-FR" dirty="0"/>
          </a:p>
        </p:txBody>
      </p:sp>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fontScale="40000" lnSpcReduction="20000"/>
          </a:bodyPr>
          <a:lstStyle/>
          <a:p>
            <a:pPr>
              <a:buNone/>
            </a:pPr>
            <a:r>
              <a:rPr lang="it-IT" b="1" dirty="0" smtClean="0"/>
              <a:t>VIII.  </a:t>
            </a:r>
            <a:r>
              <a:rPr lang="it-IT" sz="4200" b="1" dirty="0" smtClean="0"/>
              <a:t>Sur la base de l'interprétation des résultats :</a:t>
            </a:r>
            <a:endParaRPr lang="fr-FR" sz="4200" dirty="0" smtClean="0"/>
          </a:p>
          <a:p>
            <a:pPr lvl="0">
              <a:buNone/>
            </a:pPr>
            <a:r>
              <a:rPr lang="it-IT" sz="4200" b="1" dirty="0" smtClean="0"/>
              <a:t>a. Tests de référence standardisés:</a:t>
            </a:r>
            <a:r>
              <a:rPr lang="it-IT" sz="4200" dirty="0" smtClean="0"/>
              <a:t> Le niveau de performance du candidat est expliqué par rapport à la performance moyenne du groupe auquel il appartient, et ce groupe est appelé groupe standard.</a:t>
            </a:r>
            <a:endParaRPr lang="fr-FR" sz="4200" dirty="0" smtClean="0"/>
          </a:p>
          <a:p>
            <a:pPr lvl="0">
              <a:buNone/>
            </a:pPr>
            <a:r>
              <a:rPr lang="it-IT" sz="4200" b="1" dirty="0" smtClean="0"/>
              <a:t>b. </a:t>
            </a:r>
            <a:r>
              <a:rPr lang="it-IT" sz="5000" b="1" dirty="0" smtClean="0"/>
              <a:t>Critère - Tests référencés:</a:t>
            </a:r>
            <a:r>
              <a:rPr lang="it-IT" sz="5000" dirty="0" smtClean="0"/>
              <a:t> dans lesquels le niveau de performance de l’examiné est expliqué par rapport à un niveau de performance spécifique qui est prédéterminé par l'auteur du test... sans tenir compte de la performance du groupe auquel appartient le candidat. </a:t>
            </a:r>
            <a:r>
              <a:rPr lang="it-IT" sz="5000" i="1" dirty="0" smtClean="0"/>
              <a:t>Ce type de test vise à interpréter les scores dérivés des échelles en équilibrant la performance de l'individu avec un test de performance attendu.Cette performance est généralement formulée sous la forme de compétences spécifiques, de résultats attendus ou d'objectifs comportementaux suspects afin qu'ils décrivent les différents niveaux de performance et sont définis avec précision</a:t>
            </a:r>
            <a:r>
              <a:rPr lang="it-IT" sz="5000" dirty="0" smtClean="0"/>
              <a:t> (dans le cas des examens à l’école à l’université etc. L’enseignant, doit faire attention à poser des questions qui sont susceptible d’évaluer au maximum le niveau des étudiants et non de se baser au hasard sur un sujet ou autre...).</a:t>
            </a:r>
            <a:endParaRPr lang="fr-FR" sz="5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a:buNone/>
            </a:pPr>
            <a:r>
              <a:rPr lang="en-US" b="1" dirty="0" err="1" smtClean="0"/>
              <a:t>Validité</a:t>
            </a:r>
            <a:r>
              <a:rPr lang="en-US" b="1" dirty="0" smtClean="0"/>
              <a:t> des tests: </a:t>
            </a:r>
            <a:endParaRPr lang="fr-FR" dirty="0" smtClean="0"/>
          </a:p>
          <a:p>
            <a:pPr>
              <a:buNone/>
            </a:pPr>
            <a:r>
              <a:rPr lang="en-US" dirty="0" smtClean="0"/>
              <a:t>     La </a:t>
            </a:r>
            <a:r>
              <a:rPr lang="en-US" dirty="0" err="1" smtClean="0"/>
              <a:t>validité</a:t>
            </a:r>
            <a:r>
              <a:rPr lang="en-US" dirty="0" smtClean="0"/>
              <a:t> </a:t>
            </a:r>
            <a:r>
              <a:rPr lang="en-US" dirty="0" err="1" smtClean="0"/>
              <a:t>signifie</a:t>
            </a:r>
            <a:r>
              <a:rPr lang="en-US" dirty="0" smtClean="0"/>
              <a:t> </a:t>
            </a:r>
            <a:r>
              <a:rPr lang="en-US" dirty="0" err="1" smtClean="0"/>
              <a:t>que</a:t>
            </a:r>
            <a:r>
              <a:rPr lang="en-US" dirty="0" smtClean="0"/>
              <a:t> le test </a:t>
            </a:r>
            <a:r>
              <a:rPr lang="en-US" dirty="0" err="1" smtClean="0"/>
              <a:t>mesure</a:t>
            </a:r>
            <a:r>
              <a:rPr lang="en-US" dirty="0" smtClean="0"/>
              <a:t> </a:t>
            </a:r>
            <a:r>
              <a:rPr lang="en-US" dirty="0" err="1" smtClean="0"/>
              <a:t>réellement</a:t>
            </a:r>
            <a:r>
              <a:rPr lang="en-US" dirty="0" smtClean="0"/>
              <a:t> </a:t>
            </a:r>
            <a:r>
              <a:rPr lang="en-US" dirty="0" err="1" smtClean="0"/>
              <a:t>ce</a:t>
            </a:r>
            <a:r>
              <a:rPr lang="en-US" dirty="0" smtClean="0"/>
              <a:t> </a:t>
            </a:r>
            <a:r>
              <a:rPr lang="en-US" dirty="0" err="1" smtClean="0"/>
              <a:t>qu'il</a:t>
            </a:r>
            <a:r>
              <a:rPr lang="en-US" dirty="0" smtClean="0"/>
              <a:t> </a:t>
            </a:r>
            <a:r>
              <a:rPr lang="en-US" dirty="0" err="1" smtClean="0"/>
              <a:t>est</a:t>
            </a:r>
            <a:r>
              <a:rPr lang="en-US" dirty="0" smtClean="0"/>
              <a:t> </a:t>
            </a:r>
            <a:r>
              <a:rPr lang="en-US" dirty="0" err="1" smtClean="0"/>
              <a:t>censé</a:t>
            </a:r>
            <a:r>
              <a:rPr lang="en-US" dirty="0" smtClean="0"/>
              <a:t> </a:t>
            </a:r>
            <a:r>
              <a:rPr lang="en-US" dirty="0" err="1" smtClean="0"/>
              <a:t>mesurer</a:t>
            </a:r>
            <a:r>
              <a:rPr lang="en-US" dirty="0" smtClean="0"/>
              <a:t>. </a:t>
            </a:r>
            <a:r>
              <a:rPr lang="en-US" dirty="0" err="1" smtClean="0"/>
              <a:t>C'est</a:t>
            </a:r>
            <a:r>
              <a:rPr lang="en-US" dirty="0" smtClean="0"/>
              <a:t>-à-dire </a:t>
            </a:r>
            <a:r>
              <a:rPr lang="en-US" dirty="0" err="1" smtClean="0"/>
              <a:t>qu'il</a:t>
            </a:r>
            <a:r>
              <a:rPr lang="en-US" dirty="0" smtClean="0"/>
              <a:t> </a:t>
            </a:r>
            <a:r>
              <a:rPr lang="en-US" dirty="0" err="1" smtClean="0"/>
              <a:t>mesure</a:t>
            </a:r>
            <a:r>
              <a:rPr lang="en-US" dirty="0" smtClean="0"/>
              <a:t> la </a:t>
            </a:r>
            <a:r>
              <a:rPr lang="en-US" dirty="0" err="1" smtClean="0"/>
              <a:t>capacité</a:t>
            </a:r>
            <a:r>
              <a:rPr lang="en-US" dirty="0" smtClean="0"/>
              <a:t>, le trait </a:t>
            </a:r>
            <a:r>
              <a:rPr lang="en-US" dirty="0" err="1" smtClean="0"/>
              <a:t>ou</a:t>
            </a:r>
            <a:r>
              <a:rPr lang="en-US" dirty="0" smtClean="0"/>
              <a:t> la </a:t>
            </a:r>
            <a:r>
              <a:rPr lang="en-US" dirty="0" err="1" smtClean="0"/>
              <a:t>tendance</a:t>
            </a:r>
            <a:r>
              <a:rPr lang="en-US" dirty="0" smtClean="0"/>
              <a:t> </a:t>
            </a:r>
            <a:r>
              <a:rPr lang="en-US" dirty="0" err="1" smtClean="0"/>
              <a:t>que</a:t>
            </a:r>
            <a:r>
              <a:rPr lang="en-US" dirty="0" smtClean="0"/>
              <a:t> le test </a:t>
            </a:r>
            <a:r>
              <a:rPr lang="en-US" dirty="0" err="1" smtClean="0"/>
              <a:t>est</a:t>
            </a:r>
            <a:r>
              <a:rPr lang="en-US" dirty="0" smtClean="0"/>
              <a:t> </a:t>
            </a:r>
            <a:r>
              <a:rPr lang="en-US" dirty="0" err="1" smtClean="0"/>
              <a:t>conçu</a:t>
            </a:r>
            <a:r>
              <a:rPr lang="en-US" dirty="0" smtClean="0"/>
              <a:t> pour la </a:t>
            </a:r>
            <a:r>
              <a:rPr lang="en-US" dirty="0" err="1" smtClean="0"/>
              <a:t>mesurer</a:t>
            </a:r>
            <a:r>
              <a:rPr lang="en-US" dirty="0" smtClean="0"/>
              <a:t>; </a:t>
            </a:r>
            <a:r>
              <a:rPr lang="en-US" dirty="0" err="1" smtClean="0"/>
              <a:t>ceci</a:t>
            </a:r>
            <a:r>
              <a:rPr lang="en-US" dirty="0" smtClean="0"/>
              <a:t> </a:t>
            </a:r>
            <a:r>
              <a:rPr lang="en-US" dirty="0" err="1" smtClean="0"/>
              <a:t>demande</a:t>
            </a:r>
            <a:r>
              <a:rPr lang="en-US" dirty="0" smtClean="0"/>
              <a:t> des efforts pour y </a:t>
            </a:r>
            <a:r>
              <a:rPr lang="en-US" dirty="0" err="1" smtClean="0"/>
              <a:t>parvenir</a:t>
            </a:r>
            <a:r>
              <a:rPr lang="en-US" dirty="0" smtClean="0"/>
              <a:t>, </a:t>
            </a:r>
            <a:r>
              <a:rPr lang="en-US" dirty="0" err="1" smtClean="0"/>
              <a:t>bien</a:t>
            </a:r>
            <a:r>
              <a:rPr lang="en-US" dirty="0" smtClean="0"/>
              <a:t> </a:t>
            </a:r>
            <a:r>
              <a:rPr lang="en-US" dirty="0" err="1" smtClean="0"/>
              <a:t>sur</a:t>
            </a:r>
            <a:r>
              <a:rPr lang="en-US" dirty="0" smtClean="0"/>
              <a:t>, car </a:t>
            </a:r>
            <a:r>
              <a:rPr lang="en-US" dirty="0" err="1" smtClean="0"/>
              <a:t>si</a:t>
            </a:r>
            <a:r>
              <a:rPr lang="en-US" dirty="0" smtClean="0"/>
              <a:t> la </a:t>
            </a:r>
            <a:r>
              <a:rPr lang="en-US" dirty="0" err="1" smtClean="0"/>
              <a:t>validité</a:t>
            </a:r>
            <a:r>
              <a:rPr lang="en-US" dirty="0" smtClean="0"/>
              <a:t> </a:t>
            </a:r>
            <a:r>
              <a:rPr lang="en-US" dirty="0" err="1" smtClean="0"/>
              <a:t>est</a:t>
            </a:r>
            <a:r>
              <a:rPr lang="en-US" dirty="0" smtClean="0"/>
              <a:t> un </a:t>
            </a:r>
            <a:r>
              <a:rPr lang="en-US" dirty="0" err="1" smtClean="0"/>
              <a:t>terme</a:t>
            </a:r>
            <a:r>
              <a:rPr lang="en-US" dirty="0" smtClean="0"/>
              <a:t> </a:t>
            </a:r>
            <a:r>
              <a:rPr lang="en-US" dirty="0" err="1" smtClean="0"/>
              <a:t>clair</a:t>
            </a:r>
            <a:r>
              <a:rPr lang="en-US" dirty="0" smtClean="0"/>
              <a:t>, y </a:t>
            </a:r>
            <a:r>
              <a:rPr lang="en-US" dirty="0" err="1" smtClean="0"/>
              <a:t>parvenir</a:t>
            </a:r>
            <a:r>
              <a:rPr lang="en-US" dirty="0" smtClean="0"/>
              <a:t> </a:t>
            </a:r>
            <a:r>
              <a:rPr lang="en-US" dirty="0" err="1" smtClean="0"/>
              <a:t>n'est</a:t>
            </a:r>
            <a:r>
              <a:rPr lang="en-US" dirty="0" smtClean="0"/>
              <a:t> pas simple.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lnSpcReduction="10000"/>
          </a:bodyPr>
          <a:lstStyle/>
          <a:p>
            <a:pPr>
              <a:buNone/>
            </a:pPr>
            <a:r>
              <a:rPr lang="en-US" dirty="0" err="1" smtClean="0"/>
              <a:t>Aucun</a:t>
            </a:r>
            <a:r>
              <a:rPr lang="en-US" dirty="0" smtClean="0"/>
              <a:t> de nous ne </a:t>
            </a:r>
            <a:r>
              <a:rPr lang="en-US" dirty="0" err="1" smtClean="0"/>
              <a:t>nie</a:t>
            </a:r>
            <a:r>
              <a:rPr lang="en-US" dirty="0" smtClean="0"/>
              <a:t> </a:t>
            </a:r>
            <a:r>
              <a:rPr lang="en-US" dirty="0" err="1" smtClean="0"/>
              <a:t>l'importance</a:t>
            </a:r>
            <a:r>
              <a:rPr lang="en-US" dirty="0" smtClean="0"/>
              <a:t> de </a:t>
            </a:r>
            <a:r>
              <a:rPr lang="en-US" dirty="0" err="1" smtClean="0"/>
              <a:t>soumettre</a:t>
            </a:r>
            <a:r>
              <a:rPr lang="en-US" dirty="0" smtClean="0"/>
              <a:t> les </a:t>
            </a:r>
            <a:r>
              <a:rPr lang="en-US" dirty="0" err="1" smtClean="0"/>
              <a:t>moyens</a:t>
            </a:r>
            <a:r>
              <a:rPr lang="en-US" dirty="0" smtClean="0"/>
              <a:t> de </a:t>
            </a:r>
            <a:r>
              <a:rPr lang="en-US" dirty="0" err="1" smtClean="0"/>
              <a:t>mesure</a:t>
            </a:r>
            <a:r>
              <a:rPr lang="en-US" dirty="0" smtClean="0"/>
              <a:t> à la critique et au </a:t>
            </a:r>
            <a:r>
              <a:rPr lang="en-US" dirty="0" err="1" smtClean="0"/>
              <a:t>réexamen</a:t>
            </a:r>
            <a:r>
              <a:rPr lang="en-US" dirty="0" smtClean="0"/>
              <a:t>, </a:t>
            </a:r>
            <a:r>
              <a:rPr lang="en-US" dirty="0" err="1" smtClean="0"/>
              <a:t>une</a:t>
            </a:r>
            <a:r>
              <a:rPr lang="en-US" dirty="0" smtClean="0"/>
              <a:t> </a:t>
            </a:r>
            <a:r>
              <a:rPr lang="en-US" dirty="0" err="1" smtClean="0"/>
              <a:t>révision</a:t>
            </a:r>
            <a:r>
              <a:rPr lang="en-US" dirty="0" smtClean="0"/>
              <a:t> continue, qui </a:t>
            </a:r>
            <a:r>
              <a:rPr lang="en-US" dirty="0" err="1" smtClean="0"/>
              <a:t>lui</a:t>
            </a:r>
            <a:r>
              <a:rPr lang="en-US" dirty="0" smtClean="0"/>
              <a:t> </a:t>
            </a:r>
            <a:r>
              <a:rPr lang="en-US" dirty="0" err="1" smtClean="0"/>
              <a:t>permet</a:t>
            </a:r>
            <a:r>
              <a:rPr lang="en-US" dirty="0" smtClean="0"/>
              <a:t> sans </a:t>
            </a:r>
            <a:r>
              <a:rPr lang="en-US" dirty="0" err="1" smtClean="0"/>
              <a:t>doute</a:t>
            </a:r>
            <a:r>
              <a:rPr lang="en-US" dirty="0" smtClean="0"/>
              <a:t> de </a:t>
            </a:r>
            <a:r>
              <a:rPr lang="en-US" dirty="0" err="1" smtClean="0"/>
              <a:t>déterminer</a:t>
            </a:r>
            <a:r>
              <a:rPr lang="en-US" dirty="0" smtClean="0"/>
              <a:t> </a:t>
            </a:r>
            <a:r>
              <a:rPr lang="en-US" dirty="0" err="1" smtClean="0"/>
              <a:t>progressivement</a:t>
            </a:r>
            <a:r>
              <a:rPr lang="en-US" dirty="0" smtClean="0"/>
              <a:t> son </a:t>
            </a:r>
            <a:r>
              <a:rPr lang="en-US" dirty="0" err="1" smtClean="0"/>
              <a:t>sujet</a:t>
            </a:r>
            <a:r>
              <a:rPr lang="en-US" dirty="0" smtClean="0"/>
              <a:t>, </a:t>
            </a:r>
            <a:r>
              <a:rPr lang="en-US" dirty="0" err="1" smtClean="0"/>
              <a:t>ainsi</a:t>
            </a:r>
            <a:r>
              <a:rPr lang="en-US" dirty="0" smtClean="0"/>
              <a:t> </a:t>
            </a:r>
            <a:r>
              <a:rPr lang="en-US" dirty="0" err="1" smtClean="0"/>
              <a:t>que</a:t>
            </a:r>
            <a:r>
              <a:rPr lang="en-US" dirty="0" smtClean="0"/>
              <a:t> de </a:t>
            </a:r>
            <a:r>
              <a:rPr lang="en-US" dirty="0" err="1" smtClean="0"/>
              <a:t>transcender</a:t>
            </a:r>
            <a:r>
              <a:rPr lang="en-US" dirty="0" smtClean="0"/>
              <a:t> </a:t>
            </a:r>
            <a:r>
              <a:rPr lang="en-US" dirty="0" err="1" smtClean="0"/>
              <a:t>l'usage</a:t>
            </a:r>
            <a:r>
              <a:rPr lang="en-US" dirty="0" smtClean="0"/>
              <a:t> </a:t>
            </a:r>
            <a:r>
              <a:rPr lang="en-US" dirty="0" err="1" smtClean="0"/>
              <a:t>mécanique</a:t>
            </a:r>
            <a:r>
              <a:rPr lang="en-US" dirty="0" smtClean="0"/>
              <a:t> et </a:t>
            </a:r>
            <a:r>
              <a:rPr lang="en-US" dirty="0" err="1" smtClean="0"/>
              <a:t>routinier</a:t>
            </a:r>
            <a:r>
              <a:rPr lang="en-US" dirty="0" smtClean="0"/>
              <a:t> des techniques de </a:t>
            </a:r>
            <a:r>
              <a:rPr lang="en-US" dirty="0" err="1" smtClean="0"/>
              <a:t>mesure</a:t>
            </a:r>
            <a:r>
              <a:rPr lang="en-US" dirty="0" smtClean="0"/>
              <a:t>. </a:t>
            </a:r>
            <a:r>
              <a:rPr lang="en-US" dirty="0" err="1" smtClean="0"/>
              <a:t>D'autre</a:t>
            </a:r>
            <a:r>
              <a:rPr lang="en-US" dirty="0" smtClean="0"/>
              <a:t> part, « le champ de la </a:t>
            </a:r>
            <a:r>
              <a:rPr lang="en-US" dirty="0" err="1" smtClean="0"/>
              <a:t>pensée</a:t>
            </a:r>
            <a:r>
              <a:rPr lang="en-US" dirty="0" smtClean="0"/>
              <a:t> </a:t>
            </a:r>
            <a:r>
              <a:rPr lang="en-US" dirty="0" err="1" smtClean="0"/>
              <a:t>doit</a:t>
            </a:r>
            <a:r>
              <a:rPr lang="en-US" dirty="0" smtClean="0"/>
              <a:t> </a:t>
            </a:r>
            <a:r>
              <a:rPr lang="en-US" dirty="0" err="1" smtClean="0"/>
              <a:t>être</a:t>
            </a:r>
            <a:r>
              <a:rPr lang="en-US" dirty="0" smtClean="0"/>
              <a:t> </a:t>
            </a:r>
            <a:r>
              <a:rPr lang="en-US" dirty="0" err="1" smtClean="0"/>
              <a:t>déterminé</a:t>
            </a:r>
            <a:r>
              <a:rPr lang="en-US" dirty="0" smtClean="0"/>
              <a:t> </a:t>
            </a:r>
            <a:r>
              <a:rPr lang="en-US" dirty="0" err="1" smtClean="0"/>
              <a:t>où</a:t>
            </a:r>
            <a:r>
              <a:rPr lang="en-US" dirty="0" smtClean="0"/>
              <a:t> se </a:t>
            </a:r>
            <a:r>
              <a:rPr lang="en-US" dirty="0" err="1" smtClean="0"/>
              <a:t>trouvent</a:t>
            </a:r>
            <a:r>
              <a:rPr lang="en-US" dirty="0" smtClean="0"/>
              <a:t> les techniques de </a:t>
            </a:r>
            <a:r>
              <a:rPr lang="en-US" dirty="0" err="1" smtClean="0"/>
              <a:t>mesure</a:t>
            </a:r>
            <a:r>
              <a:rPr lang="en-US" dirty="0" smtClean="0"/>
              <a:t>, en </a:t>
            </a:r>
            <a:r>
              <a:rPr lang="en-US" dirty="0" err="1" smtClean="0"/>
              <a:t>tant</a:t>
            </a:r>
            <a:r>
              <a:rPr lang="en-US" dirty="0" smtClean="0"/>
              <a:t> </a:t>
            </a:r>
            <a:r>
              <a:rPr lang="en-US" dirty="0" err="1" smtClean="0"/>
              <a:t>que</a:t>
            </a:r>
            <a:r>
              <a:rPr lang="en-US" dirty="0" smtClean="0"/>
              <a:t> sources </a:t>
            </a:r>
            <a:r>
              <a:rPr lang="en-US" dirty="0" err="1" smtClean="0"/>
              <a:t>importantes</a:t>
            </a:r>
            <a:r>
              <a:rPr lang="en-US" dirty="0" smtClean="0"/>
              <a:t> </a:t>
            </a:r>
            <a:r>
              <a:rPr lang="en-US" dirty="0" err="1" smtClean="0"/>
              <a:t>d'enquêtes</a:t>
            </a:r>
            <a:r>
              <a:rPr lang="en-US" dirty="0" smtClean="0"/>
              <a:t>, qui, </a:t>
            </a:r>
            <a:r>
              <a:rPr lang="en-US" dirty="0" err="1" smtClean="0"/>
              <a:t>cependant</a:t>
            </a:r>
            <a:r>
              <a:rPr lang="en-US" dirty="0" smtClean="0"/>
              <a:t>, ne nous </a:t>
            </a:r>
            <a:r>
              <a:rPr lang="en-US" dirty="0" err="1" smtClean="0"/>
              <a:t>fournissent</a:t>
            </a:r>
            <a:r>
              <a:rPr lang="en-US" dirty="0" smtClean="0"/>
              <a:t> pas des « </a:t>
            </a:r>
            <a:r>
              <a:rPr lang="en-US" dirty="0" err="1" smtClean="0"/>
              <a:t>mesures</a:t>
            </a:r>
            <a:r>
              <a:rPr lang="en-US" dirty="0" smtClean="0"/>
              <a:t> », </a:t>
            </a:r>
            <a:r>
              <a:rPr lang="en-US" dirty="0" err="1" smtClean="0"/>
              <a:t>voire</a:t>
            </a:r>
            <a:r>
              <a:rPr lang="en-US" dirty="0" smtClean="0"/>
              <a:t> des estimations, </a:t>
            </a:r>
            <a:r>
              <a:rPr lang="en-US" dirty="0" err="1" smtClean="0"/>
              <a:t>absolues</a:t>
            </a:r>
            <a:r>
              <a:rPr lang="en-US" dirty="0" smtClean="0"/>
              <a:t> et </a:t>
            </a:r>
            <a:r>
              <a:rPr lang="en-US" dirty="0" err="1" smtClean="0"/>
              <a:t>standardisées</a:t>
            </a:r>
            <a:r>
              <a:rPr lang="en-US" dirty="0" smtClean="0"/>
              <a:t>»</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a:bodyPr>
          <a:lstStyle/>
          <a:p>
            <a:pPr>
              <a:buNone/>
            </a:pPr>
            <a:r>
              <a:rPr lang="fr-FR" dirty="0" smtClean="0"/>
              <a:t>Il existe plus de 2000 tests qui peuvent être appliqués dans divers domaines, dont l'orientation scolaire et professionnelle (le psychologue spécialiste en orientation et en psychologie scolaire), les tests sont également utilisés dans le cadre du diagnostic en psychopathologie (le psychologue clinicien) et en neuropsychologie (le neuropsychologue).</a:t>
            </a:r>
          </a:p>
          <a:p>
            <a:pPr>
              <a:buNone/>
            </a:pPr>
            <a:endParaRPr lang="fr-F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lnSpcReduction="10000"/>
          </a:bodyPr>
          <a:lstStyle/>
          <a:p>
            <a:r>
              <a:rPr lang="fr-FR" b="1" i="1" dirty="0" smtClean="0"/>
              <a:t>Les tests psychologiques et les moyens qui leur sont associés peuvent être classés en fonction de la qualité d'évaluation, que nous visons à mesurer ; Ainsi, on peut distinguer les tests d'évaluation différentielle et les tests d'évaluation clinique.</a:t>
            </a:r>
            <a:endParaRPr lang="fr-FR" dirty="0" smtClean="0"/>
          </a:p>
          <a:p>
            <a:r>
              <a:rPr lang="fr-FR" b="1" i="1" dirty="0" smtClean="0"/>
              <a:t>Cependant, il convient de noter que les résultats de l'application des tests doivent être étayés par les résultats d’autres tests et d'autres sources afin que l'enquête soit plus précise.</a:t>
            </a:r>
            <a:r>
              <a:rPr lang="fr-FR" i="1" dirty="0" smtClean="0"/>
              <a:t>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La psychométrie permet de quantifier des caractéristiques, des facteurs ou des phénomènes des problèmes qualitatifs, moraux ou comportementaux qui nécessitent un jugement ou une évaluation. On dit alors qu'un tel a une (bonne) intelligence. C'est une évaluation générale qui ne veut pas dire grand chose. Le mot « bon » peut différer d'une personne à l'autre, donc ce qui est bon pour une personne peut être moyen ou plus que bien pour un autre. Mais quand on dit qu'un élève a une intelligence de 60 sur 110 sur l'échelle d'intelligence, on comprend ce que le mot « bon » veut dire quantitativement. Les degrés d'intelligence sont ici des unités de mesure qui expriment une caractéristique quantitative.</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Le rapport psychologique, lorsqu'il est demandé au psychologue, vise en premier lieu le mode de transmission de l'information, qui peut varier selon les destinataires (à qui est destiné le rapport ?): les parents, les enseignants, ainsi que les comités pédagogiques qui demandent un rapport écrit. L'interprétation des résultats s'adresse donc, dans ce cas, aux personnes qui ne sont pas des spécialistes, ce qu'il faut prendre en considération dans la rédaction du rapport. le psychologue va, donc, de pair avec les deux affiliations (entre psychologue clinicien et pédagogue, par exemple, si le rapport est destiné à l’enseignant). </a:t>
            </a:r>
            <a:endParaRPr lang="fr-FR"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Bases des classifications des tests psychologiques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Nous comprenons, de ce qui précède, </a:t>
            </a:r>
            <a:r>
              <a:rPr lang="fr-FR" b="1" dirty="0" smtClean="0"/>
              <a:t>que la rédaction du rapport requiert de la prudence -en termes de contenu du rapport - en tenant compte de la relativité de nos résultats et de la relativités des significations utilisées </a:t>
            </a:r>
            <a:r>
              <a:rPr lang="fr-FR" b="1" u="sng" dirty="0" smtClean="0"/>
              <a:t>afin de ne pas être interprété de manière erronée par l'autre partie, aussi pour ne pas restreindre l'enfant à un contexte spécifique, car cela peut l'affecter de différentes manières, parfois dangereuses.</a:t>
            </a:r>
            <a:r>
              <a:rPr lang="fr-FR" b="1" dirty="0" smtClean="0"/>
              <a:t> En plus de ce qui a été dit, nous soulignons l'importance de diversifier les sources de collecte d'informations.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lstStyle/>
          <a:p>
            <a:r>
              <a:rPr lang="fr-FR" b="1" dirty="0" smtClean="0"/>
              <a:t>Définition opérationnelle de l'intelligence :</a:t>
            </a:r>
            <a:endParaRPr lang="fr-FR" dirty="0" smtClean="0"/>
          </a:p>
          <a:p>
            <a:r>
              <a:rPr lang="fr-FR" dirty="0" smtClean="0"/>
              <a:t>La plupart des définitions théoriques de l'intelligence comportent dans leur contenu des termes non spécifiques qui ne peuvent être définis dans la plupart des cas. Par exemple, quelle est la signification de la capacité, de l'adaptation ou de la pensée ?</a:t>
            </a:r>
            <a:endParaRPr lang="fr-FR"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Bien que certains chercheurs tentent de fournir une définition opérationnelle de l'intelligence, comme </a:t>
            </a:r>
            <a:r>
              <a:rPr lang="fr-FR" b="1" dirty="0" smtClean="0"/>
              <a:t>Wechsler</a:t>
            </a:r>
            <a:r>
              <a:rPr lang="fr-FR" dirty="0" smtClean="0"/>
              <a:t>, en </a:t>
            </a:r>
            <a:r>
              <a:rPr lang="fr-FR" i="1" dirty="0" smtClean="0"/>
              <a:t>ajoutant le concept d'exhaustivité</a:t>
            </a:r>
            <a:r>
              <a:rPr lang="fr-FR" dirty="0" smtClean="0"/>
              <a:t> à sa définition. Cependant, même avec cet ajout, il n'a pas donné d'indications empiriques externes et, par conséquent, sa définition ne diffère pas des définitions précédentes, sauf dans son degré d'exhaustivité et ne remplit pas les conditions de définition opérationnelle.</a:t>
            </a:r>
          </a:p>
          <a:p>
            <a:r>
              <a:rPr lang="fr-FR" i="1" dirty="0" smtClean="0"/>
              <a:t>Les scientifiques n'étaient pas d'accord pour donner une définition convenue de l'intelligence : Cette différence peut être due au fait que l'intelligence n'est pas une chose matérielle et tangible, ni mesurable directement. Cette différence peut être due, aussi, au fait que les scientifiques l'ont traité à partir d'angles et point de départs différents.</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lstStyle/>
          <a:p>
            <a:pPr>
              <a:buNone/>
            </a:pPr>
            <a:r>
              <a:rPr lang="fr-FR" dirty="0" smtClean="0"/>
              <a:t>Outre le fait que le niveau général de développement mental vise principalement le comportement intellectuel, on peut dire que les scientifiques pensaient, à tort, que l'intelligence est totalement innée. De ce fait, ce qu'ils ont essayé de savoir, c'est l’estimation et l’évaluation des compétences intellectuelles données chez lui et l'état final de son comportement (</a:t>
            </a:r>
            <a:r>
              <a:rPr lang="fr-FR" b="1" dirty="0" smtClean="0"/>
              <a:t>Perron-Borelli, Perron R., 1986</a:t>
            </a:r>
            <a:r>
              <a:rPr lang="fr-FR" dirty="0" smtClean="0"/>
              <a:t>).</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Certes, il n'est actuellement pas possible d'accepter l'idée que l'intelligence est innée et qu’elle s'inscrit dans le corps seulement (le cerveau). Bien que les recherches s'inscrivaient dans ce cadre, les scientifiques ont vite compris l'effet de l'éducation et de la culture pour freiner ou encourager le développement mental; or, dans la logique de la construction des tests, la différence à cet effet (CAD de l’effet de l’éducation, la culture etc.) apparaît comme une source d'erreur pour la bonne mesure de l'équipement lui-même  (</a:t>
            </a:r>
            <a:r>
              <a:rPr lang="fr-FR" b="1" dirty="0" smtClean="0"/>
              <a:t>Perron-Borelli M., Perron R., 1986</a:t>
            </a:r>
            <a:r>
              <a:rPr lang="fr-FR" dirty="0" smtClean="0"/>
              <a:t>), c'est à dire, que les constructeurs de tests partent du principe que tout le monde au même âge, a les même capacités et la différence est due au erreurs.</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lnSpcReduction="10000"/>
          </a:bodyPr>
          <a:lstStyle/>
          <a:p>
            <a:r>
              <a:rPr lang="en-US" b="1" dirty="0" smtClean="0"/>
              <a:t>Feuerstein R</a:t>
            </a:r>
            <a:r>
              <a:rPr lang="en-US" dirty="0" smtClean="0"/>
              <a:t>., 1983, </a:t>
            </a:r>
            <a:r>
              <a:rPr lang="en-US" dirty="0" err="1" smtClean="0"/>
              <a:t>dit</a:t>
            </a:r>
            <a:r>
              <a:rPr lang="en-US" dirty="0" smtClean="0"/>
              <a:t>, à </a:t>
            </a:r>
            <a:r>
              <a:rPr lang="en-US" dirty="0" err="1" smtClean="0"/>
              <a:t>cet</a:t>
            </a:r>
            <a:r>
              <a:rPr lang="en-US" dirty="0" smtClean="0"/>
              <a:t> </a:t>
            </a:r>
            <a:r>
              <a:rPr lang="en-US" dirty="0" err="1" smtClean="0"/>
              <a:t>égard</a:t>
            </a:r>
            <a:r>
              <a:rPr lang="en-US" dirty="0" smtClean="0"/>
              <a:t>, </a:t>
            </a:r>
            <a:r>
              <a:rPr lang="en-US" dirty="0" err="1" smtClean="0"/>
              <a:t>que</a:t>
            </a:r>
            <a:r>
              <a:rPr lang="en-US" dirty="0" smtClean="0"/>
              <a:t> </a:t>
            </a:r>
            <a:r>
              <a:rPr lang="en-US" i="1" u="sng" dirty="0" err="1" smtClean="0"/>
              <a:t>l'intelligence</a:t>
            </a:r>
            <a:r>
              <a:rPr lang="en-US" i="1" u="sng" dirty="0" smtClean="0"/>
              <a:t> </a:t>
            </a:r>
            <a:r>
              <a:rPr lang="en-US" i="1" u="sng" dirty="0" err="1" smtClean="0"/>
              <a:t>n'est</a:t>
            </a:r>
            <a:r>
              <a:rPr lang="en-US" i="1" u="sng" dirty="0" smtClean="0"/>
              <a:t> pas du tout </a:t>
            </a:r>
            <a:r>
              <a:rPr lang="en-US" i="1" u="sng" dirty="0" err="1" smtClean="0"/>
              <a:t>donnée</a:t>
            </a:r>
            <a:r>
              <a:rPr lang="en-US" i="1" u="sng" dirty="0" smtClean="0"/>
              <a:t> d'un coup, les </a:t>
            </a:r>
            <a:r>
              <a:rPr lang="en-US" i="1" u="sng" dirty="0" err="1" smtClean="0"/>
              <a:t>comportements</a:t>
            </a:r>
            <a:r>
              <a:rPr lang="en-US" i="1" u="sng" dirty="0" smtClean="0"/>
              <a:t> </a:t>
            </a:r>
            <a:r>
              <a:rPr lang="en-US" i="1" u="sng" dirty="0" err="1" smtClean="0"/>
              <a:t>intelligents</a:t>
            </a:r>
            <a:r>
              <a:rPr lang="en-US" i="1" u="sng" dirty="0" smtClean="0"/>
              <a:t> se </a:t>
            </a:r>
            <a:r>
              <a:rPr lang="en-US" i="1" u="sng" dirty="0" err="1" smtClean="0"/>
              <a:t>construisent</a:t>
            </a:r>
            <a:r>
              <a:rPr lang="en-US" i="1" u="sng" dirty="0" smtClean="0"/>
              <a:t> </a:t>
            </a:r>
            <a:r>
              <a:rPr lang="en-US" i="1" u="sng" dirty="0" err="1" smtClean="0"/>
              <a:t>sur</a:t>
            </a:r>
            <a:r>
              <a:rPr lang="en-US" i="1" u="sng" dirty="0" smtClean="0"/>
              <a:t> la base de </a:t>
            </a:r>
            <a:r>
              <a:rPr lang="en-US" i="1" u="sng" dirty="0" err="1" smtClean="0"/>
              <a:t>l'apprentissage</a:t>
            </a:r>
            <a:r>
              <a:rPr lang="en-US" i="1" u="sng" dirty="0" smtClean="0"/>
              <a:t> </a:t>
            </a:r>
            <a:r>
              <a:rPr lang="en-US" i="1" u="sng" dirty="0" err="1" smtClean="0"/>
              <a:t>comme</a:t>
            </a:r>
            <a:r>
              <a:rPr lang="en-US" i="1" u="sng" dirty="0" smtClean="0"/>
              <a:t> </a:t>
            </a:r>
            <a:r>
              <a:rPr lang="en-US" i="1" u="sng" dirty="0" err="1" smtClean="0"/>
              <a:t>tous</a:t>
            </a:r>
            <a:r>
              <a:rPr lang="en-US" i="1" u="sng" dirty="0" smtClean="0"/>
              <a:t> les </a:t>
            </a:r>
            <a:r>
              <a:rPr lang="en-US" i="1" u="sng" dirty="0" err="1" smtClean="0"/>
              <a:t>autres</a:t>
            </a:r>
            <a:r>
              <a:rPr lang="en-US" i="1" u="sng" dirty="0" smtClean="0"/>
              <a:t> </a:t>
            </a:r>
            <a:r>
              <a:rPr lang="en-US" i="1" u="sng" dirty="0" err="1" smtClean="0"/>
              <a:t>comportements</a:t>
            </a:r>
            <a:r>
              <a:rPr lang="en-US" i="1" u="sng" dirty="0" smtClean="0"/>
              <a:t>.</a:t>
            </a:r>
            <a:r>
              <a:rPr lang="en-US" dirty="0" smtClean="0"/>
              <a:t> </a:t>
            </a:r>
            <a:r>
              <a:rPr lang="en-US" dirty="0" err="1" smtClean="0"/>
              <a:t>Même</a:t>
            </a:r>
            <a:r>
              <a:rPr lang="en-US" dirty="0" smtClean="0"/>
              <a:t> </a:t>
            </a:r>
            <a:r>
              <a:rPr lang="en-US" dirty="0" err="1" smtClean="0"/>
              <a:t>si</a:t>
            </a:r>
            <a:r>
              <a:rPr lang="en-US" dirty="0" smtClean="0"/>
              <a:t> la </a:t>
            </a:r>
            <a:r>
              <a:rPr lang="en-US" dirty="0" err="1" smtClean="0"/>
              <a:t>méthode</a:t>
            </a:r>
            <a:r>
              <a:rPr lang="en-US" dirty="0" smtClean="0"/>
              <a:t> </a:t>
            </a:r>
            <a:r>
              <a:rPr lang="en-US" dirty="0" err="1" smtClean="0"/>
              <a:t>d'apprentissage</a:t>
            </a:r>
            <a:r>
              <a:rPr lang="en-US" dirty="0" smtClean="0"/>
              <a:t> </a:t>
            </a:r>
            <a:r>
              <a:rPr lang="en-US" dirty="0" err="1" smtClean="0"/>
              <a:t>semble</a:t>
            </a:r>
            <a:r>
              <a:rPr lang="en-US" dirty="0" smtClean="0"/>
              <a:t> </a:t>
            </a:r>
            <a:r>
              <a:rPr lang="en-US" dirty="0" err="1" smtClean="0"/>
              <a:t>implicitement</a:t>
            </a:r>
            <a:r>
              <a:rPr lang="en-US" dirty="0" smtClean="0"/>
              <a:t> </a:t>
            </a:r>
            <a:r>
              <a:rPr lang="en-US" dirty="0" err="1" smtClean="0"/>
              <a:t>soutenir</a:t>
            </a:r>
            <a:r>
              <a:rPr lang="en-US" dirty="0" smtClean="0"/>
              <a:t> </a:t>
            </a:r>
            <a:r>
              <a:rPr lang="en-US" dirty="0" err="1" smtClean="0"/>
              <a:t>l'idée</a:t>
            </a:r>
            <a:r>
              <a:rPr lang="en-US" dirty="0" smtClean="0"/>
              <a:t> </a:t>
            </a:r>
            <a:r>
              <a:rPr lang="en-US" dirty="0" err="1" smtClean="0"/>
              <a:t>d'intelligence</a:t>
            </a:r>
            <a:r>
              <a:rPr lang="en-US" dirty="0" smtClean="0"/>
              <a:t> </a:t>
            </a:r>
            <a:r>
              <a:rPr lang="en-US" dirty="0" err="1" smtClean="0"/>
              <a:t>innée</a:t>
            </a:r>
            <a:r>
              <a:rPr lang="en-US" dirty="0" smtClean="0"/>
              <a:t>, </a:t>
            </a:r>
            <a:r>
              <a:rPr lang="en-US" b="1" dirty="0" smtClean="0"/>
              <a:t>Feuerstein </a:t>
            </a:r>
            <a:r>
              <a:rPr lang="en-US" dirty="0" err="1" smtClean="0"/>
              <a:t>souligne</a:t>
            </a:r>
            <a:r>
              <a:rPr lang="en-US" dirty="0" smtClean="0"/>
              <a:t> </a:t>
            </a:r>
            <a:r>
              <a:rPr lang="en-US" dirty="0" err="1" smtClean="0"/>
              <a:t>qu'encourager</a:t>
            </a:r>
            <a:r>
              <a:rPr lang="en-US" dirty="0" smtClean="0"/>
              <a:t> des </a:t>
            </a:r>
            <a:r>
              <a:rPr lang="en-US" dirty="0" err="1" smtClean="0"/>
              <a:t>comportements</a:t>
            </a:r>
            <a:r>
              <a:rPr lang="en-US" dirty="0" smtClean="0"/>
              <a:t> </a:t>
            </a:r>
            <a:r>
              <a:rPr lang="en-US" dirty="0" err="1" smtClean="0"/>
              <a:t>intelligents</a:t>
            </a:r>
            <a:r>
              <a:rPr lang="en-US" dirty="0" smtClean="0"/>
              <a:t>, </a:t>
            </a:r>
            <a:r>
              <a:rPr lang="en-US" dirty="0" err="1" smtClean="0"/>
              <a:t>soutient</a:t>
            </a:r>
            <a:r>
              <a:rPr lang="en-US" dirty="0" smtClean="0"/>
              <a:t> </a:t>
            </a:r>
            <a:r>
              <a:rPr lang="en-US" dirty="0" err="1" smtClean="0"/>
              <a:t>l'enfant</a:t>
            </a:r>
            <a:r>
              <a:rPr lang="en-US" dirty="0" smtClean="0"/>
              <a:t> et </a:t>
            </a:r>
            <a:r>
              <a:rPr lang="en-US" dirty="0" err="1" smtClean="0"/>
              <a:t>l'encourage</a:t>
            </a:r>
            <a:r>
              <a:rPr lang="en-US" dirty="0" smtClean="0"/>
              <a:t> à vivre </a:t>
            </a:r>
            <a:r>
              <a:rPr lang="en-US" dirty="0" err="1" smtClean="0"/>
              <a:t>d'autres</a:t>
            </a:r>
            <a:r>
              <a:rPr lang="en-US" dirty="0" smtClean="0"/>
              <a:t> </a:t>
            </a:r>
            <a:r>
              <a:rPr lang="en-US" dirty="0" err="1" smtClean="0"/>
              <a:t>aventures</a:t>
            </a:r>
            <a:r>
              <a:rPr lang="en-US" dirty="0" smtClean="0"/>
              <a:t>. </a:t>
            </a:r>
            <a:r>
              <a:rPr lang="en-US" dirty="0" err="1" smtClean="0"/>
              <a:t>Cette</a:t>
            </a:r>
            <a:r>
              <a:rPr lang="en-US" dirty="0" smtClean="0"/>
              <a:t> motivation </a:t>
            </a:r>
            <a:r>
              <a:rPr lang="en-US" dirty="0" err="1" smtClean="0"/>
              <a:t>est</a:t>
            </a:r>
            <a:r>
              <a:rPr lang="en-US" dirty="0" smtClean="0"/>
              <a:t> </a:t>
            </a:r>
            <a:r>
              <a:rPr lang="en-US" dirty="0" err="1" smtClean="0"/>
              <a:t>cruciale</a:t>
            </a:r>
            <a:r>
              <a:rPr lang="en-US" dirty="0" smtClean="0"/>
              <a:t> et </a:t>
            </a:r>
            <a:r>
              <a:rPr lang="en-US" dirty="0" err="1" smtClean="0"/>
              <a:t>pousse</a:t>
            </a:r>
            <a:r>
              <a:rPr lang="en-US" dirty="0" smtClean="0"/>
              <a:t> </a:t>
            </a:r>
            <a:r>
              <a:rPr lang="en-US" dirty="0" err="1" smtClean="0"/>
              <a:t>l'enfant</a:t>
            </a:r>
            <a:r>
              <a:rPr lang="en-US" dirty="0" smtClean="0"/>
              <a:t> </a:t>
            </a:r>
            <a:r>
              <a:rPr lang="en-US" dirty="0" err="1" smtClean="0"/>
              <a:t>vers</a:t>
            </a:r>
            <a:r>
              <a:rPr lang="en-US" dirty="0" smtClean="0"/>
              <a:t> de nouveaux </a:t>
            </a:r>
            <a:r>
              <a:rPr lang="en-US" dirty="0" err="1" smtClean="0"/>
              <a:t>comportements</a:t>
            </a:r>
            <a:r>
              <a:rPr lang="en-US" dirty="0" smtClean="0"/>
              <a:t> </a:t>
            </a:r>
            <a:r>
              <a:rPr lang="en-US" dirty="0" err="1" smtClean="0"/>
              <a:t>intelligents</a:t>
            </a:r>
            <a:r>
              <a:rPr lang="en-US" dirty="0" smtClean="0"/>
              <a:t> (</a:t>
            </a:r>
            <a:r>
              <a:rPr lang="en-US" b="1" dirty="0" err="1" smtClean="0"/>
              <a:t>Debray</a:t>
            </a:r>
            <a:r>
              <a:rPr lang="en-US" b="1" dirty="0" smtClean="0"/>
              <a:t> R., 1989</a:t>
            </a:r>
            <a:r>
              <a:rPr lang="en-US" dirty="0" smtClean="0"/>
              <a:t>).</a:t>
            </a:r>
            <a:r>
              <a:rPr lang="ar-DZ"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lstStyle/>
          <a:p>
            <a:r>
              <a:rPr lang="fr-FR" dirty="0" smtClean="0"/>
              <a:t>Les enfants qui n'avaient pas la chance d'être dans une atmosphère appropriée, parce que leurs parents n'étaient pas encourageants, les mettaient dans une atmosphère neutre ; </a:t>
            </a:r>
            <a:r>
              <a:rPr lang="fr-FR" i="1" u="sng" dirty="0" smtClean="0"/>
              <a:t>L'enfant est, dans ce cas, dans une position qui ne l'incite pas à s'aventurer dans des découvertes et peut rester dans une position négative</a:t>
            </a:r>
            <a:r>
              <a:rPr lang="fr-FR" dirty="0" smtClean="0"/>
              <a:t> (</a:t>
            </a:r>
            <a:r>
              <a:rPr lang="fr-FR" b="1" dirty="0" err="1" smtClean="0"/>
              <a:t>Feuerstein</a:t>
            </a:r>
            <a:r>
              <a:rPr lang="fr-FR" b="1" dirty="0" smtClean="0"/>
              <a:t> R., 1983</a:t>
            </a:r>
            <a:r>
              <a:rPr lang="fr-FR" dirty="0" smtClean="0"/>
              <a:t>).</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Ces attitudes peuvent affecter le destin de l'enfant et ses apprentissages à un stade précoce, et elles suffisent à elles seules à conduire à des différences individuelles devant des enfants qui ont les mêmes prédispositions innées</a:t>
            </a:r>
            <a:r>
              <a:rPr lang="fr-FR" dirty="0" smtClean="0"/>
              <a:t>. Un enfant qui semble curieux par rapport à son environnement, semble plus intéressé par l'apprentissage. Au contraire, un enfant renfermé qui n'est pas curieux dans son entourage et qui manque d'estime de soi se trouve dans une situation qui n'incite pas à un comportement intelligent. </a:t>
            </a:r>
            <a:r>
              <a:rPr lang="fr-FR" b="1" dirty="0" smtClean="0"/>
              <a:t>Si l’on regarde l'intelligence sous cet angle, elle semble être enregistrée à première vue dans le processus de développement</a:t>
            </a:r>
            <a:r>
              <a:rPr lang="fr-FR" dirty="0" smtClean="0"/>
              <a:t>. D’ailleurs, c'est ce qui a fait accepter aux spécialistes de construction des tests, la relative stabilité du coefficient d'intelligence et la prise en en considération de ce développement par les tests, bien sûr (</a:t>
            </a:r>
            <a:r>
              <a:rPr lang="fr-FR" b="1" dirty="0" smtClean="0"/>
              <a:t>Debray R., 1989</a:t>
            </a:r>
            <a:r>
              <a:rPr lang="fr-FR" dirty="0" smtClean="0"/>
              <a:t>).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lstStyle/>
          <a:p>
            <a:pPr>
              <a:buNone/>
            </a:pPr>
            <a:r>
              <a:rPr lang="fr-FR" dirty="0" smtClean="0"/>
              <a:t>     Bien sûr, pour </a:t>
            </a:r>
            <a:r>
              <a:rPr lang="fr-FR" b="1" dirty="0" err="1" smtClean="0"/>
              <a:t>Feuerstein</a:t>
            </a:r>
            <a:r>
              <a:rPr lang="fr-FR" dirty="0" smtClean="0"/>
              <a:t>, </a:t>
            </a:r>
            <a:r>
              <a:rPr lang="fr-FR" i="1" dirty="0" smtClean="0"/>
              <a:t>l'apprentissage de l'intelligence est possible, qui passe principalement par la restauration de la confiance en soi et la sortie de ce cercle vicieux. Ainsi l'individu ouvre ses yeux sur le monde pour apprendre, mais pas seulement cela, mais aussi pour apporter sa contribution dans ce monde.</a:t>
            </a:r>
            <a:r>
              <a:rPr lang="fr-FR" dirty="0" smtClean="0"/>
              <a:t> De ce fait, </a:t>
            </a:r>
            <a:r>
              <a:rPr lang="fr-FR" b="1" dirty="0" err="1" smtClean="0"/>
              <a:t>Feuerstein</a:t>
            </a:r>
            <a:r>
              <a:rPr lang="fr-FR" dirty="0" smtClean="0"/>
              <a:t> essaie de </a:t>
            </a:r>
            <a:r>
              <a:rPr lang="fr-FR" i="1" dirty="0" smtClean="0"/>
              <a:t>transformer l'individu d'un récepteur passif d'informations à un producteur actif d'informations</a:t>
            </a:r>
            <a:r>
              <a:rPr lang="fr-FR" dirty="0" smtClean="0"/>
              <a:t>. (</a:t>
            </a:r>
            <a:r>
              <a:rPr lang="fr-FR" b="1" dirty="0" err="1" smtClean="0"/>
              <a:t>Feuerstein</a:t>
            </a:r>
            <a:r>
              <a:rPr lang="fr-FR" b="1" dirty="0" smtClean="0"/>
              <a:t> R., 1983</a:t>
            </a:r>
            <a:r>
              <a:rPr lang="fr-FR" dirty="0" smtClean="0"/>
              <a:t>).</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p:txBody>
          <a:bodyPr/>
          <a:lstStyle/>
          <a:p>
            <a:pPr algn="just"/>
            <a:r>
              <a:rPr lang="fr-FR" dirty="0" smtClean="0"/>
              <a:t>L'étude de la plupart des comportements humains est expliquée à partir des trois dimensions: la personne concernée par l'étude, la situation dans laquelle cette personne se trouve et le contexte historique (</a:t>
            </a:r>
            <a:r>
              <a:rPr lang="fr-FR" b="1" dirty="0" smtClean="0"/>
              <a:t>Fernandez L. </a:t>
            </a:r>
            <a:r>
              <a:rPr lang="fr-FR" b="1" dirty="0" err="1" smtClean="0"/>
              <a:t>Catteeuw</a:t>
            </a:r>
            <a:r>
              <a:rPr lang="fr-FR" b="1" dirty="0" smtClean="0"/>
              <a:t> M., 2001</a:t>
            </a:r>
            <a:r>
              <a:rPr lang="fr-FR" dirty="0" smtClean="0"/>
              <a:t>)</a:t>
            </a:r>
            <a:r>
              <a:rPr lang="ar-SA" dirty="0" smtClean="0"/>
              <a:t>.</a:t>
            </a:r>
            <a:endParaRPr lang="fr-FR" dirty="0" smtClean="0"/>
          </a:p>
          <a:p>
            <a:pPr algn="just"/>
            <a:endParaRPr lang="fr-F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perte de confiance en soi, qui est suivie par l'incapacité de l'enfant à attendre la réussite du milieu familial d'abord, puis de l'école, accentuerait chez lui le sentiment d'incapacité et d'échec, qui se manifeste par la peur de l'échec. </a:t>
            </a:r>
            <a:r>
              <a:rPr lang="fr-FR" i="1" dirty="0" smtClean="0"/>
              <a:t>Ce cercle vicieux, où la peur est redoutée mais attendue, vient affirmer des sentiments d'impuissance</a:t>
            </a:r>
            <a:r>
              <a:rPr lang="fr-FR" dirty="0" smtClean="0"/>
              <a:t> (</a:t>
            </a:r>
            <a:r>
              <a:rPr lang="fr-FR" b="1" dirty="0" smtClean="0"/>
              <a:t>Debray R., 1989</a:t>
            </a:r>
            <a:r>
              <a:rPr lang="fr-FR" dirty="0" smtClean="0"/>
              <a:t>)</a:t>
            </a:r>
          </a:p>
          <a:p>
            <a:r>
              <a:rPr lang="fr-FR" dirty="0" smtClean="0"/>
              <a:t>La pédagogie prend en compte les différences individuelles, mais la reconnaissance des différences internes de l'individu est rare. Cet axe temporel vertical porte implicitement le sens de développement linéaire, dont le psychologue doit estimer son aspect homogène ou hétérogène [...] selon les capacités  d'autonomie du Moi de l'enfant [...](</a:t>
            </a:r>
            <a:r>
              <a:rPr lang="fr-FR" b="1" dirty="0" smtClean="0"/>
              <a:t>Weismann-</a:t>
            </a:r>
            <a:r>
              <a:rPr lang="fr-FR" b="1" dirty="0" err="1" smtClean="0"/>
              <a:t>Arcache</a:t>
            </a:r>
            <a:r>
              <a:rPr lang="fr-FR" b="1" dirty="0" smtClean="0"/>
              <a:t>, 2004</a:t>
            </a:r>
            <a:r>
              <a:rPr lang="fr-FR" dirty="0" smtClean="0"/>
              <a:t>)</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A une époque où les scientifiques pensaient que le retard mental était caractérisé par l'incurabilité, </a:t>
            </a:r>
            <a:r>
              <a:rPr lang="fr-FR" b="1" dirty="0" err="1" smtClean="0"/>
              <a:t>Feuerstein</a:t>
            </a:r>
            <a:r>
              <a:rPr lang="fr-FR" dirty="0" smtClean="0"/>
              <a:t> procède d'un postulat tout à fait opposé. Son expérience d'apprentissage par le médiateur (</a:t>
            </a:r>
            <a:r>
              <a:rPr lang="fr-FR" b="1" dirty="0" smtClean="0"/>
              <a:t>EAM</a:t>
            </a:r>
            <a:r>
              <a:rPr lang="fr-FR" dirty="0" smtClean="0"/>
              <a:t>), qui montre que les parents puis l'enseignant ont un rôle à jouer pour aider l'enfant à être compétent, à apprendre et à pouvoir influencer le monde extérieur. </a:t>
            </a:r>
            <a:r>
              <a:rPr lang="fr-FR" b="1" dirty="0" err="1" smtClean="0"/>
              <a:t>Feuerstein</a:t>
            </a:r>
            <a:r>
              <a:rPr lang="fr-FR" dirty="0" smtClean="0"/>
              <a:t> a différé sur ce point particulier </a:t>
            </a:r>
            <a:r>
              <a:rPr lang="fr-FR" b="1" dirty="0" smtClean="0"/>
              <a:t>de Piaget J</a:t>
            </a:r>
            <a:r>
              <a:rPr lang="fr-FR" dirty="0" smtClean="0"/>
              <a:t>., qui insistait, dans le processus d'apprentissage, sur «les trois temps que le stimulus contient: l'effet sur l'objet et le résultat, selon le schéma  (S → O → R ). Pour </a:t>
            </a:r>
            <a:r>
              <a:rPr lang="fr-FR" b="1" dirty="0" err="1" smtClean="0"/>
              <a:t>Feuerstein</a:t>
            </a:r>
            <a:r>
              <a:rPr lang="fr-FR" dirty="0" smtClean="0"/>
              <a:t>, il faut placer parmi ces paramètres, le rôle </a:t>
            </a:r>
            <a:r>
              <a:rPr lang="fr-FR" b="1" dirty="0" smtClean="0"/>
              <a:t>d'un médiateur humain</a:t>
            </a:r>
            <a:r>
              <a:rPr lang="fr-FR" dirty="0" smtClean="0"/>
              <a:t> qui peut donner un sens réel au stimulus, selon le schéma : (S → H → O → R) (</a:t>
            </a:r>
            <a:r>
              <a:rPr lang="fr-FR" b="1" dirty="0" smtClean="0"/>
              <a:t>Debray R., 1989</a:t>
            </a:r>
            <a:r>
              <a:rPr lang="fr-FR" dirty="0" smtClean="0"/>
              <a:t>). Chaque adulte doit être sensible et aider l'enfant à profiter de ces expériences.</a:t>
            </a:r>
          </a:p>
          <a:p>
            <a:r>
              <a:rPr lang="fr-FR" dirty="0" smtClean="0"/>
              <a:t>Stimulus - organisme- réponse</a:t>
            </a:r>
          </a:p>
          <a:p>
            <a:r>
              <a:rPr lang="fr-FR" dirty="0" smtClean="0"/>
              <a:t>Stimulus- humain- organisme- réponse (en sachant que l’organisme concerne l’apprenti et l’humain concerne, ici, le médiateur à l’apprentissage)</a:t>
            </a: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lnSpcReduction="10000"/>
          </a:bodyPr>
          <a:lstStyle/>
          <a:p>
            <a:r>
              <a:rPr lang="fr-FR" i="1" dirty="0" smtClean="0"/>
              <a:t>On peut dire que l'origine et le développement de la psychométrie étaient dans le domaine de l'intelligence. Même que les psychologues ont continué, pendant un temps important, à mener leurs recherches comme si les différences d'intelligence étaient les seules différences qui existaient entre les gens et quand cette hypothèse  s'était avérée erronée, les méthodes utilisées pour préparer les tests ont été transférées de l'intelligence à la préparation de tests concernant d'autres capacités et traits de personnalité.</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lstStyle/>
          <a:p>
            <a:pPr>
              <a:buNone/>
            </a:pPr>
            <a:r>
              <a:rPr lang="fr-FR" dirty="0" smtClean="0"/>
              <a:t>    Historiquement, l'examen psychologique a ciblé ses capacités mentales; Même à notre époque, où  il y a eu l'expansion du  domaine d'intervention du psychologue, </a:t>
            </a:r>
            <a:r>
              <a:rPr lang="fr-FR" i="1" u="sng" dirty="0" smtClean="0"/>
              <a:t>la majeure partie de son activité reste  consacré au bilan, des compétences mentales</a:t>
            </a:r>
            <a:r>
              <a:rPr lang="fr-FR" dirty="0" smtClean="0"/>
              <a:t> (</a:t>
            </a:r>
            <a:r>
              <a:rPr lang="fr-FR" b="1" dirty="0" smtClean="0"/>
              <a:t>Perron-Borelli M., Perron R., 1986</a:t>
            </a:r>
            <a:r>
              <a:rPr lang="fr-FR" dirty="0" smtClean="0"/>
              <a:t>)</a:t>
            </a: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Mais l'application des tests d'intelligence, désormais quotidiens et courants, tend la plupart du temps à limiter cet examen à une simple technique d'empirisme. il se contente, de ce fait, de l'évaluation qui parait à première vue stricte et même illusoire peut-on dire. Ainsi, on se passe, par erreur, du sens des résultats obtenus (</a:t>
            </a:r>
            <a:r>
              <a:rPr lang="fr-FR" b="1" dirty="0" smtClean="0"/>
              <a:t>Perron-Borelli, Perron R., 1986</a:t>
            </a:r>
            <a:r>
              <a:rPr lang="fr-FR" dirty="0" smtClean="0"/>
              <a:t>). La majorité des tests d'aptitude ont été extraits des méthodes traditionnelles de construction des tests (faisant référence au processus de stabilité). Mais, depuis peu, des tests d'aptitude ont été établis à partir de la théorie des réponses aux items (TRI) formant ainsi, des tests d'adaptation.</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d'intelligence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Les tests d'intelligence se composent généralement de plusieurs tests. Parmi les tests les plus connus figurent le test </a:t>
            </a:r>
            <a:r>
              <a:rPr lang="fr-FR" b="1" dirty="0" smtClean="0"/>
              <a:t>Binet-Simon</a:t>
            </a:r>
            <a:r>
              <a:rPr lang="fr-FR" dirty="0" smtClean="0"/>
              <a:t>, l'échelle d'intelligence préscolaire pour enfants (</a:t>
            </a:r>
            <a:r>
              <a:rPr lang="fr-FR" b="1" dirty="0" smtClean="0"/>
              <a:t>WPPSI</a:t>
            </a:r>
            <a:r>
              <a:rPr lang="fr-FR" dirty="0" smtClean="0"/>
              <a:t>) "Wechsler </a:t>
            </a:r>
            <a:r>
              <a:rPr lang="fr-FR" dirty="0" err="1" smtClean="0"/>
              <a:t>Preschool</a:t>
            </a:r>
            <a:r>
              <a:rPr lang="fr-FR" dirty="0" smtClean="0"/>
              <a:t> and </a:t>
            </a:r>
            <a:r>
              <a:rPr lang="fr-FR" dirty="0" err="1" smtClean="0"/>
              <a:t>Primary</a:t>
            </a:r>
            <a:r>
              <a:rPr lang="fr-FR" dirty="0" smtClean="0"/>
              <a:t> </a:t>
            </a:r>
            <a:r>
              <a:rPr lang="fr-FR" dirty="0" err="1" smtClean="0"/>
              <a:t>Scale</a:t>
            </a:r>
            <a:r>
              <a:rPr lang="fr-FR" dirty="0" smtClean="0"/>
              <a:t> for Intelligence". échelle d'intelligence pour enfant, l'échelle d'intelligence Wechsler pour enfants (</a:t>
            </a:r>
            <a:r>
              <a:rPr lang="fr-FR" b="1" dirty="0" smtClean="0"/>
              <a:t>WISC</a:t>
            </a:r>
            <a:r>
              <a:rPr lang="fr-FR" dirty="0" smtClean="0"/>
              <a:t>) "Wechsler Intelligence </a:t>
            </a:r>
            <a:r>
              <a:rPr lang="fr-FR" dirty="0" err="1" smtClean="0"/>
              <a:t>Scale</a:t>
            </a:r>
            <a:r>
              <a:rPr lang="fr-FR" dirty="0" smtClean="0"/>
              <a:t> for </a:t>
            </a:r>
            <a:r>
              <a:rPr lang="fr-FR" dirty="0" err="1" smtClean="0"/>
              <a:t>Children</a:t>
            </a:r>
            <a:r>
              <a:rPr lang="fr-FR" dirty="0" smtClean="0"/>
              <a:t>"  l'échelle d'intelligence </a:t>
            </a:r>
            <a:r>
              <a:rPr lang="fr-FR" b="1" dirty="0" smtClean="0"/>
              <a:t>Wechsler</a:t>
            </a:r>
            <a:r>
              <a:rPr lang="fr-FR" dirty="0" smtClean="0"/>
              <a:t> pour adultes ("</a:t>
            </a:r>
            <a:r>
              <a:rPr lang="fr-FR" b="1" dirty="0" smtClean="0"/>
              <a:t>WAIS</a:t>
            </a:r>
            <a:r>
              <a:rPr lang="fr-FR" dirty="0" smtClean="0"/>
              <a:t>") "Wechsler </a:t>
            </a:r>
            <a:r>
              <a:rPr lang="fr-FR" dirty="0" err="1" smtClean="0"/>
              <a:t>Adults</a:t>
            </a:r>
            <a:r>
              <a:rPr lang="fr-FR" dirty="0" smtClean="0"/>
              <a:t> Intelligence </a:t>
            </a:r>
            <a:r>
              <a:rPr lang="fr-FR" dirty="0" err="1" smtClean="0"/>
              <a:t>Scale</a:t>
            </a:r>
            <a:r>
              <a:rPr lang="fr-FR" dirty="0" smtClean="0"/>
              <a:t>", qui sont rarement utilisées seules ; </a:t>
            </a:r>
            <a:r>
              <a:rPr lang="fr-FR" u="sng" dirty="0" smtClean="0"/>
              <a:t>Parce que ces échelles, ne sont pas suffisantes pour la connaissance de l'enfant ou de l'adulte, et qu'elles ne sont pas en mesure d'estimer les problèmes potentiels qui affecteraient les acquisitions cognitives. </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Examen</a:t>
            </a:r>
            <a:r>
              <a:rPr lang="en-US" dirty="0" smtClean="0"/>
              <a:t> de </a:t>
            </a:r>
            <a:r>
              <a:rPr lang="en-US" dirty="0" err="1" smtClean="0"/>
              <a:t>l'enfant</a:t>
            </a:r>
            <a:r>
              <a:rPr lang="en-US" dirty="0" smtClean="0"/>
              <a:t> </a:t>
            </a:r>
            <a:r>
              <a:rPr lang="en-US" dirty="0" err="1" smtClean="0"/>
              <a:t>scolarisé</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en-US" dirty="0" err="1" smtClean="0"/>
              <a:t>Nul</a:t>
            </a:r>
            <a:r>
              <a:rPr lang="en-US" dirty="0" smtClean="0"/>
              <a:t> </a:t>
            </a:r>
            <a:r>
              <a:rPr lang="en-US" dirty="0" err="1" smtClean="0"/>
              <a:t>n'ignore</a:t>
            </a:r>
            <a:r>
              <a:rPr lang="en-US" dirty="0" smtClean="0"/>
              <a:t> la </a:t>
            </a:r>
            <a:r>
              <a:rPr lang="en-US" dirty="0" err="1" smtClean="0"/>
              <a:t>diversité</a:t>
            </a:r>
            <a:r>
              <a:rPr lang="en-US" dirty="0" smtClean="0"/>
              <a:t> des </a:t>
            </a:r>
            <a:r>
              <a:rPr lang="en-US" dirty="0" err="1" smtClean="0"/>
              <a:t>approches</a:t>
            </a:r>
            <a:r>
              <a:rPr lang="en-US" dirty="0" smtClean="0"/>
              <a:t> </a:t>
            </a:r>
            <a:r>
              <a:rPr lang="en-US" dirty="0" err="1" smtClean="0"/>
              <a:t>théoriques</a:t>
            </a:r>
            <a:r>
              <a:rPr lang="en-US" dirty="0" smtClean="0"/>
              <a:t> </a:t>
            </a:r>
            <a:r>
              <a:rPr lang="en-US" dirty="0" err="1" smtClean="0"/>
              <a:t>traitant</a:t>
            </a:r>
            <a:r>
              <a:rPr lang="en-US" dirty="0" smtClean="0"/>
              <a:t> de </a:t>
            </a:r>
            <a:r>
              <a:rPr lang="en-US" dirty="0" err="1" smtClean="0"/>
              <a:t>ce</a:t>
            </a:r>
            <a:r>
              <a:rPr lang="en-US" dirty="0" smtClean="0"/>
              <a:t> point </a:t>
            </a:r>
            <a:r>
              <a:rPr lang="en-US" dirty="0" err="1" smtClean="0"/>
              <a:t>d'évaluation</a:t>
            </a:r>
            <a:r>
              <a:rPr lang="en-US" dirty="0" smtClean="0"/>
              <a:t> et </a:t>
            </a:r>
            <a:r>
              <a:rPr lang="en-US" dirty="0" err="1" smtClean="0"/>
              <a:t>d'estimation</a:t>
            </a:r>
            <a:r>
              <a:rPr lang="en-US" dirty="0" smtClean="0"/>
              <a:t> des </a:t>
            </a:r>
            <a:r>
              <a:rPr lang="en-US" dirty="0" err="1" smtClean="0"/>
              <a:t>capacités</a:t>
            </a:r>
            <a:r>
              <a:rPr lang="en-US" dirty="0" smtClean="0"/>
              <a:t> de </a:t>
            </a:r>
            <a:r>
              <a:rPr lang="en-US" dirty="0" err="1" smtClean="0"/>
              <a:t>l'enfant</a:t>
            </a:r>
            <a:r>
              <a:rPr lang="en-US" dirty="0" smtClean="0"/>
              <a:t> - </a:t>
            </a:r>
            <a:r>
              <a:rPr lang="en-US" dirty="0" err="1" smtClean="0"/>
              <a:t>l'estimation</a:t>
            </a:r>
            <a:r>
              <a:rPr lang="en-US" dirty="0" smtClean="0"/>
              <a:t> qui se </a:t>
            </a:r>
            <a:r>
              <a:rPr lang="en-US" dirty="0" err="1" smtClean="0"/>
              <a:t>limite</a:t>
            </a:r>
            <a:r>
              <a:rPr lang="en-US" dirty="0" smtClean="0"/>
              <a:t> </a:t>
            </a:r>
            <a:r>
              <a:rPr lang="en-US" dirty="0" err="1" smtClean="0"/>
              <a:t>souvent</a:t>
            </a:r>
            <a:r>
              <a:rPr lang="en-US" dirty="0" smtClean="0"/>
              <a:t> "à des coefficients </a:t>
            </a:r>
            <a:r>
              <a:rPr lang="en-US" dirty="0" err="1" smtClean="0"/>
              <a:t>d'intelligence</a:t>
            </a:r>
            <a:r>
              <a:rPr lang="en-US" dirty="0" smtClean="0"/>
              <a:t> </a:t>
            </a:r>
            <a:r>
              <a:rPr lang="en-US" dirty="0" err="1" smtClean="0"/>
              <a:t>imaginaires</a:t>
            </a:r>
            <a:r>
              <a:rPr lang="en-US" dirty="0" smtClean="0"/>
              <a:t> et </a:t>
            </a:r>
            <a:r>
              <a:rPr lang="en-US" dirty="0" err="1" smtClean="0"/>
              <a:t>définitifs</a:t>
            </a:r>
            <a:r>
              <a:rPr lang="en-US" dirty="0" smtClean="0"/>
              <a:t>. Bien </a:t>
            </a:r>
            <a:r>
              <a:rPr lang="en-US" dirty="0" err="1" smtClean="0"/>
              <a:t>que</a:t>
            </a:r>
            <a:r>
              <a:rPr lang="en-US" dirty="0" smtClean="0"/>
              <a:t> </a:t>
            </a:r>
            <a:r>
              <a:rPr lang="en-US" dirty="0" err="1" smtClean="0"/>
              <a:t>formelles</a:t>
            </a:r>
            <a:r>
              <a:rPr lang="en-US" dirty="0" smtClean="0"/>
              <a:t>, </a:t>
            </a:r>
            <a:r>
              <a:rPr lang="en-US" dirty="0" err="1" smtClean="0"/>
              <a:t>ces</a:t>
            </a:r>
            <a:r>
              <a:rPr lang="en-US" dirty="0" smtClean="0"/>
              <a:t> perceptions </a:t>
            </a:r>
            <a:r>
              <a:rPr lang="en-US" dirty="0" err="1" smtClean="0"/>
              <a:t>résonnent</a:t>
            </a:r>
            <a:r>
              <a:rPr lang="en-US" dirty="0" smtClean="0"/>
              <a:t> </a:t>
            </a:r>
            <a:r>
              <a:rPr lang="en-US" dirty="0" err="1" smtClean="0"/>
              <a:t>différemment</a:t>
            </a:r>
            <a:r>
              <a:rPr lang="en-US" dirty="0" smtClean="0"/>
              <a:t> </a:t>
            </a:r>
            <a:r>
              <a:rPr lang="en-US" dirty="0" err="1" smtClean="0"/>
              <a:t>dans</a:t>
            </a:r>
            <a:r>
              <a:rPr lang="en-US" dirty="0" smtClean="0"/>
              <a:t> les </a:t>
            </a:r>
            <a:r>
              <a:rPr lang="en-US" dirty="0" err="1" smtClean="0"/>
              <a:t>différentes</a:t>
            </a:r>
            <a:r>
              <a:rPr lang="en-US" dirty="0" smtClean="0"/>
              <a:t> </a:t>
            </a:r>
            <a:r>
              <a:rPr lang="en-US" dirty="0" err="1" smtClean="0"/>
              <a:t>origines</a:t>
            </a:r>
            <a:r>
              <a:rPr lang="en-US" dirty="0" smtClean="0"/>
              <a:t> </a:t>
            </a:r>
            <a:r>
              <a:rPr lang="en-US" dirty="0" err="1" smtClean="0"/>
              <a:t>théoriques</a:t>
            </a:r>
            <a:r>
              <a:rPr lang="en-US" dirty="0" smtClean="0"/>
              <a:t> de </a:t>
            </a:r>
            <a:r>
              <a:rPr lang="en-US" dirty="0" err="1" smtClean="0"/>
              <a:t>l'examen</a:t>
            </a:r>
            <a:r>
              <a:rPr lang="en-US" dirty="0" smtClean="0"/>
              <a:t> </a:t>
            </a:r>
            <a:r>
              <a:rPr lang="en-US" dirty="0" err="1" smtClean="0"/>
              <a:t>clinique</a:t>
            </a:r>
            <a:r>
              <a:rPr lang="en-US" dirty="0" smtClean="0"/>
              <a:t>. La </a:t>
            </a:r>
            <a:r>
              <a:rPr lang="en-US" dirty="0" err="1" smtClean="0"/>
              <a:t>méthode</a:t>
            </a:r>
            <a:r>
              <a:rPr lang="en-US" dirty="0" smtClean="0"/>
              <a:t> </a:t>
            </a:r>
            <a:r>
              <a:rPr lang="en-US" dirty="0" err="1" smtClean="0"/>
              <a:t>clinique</a:t>
            </a:r>
            <a:r>
              <a:rPr lang="en-US" dirty="0" smtClean="0"/>
              <a:t> qui se </a:t>
            </a:r>
            <a:r>
              <a:rPr lang="en-US" dirty="0" err="1" smtClean="0"/>
              <a:t>trouve</a:t>
            </a:r>
            <a:r>
              <a:rPr lang="en-US" dirty="0" smtClean="0"/>
              <a:t> en lien avec la </a:t>
            </a:r>
            <a:r>
              <a:rPr lang="en-US" dirty="0" err="1" smtClean="0"/>
              <a:t>psychanalyse</a:t>
            </a:r>
            <a:r>
              <a:rPr lang="en-US" dirty="0" smtClean="0"/>
              <a:t>, la </a:t>
            </a:r>
            <a:r>
              <a:rPr lang="en-US" dirty="0" err="1" smtClean="0"/>
              <a:t>psychologie</a:t>
            </a:r>
            <a:r>
              <a:rPr lang="en-US" dirty="0" smtClean="0"/>
              <a:t> </a:t>
            </a:r>
            <a:r>
              <a:rPr lang="en-US" dirty="0" err="1" smtClean="0"/>
              <a:t>expérimentale</a:t>
            </a:r>
            <a:r>
              <a:rPr lang="en-US" dirty="0" smtClean="0"/>
              <a:t>, la </a:t>
            </a:r>
            <a:r>
              <a:rPr lang="en-US" dirty="0" err="1" smtClean="0"/>
              <a:t>psychologie</a:t>
            </a:r>
            <a:r>
              <a:rPr lang="en-US" dirty="0" smtClean="0"/>
              <a:t> </a:t>
            </a:r>
            <a:r>
              <a:rPr lang="en-US" dirty="0" err="1" smtClean="0"/>
              <a:t>génétique</a:t>
            </a:r>
            <a:r>
              <a:rPr lang="en-US" dirty="0" smtClean="0"/>
              <a:t>  et la </a:t>
            </a:r>
            <a:r>
              <a:rPr lang="en-US" dirty="0" err="1" smtClean="0"/>
              <a:t>médecine</a:t>
            </a:r>
            <a:r>
              <a:rPr lang="en-US" dirty="0" smtClean="0"/>
              <a:t>. Si </a:t>
            </a:r>
            <a:r>
              <a:rPr lang="en-US" dirty="0" err="1" smtClean="0"/>
              <a:t>cette</a:t>
            </a:r>
            <a:r>
              <a:rPr lang="en-US" dirty="0" smtClean="0"/>
              <a:t> </a:t>
            </a:r>
            <a:r>
              <a:rPr lang="en-US" dirty="0" err="1" smtClean="0"/>
              <a:t>diversité</a:t>
            </a:r>
            <a:r>
              <a:rPr lang="en-US" dirty="0" smtClean="0"/>
              <a:t> de </a:t>
            </a:r>
            <a:r>
              <a:rPr lang="en-US" dirty="0" err="1" smtClean="0"/>
              <a:t>fondements</a:t>
            </a:r>
            <a:r>
              <a:rPr lang="en-US" dirty="0" smtClean="0"/>
              <a:t> </a:t>
            </a:r>
            <a:r>
              <a:rPr lang="en-US" dirty="0" err="1" smtClean="0"/>
              <a:t>théoriques</a:t>
            </a:r>
            <a:r>
              <a:rPr lang="en-US" dirty="0" smtClean="0"/>
              <a:t> et </a:t>
            </a:r>
            <a:r>
              <a:rPr lang="en-US" dirty="0" err="1" smtClean="0"/>
              <a:t>méthodologiques</a:t>
            </a:r>
            <a:r>
              <a:rPr lang="en-US" dirty="0" smtClean="0"/>
              <a:t> </a:t>
            </a:r>
            <a:r>
              <a:rPr lang="en-US" dirty="0" err="1" smtClean="0"/>
              <a:t>est</a:t>
            </a:r>
            <a:r>
              <a:rPr lang="en-US" dirty="0" smtClean="0"/>
              <a:t> </a:t>
            </a:r>
            <a:r>
              <a:rPr lang="en-US" dirty="0" err="1" smtClean="0"/>
              <a:t>considérée</a:t>
            </a:r>
            <a:r>
              <a:rPr lang="en-US" dirty="0" smtClean="0"/>
              <a:t> </a:t>
            </a:r>
            <a:r>
              <a:rPr lang="en-US" dirty="0" err="1" smtClean="0"/>
              <a:t>comme</a:t>
            </a:r>
            <a:r>
              <a:rPr lang="en-US" dirty="0" smtClean="0"/>
              <a:t> la </a:t>
            </a:r>
            <a:r>
              <a:rPr lang="en-US" dirty="0" err="1" smtClean="0"/>
              <a:t>richesse</a:t>
            </a:r>
            <a:r>
              <a:rPr lang="en-US" dirty="0" smtClean="0"/>
              <a:t> de </a:t>
            </a:r>
            <a:r>
              <a:rPr lang="en-US" dirty="0" err="1" smtClean="0"/>
              <a:t>cette</a:t>
            </a:r>
            <a:r>
              <a:rPr lang="en-US" dirty="0" smtClean="0"/>
              <a:t> </a:t>
            </a:r>
            <a:r>
              <a:rPr lang="en-US" dirty="0" err="1" smtClean="0"/>
              <a:t>approche</a:t>
            </a:r>
            <a:r>
              <a:rPr lang="en-US" dirty="0" smtClean="0"/>
              <a:t> </a:t>
            </a:r>
            <a:r>
              <a:rPr lang="en-US" dirty="0" err="1" smtClean="0"/>
              <a:t>dite</a:t>
            </a:r>
            <a:r>
              <a:rPr lang="en-US" dirty="0" smtClean="0"/>
              <a:t> </a:t>
            </a:r>
            <a:r>
              <a:rPr lang="en-US" dirty="0" err="1" smtClean="0"/>
              <a:t>clinique</a:t>
            </a:r>
            <a:r>
              <a:rPr lang="en-US" dirty="0" smtClean="0"/>
              <a:t>, </a:t>
            </a:r>
            <a:r>
              <a:rPr lang="en-US" dirty="0" err="1" smtClean="0"/>
              <a:t>elle</a:t>
            </a:r>
            <a:r>
              <a:rPr lang="en-US" dirty="0" smtClean="0"/>
              <a:t> </a:t>
            </a:r>
            <a:r>
              <a:rPr lang="en-US" dirty="0" err="1" smtClean="0"/>
              <a:t>est</a:t>
            </a:r>
            <a:r>
              <a:rPr lang="en-US" dirty="0" smtClean="0"/>
              <a:t> </a:t>
            </a:r>
            <a:r>
              <a:rPr lang="en-US" dirty="0" err="1" smtClean="0"/>
              <a:t>aussi</a:t>
            </a:r>
            <a:r>
              <a:rPr lang="en-US" dirty="0" smtClean="0"/>
              <a:t> </a:t>
            </a:r>
            <a:r>
              <a:rPr lang="en-US" dirty="0" err="1" smtClean="0"/>
              <a:t>une</a:t>
            </a:r>
            <a:r>
              <a:rPr lang="en-US" dirty="0" smtClean="0"/>
              <a:t> source de </a:t>
            </a:r>
            <a:r>
              <a:rPr lang="en-US" dirty="0" err="1" smtClean="0"/>
              <a:t>faiblesse</a:t>
            </a:r>
            <a:r>
              <a:rPr lang="en-US" dirty="0" smtClean="0"/>
              <a:t>, de </a:t>
            </a:r>
            <a:r>
              <a:rPr lang="en-US" dirty="0" err="1" smtClean="0"/>
              <a:t>pression</a:t>
            </a:r>
            <a:r>
              <a:rPr lang="en-US" dirty="0" smtClean="0"/>
              <a:t> , </a:t>
            </a:r>
            <a:r>
              <a:rPr lang="en-US" dirty="0" err="1" smtClean="0"/>
              <a:t>voire</a:t>
            </a:r>
            <a:r>
              <a:rPr lang="en-US" dirty="0" smtClean="0"/>
              <a:t> </a:t>
            </a:r>
            <a:r>
              <a:rPr lang="en-US" dirty="0" err="1" smtClean="0"/>
              <a:t>une</a:t>
            </a:r>
            <a:r>
              <a:rPr lang="en-US" dirty="0" smtClean="0"/>
              <a:t> rupture avec les </a:t>
            </a:r>
            <a:r>
              <a:rPr lang="en-US" dirty="0" err="1" smtClean="0"/>
              <a:t>différents</a:t>
            </a:r>
            <a:r>
              <a:rPr lang="en-US" dirty="0" smtClean="0"/>
              <a:t> </a:t>
            </a:r>
            <a:r>
              <a:rPr lang="en-US" dirty="0" err="1" smtClean="0"/>
              <a:t>modèles</a:t>
            </a:r>
            <a:r>
              <a:rPr lang="en-US" dirty="0" smtClean="0"/>
              <a:t> </a:t>
            </a:r>
            <a:r>
              <a:rPr lang="en-US" dirty="0" err="1" smtClean="0"/>
              <a:t>théoriques</a:t>
            </a:r>
            <a:r>
              <a:rPr lang="en-US" dirty="0" smtClean="0"/>
              <a:t> </a:t>
            </a:r>
            <a:r>
              <a:rPr lang="en-US" dirty="0" err="1" smtClean="0"/>
              <a:t>auxquels</a:t>
            </a:r>
            <a:r>
              <a:rPr lang="en-US" dirty="0" smtClean="0"/>
              <a:t> </a:t>
            </a:r>
            <a:r>
              <a:rPr lang="en-US" dirty="0" err="1" smtClean="0"/>
              <a:t>elle</a:t>
            </a:r>
            <a:r>
              <a:rPr lang="en-US" dirty="0" smtClean="0"/>
              <a:t> (la </a:t>
            </a:r>
            <a:r>
              <a:rPr lang="en-US" dirty="0" err="1" smtClean="0"/>
              <a:t>clinique</a:t>
            </a:r>
            <a:r>
              <a:rPr lang="en-US" dirty="0" smtClean="0"/>
              <a:t>) se </a:t>
            </a:r>
            <a:r>
              <a:rPr lang="en-US" dirty="0" err="1" smtClean="0"/>
              <a:t>rattache</a:t>
            </a:r>
            <a:r>
              <a:rPr lang="en-US" dirty="0" smtClean="0"/>
              <a:t> (</a:t>
            </a:r>
            <a:r>
              <a:rPr lang="en-US" b="1" dirty="0" smtClean="0"/>
              <a:t>Weismann-</a:t>
            </a:r>
            <a:r>
              <a:rPr lang="en-US" b="1" dirty="0" err="1" smtClean="0"/>
              <a:t>Arcache</a:t>
            </a:r>
            <a:r>
              <a:rPr lang="en-US" b="1" dirty="0" smtClean="0"/>
              <a:t> C., 2004</a:t>
            </a:r>
            <a:r>
              <a:rPr lang="en-US" dirty="0" smtClean="0"/>
              <a:t>)</a:t>
            </a:r>
            <a:endParaRPr lang="fr-FR" dirty="0" smtClean="0"/>
          </a:p>
          <a:p>
            <a:pPr>
              <a:buNone/>
            </a:pP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Examen</a:t>
            </a:r>
            <a:r>
              <a:rPr lang="en-US" dirty="0" smtClean="0"/>
              <a:t> de </a:t>
            </a:r>
            <a:r>
              <a:rPr lang="en-US" dirty="0" err="1" smtClean="0"/>
              <a:t>l'enfant</a:t>
            </a:r>
            <a:r>
              <a:rPr lang="en-US" dirty="0" smtClean="0"/>
              <a:t> </a:t>
            </a:r>
            <a:r>
              <a:rPr lang="en-US" dirty="0" err="1" smtClean="0"/>
              <a:t>scolarisé</a:t>
            </a:r>
            <a:endParaRPr lang="fr-FR" dirty="0"/>
          </a:p>
        </p:txBody>
      </p:sp>
      <p:sp>
        <p:nvSpPr>
          <p:cNvPr id="3" name="Espace réservé du contenu 2"/>
          <p:cNvSpPr>
            <a:spLocks noGrp="1"/>
          </p:cNvSpPr>
          <p:nvPr>
            <p:ph idx="1"/>
          </p:nvPr>
        </p:nvSpPr>
        <p:spPr/>
        <p:txBody>
          <a:bodyPr/>
          <a:lstStyle/>
          <a:p>
            <a:r>
              <a:rPr lang="en-US" b="1" dirty="0" smtClean="0"/>
              <a:t>Si </a:t>
            </a:r>
            <a:r>
              <a:rPr lang="en-US" b="1" dirty="0" err="1" smtClean="0"/>
              <a:t>Moussi</a:t>
            </a:r>
            <a:r>
              <a:rPr lang="en-US" b="1" dirty="0" smtClean="0"/>
              <a:t> A</a:t>
            </a:r>
            <a:r>
              <a:rPr lang="en-US" dirty="0" smtClean="0"/>
              <a:t>. a </a:t>
            </a:r>
            <a:r>
              <a:rPr lang="en-US" dirty="0" err="1" smtClean="0"/>
              <a:t>souligné</a:t>
            </a:r>
            <a:r>
              <a:rPr lang="en-US" dirty="0" smtClean="0"/>
              <a:t> la </a:t>
            </a:r>
            <a:r>
              <a:rPr lang="en-US" dirty="0" err="1" smtClean="0"/>
              <a:t>rareté</a:t>
            </a:r>
            <a:r>
              <a:rPr lang="en-US" dirty="0" smtClean="0"/>
              <a:t> des </a:t>
            </a:r>
            <a:r>
              <a:rPr lang="en-US" dirty="0" err="1" smtClean="0"/>
              <a:t>études</a:t>
            </a:r>
            <a:r>
              <a:rPr lang="en-US" dirty="0" smtClean="0"/>
              <a:t> en </a:t>
            </a:r>
            <a:r>
              <a:rPr lang="en-US" dirty="0" err="1" smtClean="0"/>
              <a:t>Algérie</a:t>
            </a:r>
            <a:r>
              <a:rPr lang="en-US" dirty="0" smtClean="0"/>
              <a:t>, </a:t>
            </a:r>
            <a:r>
              <a:rPr lang="en-US" dirty="0" err="1" smtClean="0"/>
              <a:t>sur</a:t>
            </a:r>
            <a:r>
              <a:rPr lang="en-US" dirty="0" smtClean="0"/>
              <a:t> la </a:t>
            </a:r>
            <a:r>
              <a:rPr lang="en-US" dirty="0" err="1" smtClean="0"/>
              <a:t>psychologie</a:t>
            </a:r>
            <a:r>
              <a:rPr lang="en-US" dirty="0" smtClean="0"/>
              <a:t> de </a:t>
            </a:r>
            <a:r>
              <a:rPr lang="en-US" dirty="0" err="1" smtClean="0"/>
              <a:t>l'enfant</a:t>
            </a:r>
            <a:r>
              <a:rPr lang="en-US" dirty="0" smtClean="0"/>
              <a:t> et </a:t>
            </a:r>
            <a:r>
              <a:rPr lang="en-US" dirty="0" err="1" smtClean="0"/>
              <a:t>que</a:t>
            </a:r>
            <a:r>
              <a:rPr lang="en-US" dirty="0" smtClean="0"/>
              <a:t> </a:t>
            </a:r>
            <a:r>
              <a:rPr lang="en-US" dirty="0" err="1" smtClean="0"/>
              <a:t>dans</a:t>
            </a:r>
            <a:r>
              <a:rPr lang="en-US" dirty="0" smtClean="0"/>
              <a:t> </a:t>
            </a:r>
            <a:r>
              <a:rPr lang="en-US" dirty="0" err="1" smtClean="0"/>
              <a:t>notre</a:t>
            </a:r>
            <a:r>
              <a:rPr lang="en-US" dirty="0" smtClean="0"/>
              <a:t> </a:t>
            </a:r>
            <a:r>
              <a:rPr lang="en-US" dirty="0" err="1" smtClean="0"/>
              <a:t>système</a:t>
            </a:r>
            <a:r>
              <a:rPr lang="en-US" dirty="0" smtClean="0"/>
              <a:t> </a:t>
            </a:r>
            <a:r>
              <a:rPr lang="en-US" dirty="0" err="1" smtClean="0"/>
              <a:t>éducatif</a:t>
            </a:r>
            <a:r>
              <a:rPr lang="en-US" dirty="0" smtClean="0"/>
              <a:t> </a:t>
            </a:r>
            <a:r>
              <a:rPr lang="en-US" dirty="0" err="1" smtClean="0"/>
              <a:t>doit</a:t>
            </a:r>
            <a:r>
              <a:rPr lang="en-US" dirty="0" smtClean="0"/>
              <a:t> </a:t>
            </a:r>
            <a:r>
              <a:rPr lang="en-US" dirty="0" err="1" smtClean="0"/>
              <a:t>tenir</a:t>
            </a:r>
            <a:r>
              <a:rPr lang="en-US" dirty="0" smtClean="0"/>
              <a:t> </a:t>
            </a:r>
            <a:r>
              <a:rPr lang="en-US" dirty="0" err="1" smtClean="0"/>
              <a:t>compte</a:t>
            </a:r>
            <a:r>
              <a:rPr lang="en-US" dirty="0" smtClean="0"/>
              <a:t>, </a:t>
            </a:r>
            <a:r>
              <a:rPr lang="en-US" dirty="0" err="1" smtClean="0"/>
              <a:t>selon</a:t>
            </a:r>
            <a:r>
              <a:rPr lang="en-US" dirty="0" smtClean="0"/>
              <a:t> </a:t>
            </a:r>
            <a:r>
              <a:rPr lang="en-US" dirty="0" err="1" smtClean="0"/>
              <a:t>cet</a:t>
            </a:r>
            <a:r>
              <a:rPr lang="en-US" dirty="0" smtClean="0"/>
              <a:t> auteur, </a:t>
            </a:r>
            <a:r>
              <a:rPr lang="en-US" dirty="0" err="1" smtClean="0"/>
              <a:t>l'importance</a:t>
            </a:r>
            <a:r>
              <a:rPr lang="en-US" dirty="0" smtClean="0"/>
              <a:t> </a:t>
            </a:r>
            <a:r>
              <a:rPr lang="en-US" dirty="0" err="1" smtClean="0"/>
              <a:t>d'attitudes</a:t>
            </a:r>
            <a:r>
              <a:rPr lang="en-US" dirty="0" smtClean="0"/>
              <a:t> et de </a:t>
            </a:r>
            <a:r>
              <a:rPr lang="en-US" dirty="0" err="1" smtClean="0"/>
              <a:t>comportements</a:t>
            </a:r>
            <a:r>
              <a:rPr lang="en-US" dirty="0" smtClean="0"/>
              <a:t> </a:t>
            </a:r>
            <a:r>
              <a:rPr lang="en-US" dirty="0" err="1" smtClean="0"/>
              <a:t>éducatifs</a:t>
            </a:r>
            <a:r>
              <a:rPr lang="en-US" dirty="0" smtClean="0"/>
              <a:t> qui </a:t>
            </a:r>
            <a:r>
              <a:rPr lang="en-US" dirty="0" err="1" smtClean="0"/>
              <a:t>prennent</a:t>
            </a:r>
            <a:r>
              <a:rPr lang="en-US" dirty="0" smtClean="0"/>
              <a:t> en </a:t>
            </a:r>
            <a:r>
              <a:rPr lang="en-US" dirty="0" err="1" smtClean="0"/>
              <a:t>compte</a:t>
            </a:r>
            <a:r>
              <a:rPr lang="en-US" dirty="0" smtClean="0"/>
              <a:t> au </a:t>
            </a:r>
            <a:r>
              <a:rPr lang="en-US" dirty="0" err="1" smtClean="0"/>
              <a:t>sens</a:t>
            </a:r>
            <a:r>
              <a:rPr lang="en-US" dirty="0" smtClean="0"/>
              <a:t> large la </a:t>
            </a:r>
            <a:r>
              <a:rPr lang="en-US" dirty="0" err="1" smtClean="0"/>
              <a:t>psychologie</a:t>
            </a:r>
            <a:r>
              <a:rPr lang="en-US" dirty="0" smtClean="0"/>
              <a:t> - </a:t>
            </a:r>
            <a:r>
              <a:rPr lang="en-US" dirty="0" err="1" smtClean="0"/>
              <a:t>c'est</a:t>
            </a:r>
            <a:r>
              <a:rPr lang="en-US" dirty="0" smtClean="0"/>
              <a:t>-à-dire </a:t>
            </a:r>
            <a:r>
              <a:rPr lang="en-US" dirty="0" err="1" smtClean="0"/>
              <a:t>qu'est-ce</a:t>
            </a:r>
            <a:r>
              <a:rPr lang="en-US" dirty="0" smtClean="0"/>
              <a:t> </a:t>
            </a:r>
            <a:r>
              <a:rPr lang="en-US" dirty="0" err="1" smtClean="0"/>
              <a:t>qu'un</a:t>
            </a:r>
            <a:r>
              <a:rPr lang="en-US" dirty="0" smtClean="0"/>
              <a:t> enfant et comment nous </a:t>
            </a:r>
            <a:r>
              <a:rPr lang="en-US" dirty="0" err="1" smtClean="0"/>
              <a:t>comporter</a:t>
            </a:r>
            <a:r>
              <a:rPr lang="en-US" dirty="0" smtClean="0"/>
              <a:t> avec </a:t>
            </a:r>
            <a:r>
              <a:rPr lang="en-US" dirty="0" err="1" smtClean="0"/>
              <a:t>lui</a:t>
            </a:r>
            <a:r>
              <a:rPr lang="en-US" dirty="0" smtClean="0"/>
              <a:t>, pour </a:t>
            </a:r>
            <a:r>
              <a:rPr lang="en-US" dirty="0" err="1" smtClean="0"/>
              <a:t>grandir</a:t>
            </a:r>
            <a:r>
              <a:rPr lang="en-US" dirty="0" smtClean="0"/>
              <a:t> des conditions qui </a:t>
            </a:r>
            <a:r>
              <a:rPr lang="en-US" dirty="0" err="1" smtClean="0"/>
              <a:t>vont</a:t>
            </a:r>
            <a:r>
              <a:rPr lang="en-US" dirty="0" smtClean="0"/>
              <a:t> en faire de </a:t>
            </a:r>
            <a:r>
              <a:rPr lang="en-US" dirty="0" err="1" smtClean="0"/>
              <a:t>lui</a:t>
            </a:r>
            <a:r>
              <a:rPr lang="en-US" dirty="0" smtClean="0"/>
              <a:t> un </a:t>
            </a:r>
            <a:r>
              <a:rPr lang="en-US" dirty="0" err="1" smtClean="0"/>
              <a:t>adulte</a:t>
            </a:r>
            <a:r>
              <a:rPr lang="en-US" dirty="0" smtClean="0"/>
              <a:t> </a:t>
            </a:r>
            <a:r>
              <a:rPr lang="en-US" dirty="0" err="1" smtClean="0"/>
              <a:t>équilibré</a:t>
            </a:r>
            <a:r>
              <a:rPr lang="en-US" dirty="0" smtClean="0"/>
              <a:t> </a:t>
            </a:r>
            <a:r>
              <a:rPr lang="en-US" dirty="0" err="1" smtClean="0"/>
              <a:t>dans</a:t>
            </a:r>
            <a:r>
              <a:rPr lang="en-US" dirty="0" smtClean="0"/>
              <a:t> </a:t>
            </a:r>
            <a:r>
              <a:rPr lang="en-US" dirty="0" err="1" smtClean="0"/>
              <a:t>l’avenir</a:t>
            </a:r>
            <a:r>
              <a:rPr lang="en-US" dirty="0" smtClean="0"/>
              <a:t>. </a:t>
            </a:r>
            <a:endParaRPr lang="fr-FR" dirty="0" smtClean="0"/>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smtClean="0"/>
              <a:t>Examen</a:t>
            </a:r>
            <a:r>
              <a:rPr lang="en-US" dirty="0" smtClean="0"/>
              <a:t> de </a:t>
            </a:r>
            <a:r>
              <a:rPr lang="en-US" dirty="0" err="1" smtClean="0"/>
              <a:t>l'enfant</a:t>
            </a:r>
            <a:r>
              <a:rPr lang="en-US" dirty="0" smtClean="0"/>
              <a:t> </a:t>
            </a:r>
            <a:r>
              <a:rPr lang="en-US" dirty="0" err="1" smtClean="0"/>
              <a:t>scolarisé</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pPr>
              <a:buNone/>
            </a:pPr>
            <a:r>
              <a:rPr lang="en-US" dirty="0" smtClean="0"/>
              <a:t>     Inutile </a:t>
            </a:r>
            <a:r>
              <a:rPr lang="en-US" dirty="0" err="1" smtClean="0"/>
              <a:t>d'insister</a:t>
            </a:r>
            <a:r>
              <a:rPr lang="en-US" dirty="0" smtClean="0"/>
              <a:t> </a:t>
            </a:r>
            <a:r>
              <a:rPr lang="en-US" dirty="0" err="1" smtClean="0"/>
              <a:t>sur</a:t>
            </a:r>
            <a:r>
              <a:rPr lang="en-US" dirty="0" smtClean="0"/>
              <a:t> la </a:t>
            </a:r>
            <a:r>
              <a:rPr lang="en-US" dirty="0" err="1" smtClean="0"/>
              <a:t>gravité</a:t>
            </a:r>
            <a:r>
              <a:rPr lang="en-US" dirty="0" smtClean="0"/>
              <a:t> du </a:t>
            </a:r>
            <a:r>
              <a:rPr lang="en-US" dirty="0" err="1" smtClean="0"/>
              <a:t>bilan</a:t>
            </a:r>
            <a:r>
              <a:rPr lang="en-US" dirty="0" smtClean="0"/>
              <a:t> </a:t>
            </a:r>
            <a:r>
              <a:rPr lang="en-US" dirty="0" err="1" smtClean="0"/>
              <a:t>psychologique</a:t>
            </a:r>
            <a:r>
              <a:rPr lang="en-US" dirty="0" smtClean="0"/>
              <a:t>, </a:t>
            </a:r>
            <a:r>
              <a:rPr lang="en-US" dirty="0" err="1" smtClean="0"/>
              <a:t>d'autant</a:t>
            </a:r>
            <a:r>
              <a:rPr lang="en-US" dirty="0" smtClean="0"/>
              <a:t> plus </a:t>
            </a:r>
            <a:r>
              <a:rPr lang="en-US" dirty="0" err="1" smtClean="0"/>
              <a:t>que</a:t>
            </a:r>
            <a:r>
              <a:rPr lang="en-US" dirty="0" smtClean="0"/>
              <a:t>, </a:t>
            </a:r>
            <a:r>
              <a:rPr lang="en-US" dirty="0" err="1" smtClean="0"/>
              <a:t>dans</a:t>
            </a:r>
            <a:r>
              <a:rPr lang="en-US" dirty="0" smtClean="0"/>
              <a:t> </a:t>
            </a:r>
            <a:r>
              <a:rPr lang="en-US" dirty="0" err="1" smtClean="0"/>
              <a:t>l'opinion</a:t>
            </a:r>
            <a:r>
              <a:rPr lang="en-US" dirty="0" smtClean="0"/>
              <a:t> </a:t>
            </a:r>
            <a:r>
              <a:rPr lang="en-US" dirty="0" err="1" smtClean="0"/>
              <a:t>publique</a:t>
            </a:r>
            <a:r>
              <a:rPr lang="en-US" dirty="0" smtClean="0"/>
              <a:t>, le quotient </a:t>
            </a:r>
            <a:r>
              <a:rPr lang="en-US" dirty="0" err="1" smtClean="0"/>
              <a:t>intellectuel</a:t>
            </a:r>
            <a:r>
              <a:rPr lang="en-US" dirty="0" smtClean="0"/>
              <a:t> (QI) </a:t>
            </a:r>
            <a:r>
              <a:rPr lang="en-US" dirty="0" err="1" smtClean="0"/>
              <a:t>est</a:t>
            </a:r>
            <a:r>
              <a:rPr lang="en-US" dirty="0" smtClean="0"/>
              <a:t> </a:t>
            </a:r>
            <a:r>
              <a:rPr lang="en-US" dirty="0" err="1" smtClean="0"/>
              <a:t>presque</a:t>
            </a:r>
            <a:r>
              <a:rPr lang="en-US" dirty="0" smtClean="0"/>
              <a:t> </a:t>
            </a:r>
            <a:r>
              <a:rPr lang="en-US" dirty="0" err="1" smtClean="0"/>
              <a:t>une</a:t>
            </a:r>
            <a:r>
              <a:rPr lang="en-US" dirty="0" smtClean="0"/>
              <a:t> </a:t>
            </a:r>
            <a:r>
              <a:rPr lang="en-US" dirty="0" err="1" smtClean="0"/>
              <a:t>norme</a:t>
            </a:r>
            <a:r>
              <a:rPr lang="en-US" dirty="0" smtClean="0"/>
              <a:t> fixe qui </a:t>
            </a:r>
            <a:r>
              <a:rPr lang="en-US" dirty="0" err="1" smtClean="0"/>
              <a:t>accompagne</a:t>
            </a:r>
            <a:r>
              <a:rPr lang="en-US" dirty="0" smtClean="0"/>
              <a:t> </a:t>
            </a:r>
            <a:r>
              <a:rPr lang="en-US" dirty="0" err="1" smtClean="0"/>
              <a:t>l'évaluation</a:t>
            </a:r>
            <a:r>
              <a:rPr lang="en-US" dirty="0" smtClean="0"/>
              <a:t> de </a:t>
            </a:r>
            <a:r>
              <a:rPr lang="en-US" dirty="0" err="1" smtClean="0"/>
              <a:t>l'écolier</a:t>
            </a:r>
            <a:r>
              <a:rPr lang="en-US" dirty="0" smtClean="0"/>
              <a:t>. </a:t>
            </a:r>
            <a:r>
              <a:rPr lang="en-US" dirty="0" err="1" smtClean="0"/>
              <a:t>Dès</a:t>
            </a:r>
            <a:r>
              <a:rPr lang="en-US" dirty="0" smtClean="0"/>
              <a:t> </a:t>
            </a:r>
            <a:r>
              <a:rPr lang="en-US" dirty="0" err="1" smtClean="0"/>
              <a:t>lors</a:t>
            </a:r>
            <a:r>
              <a:rPr lang="en-US" dirty="0" smtClean="0"/>
              <a:t>, nous </a:t>
            </a:r>
            <a:r>
              <a:rPr lang="en-US" dirty="0" err="1" smtClean="0"/>
              <a:t>insistons</a:t>
            </a:r>
            <a:r>
              <a:rPr lang="en-US" dirty="0" smtClean="0"/>
              <a:t> </a:t>
            </a:r>
            <a:r>
              <a:rPr lang="en-US" dirty="0" err="1" smtClean="0"/>
              <a:t>sur</a:t>
            </a:r>
            <a:r>
              <a:rPr lang="en-US" dirty="0" smtClean="0"/>
              <a:t> la </a:t>
            </a:r>
            <a:r>
              <a:rPr lang="en-US" dirty="0" err="1" smtClean="0"/>
              <a:t>nécessité</a:t>
            </a:r>
            <a:r>
              <a:rPr lang="en-US" dirty="0" smtClean="0"/>
              <a:t> de </a:t>
            </a:r>
            <a:r>
              <a:rPr lang="en-US" dirty="0" err="1" smtClean="0"/>
              <a:t>prendre</a:t>
            </a:r>
            <a:r>
              <a:rPr lang="en-US" dirty="0" smtClean="0"/>
              <a:t> </a:t>
            </a:r>
            <a:r>
              <a:rPr lang="en-US" dirty="0" err="1" smtClean="0"/>
              <a:t>ce</a:t>
            </a:r>
            <a:r>
              <a:rPr lang="en-US" dirty="0" smtClean="0"/>
              <a:t> point en </a:t>
            </a:r>
            <a:r>
              <a:rPr lang="en-US" dirty="0" err="1" smtClean="0"/>
              <a:t>considération</a:t>
            </a:r>
            <a:r>
              <a:rPr lang="en-US" dirty="0" smtClean="0"/>
              <a:t> de la part de </a:t>
            </a:r>
            <a:r>
              <a:rPr lang="en-US" dirty="0" err="1" smtClean="0"/>
              <a:t>l'éxaminateur</a:t>
            </a:r>
            <a:r>
              <a:rPr lang="en-US" dirty="0" smtClean="0"/>
              <a:t> et </a:t>
            </a:r>
            <a:r>
              <a:rPr lang="en-US" dirty="0" err="1" smtClean="0"/>
              <a:t>d'établir</a:t>
            </a:r>
            <a:r>
              <a:rPr lang="en-US" dirty="0" smtClean="0"/>
              <a:t> un «rapport qui </a:t>
            </a:r>
            <a:r>
              <a:rPr lang="en-US" dirty="0" err="1" smtClean="0"/>
              <a:t>minimise</a:t>
            </a:r>
            <a:r>
              <a:rPr lang="en-US" dirty="0" smtClean="0"/>
              <a:t> les </a:t>
            </a:r>
            <a:r>
              <a:rPr lang="en-US" dirty="0" err="1" smtClean="0"/>
              <a:t>effets</a:t>
            </a:r>
            <a:r>
              <a:rPr lang="en-US" dirty="0" smtClean="0"/>
              <a:t> de </a:t>
            </a:r>
            <a:r>
              <a:rPr lang="en-US" dirty="0" err="1" smtClean="0"/>
              <a:t>négligence</a:t>
            </a:r>
            <a:r>
              <a:rPr lang="en-US" dirty="0" smtClean="0"/>
              <a:t> et </a:t>
            </a:r>
            <a:r>
              <a:rPr lang="en-US" dirty="0" err="1" smtClean="0"/>
              <a:t>souligne</a:t>
            </a:r>
            <a:r>
              <a:rPr lang="en-US" dirty="0" smtClean="0"/>
              <a:t> la </a:t>
            </a:r>
            <a:r>
              <a:rPr lang="en-US" dirty="0" err="1" smtClean="0"/>
              <a:t>complexité</a:t>
            </a:r>
            <a:r>
              <a:rPr lang="en-US" dirty="0" smtClean="0"/>
              <a:t> des </a:t>
            </a:r>
            <a:r>
              <a:rPr lang="en-US" dirty="0" err="1" smtClean="0"/>
              <a:t>éléments</a:t>
            </a:r>
            <a:r>
              <a:rPr lang="en-US" dirty="0" smtClean="0"/>
              <a:t> de la situation» (</a:t>
            </a:r>
            <a:r>
              <a:rPr lang="en-US" b="1" dirty="0" smtClean="0"/>
              <a:t>Weismann-</a:t>
            </a:r>
            <a:r>
              <a:rPr lang="en-US" b="1" dirty="0" err="1" smtClean="0"/>
              <a:t>Arcache</a:t>
            </a:r>
            <a:r>
              <a:rPr lang="en-US" b="1" dirty="0" smtClean="0"/>
              <a:t>, 2004, p. 24</a:t>
            </a:r>
            <a:r>
              <a:rPr lang="en-US" dirty="0" smtClean="0"/>
              <a:t>).</a:t>
            </a: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smtClean="0"/>
              <a:t>Examen</a:t>
            </a:r>
            <a:r>
              <a:rPr lang="en-US" dirty="0" smtClean="0"/>
              <a:t> de </a:t>
            </a:r>
            <a:r>
              <a:rPr lang="en-US" dirty="0" err="1" smtClean="0"/>
              <a:t>l'enfant</a:t>
            </a:r>
            <a:r>
              <a:rPr lang="en-US" dirty="0" smtClean="0"/>
              <a:t> </a:t>
            </a:r>
            <a:r>
              <a:rPr lang="en-US" dirty="0" err="1" smtClean="0"/>
              <a:t>scolarisé</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err="1" smtClean="0"/>
              <a:t>Dans</a:t>
            </a:r>
            <a:r>
              <a:rPr lang="en-US" dirty="0" smtClean="0"/>
              <a:t> </a:t>
            </a:r>
            <a:r>
              <a:rPr lang="en-US" dirty="0" err="1" smtClean="0"/>
              <a:t>une</a:t>
            </a:r>
            <a:r>
              <a:rPr lang="en-US" dirty="0" smtClean="0"/>
              <a:t> </a:t>
            </a:r>
            <a:r>
              <a:rPr lang="en-US" dirty="0" err="1" smtClean="0"/>
              <a:t>tendance</a:t>
            </a:r>
            <a:r>
              <a:rPr lang="en-US" dirty="0" smtClean="0"/>
              <a:t> </a:t>
            </a:r>
            <a:r>
              <a:rPr lang="en-US" dirty="0" err="1" smtClean="0"/>
              <a:t>dynamique</a:t>
            </a:r>
            <a:r>
              <a:rPr lang="en-US" dirty="0" smtClean="0"/>
              <a:t>, </a:t>
            </a:r>
            <a:r>
              <a:rPr lang="en-US" b="1" dirty="0" smtClean="0"/>
              <a:t>Si </a:t>
            </a:r>
            <a:r>
              <a:rPr lang="en-US" b="1" dirty="0" err="1" smtClean="0"/>
              <a:t>Moussi</a:t>
            </a:r>
            <a:r>
              <a:rPr lang="en-US" b="1" dirty="0" smtClean="0"/>
              <a:t> A. R. Et son </a:t>
            </a:r>
            <a:r>
              <a:rPr lang="en-US" b="1" dirty="0" err="1" smtClean="0"/>
              <a:t>groupe</a:t>
            </a:r>
            <a:r>
              <a:rPr lang="en-US" b="1" dirty="0" smtClean="0"/>
              <a:t>,</a:t>
            </a:r>
            <a:r>
              <a:rPr lang="en-US" dirty="0" smtClean="0"/>
              <a:t> </a:t>
            </a:r>
            <a:r>
              <a:rPr lang="en-US" dirty="0" err="1" smtClean="0"/>
              <a:t>dans</a:t>
            </a:r>
            <a:r>
              <a:rPr lang="en-US" dirty="0" smtClean="0"/>
              <a:t> </a:t>
            </a:r>
            <a:r>
              <a:rPr lang="en-US" dirty="0" err="1" smtClean="0"/>
              <a:t>une</a:t>
            </a:r>
            <a:r>
              <a:rPr lang="en-US" dirty="0" smtClean="0"/>
              <a:t> </a:t>
            </a:r>
            <a:r>
              <a:rPr lang="en-US" dirty="0" err="1" smtClean="0"/>
              <a:t>recherche</a:t>
            </a:r>
            <a:r>
              <a:rPr lang="en-US" dirty="0" smtClean="0"/>
              <a:t> au </a:t>
            </a:r>
            <a:r>
              <a:rPr lang="en-US" dirty="0" err="1" smtClean="0"/>
              <a:t>sein</a:t>
            </a:r>
            <a:r>
              <a:rPr lang="en-US" dirty="0" smtClean="0"/>
              <a:t> de la </a:t>
            </a:r>
            <a:r>
              <a:rPr lang="en-US" dirty="0" err="1" smtClean="0"/>
              <a:t>communauté</a:t>
            </a:r>
            <a:r>
              <a:rPr lang="en-US" dirty="0" smtClean="0"/>
              <a:t> </a:t>
            </a:r>
            <a:r>
              <a:rPr lang="en-US" dirty="0" err="1" smtClean="0"/>
              <a:t>algérienne</a:t>
            </a:r>
            <a:r>
              <a:rPr lang="en-US" dirty="0" smtClean="0"/>
              <a:t>, qui se </a:t>
            </a:r>
            <a:r>
              <a:rPr lang="en-US" dirty="0" err="1" smtClean="0"/>
              <a:t>présentait</a:t>
            </a:r>
            <a:r>
              <a:rPr lang="en-US" dirty="0" smtClean="0"/>
              <a:t> </a:t>
            </a:r>
            <a:r>
              <a:rPr lang="en-US" dirty="0" err="1" smtClean="0"/>
              <a:t>sous</a:t>
            </a:r>
            <a:r>
              <a:rPr lang="en-US" dirty="0" smtClean="0"/>
              <a:t> la </a:t>
            </a:r>
            <a:r>
              <a:rPr lang="en-US" dirty="0" err="1" smtClean="0"/>
              <a:t>forme</a:t>
            </a:r>
            <a:r>
              <a:rPr lang="en-US" dirty="0" smtClean="0"/>
              <a:t> </a:t>
            </a:r>
            <a:r>
              <a:rPr lang="en-US" dirty="0" err="1" smtClean="0"/>
              <a:t>d'une</a:t>
            </a:r>
            <a:r>
              <a:rPr lang="en-US" dirty="0" smtClean="0"/>
              <a:t> </a:t>
            </a:r>
            <a:r>
              <a:rPr lang="en-US" dirty="0" err="1" smtClean="0"/>
              <a:t>enquête</a:t>
            </a:r>
            <a:r>
              <a:rPr lang="en-US" dirty="0" smtClean="0"/>
              <a:t> </a:t>
            </a:r>
            <a:r>
              <a:rPr lang="en-US" dirty="0" err="1" smtClean="0"/>
              <a:t>sur</a:t>
            </a:r>
            <a:r>
              <a:rPr lang="en-US" dirty="0" smtClean="0"/>
              <a:t> la </a:t>
            </a:r>
            <a:r>
              <a:rPr lang="en-US" dirty="0" err="1" smtClean="0"/>
              <a:t>réalité</a:t>
            </a:r>
            <a:r>
              <a:rPr lang="en-US" dirty="0" smtClean="0"/>
              <a:t> </a:t>
            </a:r>
            <a:r>
              <a:rPr lang="en-US" dirty="0" err="1" smtClean="0"/>
              <a:t>pédagogique</a:t>
            </a:r>
            <a:r>
              <a:rPr lang="en-US" dirty="0" smtClean="0"/>
              <a:t> </a:t>
            </a:r>
            <a:r>
              <a:rPr lang="en-US" dirty="0" err="1" smtClean="0"/>
              <a:t>algérienne</a:t>
            </a:r>
            <a:r>
              <a:rPr lang="en-US" dirty="0" smtClean="0"/>
              <a:t>, d'un point de </a:t>
            </a:r>
            <a:r>
              <a:rPr lang="en-US" dirty="0" err="1" smtClean="0"/>
              <a:t>vue</a:t>
            </a:r>
            <a:r>
              <a:rPr lang="en-US" dirty="0" smtClean="0"/>
              <a:t> </a:t>
            </a:r>
            <a:r>
              <a:rPr lang="en-US" dirty="0" err="1" smtClean="0"/>
              <a:t>clinique</a:t>
            </a:r>
            <a:r>
              <a:rPr lang="en-US" dirty="0" smtClean="0"/>
              <a:t>, et au </a:t>
            </a:r>
            <a:r>
              <a:rPr lang="en-US" dirty="0" err="1" smtClean="0"/>
              <a:t>cours</a:t>
            </a:r>
            <a:r>
              <a:rPr lang="en-US" dirty="0" smtClean="0"/>
              <a:t> de </a:t>
            </a:r>
            <a:r>
              <a:rPr lang="en-US" dirty="0" err="1" smtClean="0"/>
              <a:t>laquelle</a:t>
            </a:r>
            <a:r>
              <a:rPr lang="en-US" dirty="0" smtClean="0"/>
              <a:t> </a:t>
            </a:r>
            <a:r>
              <a:rPr lang="en-US" dirty="0" err="1" smtClean="0"/>
              <a:t>ils</a:t>
            </a:r>
            <a:r>
              <a:rPr lang="en-US" dirty="0" smtClean="0"/>
              <a:t> </a:t>
            </a:r>
            <a:r>
              <a:rPr lang="en-US" dirty="0" err="1" smtClean="0"/>
              <a:t>ont</a:t>
            </a:r>
            <a:r>
              <a:rPr lang="en-US" dirty="0" smtClean="0"/>
              <a:t> </a:t>
            </a:r>
            <a:r>
              <a:rPr lang="en-US" dirty="0" err="1" smtClean="0"/>
              <a:t>conclu</a:t>
            </a:r>
            <a:r>
              <a:rPr lang="en-US" dirty="0" smtClean="0"/>
              <a:t> </a:t>
            </a:r>
            <a:r>
              <a:rPr lang="en-US" dirty="0" err="1" smtClean="0"/>
              <a:t>que</a:t>
            </a:r>
            <a:r>
              <a:rPr lang="en-US" dirty="0" smtClean="0"/>
              <a:t> la </a:t>
            </a:r>
            <a:r>
              <a:rPr lang="en-US" dirty="0" err="1" smtClean="0"/>
              <a:t>qualité</a:t>
            </a:r>
            <a:r>
              <a:rPr lang="en-US" dirty="0" smtClean="0"/>
              <a:t> du </a:t>
            </a:r>
            <a:r>
              <a:rPr lang="en-US" dirty="0" err="1" smtClean="0"/>
              <a:t>fonctionnement</a:t>
            </a:r>
            <a:r>
              <a:rPr lang="en-US" dirty="0" smtClean="0"/>
              <a:t> </a:t>
            </a:r>
            <a:r>
              <a:rPr lang="en-US" dirty="0" err="1" smtClean="0"/>
              <a:t>psychologique</a:t>
            </a:r>
            <a:r>
              <a:rPr lang="en-US" dirty="0" smtClean="0"/>
              <a:t> de </a:t>
            </a:r>
            <a:r>
              <a:rPr lang="en-US" dirty="0" err="1" smtClean="0"/>
              <a:t>l'élève</a:t>
            </a:r>
            <a:r>
              <a:rPr lang="en-US" dirty="0" smtClean="0"/>
              <a:t>, </a:t>
            </a:r>
            <a:r>
              <a:rPr lang="en-US" dirty="0" err="1" smtClean="0"/>
              <a:t>détermine</a:t>
            </a:r>
            <a:r>
              <a:rPr lang="en-US" dirty="0" smtClean="0"/>
              <a:t> </a:t>
            </a:r>
            <a:r>
              <a:rPr lang="en-US" dirty="0" err="1" smtClean="0"/>
              <a:t>ses</a:t>
            </a:r>
            <a:r>
              <a:rPr lang="en-US" dirty="0" smtClean="0"/>
              <a:t> chances de </a:t>
            </a:r>
            <a:r>
              <a:rPr lang="en-US" dirty="0" err="1" smtClean="0"/>
              <a:t>réussite</a:t>
            </a:r>
            <a:r>
              <a:rPr lang="en-US" dirty="0" smtClean="0"/>
              <a:t>, </a:t>
            </a:r>
            <a:r>
              <a:rPr lang="en-US" dirty="0" err="1" smtClean="0"/>
              <a:t>ceci</a:t>
            </a:r>
            <a:r>
              <a:rPr lang="en-US" dirty="0" smtClean="0"/>
              <a:t> </a:t>
            </a:r>
            <a:r>
              <a:rPr lang="en-US" dirty="0" err="1" smtClean="0"/>
              <a:t>quelles</a:t>
            </a:r>
            <a:r>
              <a:rPr lang="en-US" dirty="0" smtClean="0"/>
              <a:t> </a:t>
            </a:r>
            <a:r>
              <a:rPr lang="en-US" dirty="0" err="1" smtClean="0"/>
              <a:t>que</a:t>
            </a:r>
            <a:r>
              <a:rPr lang="en-US" dirty="0" smtClean="0"/>
              <a:t> </a:t>
            </a:r>
            <a:r>
              <a:rPr lang="en-US" dirty="0" err="1" smtClean="0"/>
              <a:t>soient</a:t>
            </a:r>
            <a:r>
              <a:rPr lang="en-US" dirty="0" smtClean="0"/>
              <a:t> les </a:t>
            </a:r>
            <a:r>
              <a:rPr lang="en-US" dirty="0" err="1" smtClean="0"/>
              <a:t>capacités</a:t>
            </a:r>
            <a:r>
              <a:rPr lang="en-US" dirty="0" smtClean="0"/>
              <a:t> de </a:t>
            </a:r>
            <a:r>
              <a:rPr lang="en-US" dirty="0" err="1" smtClean="0"/>
              <a:t>l'école</a:t>
            </a:r>
            <a:r>
              <a:rPr lang="en-US" dirty="0" smtClean="0"/>
              <a:t>, </a:t>
            </a:r>
            <a:r>
              <a:rPr lang="en-US" dirty="0" err="1" smtClean="0"/>
              <a:t>l'intensification</a:t>
            </a:r>
            <a:r>
              <a:rPr lang="en-US" dirty="0" smtClean="0"/>
              <a:t> du </a:t>
            </a:r>
            <a:r>
              <a:rPr lang="en-US" dirty="0" err="1" smtClean="0"/>
              <a:t>programme</a:t>
            </a:r>
            <a:r>
              <a:rPr lang="en-US" dirty="0" smtClean="0"/>
              <a:t>, les </a:t>
            </a:r>
            <a:r>
              <a:rPr lang="en-US" dirty="0" err="1" smtClean="0"/>
              <a:t>caractéristiques</a:t>
            </a:r>
            <a:r>
              <a:rPr lang="en-US" dirty="0" smtClean="0"/>
              <a:t> de </a:t>
            </a:r>
            <a:r>
              <a:rPr lang="en-US" dirty="0" err="1" smtClean="0"/>
              <a:t>l'enseignant</a:t>
            </a:r>
            <a:r>
              <a:rPr lang="en-US" dirty="0" smtClean="0"/>
              <a:t> et la relation avec </a:t>
            </a:r>
            <a:r>
              <a:rPr lang="en-US" dirty="0" err="1" smtClean="0"/>
              <a:t>lui</a:t>
            </a:r>
            <a:r>
              <a:rPr lang="en-US" dirty="0" smtClean="0"/>
              <a:t>, </a:t>
            </a:r>
            <a:r>
              <a:rPr lang="en-US" i="1" dirty="0" smtClean="0"/>
              <a:t>et </a:t>
            </a:r>
            <a:r>
              <a:rPr lang="en-US" i="1" dirty="0" err="1" smtClean="0"/>
              <a:t>l'organisation</a:t>
            </a:r>
            <a:r>
              <a:rPr lang="en-US" i="1" dirty="0" smtClean="0"/>
              <a:t> </a:t>
            </a:r>
            <a:r>
              <a:rPr lang="en-US" i="1" dirty="0" err="1" smtClean="0"/>
              <a:t>mentale</a:t>
            </a:r>
            <a:r>
              <a:rPr lang="en-US" i="1" dirty="0" smtClean="0"/>
              <a:t> de </a:t>
            </a:r>
            <a:r>
              <a:rPr lang="en-US" i="1" dirty="0" err="1" smtClean="0"/>
              <a:t>l'élève</a:t>
            </a:r>
            <a:r>
              <a:rPr lang="en-US" i="1" dirty="0" smtClean="0"/>
              <a:t> </a:t>
            </a:r>
            <a:r>
              <a:rPr lang="en-US" i="1" dirty="0" err="1" smtClean="0"/>
              <a:t>est</a:t>
            </a:r>
            <a:r>
              <a:rPr lang="en-US" i="1" dirty="0" smtClean="0"/>
              <a:t> </a:t>
            </a:r>
            <a:r>
              <a:rPr lang="en-US" i="1" dirty="0" err="1" smtClean="0"/>
              <a:t>déterminante</a:t>
            </a:r>
            <a:r>
              <a:rPr lang="en-US" i="1" dirty="0" smtClean="0"/>
              <a:t> du </a:t>
            </a:r>
            <a:r>
              <a:rPr lang="en-US" i="1" dirty="0" err="1" smtClean="0"/>
              <a:t>destin</a:t>
            </a:r>
            <a:r>
              <a:rPr lang="en-US" i="1" dirty="0" smtClean="0"/>
              <a:t> de </a:t>
            </a:r>
            <a:r>
              <a:rPr lang="en-US" i="1" dirty="0" err="1" smtClean="0"/>
              <a:t>sa</a:t>
            </a:r>
            <a:r>
              <a:rPr lang="en-US" i="1" dirty="0" smtClean="0"/>
              <a:t> </a:t>
            </a:r>
            <a:r>
              <a:rPr lang="en-US" i="1" dirty="0" err="1" smtClean="0"/>
              <a:t>scolarité</a:t>
            </a:r>
            <a:r>
              <a:rPr lang="en-US" i="1" dirty="0" smtClean="0"/>
              <a:t> et </a:t>
            </a:r>
            <a:r>
              <a:rPr lang="en-US" i="1" dirty="0" err="1" smtClean="0"/>
              <a:t>ceci</a:t>
            </a:r>
            <a:r>
              <a:rPr lang="en-US" i="1" dirty="0" smtClean="0"/>
              <a:t> </a:t>
            </a:r>
            <a:r>
              <a:rPr lang="en-US" i="1" dirty="0" err="1" smtClean="0"/>
              <a:t>dès</a:t>
            </a:r>
            <a:r>
              <a:rPr lang="en-US" i="1" dirty="0" smtClean="0"/>
              <a:t> la première </a:t>
            </a:r>
            <a:r>
              <a:rPr lang="en-US" i="1" dirty="0" err="1" smtClean="0"/>
              <a:t>année</a:t>
            </a:r>
            <a:r>
              <a:rPr lang="en-US" i="1" dirty="0" smtClean="0"/>
              <a:t> de </a:t>
            </a:r>
            <a:r>
              <a:rPr lang="en-US" i="1" dirty="0" err="1" smtClean="0"/>
              <a:t>sa</a:t>
            </a:r>
            <a:r>
              <a:rPr lang="en-US" i="1" dirty="0" smtClean="0"/>
              <a:t> </a:t>
            </a:r>
            <a:r>
              <a:rPr lang="en-US" i="1" dirty="0" err="1" smtClean="0"/>
              <a:t>scolarité</a:t>
            </a:r>
            <a:r>
              <a:rPr lang="en-US" i="1" dirty="0" smtClean="0"/>
              <a:t>; En </a:t>
            </a:r>
            <a:r>
              <a:rPr lang="en-US" i="1" dirty="0" err="1" smtClean="0"/>
              <a:t>revanche</a:t>
            </a:r>
            <a:r>
              <a:rPr lang="en-US" i="1" dirty="0" smtClean="0"/>
              <a:t>, pour un </a:t>
            </a:r>
            <a:r>
              <a:rPr lang="en-US" i="1" dirty="0" err="1" smtClean="0"/>
              <a:t>même</a:t>
            </a:r>
            <a:r>
              <a:rPr lang="en-US" i="1" dirty="0" smtClean="0"/>
              <a:t> </a:t>
            </a:r>
            <a:r>
              <a:rPr lang="en-US" i="1" dirty="0" err="1" smtClean="0"/>
              <a:t>fonctionnement</a:t>
            </a:r>
            <a:r>
              <a:rPr lang="en-US" i="1" dirty="0" smtClean="0"/>
              <a:t> </a:t>
            </a:r>
            <a:r>
              <a:rPr lang="en-US" i="1" dirty="0" err="1" smtClean="0"/>
              <a:t>psychique</a:t>
            </a:r>
            <a:r>
              <a:rPr lang="en-US" i="1" dirty="0" smtClean="0"/>
              <a:t>, la </a:t>
            </a:r>
            <a:r>
              <a:rPr lang="en-US" i="1" dirty="0" err="1" smtClean="0"/>
              <a:t>réussite</a:t>
            </a:r>
            <a:r>
              <a:rPr lang="en-US" i="1" dirty="0" smtClean="0"/>
              <a:t> de </a:t>
            </a:r>
            <a:r>
              <a:rPr lang="en-US" i="1" dirty="0" err="1" smtClean="0"/>
              <a:t>l'élève</a:t>
            </a:r>
            <a:r>
              <a:rPr lang="en-US" i="1" dirty="0" smtClean="0"/>
              <a:t> </a:t>
            </a:r>
            <a:r>
              <a:rPr lang="en-US" i="1" dirty="0" err="1" smtClean="0"/>
              <a:t>peut</a:t>
            </a:r>
            <a:r>
              <a:rPr lang="en-US" i="1" dirty="0" smtClean="0"/>
              <a:t> </a:t>
            </a:r>
            <a:r>
              <a:rPr lang="en-US" i="1" dirty="0" err="1" smtClean="0"/>
              <a:t>être</a:t>
            </a:r>
            <a:r>
              <a:rPr lang="en-US" i="1" dirty="0" smtClean="0"/>
              <a:t> </a:t>
            </a:r>
            <a:r>
              <a:rPr lang="en-US" i="1" dirty="0" err="1" smtClean="0"/>
              <a:t>affectée</a:t>
            </a:r>
            <a:r>
              <a:rPr lang="en-US" i="1" dirty="0" smtClean="0"/>
              <a:t> par les </a:t>
            </a:r>
            <a:r>
              <a:rPr lang="en-US" i="1" dirty="0" err="1" smtClean="0"/>
              <a:t>caractéristiques</a:t>
            </a:r>
            <a:r>
              <a:rPr lang="en-US" i="1" dirty="0" smtClean="0"/>
              <a:t> de </a:t>
            </a:r>
            <a:r>
              <a:rPr lang="en-US" i="1" dirty="0" err="1" smtClean="0"/>
              <a:t>l'enseignant</a:t>
            </a:r>
            <a:r>
              <a:rPr lang="en-US" i="1" dirty="0" smtClean="0"/>
              <a:t> et la relation avec </a:t>
            </a:r>
            <a:r>
              <a:rPr lang="en-US" i="1" dirty="0" err="1" smtClean="0"/>
              <a:t>lui</a:t>
            </a:r>
            <a:r>
              <a:rPr lang="en-US" i="1" dirty="0" smtClean="0"/>
              <a:t>, </a:t>
            </a:r>
            <a:r>
              <a:rPr lang="en-US" i="1" dirty="0" err="1" smtClean="0"/>
              <a:t>surtout</a:t>
            </a:r>
            <a:r>
              <a:rPr lang="en-US" i="1" dirty="0" smtClean="0"/>
              <a:t> en première </a:t>
            </a:r>
            <a:r>
              <a:rPr lang="en-US" i="1" dirty="0" err="1" smtClean="0"/>
              <a:t>année</a:t>
            </a:r>
            <a:r>
              <a:rPr lang="en-US" i="1" dirty="0" smtClean="0"/>
              <a:t> et aux </a:t>
            </a:r>
            <a:r>
              <a:rPr lang="en-US" i="1" dirty="0" err="1" smtClean="0"/>
              <a:t>stades</a:t>
            </a:r>
            <a:r>
              <a:rPr lang="en-US" i="1" dirty="0" smtClean="0"/>
              <a:t> </a:t>
            </a:r>
            <a:r>
              <a:rPr lang="en-US" i="1" dirty="0" err="1" smtClean="0"/>
              <a:t>transitoitres</a:t>
            </a:r>
            <a:r>
              <a:rPr lang="en-US" i="1" dirty="0" smtClean="0"/>
              <a:t> et adolescence.</a:t>
            </a:r>
            <a:endParaRPr lang="fr-FR" dirty="0" smtClean="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et les techniques de tests </a:t>
            </a:r>
            <a:endParaRPr lang="fr-FR" dirty="0"/>
          </a:p>
        </p:txBody>
      </p:sp>
      <p:sp>
        <p:nvSpPr>
          <p:cNvPr id="3" name="Espace réservé du contenu 2"/>
          <p:cNvSpPr>
            <a:spLocks noGrp="1"/>
          </p:cNvSpPr>
          <p:nvPr>
            <p:ph idx="1"/>
          </p:nvPr>
        </p:nvSpPr>
        <p:spPr/>
        <p:txBody>
          <a:bodyPr/>
          <a:lstStyle/>
          <a:p>
            <a:pPr>
              <a:buNone/>
            </a:pPr>
            <a:r>
              <a:rPr lang="fr-FR" dirty="0" smtClean="0"/>
              <a:t>Nous soulignons que les unités de mesure dans divers domaines sont convenues, et ce sont toujours des unités fixes. Ces unités sont utilisées à des fins de comparaison pour déterminer les différences quantitatives entre les choses et les éléments. La mesure naturelle a deux caractéristiques principales : la stabilité et la détermination quantitative.</a:t>
            </a:r>
            <a:r>
              <a:rPr lang="ar-DZ" dirty="0" smtClean="0"/>
              <a:t> </a:t>
            </a:r>
            <a:endParaRPr lang="fr-FR" dirty="0" smtClean="0"/>
          </a:p>
          <a:p>
            <a:pPr>
              <a:buNone/>
            </a:pPr>
            <a:endParaRPr lang="fr-FR"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Examen</a:t>
            </a:r>
            <a:r>
              <a:rPr lang="en-US" dirty="0" smtClean="0"/>
              <a:t> de </a:t>
            </a:r>
            <a:r>
              <a:rPr lang="en-US" dirty="0" err="1" smtClean="0"/>
              <a:t>l'enfant</a:t>
            </a:r>
            <a:r>
              <a:rPr lang="en-US" dirty="0" smtClean="0"/>
              <a:t> </a:t>
            </a:r>
            <a:r>
              <a:rPr lang="en-US" dirty="0" err="1" smtClean="0"/>
              <a:t>scolarisé</a:t>
            </a: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err="1" smtClean="0"/>
              <a:t>Quelles</a:t>
            </a:r>
            <a:r>
              <a:rPr lang="en-US" dirty="0" smtClean="0"/>
              <a:t> </a:t>
            </a:r>
            <a:r>
              <a:rPr lang="en-US" dirty="0" err="1" smtClean="0"/>
              <a:t>que</a:t>
            </a:r>
            <a:r>
              <a:rPr lang="en-US" dirty="0" smtClean="0"/>
              <a:t> </a:t>
            </a:r>
            <a:r>
              <a:rPr lang="en-US" dirty="0" err="1" smtClean="0"/>
              <a:t>soient</a:t>
            </a:r>
            <a:r>
              <a:rPr lang="en-US" dirty="0" smtClean="0"/>
              <a:t> les </a:t>
            </a:r>
            <a:r>
              <a:rPr lang="en-US" dirty="0" err="1" smtClean="0"/>
              <a:t>difficultés</a:t>
            </a:r>
            <a:r>
              <a:rPr lang="en-US" dirty="0" smtClean="0"/>
              <a:t> </a:t>
            </a:r>
            <a:r>
              <a:rPr lang="en-US" dirty="0" err="1" smtClean="0"/>
              <a:t>scolaires</a:t>
            </a:r>
            <a:r>
              <a:rPr lang="en-US" dirty="0" smtClean="0"/>
              <a:t>, </a:t>
            </a:r>
            <a:r>
              <a:rPr lang="en-US" dirty="0" err="1" smtClean="0"/>
              <a:t>selon</a:t>
            </a:r>
            <a:r>
              <a:rPr lang="en-US" dirty="0" smtClean="0"/>
              <a:t> </a:t>
            </a:r>
            <a:r>
              <a:rPr lang="en-US" dirty="0" err="1" smtClean="0"/>
              <a:t>ce</a:t>
            </a:r>
            <a:r>
              <a:rPr lang="en-US" dirty="0" smtClean="0"/>
              <a:t> </a:t>
            </a:r>
            <a:r>
              <a:rPr lang="en-US" b="1" dirty="0" err="1" smtClean="0"/>
              <a:t>chercheur</a:t>
            </a:r>
            <a:r>
              <a:rPr lang="en-US" b="1" dirty="0" smtClean="0"/>
              <a:t> et son </a:t>
            </a:r>
            <a:r>
              <a:rPr lang="en-US" b="1" dirty="0" err="1" smtClean="0"/>
              <a:t>groupe</a:t>
            </a:r>
            <a:r>
              <a:rPr lang="en-US" dirty="0" smtClean="0"/>
              <a:t> et </a:t>
            </a:r>
            <a:r>
              <a:rPr lang="en-US" dirty="0" err="1" smtClean="0"/>
              <a:t>selon</a:t>
            </a:r>
            <a:r>
              <a:rPr lang="en-US" dirty="0" smtClean="0"/>
              <a:t> le </a:t>
            </a:r>
            <a:r>
              <a:rPr lang="en-US" dirty="0" err="1" smtClean="0"/>
              <a:t>commentaire</a:t>
            </a:r>
            <a:r>
              <a:rPr lang="en-US" dirty="0" smtClean="0"/>
              <a:t> de </a:t>
            </a:r>
            <a:r>
              <a:rPr lang="en-US" b="1" dirty="0" err="1" smtClean="0"/>
              <a:t>Perron</a:t>
            </a:r>
            <a:r>
              <a:rPr lang="en-US" b="1" dirty="0" smtClean="0"/>
              <a:t> R.</a:t>
            </a:r>
            <a:r>
              <a:rPr lang="en-US" dirty="0" smtClean="0"/>
              <a:t> </a:t>
            </a:r>
            <a:r>
              <a:rPr lang="en-US" dirty="0" err="1" smtClean="0"/>
              <a:t>dans</a:t>
            </a:r>
            <a:r>
              <a:rPr lang="en-US" dirty="0" smtClean="0"/>
              <a:t> </a:t>
            </a:r>
            <a:r>
              <a:rPr lang="en-US" dirty="0" err="1" smtClean="0"/>
              <a:t>une</a:t>
            </a:r>
            <a:r>
              <a:rPr lang="en-US" dirty="0" smtClean="0"/>
              <a:t> </a:t>
            </a:r>
            <a:r>
              <a:rPr lang="en-US" dirty="0" err="1" smtClean="0"/>
              <a:t>préface</a:t>
            </a:r>
            <a:r>
              <a:rPr lang="en-US" dirty="0" smtClean="0"/>
              <a:t> à </a:t>
            </a:r>
            <a:r>
              <a:rPr lang="en-US" dirty="0" err="1" smtClean="0"/>
              <a:t>cette</a:t>
            </a:r>
            <a:r>
              <a:rPr lang="en-US" dirty="0" smtClean="0"/>
              <a:t> </a:t>
            </a:r>
            <a:r>
              <a:rPr lang="en-US" dirty="0" err="1" smtClean="0"/>
              <a:t>recherche</a:t>
            </a:r>
            <a:r>
              <a:rPr lang="en-US" dirty="0" smtClean="0"/>
              <a:t>, </a:t>
            </a:r>
            <a:r>
              <a:rPr lang="en-US" dirty="0" err="1" smtClean="0"/>
              <a:t>quelle</a:t>
            </a:r>
            <a:r>
              <a:rPr lang="en-US" dirty="0" smtClean="0"/>
              <a:t> </a:t>
            </a:r>
            <a:r>
              <a:rPr lang="en-US" dirty="0" err="1" smtClean="0"/>
              <a:t>que</a:t>
            </a:r>
            <a:r>
              <a:rPr lang="en-US" dirty="0" smtClean="0"/>
              <a:t> </a:t>
            </a:r>
            <a:r>
              <a:rPr lang="en-US" dirty="0" err="1" smtClean="0"/>
              <a:t>soit</a:t>
            </a:r>
            <a:r>
              <a:rPr lang="en-US" dirty="0" smtClean="0"/>
              <a:t> </a:t>
            </a:r>
            <a:r>
              <a:rPr lang="en-US" dirty="0" err="1" smtClean="0"/>
              <a:t>leurs</a:t>
            </a:r>
            <a:r>
              <a:rPr lang="en-US" dirty="0" smtClean="0"/>
              <a:t> nature, et </a:t>
            </a:r>
            <a:r>
              <a:rPr lang="en-US" dirty="0" err="1" smtClean="0"/>
              <a:t>quelle</a:t>
            </a:r>
            <a:r>
              <a:rPr lang="en-US" dirty="0" smtClean="0"/>
              <a:t> </a:t>
            </a:r>
            <a:r>
              <a:rPr lang="en-US" dirty="0" err="1" smtClean="0"/>
              <a:t>que</a:t>
            </a:r>
            <a:r>
              <a:rPr lang="en-US" dirty="0" smtClean="0"/>
              <a:t> </a:t>
            </a:r>
            <a:r>
              <a:rPr lang="en-US" dirty="0" err="1" smtClean="0"/>
              <a:t>soit</a:t>
            </a:r>
            <a:r>
              <a:rPr lang="en-US" dirty="0" smtClean="0"/>
              <a:t> </a:t>
            </a:r>
            <a:r>
              <a:rPr lang="en-US" dirty="0" err="1" smtClean="0"/>
              <a:t>leur</a:t>
            </a:r>
            <a:r>
              <a:rPr lang="en-US" dirty="0" smtClean="0"/>
              <a:t> </a:t>
            </a:r>
            <a:r>
              <a:rPr lang="en-US" dirty="0" err="1" smtClean="0"/>
              <a:t>gravité</a:t>
            </a:r>
            <a:r>
              <a:rPr lang="en-US" dirty="0" smtClean="0"/>
              <a:t>, </a:t>
            </a:r>
            <a:r>
              <a:rPr lang="en-US" dirty="0" err="1" smtClean="0"/>
              <a:t>elle</a:t>
            </a:r>
            <a:r>
              <a:rPr lang="en-US" dirty="0" smtClean="0"/>
              <a:t> ne </a:t>
            </a:r>
            <a:r>
              <a:rPr lang="en-US" dirty="0" err="1" smtClean="0"/>
              <a:t>peuvent</a:t>
            </a:r>
            <a:r>
              <a:rPr lang="en-US" dirty="0" smtClean="0"/>
              <a:t> </a:t>
            </a:r>
            <a:r>
              <a:rPr lang="en-US" dirty="0" err="1" smtClean="0"/>
              <a:t>être</a:t>
            </a:r>
            <a:r>
              <a:rPr lang="en-US" dirty="0" smtClean="0"/>
              <a:t> </a:t>
            </a:r>
            <a:r>
              <a:rPr lang="en-US" dirty="0" err="1" smtClean="0"/>
              <a:t>considérée</a:t>
            </a:r>
            <a:r>
              <a:rPr lang="en-US" dirty="0" smtClean="0"/>
              <a:t> et </a:t>
            </a:r>
            <a:r>
              <a:rPr lang="en-US" dirty="0" err="1" smtClean="0"/>
              <a:t>appréhendée</a:t>
            </a:r>
            <a:r>
              <a:rPr lang="en-US" dirty="0" smtClean="0"/>
              <a:t> </a:t>
            </a:r>
            <a:r>
              <a:rPr lang="en-US" dirty="0" err="1" smtClean="0"/>
              <a:t>isolément</a:t>
            </a:r>
            <a:r>
              <a:rPr lang="en-US" dirty="0" smtClean="0"/>
              <a:t>, et </a:t>
            </a:r>
            <a:r>
              <a:rPr lang="en-US" dirty="0" err="1" smtClean="0"/>
              <a:t>comme</a:t>
            </a:r>
            <a:r>
              <a:rPr lang="en-US" dirty="0" smtClean="0"/>
              <a:t> les </a:t>
            </a:r>
            <a:r>
              <a:rPr lang="en-US" dirty="0" err="1" smtClean="0"/>
              <a:t>seuls</a:t>
            </a:r>
            <a:r>
              <a:rPr lang="en-US" dirty="0" smtClean="0"/>
              <a:t> </a:t>
            </a:r>
            <a:r>
              <a:rPr lang="en-US" dirty="0" err="1" smtClean="0"/>
              <a:t>témoins</a:t>
            </a:r>
            <a:r>
              <a:rPr lang="en-US" dirty="0" smtClean="0"/>
              <a:t> de </a:t>
            </a:r>
            <a:r>
              <a:rPr lang="en-US" dirty="0" err="1" smtClean="0"/>
              <a:t>difficultés</a:t>
            </a:r>
            <a:r>
              <a:rPr lang="en-US" dirty="0" smtClean="0"/>
              <a:t> du </a:t>
            </a:r>
            <a:r>
              <a:rPr lang="en-US" dirty="0" err="1" smtClean="0"/>
              <a:t>mécanisme</a:t>
            </a:r>
            <a:r>
              <a:rPr lang="en-US" dirty="0" smtClean="0"/>
              <a:t> </a:t>
            </a:r>
            <a:r>
              <a:rPr lang="en-US" dirty="0" err="1" smtClean="0"/>
              <a:t>d'apprentissage</a:t>
            </a:r>
            <a:r>
              <a:rPr lang="en-US" dirty="0" smtClean="0"/>
              <a:t>. </a:t>
            </a:r>
            <a:r>
              <a:rPr lang="en-US" dirty="0" err="1" smtClean="0"/>
              <a:t>L'enfant</a:t>
            </a:r>
            <a:r>
              <a:rPr lang="en-US" dirty="0" smtClean="0"/>
              <a:t>, </a:t>
            </a:r>
            <a:r>
              <a:rPr lang="en-US" dirty="0" err="1" smtClean="0"/>
              <a:t>l'adolescent</a:t>
            </a:r>
            <a:r>
              <a:rPr lang="en-US" dirty="0" smtClean="0"/>
              <a:t> Les </a:t>
            </a:r>
            <a:r>
              <a:rPr lang="en-US" dirty="0" err="1" smtClean="0"/>
              <a:t>élèves</a:t>
            </a:r>
            <a:r>
              <a:rPr lang="en-US" dirty="0" smtClean="0"/>
              <a:t> en </a:t>
            </a:r>
            <a:r>
              <a:rPr lang="en-US" dirty="0" err="1" smtClean="0"/>
              <a:t>difficulté</a:t>
            </a:r>
            <a:r>
              <a:rPr lang="en-US" dirty="0" smtClean="0"/>
              <a:t> ne </a:t>
            </a:r>
            <a:r>
              <a:rPr lang="en-US" dirty="0" err="1" smtClean="0"/>
              <a:t>peuvent</a:t>
            </a:r>
            <a:r>
              <a:rPr lang="en-US" dirty="0" smtClean="0"/>
              <a:t> </a:t>
            </a:r>
            <a:r>
              <a:rPr lang="en-US" dirty="0" err="1" smtClean="0"/>
              <a:t>être</a:t>
            </a:r>
            <a:r>
              <a:rPr lang="en-US" dirty="0" smtClean="0"/>
              <a:t> </a:t>
            </a:r>
            <a:r>
              <a:rPr lang="en-US" dirty="0" err="1" smtClean="0"/>
              <a:t>considérés</a:t>
            </a:r>
            <a:r>
              <a:rPr lang="en-US" dirty="0" smtClean="0"/>
              <a:t> </a:t>
            </a:r>
            <a:r>
              <a:rPr lang="en-US" dirty="0" err="1" smtClean="0"/>
              <a:t>comme</a:t>
            </a:r>
            <a:r>
              <a:rPr lang="en-US" dirty="0" smtClean="0"/>
              <a:t> </a:t>
            </a:r>
            <a:r>
              <a:rPr lang="en-US" dirty="0" err="1" smtClean="0"/>
              <a:t>une</a:t>
            </a:r>
            <a:r>
              <a:rPr lang="en-US" dirty="0" smtClean="0"/>
              <a:t> machine qui ne </a:t>
            </a:r>
            <a:r>
              <a:rPr lang="en-US" dirty="0" err="1" smtClean="0"/>
              <a:t>fonctionne</a:t>
            </a:r>
            <a:r>
              <a:rPr lang="en-US" dirty="0" smtClean="0"/>
              <a:t> pas </a:t>
            </a:r>
            <a:r>
              <a:rPr lang="en-US" dirty="0" err="1" smtClean="0"/>
              <a:t>bien</a:t>
            </a:r>
            <a:r>
              <a:rPr lang="en-US" dirty="0" smtClean="0"/>
              <a:t>, </a:t>
            </a:r>
            <a:r>
              <a:rPr lang="en-US" i="1" dirty="0" smtClean="0"/>
              <a:t>En </a:t>
            </a:r>
            <a:r>
              <a:rPr lang="en-US" i="1" dirty="0" err="1" smtClean="0"/>
              <a:t>effet</a:t>
            </a:r>
            <a:r>
              <a:rPr lang="en-US" i="1" dirty="0" smtClean="0"/>
              <a:t>, </a:t>
            </a:r>
            <a:r>
              <a:rPr lang="en-US" i="1" dirty="0" err="1" smtClean="0"/>
              <a:t>il</a:t>
            </a:r>
            <a:r>
              <a:rPr lang="en-US" i="1" dirty="0" smtClean="0"/>
              <a:t> </a:t>
            </a:r>
            <a:r>
              <a:rPr lang="en-US" i="1" dirty="0" err="1" smtClean="0"/>
              <a:t>est</a:t>
            </a:r>
            <a:r>
              <a:rPr lang="en-US" i="1" dirty="0" smtClean="0"/>
              <a:t> important d’ aider </a:t>
            </a:r>
            <a:r>
              <a:rPr lang="en-US" i="1" dirty="0" err="1" smtClean="0"/>
              <a:t>l’élève</a:t>
            </a:r>
            <a:r>
              <a:rPr lang="en-US" i="1" dirty="0" smtClean="0"/>
              <a:t> au </a:t>
            </a:r>
            <a:r>
              <a:rPr lang="en-US" i="1" dirty="0" err="1" smtClean="0"/>
              <a:t>niveau</a:t>
            </a:r>
            <a:r>
              <a:rPr lang="en-US" i="1" dirty="0" smtClean="0"/>
              <a:t> de </a:t>
            </a:r>
            <a:r>
              <a:rPr lang="en-US" i="1" dirty="0" err="1" smtClean="0"/>
              <a:t>l'apprentissage</a:t>
            </a:r>
            <a:r>
              <a:rPr lang="en-US" i="1" dirty="0" smtClean="0"/>
              <a:t> et </a:t>
            </a:r>
            <a:r>
              <a:rPr lang="en-US" i="1" dirty="0" err="1" smtClean="0"/>
              <a:t>c'est</a:t>
            </a:r>
            <a:r>
              <a:rPr lang="en-US" i="1" dirty="0" smtClean="0"/>
              <a:t> </a:t>
            </a:r>
            <a:r>
              <a:rPr lang="en-US" i="1" dirty="0" err="1" smtClean="0"/>
              <a:t>une</a:t>
            </a:r>
            <a:r>
              <a:rPr lang="en-US" i="1" dirty="0" smtClean="0"/>
              <a:t> </a:t>
            </a:r>
            <a:r>
              <a:rPr lang="en-US" i="1" dirty="0" err="1" smtClean="0"/>
              <a:t>tâche</a:t>
            </a:r>
            <a:r>
              <a:rPr lang="en-US" i="1" dirty="0" smtClean="0"/>
              <a:t> </a:t>
            </a:r>
            <a:r>
              <a:rPr lang="en-US" i="1" dirty="0" err="1" smtClean="0"/>
              <a:t>pédagogique</a:t>
            </a:r>
            <a:r>
              <a:rPr lang="en-US" i="1" dirty="0" smtClean="0"/>
              <a:t> </a:t>
            </a:r>
            <a:r>
              <a:rPr lang="en-US" i="1" dirty="0" err="1" smtClean="0"/>
              <a:t>intelligente</a:t>
            </a:r>
            <a:r>
              <a:rPr lang="en-US" i="1" dirty="0" smtClean="0"/>
              <a:t>, </a:t>
            </a:r>
            <a:r>
              <a:rPr lang="en-US" i="1" dirty="0" err="1" smtClean="0"/>
              <a:t>mais</a:t>
            </a:r>
            <a:r>
              <a:rPr lang="en-US" i="1" dirty="0" smtClean="0"/>
              <a:t> </a:t>
            </a:r>
            <a:r>
              <a:rPr lang="en-US" i="1" dirty="0" err="1" smtClean="0"/>
              <a:t>alors</a:t>
            </a:r>
            <a:r>
              <a:rPr lang="en-US" i="1" dirty="0" smtClean="0"/>
              <a:t>, nous </a:t>
            </a:r>
            <a:r>
              <a:rPr lang="en-US" i="1" dirty="0" err="1" smtClean="0"/>
              <a:t>sommes</a:t>
            </a:r>
            <a:r>
              <a:rPr lang="en-US" i="1" dirty="0" smtClean="0"/>
              <a:t> </a:t>
            </a:r>
            <a:r>
              <a:rPr lang="en-US" i="1" dirty="0" err="1" smtClean="0"/>
              <a:t>aussi</a:t>
            </a:r>
            <a:r>
              <a:rPr lang="en-US" i="1" dirty="0" smtClean="0"/>
              <a:t> </a:t>
            </a:r>
            <a:r>
              <a:rPr lang="en-US" i="1" dirty="0" err="1" smtClean="0"/>
              <a:t>nécessairement</a:t>
            </a:r>
            <a:r>
              <a:rPr lang="en-US" i="1" dirty="0" smtClean="0"/>
              <a:t> </a:t>
            </a:r>
            <a:r>
              <a:rPr lang="en-US" i="1" dirty="0" err="1" smtClean="0"/>
              <a:t>confrontés</a:t>
            </a:r>
            <a:r>
              <a:rPr lang="en-US" i="1" dirty="0" smtClean="0"/>
              <a:t> à </a:t>
            </a:r>
            <a:r>
              <a:rPr lang="en-US" i="1" dirty="0" err="1" smtClean="0"/>
              <a:t>toutes</a:t>
            </a:r>
            <a:r>
              <a:rPr lang="en-US" i="1" dirty="0" smtClean="0"/>
              <a:t> les </a:t>
            </a:r>
            <a:r>
              <a:rPr lang="en-US" i="1" dirty="0" err="1" smtClean="0"/>
              <a:t>dynamiques</a:t>
            </a:r>
            <a:r>
              <a:rPr lang="en-US" i="1" dirty="0" smtClean="0"/>
              <a:t> </a:t>
            </a:r>
            <a:r>
              <a:rPr lang="en-US" i="1" dirty="0" err="1" smtClean="0"/>
              <a:t>conflictuelles</a:t>
            </a:r>
            <a:r>
              <a:rPr lang="en-US" i="1" dirty="0" smtClean="0"/>
              <a:t> qui se </a:t>
            </a:r>
            <a:r>
              <a:rPr lang="en-US" i="1" dirty="0" err="1" smtClean="0"/>
              <a:t>sont</a:t>
            </a:r>
            <a:r>
              <a:rPr lang="en-US" i="1" dirty="0" smtClean="0"/>
              <a:t> </a:t>
            </a:r>
            <a:r>
              <a:rPr lang="en-US" i="1" dirty="0" err="1" smtClean="0"/>
              <a:t>interposés</a:t>
            </a:r>
            <a:r>
              <a:rPr lang="en-US" i="1" dirty="0" smtClean="0"/>
              <a:t> </a:t>
            </a:r>
            <a:r>
              <a:rPr lang="en-US" i="1" dirty="0" err="1" smtClean="0"/>
              <a:t>devant</a:t>
            </a:r>
            <a:r>
              <a:rPr lang="en-US" i="1" dirty="0" smtClean="0"/>
              <a:t> </a:t>
            </a:r>
            <a:r>
              <a:rPr lang="en-US" i="1" dirty="0" err="1" smtClean="0"/>
              <a:t>l'apprentissage</a:t>
            </a:r>
            <a:r>
              <a:rPr lang="en-US" i="1" dirty="0" smtClean="0"/>
              <a:t> et y </a:t>
            </a:r>
            <a:r>
              <a:rPr lang="en-US" i="1" dirty="0" err="1" smtClean="0"/>
              <a:t>ont</a:t>
            </a:r>
            <a:r>
              <a:rPr lang="en-US" i="1" dirty="0" smtClean="0"/>
              <a:t> conduit à </a:t>
            </a:r>
            <a:r>
              <a:rPr lang="en-US" i="1" dirty="0" err="1" smtClean="0"/>
              <a:t>l’echec</a:t>
            </a:r>
            <a:r>
              <a:rPr lang="en-US" i="1" dirty="0" smtClean="0"/>
              <a:t>. </a:t>
            </a:r>
            <a:r>
              <a:rPr lang="en-US" i="1" dirty="0" err="1" smtClean="0"/>
              <a:t>L'intelligence</a:t>
            </a:r>
            <a:r>
              <a:rPr lang="en-US" i="1" dirty="0" smtClean="0"/>
              <a:t> et la </a:t>
            </a:r>
            <a:r>
              <a:rPr lang="en-US" i="1" dirty="0" err="1" smtClean="0"/>
              <a:t>connaissance</a:t>
            </a:r>
            <a:r>
              <a:rPr lang="en-US" i="1" dirty="0" smtClean="0"/>
              <a:t> ne </a:t>
            </a:r>
            <a:r>
              <a:rPr lang="en-US" i="1" dirty="0" err="1" smtClean="0"/>
              <a:t>sont</a:t>
            </a:r>
            <a:r>
              <a:rPr lang="en-US" i="1" dirty="0" smtClean="0"/>
              <a:t> pas à </a:t>
            </a:r>
            <a:r>
              <a:rPr lang="en-US" i="1" dirty="0" err="1" smtClean="0"/>
              <a:t>côté</a:t>
            </a:r>
            <a:r>
              <a:rPr lang="en-US" i="1" dirty="0" smtClean="0"/>
              <a:t> de la </a:t>
            </a:r>
            <a:r>
              <a:rPr lang="en-US" i="1" dirty="0" err="1" smtClean="0"/>
              <a:t>personnalité</a:t>
            </a:r>
            <a:r>
              <a:rPr lang="en-US" i="1" dirty="0" smtClean="0"/>
              <a:t> </a:t>
            </a:r>
            <a:r>
              <a:rPr lang="en-US" i="1" dirty="0" err="1" smtClean="0"/>
              <a:t>mais</a:t>
            </a:r>
            <a:r>
              <a:rPr lang="en-US" i="1" dirty="0" smtClean="0"/>
              <a:t>, </a:t>
            </a:r>
            <a:r>
              <a:rPr lang="en-US" i="1" dirty="0" err="1" smtClean="0"/>
              <a:t>plutôt</a:t>
            </a:r>
            <a:r>
              <a:rPr lang="en-US" i="1" dirty="0" smtClean="0"/>
              <a:t>, </a:t>
            </a:r>
            <a:r>
              <a:rPr lang="en-US" i="1" dirty="0" err="1" smtClean="0"/>
              <a:t>elle</a:t>
            </a:r>
            <a:r>
              <a:rPr lang="en-US" i="1" dirty="0" smtClean="0"/>
              <a:t> </a:t>
            </a:r>
            <a:r>
              <a:rPr lang="en-US" i="1" dirty="0" err="1" smtClean="0"/>
              <a:t>est</a:t>
            </a:r>
            <a:r>
              <a:rPr lang="en-US" i="1" dirty="0" smtClean="0"/>
              <a:t> </a:t>
            </a:r>
            <a:r>
              <a:rPr lang="en-US" i="1" dirty="0" err="1" smtClean="0"/>
              <a:t>sa</a:t>
            </a:r>
            <a:r>
              <a:rPr lang="en-US" i="1" dirty="0" smtClean="0"/>
              <a:t> </a:t>
            </a:r>
            <a:r>
              <a:rPr lang="en-US" i="1" dirty="0" err="1" smtClean="0"/>
              <a:t>composante</a:t>
            </a:r>
            <a:r>
              <a:rPr lang="en-US" i="1" dirty="0" smtClean="0"/>
              <a:t> de base.</a:t>
            </a:r>
            <a:r>
              <a:rPr lang="en-US" dirty="0" smtClean="0"/>
              <a:t> </a:t>
            </a:r>
            <a:endParaRPr lang="fr-FR" dirty="0" smtClean="0"/>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Tests de personnalité</a:t>
            </a:r>
            <a:endParaRPr lang="fr-FR" dirty="0"/>
          </a:p>
        </p:txBody>
      </p:sp>
      <p:sp>
        <p:nvSpPr>
          <p:cNvPr id="3" name="Espace réservé du contenu 2"/>
          <p:cNvSpPr>
            <a:spLocks noGrp="1"/>
          </p:cNvSpPr>
          <p:nvPr>
            <p:ph idx="1"/>
          </p:nvPr>
        </p:nvSpPr>
        <p:spPr/>
        <p:txBody>
          <a:bodyPr>
            <a:normAutofit fontScale="92500" lnSpcReduction="20000"/>
          </a:bodyPr>
          <a:lstStyle/>
          <a:p>
            <a:r>
              <a:rPr lang="fr-FR" i="1" dirty="0" smtClean="0"/>
              <a:t>L'examen est appliqué auprès d'enfants, d'adolescents, d'adultes et de personnes âgées: cette diversité de domaines et d'âges nécessite la construction de l'examen de différentes manières, puisqu'il s'agit de s'adapter, d'une part, à la demande - qui varie selon le domaine d'application, l'âge de l'examiné, les motifs de l'examen - et d'autre part, il doit s'adapter avec les caractéristiques de l'examiné, et certaines données culturelles soulèvent de nouvelles questions pour le psychologue: </a:t>
            </a:r>
            <a:r>
              <a:rPr lang="fr-FR" i="1" u="sng" dirty="0" smtClean="0"/>
              <a:t>Comment construire les données de l'examen psychologique, par exemple, avec des individus appartenant à une culture différente de l'environnement de l'examinateur et aussi de la société de référence pour le test?</a:t>
            </a:r>
            <a:r>
              <a:rPr lang="fr-FR" u="sng" dirty="0" smtClean="0"/>
              <a:t> </a:t>
            </a:r>
            <a:r>
              <a:rPr lang="fr-FR" dirty="0" smtClean="0"/>
              <a:t>(</a:t>
            </a:r>
            <a:r>
              <a:rPr lang="fr-FR" b="1" dirty="0" smtClean="0"/>
              <a:t>Emmanuelli M., 2004</a:t>
            </a:r>
            <a:r>
              <a:rPr lang="fr-FR" dirty="0" smtClean="0"/>
              <a:t>)</a:t>
            </a:r>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Tests de personnalité</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réalisation d'un examen psychologique général est l'une des tâches les plus importantes du psychologue clinicien, spécialiste de l'orientation scolaire et de la psychologie scolaire. L'examen peut être demandé par un psychologue dans divers domaines: en service de santé, en milieu scolaire, en orientation judiciaire, en psychopathologie... et il est utilisé à des fins diverses: prévention, diagnostic, orientation scolaire, orientation professionnelle, exploration, recherche...</a:t>
            </a: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err="1" smtClean="0"/>
              <a:t>Recommandations</a:t>
            </a:r>
            <a:r>
              <a:rPr lang="en-US" sz="3600" dirty="0" smtClean="0"/>
              <a:t> </a:t>
            </a:r>
            <a:r>
              <a:rPr lang="en-US" sz="3600" dirty="0" smtClean="0"/>
              <a:t>internationals </a:t>
            </a:r>
            <a:r>
              <a:rPr lang="fr-FR" sz="3600" dirty="0" smtClean="0"/>
              <a:t>sur l’utilisation</a:t>
            </a:r>
            <a:br>
              <a:rPr lang="fr-FR" sz="3600" dirty="0" smtClean="0"/>
            </a:br>
            <a:r>
              <a:rPr lang="fr-FR" sz="3600" dirty="0" smtClean="0"/>
              <a:t>des tests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endParaRPr lang="fr-FR" b="1" dirty="0" smtClean="0"/>
          </a:p>
          <a:p>
            <a:r>
              <a:rPr lang="fr-FR" b="1" dirty="0" smtClean="0"/>
              <a:t>Les </a:t>
            </a:r>
            <a:r>
              <a:rPr lang="fr-FR" b="1" dirty="0" smtClean="0"/>
              <a:t>recommandations ont été officiellement émises lors de l'Assemblée générale du Comité international des tests le 24 juillet 2000 à Stockholm. Ces recommandations sont la propriété de l'International </a:t>
            </a:r>
            <a:r>
              <a:rPr lang="fr-FR" b="1" dirty="0" err="1" smtClean="0"/>
              <a:t>Testing</a:t>
            </a:r>
            <a:r>
              <a:rPr lang="fr-FR" b="1" dirty="0" smtClean="0"/>
              <a:t> </a:t>
            </a:r>
            <a:r>
              <a:rPr lang="fr-FR" b="1" dirty="0" err="1" smtClean="0"/>
              <a:t>Committee</a:t>
            </a:r>
            <a:r>
              <a:rPr lang="fr-FR" b="1" dirty="0" smtClean="0"/>
              <a:t>, et leur droit d'auteur a été déposé en 1999. L'International </a:t>
            </a:r>
            <a:r>
              <a:rPr lang="fr-FR" b="1" dirty="0" err="1" smtClean="0"/>
              <a:t>Testing</a:t>
            </a:r>
            <a:r>
              <a:rPr lang="fr-FR" b="1" dirty="0" smtClean="0"/>
              <a:t> </a:t>
            </a:r>
            <a:r>
              <a:rPr lang="fr-FR" b="1" dirty="0" err="1" smtClean="0"/>
              <a:t>Committee</a:t>
            </a:r>
            <a:r>
              <a:rPr lang="fr-FR" b="1" dirty="0" smtClean="0"/>
              <a:t> (abrégé en ITC) est une société à but non lucratif; officiellement enregistrée aux États-Unis. Cette traduction française des Recommandations a été certifiée comme version autorisée en français par la Société française de psychologie (SFP).</a:t>
            </a:r>
            <a:endParaRPr lang="fr-FR" dirty="0" smtClean="0"/>
          </a:p>
          <a:p>
            <a:r>
              <a:rPr lang="fr-FR" b="1" dirty="0" smtClean="0"/>
              <a:t>Pour plus d'informations sur la version originale anglaise des recommandations, vous pouvez consulter le site Internet de cette organisation </a:t>
            </a:r>
            <a:r>
              <a:rPr lang="fr-FR" b="1" u="sng" dirty="0" smtClean="0">
                <a:hlinkClick r:id="rId2"/>
              </a:rPr>
              <a:t>http://www.intestcom.org</a:t>
            </a:r>
            <a:r>
              <a:rPr lang="fr-FR" b="1" dirty="0" smtClean="0"/>
              <a:t> </a:t>
            </a:r>
            <a:endParaRPr lang="fr-FR" dirty="0" smtClean="0"/>
          </a:p>
          <a:p>
            <a:r>
              <a:rPr lang="fr-FR" dirty="0" smtClean="0"/>
              <a:t> </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400" dirty="0" err="1" smtClean="0"/>
              <a:t>Recommandations</a:t>
            </a:r>
            <a:r>
              <a:rPr lang="en-US" sz="4400" dirty="0" smtClean="0"/>
              <a:t> internationals </a:t>
            </a:r>
            <a:r>
              <a:rPr lang="fr-FR" sz="4400" dirty="0" smtClean="0"/>
              <a:t>sur l’utilisation</a:t>
            </a:r>
            <a:br>
              <a:rPr lang="fr-FR" sz="4400" dirty="0" smtClean="0"/>
            </a:br>
            <a:r>
              <a:rPr lang="fr-FR" sz="4400" dirty="0" smtClean="0"/>
              <a:t>des tests</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b="1" dirty="0" smtClean="0"/>
              <a:t>La  </a:t>
            </a:r>
            <a:r>
              <a:rPr lang="fr-FR" b="1" dirty="0" smtClean="0"/>
              <a:t>traduction </a:t>
            </a:r>
            <a:r>
              <a:rPr lang="fr-FR" b="1" dirty="0" smtClean="0"/>
              <a:t>des recommandations a </a:t>
            </a:r>
            <a:r>
              <a:rPr lang="fr-FR" b="1" dirty="0" smtClean="0"/>
              <a:t>été réalisée par Pierre </a:t>
            </a:r>
            <a:r>
              <a:rPr lang="fr-FR" b="1" dirty="0" err="1" smtClean="0"/>
              <a:t>Vrignaud</a:t>
            </a:r>
            <a:r>
              <a:rPr lang="fr-FR" b="1" dirty="0" smtClean="0"/>
              <a:t> (délégué SFP à la Commission d'Essais Internationale), Dana Castro (Responsable des Applications et Interventions Psychologiques à la SFP) et Jean-Luc </a:t>
            </a:r>
            <a:r>
              <a:rPr lang="fr-FR" b="1" dirty="0" err="1" smtClean="0"/>
              <a:t>Mogenet</a:t>
            </a:r>
            <a:r>
              <a:rPr lang="fr-FR" b="1" dirty="0" smtClean="0"/>
              <a:t> (Président de la Commission d'Essais SFP) dans le cadre des activités de la Comité d'essai SFP. Sa version en ligne a été assurée par Alain </a:t>
            </a:r>
            <a:r>
              <a:rPr lang="fr-FR" b="1" dirty="0" err="1" smtClean="0"/>
              <a:t>Paineau</a:t>
            </a:r>
            <a:r>
              <a:rPr lang="fr-FR" b="1" dirty="0" smtClean="0"/>
              <a:t>, responsable du site SFP.</a:t>
            </a:r>
            <a:endParaRPr lang="fr-FR" dirty="0" smtClean="0"/>
          </a:p>
          <a:p>
            <a:r>
              <a:rPr lang="fr-FR" dirty="0" smtClean="0"/>
              <a:t> </a:t>
            </a:r>
            <a:r>
              <a:rPr lang="fr-FR" b="1" dirty="0" smtClean="0"/>
              <a:t>Pour toute information concernant la version française des recommandations, vous pouvez contacter la SFP par courrier (SFP, 71 rue Edouard-Vaillant, 92774 Boulogne Billancourt Cedex) ; Soit en consultant leur site internet : </a:t>
            </a:r>
            <a:r>
              <a:rPr lang="fr-FR" b="1" u="sng" dirty="0" smtClean="0">
                <a:hlinkClick r:id="rId2"/>
              </a:rPr>
              <a:t>www.sfpsy.org</a:t>
            </a:r>
            <a:endParaRPr lang="fr-FR" b="1" u="sng" dirty="0" smtClean="0"/>
          </a:p>
          <a:p>
            <a:r>
              <a:rPr lang="fr-FR" b="1" dirty="0" smtClean="0"/>
              <a:t>Pour plus d'informations sur la version originale anglaise des recommandations, vous pouvez consulter le site Internet de cette organisation </a:t>
            </a:r>
            <a:r>
              <a:rPr lang="fr-FR" b="1" u="sng" dirty="0" smtClean="0">
                <a:hlinkClick r:id="rId3"/>
              </a:rPr>
              <a:t>http://www.intestcom.org</a:t>
            </a:r>
            <a:r>
              <a:rPr lang="fr-FR" b="1" dirty="0" smtClean="0"/>
              <a:t> </a:t>
            </a:r>
            <a:endParaRPr lang="fr-FR" dirty="0" smtClean="0"/>
          </a:p>
          <a:p>
            <a:endParaRPr lang="fr-FR"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400" dirty="0" err="1" smtClean="0"/>
              <a:t>Recommandations</a:t>
            </a:r>
            <a:r>
              <a:rPr lang="en-US" sz="4400" dirty="0" smtClean="0"/>
              <a:t> internationals </a:t>
            </a:r>
            <a:r>
              <a:rPr lang="fr-FR" sz="4400" dirty="0" smtClean="0"/>
              <a:t>sur l’utilisation</a:t>
            </a:r>
            <a:br>
              <a:rPr lang="fr-FR" sz="4400" dirty="0" smtClean="0"/>
            </a:br>
            <a:r>
              <a:rPr lang="fr-FR" sz="4400" dirty="0" smtClean="0"/>
              <a:t>des tests</a:t>
            </a:r>
            <a:endParaRPr lang="fr-FR" dirty="0"/>
          </a:p>
        </p:txBody>
      </p:sp>
      <p:sp>
        <p:nvSpPr>
          <p:cNvPr id="3" name="Espace réservé du contenu 2"/>
          <p:cNvSpPr>
            <a:spLocks noGrp="1"/>
          </p:cNvSpPr>
          <p:nvPr>
            <p:ph idx="1"/>
          </p:nvPr>
        </p:nvSpPr>
        <p:spPr/>
        <p:txBody>
          <a:bodyPr/>
          <a:lstStyle/>
          <a:p>
            <a:r>
              <a:rPr lang="fr-FR" b="1" dirty="0" smtClean="0"/>
              <a:t>À </a:t>
            </a:r>
            <a:r>
              <a:rPr lang="fr-FR" b="1" dirty="0" smtClean="0"/>
              <a:t>la base, ces recommandations, abordent plusieurs points, nous allons traiter dans ce présent cours, quelques objectifs-clés. Donc, à l’étudiant de se référer au manuel intégrale où il trouvera en détail les éléments suivants:</a:t>
            </a:r>
            <a:endParaRPr lang="fr-FR" dirty="0" smtClean="0"/>
          </a:p>
          <a:p>
            <a:r>
              <a:rPr lang="fr-FR" dirty="0" smtClean="0"/>
              <a:t>Nous avons réuni quelques éléments, dans la pratique des tests et auxquels les recommandations internationales donnent une grande importance. Nous citerons succinctement ce qui suit:</a:t>
            </a:r>
          </a:p>
          <a:p>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400" dirty="0" err="1" smtClean="0"/>
              <a:t>Recommandations</a:t>
            </a:r>
            <a:r>
              <a:rPr lang="en-US" sz="4400" dirty="0" smtClean="0"/>
              <a:t> internationals </a:t>
            </a:r>
            <a:r>
              <a:rPr lang="fr-FR" sz="4400" dirty="0" smtClean="0"/>
              <a:t>sur l’utilisation</a:t>
            </a:r>
            <a:br>
              <a:rPr lang="fr-FR" sz="4400" dirty="0" smtClean="0"/>
            </a:br>
            <a:r>
              <a:rPr lang="fr-FR" sz="4400" dirty="0" smtClean="0"/>
              <a:t>des tests</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t>1. Connaissances</a:t>
            </a:r>
            <a:r>
              <a:rPr lang="fr-FR" b="1" dirty="0" smtClean="0"/>
              <a:t>, compréhension et savoir-faire des psychologues: </a:t>
            </a:r>
            <a:endParaRPr lang="fr-FR" dirty="0" smtClean="0"/>
          </a:p>
          <a:p>
            <a:pPr>
              <a:buNone/>
            </a:pPr>
            <a:r>
              <a:rPr lang="fr-FR" dirty="0" smtClean="0"/>
              <a:t>1.1. Agir de façon professionnelle et éthique. </a:t>
            </a:r>
          </a:p>
          <a:p>
            <a:pPr>
              <a:buNone/>
            </a:pPr>
            <a:r>
              <a:rPr lang="fr-FR" dirty="0" smtClean="0"/>
              <a:t>1.2. S’assurer qu’ils ont les compétences pour utiliser les tests</a:t>
            </a:r>
          </a:p>
          <a:p>
            <a:pPr>
              <a:buNone/>
            </a:pPr>
            <a:r>
              <a:rPr lang="fr-FR" dirty="0" smtClean="0"/>
              <a:t>1.3. Prendre leurs responsabilités pour l’utilisation qu’ils font des tests </a:t>
            </a:r>
          </a:p>
          <a:p>
            <a:pPr>
              <a:buNone/>
            </a:pPr>
            <a:r>
              <a:rPr lang="fr-FR" dirty="0" smtClean="0"/>
              <a:t>1.4. S’assurer que le matériel de test est conservé en sécurité </a:t>
            </a:r>
          </a:p>
          <a:p>
            <a:pPr>
              <a:buNone/>
            </a:pPr>
            <a:r>
              <a:rPr lang="fr-FR" dirty="0" smtClean="0"/>
              <a:t>1.5. S’assurer que les résultats aux tests sont traités confidentiellement. </a:t>
            </a: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dirty="0" err="1" smtClean="0"/>
              <a:t>Recommandations</a:t>
            </a:r>
            <a:r>
              <a:rPr lang="en-US" sz="3200" dirty="0" smtClean="0"/>
              <a:t> internationals </a:t>
            </a:r>
            <a:r>
              <a:rPr lang="fr-FR" sz="3200" dirty="0" smtClean="0"/>
              <a:t>sur l’utilisation</a:t>
            </a:r>
            <a:br>
              <a:rPr lang="fr-FR" sz="3200" dirty="0" smtClean="0"/>
            </a:br>
            <a:r>
              <a:rPr lang="fr-FR" sz="3200" dirty="0" smtClean="0"/>
              <a:t>des tests</a:t>
            </a:r>
            <a:endParaRPr lang="fr-FR" sz="3200" dirty="0"/>
          </a:p>
        </p:txBody>
      </p:sp>
      <p:sp>
        <p:nvSpPr>
          <p:cNvPr id="3" name="Espace réservé du contenu 2"/>
          <p:cNvSpPr>
            <a:spLocks noGrp="1"/>
          </p:cNvSpPr>
          <p:nvPr>
            <p:ph idx="1"/>
          </p:nvPr>
        </p:nvSpPr>
        <p:spPr/>
        <p:txBody>
          <a:bodyPr>
            <a:normAutofit fontScale="77500" lnSpcReduction="20000"/>
          </a:bodyPr>
          <a:lstStyle/>
          <a:p>
            <a:pPr>
              <a:buNone/>
            </a:pPr>
            <a:r>
              <a:rPr lang="fr-FR" b="1" dirty="0" smtClean="0"/>
              <a:t>2. Assurer </a:t>
            </a:r>
            <a:r>
              <a:rPr lang="fr-FR" b="1" dirty="0" smtClean="0"/>
              <a:t>une pratique correcte dans l’utilisation des tests : </a:t>
            </a:r>
            <a:endParaRPr lang="fr-FR" dirty="0" smtClean="0"/>
          </a:p>
          <a:p>
            <a:pPr>
              <a:buNone/>
            </a:pPr>
            <a:r>
              <a:rPr lang="fr-FR" dirty="0" smtClean="0"/>
              <a:t>2.1. Estimer l’intérêt éventuel d’une utilisation des tests dans une situation d’évaluation donnée </a:t>
            </a:r>
          </a:p>
          <a:p>
            <a:pPr>
              <a:buNone/>
            </a:pPr>
            <a:r>
              <a:rPr lang="fr-FR" dirty="0" smtClean="0"/>
              <a:t>2.2. Choisir des tests techniquement fiables et appropriés à la situation </a:t>
            </a:r>
          </a:p>
          <a:p>
            <a:pPr>
              <a:buNone/>
            </a:pPr>
            <a:r>
              <a:rPr lang="fr-FR" dirty="0" smtClean="0"/>
              <a:t>2.3. Prendre effectivement en compte les questions d’équité dans l’utilisation des tests </a:t>
            </a:r>
          </a:p>
          <a:p>
            <a:pPr>
              <a:buNone/>
            </a:pPr>
            <a:r>
              <a:rPr lang="fr-FR" dirty="0" smtClean="0"/>
              <a:t>2.4. Faire les préparations requises pour la séance de tests </a:t>
            </a:r>
          </a:p>
          <a:p>
            <a:pPr>
              <a:buNone/>
            </a:pPr>
            <a:r>
              <a:rPr lang="fr-FR" dirty="0" smtClean="0"/>
              <a:t>2.5. Administrer les tests de manière appropriée</a:t>
            </a:r>
          </a:p>
          <a:p>
            <a:pPr>
              <a:buNone/>
            </a:pPr>
            <a:r>
              <a:rPr lang="fr-FR" dirty="0" smtClean="0"/>
              <a:t>2.6. Corriger et analyser les tests avec exactitude </a:t>
            </a:r>
          </a:p>
          <a:p>
            <a:pPr>
              <a:buNone/>
            </a:pPr>
            <a:r>
              <a:rPr lang="fr-FR" dirty="0" smtClean="0"/>
              <a:t>2.7. Interpréter les résultats de manière appropriée </a:t>
            </a:r>
          </a:p>
          <a:p>
            <a:pPr>
              <a:buNone/>
            </a:pPr>
            <a:r>
              <a:rPr lang="fr-FR" dirty="0" smtClean="0"/>
              <a:t>2.8. Communiquer les résultats clairement et précisément aux personnes concernées </a:t>
            </a:r>
          </a:p>
          <a:p>
            <a:pPr>
              <a:buNone/>
            </a:pPr>
            <a:r>
              <a:rPr lang="fr-FR" dirty="0" smtClean="0"/>
              <a:t>2.9. Contrôler l’adéquation du test, et de son utilisation</a:t>
            </a: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400" dirty="0" err="1" smtClean="0"/>
              <a:t>Recommandations</a:t>
            </a:r>
            <a:r>
              <a:rPr lang="en-US" sz="4400" dirty="0" smtClean="0"/>
              <a:t> </a:t>
            </a:r>
            <a:r>
              <a:rPr lang="en-US" sz="4400" dirty="0" smtClean="0"/>
              <a:t>internationals </a:t>
            </a:r>
            <a:r>
              <a:rPr lang="fr-FR" sz="4400" dirty="0" smtClean="0"/>
              <a:t>sur l’utilisation</a:t>
            </a:r>
            <a:br>
              <a:rPr lang="fr-FR" sz="4400" dirty="0" smtClean="0"/>
            </a:br>
            <a:r>
              <a:rPr lang="fr-FR" sz="4400" dirty="0" smtClean="0"/>
              <a:t>des tests</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BUT ET OBJECTIFS</a:t>
            </a:r>
            <a:endParaRPr lang="fr-FR" dirty="0" smtClean="0"/>
          </a:p>
          <a:p>
            <a:r>
              <a:rPr lang="fr-FR" dirty="0" smtClean="0"/>
              <a:t>Le but à long terme de ce projet comprend la production d’un ensemble de recommandations qui se rapportent aux compétences (connaissances, capacités, savoir-faire et autres caractéristiques personnelles) requises des utilisateurs de tests. Ces compétences sont définies en termes de critères de performance évaluables. Ces critères fournissent la base pour développer des normes de compétence exigible de tout candidat à une qualification en tant qu’utilisateur de tests. L’analyse de telles compétences doit inclure la prise en compte de questions telles que:</a:t>
            </a:r>
          </a:p>
          <a:p>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err="1" smtClean="0"/>
              <a:t>Recommandations</a:t>
            </a:r>
            <a:r>
              <a:rPr lang="en-US" sz="4000" dirty="0" smtClean="0"/>
              <a:t> internationals </a:t>
            </a:r>
            <a:r>
              <a:rPr lang="fr-FR" sz="4000" dirty="0" smtClean="0"/>
              <a:t>sur l’utilisation</a:t>
            </a:r>
            <a:br>
              <a:rPr lang="fr-FR" sz="4000" dirty="0" smtClean="0"/>
            </a:br>
            <a:r>
              <a:rPr lang="fr-FR" sz="4000" dirty="0" smtClean="0"/>
              <a:t>des tests</a:t>
            </a:r>
            <a:endParaRPr lang="fr-FR" dirty="0"/>
          </a:p>
        </p:txBody>
      </p:sp>
      <p:sp>
        <p:nvSpPr>
          <p:cNvPr id="3" name="Espace réservé du contenu 2"/>
          <p:cNvSpPr>
            <a:spLocks noGrp="1"/>
          </p:cNvSpPr>
          <p:nvPr>
            <p:ph idx="1"/>
          </p:nvPr>
        </p:nvSpPr>
        <p:spPr/>
        <p:txBody>
          <a:bodyPr>
            <a:normAutofit fontScale="92500" lnSpcReduction="10000"/>
          </a:bodyPr>
          <a:lstStyle/>
          <a:p>
            <a:pPr>
              <a:buNone/>
            </a:pPr>
            <a:endParaRPr lang="fr-FR" dirty="0" smtClean="0"/>
          </a:p>
          <a:p>
            <a:pPr>
              <a:buNone/>
            </a:pPr>
            <a:r>
              <a:rPr lang="fr-FR" dirty="0" smtClean="0"/>
              <a:t>• Les normes professionnelles et éthiques dans le </a:t>
            </a:r>
            <a:r>
              <a:rPr lang="fr-FR" dirty="0" err="1" smtClean="0"/>
              <a:t>testing</a:t>
            </a:r>
            <a:r>
              <a:rPr lang="fr-FR" dirty="0" smtClean="0"/>
              <a:t>,</a:t>
            </a:r>
            <a:endParaRPr lang="fr-FR" dirty="0" smtClean="0"/>
          </a:p>
          <a:p>
            <a:pPr>
              <a:buNone/>
            </a:pPr>
            <a:r>
              <a:rPr lang="fr-FR" dirty="0" smtClean="0"/>
              <a:t>•</a:t>
            </a:r>
            <a:r>
              <a:rPr lang="fr-FR" dirty="0" smtClean="0"/>
              <a:t> Les </a:t>
            </a:r>
            <a:r>
              <a:rPr lang="fr-FR" dirty="0" smtClean="0"/>
              <a:t>droits de la personne testée et des autres parties concernées par le processus de </a:t>
            </a:r>
            <a:r>
              <a:rPr lang="fr-FR" dirty="0" err="1" smtClean="0"/>
              <a:t>testing</a:t>
            </a:r>
            <a:r>
              <a:rPr lang="fr-FR" dirty="0" smtClean="0"/>
              <a:t>,</a:t>
            </a:r>
            <a:endParaRPr lang="fr-FR" dirty="0" smtClean="0"/>
          </a:p>
          <a:p>
            <a:pPr>
              <a:buNone/>
            </a:pPr>
            <a:r>
              <a:rPr lang="fr-FR" dirty="0" smtClean="0"/>
              <a:t>• Le choix et l’évaluation du test parmi un ensemble d’épreuves similaires,</a:t>
            </a:r>
          </a:p>
          <a:p>
            <a:pPr>
              <a:buNone/>
            </a:pPr>
            <a:r>
              <a:rPr lang="fr-FR" dirty="0" smtClean="0"/>
              <a:t>• L’administration, la cotation et l’interprétation du test,</a:t>
            </a:r>
          </a:p>
          <a:p>
            <a:pPr>
              <a:buNone/>
            </a:pPr>
            <a:r>
              <a:rPr lang="fr-FR" dirty="0" smtClean="0"/>
              <a:t>• Le compte rendu écrit et la communication des résultats</a:t>
            </a:r>
            <a:r>
              <a:rPr lang="fr-FR" dirty="0" smtClean="0"/>
              <a:t>.</a:t>
            </a:r>
            <a:endParaRPr lang="fr-F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et les techniques de tests </a:t>
            </a:r>
            <a:endParaRPr lang="fr-FR" dirty="0"/>
          </a:p>
        </p:txBody>
      </p:sp>
      <p:sp>
        <p:nvSpPr>
          <p:cNvPr id="3" name="Espace réservé du contenu 2"/>
          <p:cNvSpPr>
            <a:spLocks noGrp="1"/>
          </p:cNvSpPr>
          <p:nvPr>
            <p:ph idx="1"/>
          </p:nvPr>
        </p:nvSpPr>
        <p:spPr/>
        <p:txBody>
          <a:bodyPr>
            <a:normAutofit/>
          </a:bodyPr>
          <a:lstStyle/>
          <a:p>
            <a:r>
              <a:rPr lang="fr-FR" dirty="0" smtClean="0"/>
              <a:t>On ne peut aborder ce point en particulier sans constater que la tâche de mesure en sciences humaines est une tâche très difficile. Si la mesure dans les sciences naturelles, par exemple, est très précise, l’objet de la mesure en sciences humaines et en sciences de l'éducation est complexe, car ses objets (les objets d’étude des sciences humaines) ne sont pas fixes et ils ne peuvent pas être isolés pour être mesuré à part.</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err="1" smtClean="0"/>
              <a:t>Recommandations</a:t>
            </a:r>
            <a:r>
              <a:rPr lang="en-US" sz="4000" dirty="0" smtClean="0"/>
              <a:t> internationals </a:t>
            </a:r>
            <a:r>
              <a:rPr lang="fr-FR" sz="4000" dirty="0" smtClean="0"/>
              <a:t>sur l’utilisation</a:t>
            </a:r>
            <a:br>
              <a:rPr lang="fr-FR" sz="4000" dirty="0" smtClean="0"/>
            </a:br>
            <a:r>
              <a:rPr lang="fr-FR" sz="4000" dirty="0" smtClean="0"/>
              <a:t>des tests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Ces Recommandations doivent être considérées comme une aide plutôt que comme une contrainte. Il est nécessaire de s’assurer que les Recommandations rassemblent les principes</a:t>
            </a:r>
          </a:p>
          <a:p>
            <a:r>
              <a:rPr lang="fr-FR" dirty="0" smtClean="0"/>
              <a:t>Introduction et contexte d’origine de base universels d’une pratique correcte des tests, sans chercher à imposer une uniformité là où existent des différences légitimes, d’un pays – ou d’une zone d’application – à l’autre, en ce qui concerne les fonctions ou les pratiques La structure proposée distingue trois principaux aspects des compétences:</a:t>
            </a:r>
          </a:p>
          <a:p>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err="1" smtClean="0"/>
              <a:t>Recommandations</a:t>
            </a:r>
            <a:r>
              <a:rPr lang="en-US" sz="4000" dirty="0" smtClean="0"/>
              <a:t> internationals </a:t>
            </a:r>
            <a:r>
              <a:rPr lang="fr-FR" sz="4000" dirty="0" smtClean="0"/>
              <a:t>sur l’utilisation</a:t>
            </a:r>
            <a:br>
              <a:rPr lang="fr-FR" sz="4000" dirty="0" smtClean="0"/>
            </a:br>
            <a:r>
              <a:rPr lang="fr-FR" sz="4000" dirty="0" smtClean="0"/>
              <a:t>des tests</a:t>
            </a:r>
            <a:endParaRPr lang="fr-FR" dirty="0"/>
          </a:p>
        </p:txBody>
      </p:sp>
      <p:sp>
        <p:nvSpPr>
          <p:cNvPr id="3" name="Espace réservé du contenu 2"/>
          <p:cNvSpPr>
            <a:spLocks noGrp="1"/>
          </p:cNvSpPr>
          <p:nvPr>
            <p:ph idx="1"/>
          </p:nvPr>
        </p:nvSpPr>
        <p:spPr/>
        <p:txBody>
          <a:bodyPr>
            <a:normAutofit/>
          </a:bodyPr>
          <a:lstStyle/>
          <a:p>
            <a:endParaRPr lang="fr-FR" dirty="0" smtClean="0"/>
          </a:p>
          <a:p>
            <a:endParaRPr lang="fr-FR" dirty="0"/>
          </a:p>
        </p:txBody>
      </p:sp>
      <p:sp>
        <p:nvSpPr>
          <p:cNvPr id="4" name="Rectangle 3"/>
          <p:cNvSpPr/>
          <p:nvPr/>
        </p:nvSpPr>
        <p:spPr>
          <a:xfrm>
            <a:off x="2286000" y="1997839"/>
            <a:ext cx="4572000" cy="2862322"/>
          </a:xfrm>
          <a:prstGeom prst="rect">
            <a:avLst/>
          </a:prstGeom>
        </p:spPr>
        <p:txBody>
          <a:bodyPr>
            <a:spAutoFit/>
          </a:bodyPr>
          <a:lstStyle/>
          <a:p>
            <a:pPr>
              <a:buNone/>
            </a:pPr>
            <a:r>
              <a:rPr lang="fr-FR" dirty="0" smtClean="0"/>
              <a:t>Dans la mesure où elles sont directement liées à l’utilisation des tests, les Recommandations ont également des implications pour:</a:t>
            </a:r>
          </a:p>
          <a:p>
            <a:pPr>
              <a:buNone/>
            </a:pPr>
            <a:r>
              <a:rPr lang="fr-FR" dirty="0" smtClean="0"/>
              <a:t>• Les normes à respecter pour la construction des tests,</a:t>
            </a:r>
          </a:p>
          <a:p>
            <a:pPr>
              <a:buNone/>
            </a:pPr>
            <a:r>
              <a:rPr lang="fr-FR" dirty="0" smtClean="0"/>
              <a:t>• Les normes pour la documentation à l’usage des utilisateurs – par exemple, manuel de l’utilisateur, manuel technique,</a:t>
            </a:r>
          </a:p>
          <a:p>
            <a:r>
              <a:rPr lang="ar-SA" dirty="0" smtClean="0"/>
              <a:t> </a:t>
            </a:r>
            <a:endParaRPr lang="fr-FR"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FF0000"/>
                </a:solidFill>
              </a:rPr>
              <a:t>Les éditeurs de tests en France proposent des fiches techniques des instruments présentés en ligne pour des informations plus précises dont l’acquisition est réservée aux psychologues diplômés d’un Master Professionnel2: </a:t>
            </a:r>
          </a:p>
          <a:p>
            <a:r>
              <a:rPr lang="fr-FR" dirty="0" smtClean="0"/>
              <a:t>ECPA: </a:t>
            </a:r>
            <a:r>
              <a:rPr lang="fr-FR" dirty="0" smtClean="0">
                <a:hlinkClick r:id="rId2"/>
              </a:rPr>
              <a:t>www.ecpa.fr</a:t>
            </a:r>
            <a:endParaRPr lang="fr-FR" dirty="0" smtClean="0"/>
          </a:p>
          <a:p>
            <a:r>
              <a:rPr lang="fr-FR" dirty="0" smtClean="0"/>
              <a:t>EAP: </a:t>
            </a:r>
            <a:r>
              <a:rPr lang="fr-FR" dirty="0" smtClean="0">
                <a:hlinkClick r:id="rId3"/>
              </a:rPr>
              <a:t>http://www.editionscap.fr</a:t>
            </a:r>
            <a:r>
              <a:rPr lang="fr-FR" dirty="0" smtClean="0"/>
              <a:t> </a:t>
            </a:r>
          </a:p>
          <a:p>
            <a:r>
              <a:rPr lang="fr-FR" dirty="0" err="1" smtClean="0"/>
              <a:t>Progicom</a:t>
            </a:r>
            <a:r>
              <a:rPr lang="fr-FR" dirty="0" smtClean="0"/>
              <a:t>: </a:t>
            </a:r>
            <a:r>
              <a:rPr lang="fr-FR" dirty="0" smtClean="0">
                <a:hlinkClick r:id="rId4"/>
              </a:rPr>
              <a:t>www.progicom.com</a:t>
            </a:r>
            <a:r>
              <a:rPr lang="fr-FR" dirty="0" smtClean="0"/>
              <a:t>  </a:t>
            </a:r>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9928792-984E-4AE7-A5ED-1C4FEDC479FA}" type="slidenum">
              <a:rPr lang="fr-CA" smtClean="0"/>
              <a:pPr>
                <a:defRPr/>
              </a:pPr>
              <a:t>63</a:t>
            </a:fld>
            <a:endParaRPr lang="fr-CA" dirty="0"/>
          </a:p>
        </p:txBody>
      </p:sp>
      <p:sp>
        <p:nvSpPr>
          <p:cNvPr id="4" name="ZoneTexte 5"/>
          <p:cNvSpPr txBox="1">
            <a:spLocks noChangeArrowheads="1"/>
          </p:cNvSpPr>
          <p:nvPr>
            <p:custDataLst>
              <p:tags r:id="rId1"/>
            </p:custDataLst>
          </p:nvPr>
        </p:nvSpPr>
        <p:spPr bwMode="auto">
          <a:xfrm>
            <a:off x="500063" y="1196975"/>
            <a:ext cx="7697787" cy="5940425"/>
          </a:xfrm>
          <a:prstGeom prst="rect">
            <a:avLst/>
          </a:prstGeom>
          <a:noFill/>
          <a:ln>
            <a:noFill/>
          </a:ln>
          <a:extLst>
            <a:ext uri="{909E8E84-426E-40DD-AFC4-6F175D3DCCD1}"/>
            <a:ext uri="{91240B29-F687-4F45-9708-019B960494DF}"/>
          </a:extLst>
        </p:spPr>
        <p:txBody>
          <a:bodyPr>
            <a:spAutoFit/>
          </a:bodyPr>
          <a:lstStyle/>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Questions et Échanges</a:t>
            </a:r>
          </a:p>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Sur le cours</a:t>
            </a: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5950" lvl="2" indent="-342900" algn="ctr" eaLnBrk="0" hangingPunct="0">
              <a:buClr>
                <a:srgbClr val="D4E336"/>
              </a:buClr>
              <a:buSzPct val="95000"/>
              <a:defRPr/>
            </a:pPr>
            <a:r>
              <a:rPr lang="fr-CA" altLang="fr-FR" sz="3600" b="1" i="1" dirty="0">
                <a:latin typeface="Calibri" pitchFamily="34" charset="0"/>
              </a:rPr>
              <a:t/>
            </a:r>
            <a:br>
              <a:rPr lang="fr-CA" altLang="fr-FR" sz="3600" b="1" i="1" dirty="0">
                <a:latin typeface="Calibri" pitchFamily="34" charset="0"/>
              </a:rPr>
            </a:br>
            <a:endParaRPr lang="fr-CA" altLang="fr-FR" sz="2800" b="1" dirty="0">
              <a:solidFill>
                <a:schemeClr val="tx2"/>
              </a:solidFill>
              <a:effectLst>
                <a:outerShdw blurRad="38100" dist="38100" dir="2700000" algn="tl">
                  <a:srgbClr val="FFFFFF"/>
                </a:outerShdw>
              </a:effectLst>
              <a:ea typeface="MS PGothic" pitchFamily="34" charset="-128"/>
            </a:endParaRPr>
          </a:p>
        </p:txBody>
      </p:sp>
      <p:pic>
        <p:nvPicPr>
          <p:cNvPr id="33796" name="Picture 2" descr="Résultats de recherche d'images pour « Question »"/>
          <p:cNvPicPr>
            <a:picLocks noChangeAspect="1" noChangeArrowheads="1"/>
          </p:cNvPicPr>
          <p:nvPr>
            <p:custDataLst>
              <p:tags r:id="rId2"/>
            </p:custDataLst>
          </p:nvPr>
        </p:nvPicPr>
        <p:blipFill>
          <a:blip r:embed="rId4"/>
          <a:srcRect/>
          <a:stretch>
            <a:fillRect/>
          </a:stretch>
        </p:blipFill>
        <p:spPr bwMode="auto">
          <a:xfrm>
            <a:off x="3525838" y="2581275"/>
            <a:ext cx="2487612" cy="2932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et les techniques de tests </a:t>
            </a:r>
            <a:endParaRPr lang="fr-FR" dirty="0"/>
          </a:p>
        </p:txBody>
      </p:sp>
      <p:sp>
        <p:nvSpPr>
          <p:cNvPr id="3" name="Espace réservé du contenu 2"/>
          <p:cNvSpPr>
            <a:spLocks noGrp="1"/>
          </p:cNvSpPr>
          <p:nvPr>
            <p:ph idx="1"/>
          </p:nvPr>
        </p:nvSpPr>
        <p:spPr/>
        <p:txBody>
          <a:bodyPr>
            <a:normAutofit fontScale="85000" lnSpcReduction="20000"/>
          </a:bodyPr>
          <a:lstStyle/>
          <a:p>
            <a:r>
              <a:rPr lang="fr-FR" b="1" dirty="0" smtClean="0"/>
              <a:t>Sur la base de ce qui précède, nous pouvons comprendre pourquoi la mesure dans les sciences humaines est plus sujette à erreur que la mesure dans d'autres sciences, notamment les sciences exactes. Les méthodes standard ne sont pas développées et précises (en termes de validité, de fiabilité et de capacité à distinguer les différents niveaux d'hypothèse) ; Les sujets soumis à mesure dans les domaines éducatifs et psychologiques (tels que l'intelligence et les traits de personnalité) ne peuvent être mesurés directement, mais nous les déduisons indirectement "par des hypothèses d'unités comportementales qui sont souvent exprimées dans les axes de tests psychologiques. Les expressions quantitatives restent relatives.</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et les techniques de tests </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b="1" dirty="0" smtClean="0"/>
              <a:t>Lorsque l'élève obtient 50 points dans sa performance concernant une leçon particulière, le 50° ne signifie pas qu'il connaît complètement la moitié du sujet (50</a:t>
            </a:r>
            <a:r>
              <a:rPr lang="ar-DZ" b="1" dirty="0" smtClean="0"/>
              <a:t>٪</a:t>
            </a:r>
            <a:r>
              <a:rPr lang="fr-FR" b="1" dirty="0" smtClean="0"/>
              <a:t>), de même que zéro ne signifie pas qu'il ne sait rien (0</a:t>
            </a:r>
            <a:r>
              <a:rPr lang="ar-DZ" b="1" dirty="0" smtClean="0"/>
              <a:t>٪</a:t>
            </a:r>
            <a:r>
              <a:rPr lang="fr-FR" b="1" dirty="0" smtClean="0"/>
              <a:t>). Donc, le 50° ou le zéro c’est par rapport aux questions dans lesquelles il a été testé.</a:t>
            </a:r>
          </a:p>
          <a:p>
            <a:pPr algn="just"/>
            <a:r>
              <a:rPr lang="fr-FR" b="1" dirty="0" smtClean="0"/>
              <a:t>« Aux remarques précédentes, on peut ajouter qu’en sciences humaines, le sujet et l’objet de recherche sont les mêmes » (Fernandez L. </a:t>
            </a:r>
            <a:r>
              <a:rPr lang="fr-FR" b="1" dirty="0" err="1" smtClean="0"/>
              <a:t>Catteeuw</a:t>
            </a:r>
            <a:r>
              <a:rPr lang="fr-FR" b="1" dirty="0" smtClean="0"/>
              <a:t> M., 2001, P., 8). Quand un physicien étudie un phénomène physique, il l’étudie objectivement car l’objet qu’il étudie est différent de lui; quand un psychologue, par exemple, étudie un phénomène humain, il ne peut l’observer objectivement, car d’une manière ou d’une autre il est impliqué, l’objet qu’il étudie est le même que lui (un humain).</a:t>
            </a:r>
          </a:p>
          <a:p>
            <a:pPr algn="just"/>
            <a:endParaRPr lang="fr-F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it-IT" dirty="0" smtClean="0"/>
              <a:t>Définition du test psychologique </a:t>
            </a:r>
            <a:endParaRPr lang="fr-FR" dirty="0"/>
          </a:p>
        </p:txBody>
      </p:sp>
      <p:sp>
        <p:nvSpPr>
          <p:cNvPr id="3" name="Espace réservé du contenu 2"/>
          <p:cNvSpPr>
            <a:spLocks noGrp="1"/>
          </p:cNvSpPr>
          <p:nvPr>
            <p:ph idx="1"/>
          </p:nvPr>
        </p:nvSpPr>
        <p:spPr/>
        <p:txBody>
          <a:bodyPr>
            <a:normAutofit lnSpcReduction="10000"/>
          </a:bodyPr>
          <a:lstStyle/>
          <a:p>
            <a:r>
              <a:rPr lang="it-IT" b="1" dirty="0" smtClean="0"/>
              <a:t>Le scientifique anglais Francis Galton (1822-1911) a été le premier à utiliser le terme test psychologique, tandis que le scientifique américain James McCain Cattell a été le premier à utiliser le terme tests mentaux, et parmi les définitions courantes du test dans le patrimoine théorique de la psychométrie, on trouve les définitions de Anastasia et Cronbach; Anastasia le définit ainsi: «C'est une mesure objective et codifiée d'un échantillon de comportement» </a:t>
            </a:r>
            <a:endParaRPr lang="fr-FR"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2818</TotalTime>
  <Words>5262</Words>
  <Application>Microsoft Office PowerPoint</Application>
  <PresentationFormat>Affichage à l'écran (4:3)</PresentationFormat>
  <Paragraphs>199</Paragraphs>
  <Slides>63</Slides>
  <Notes>0</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Apex</vt:lpstr>
      <vt:lpstr>Université Abderrahmane Mira Bejaia   </vt:lpstr>
      <vt:lpstr>Introduction</vt:lpstr>
      <vt:lpstr>Introduction</vt:lpstr>
      <vt:lpstr>Introduction</vt:lpstr>
      <vt:lpstr>L’examen clinique et les techniques de tests </vt:lpstr>
      <vt:lpstr>L’examen clinique et les techniques de tests </vt:lpstr>
      <vt:lpstr>L’examen clinique et les techniques de tests </vt:lpstr>
      <vt:lpstr>L’examen clinique et les techniques de tests </vt:lpstr>
      <vt:lpstr>Définition du test psychologique </vt:lpstr>
      <vt:lpstr>Définition du test psychologique</vt:lpstr>
      <vt:lpstr>Définition du test psychologique</vt:lpstr>
      <vt:lpstr>Domaines et conditions d’utilisation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Bases des classifications des tests psychologiques</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Tests d'intelligence</vt:lpstr>
      <vt:lpstr>Examen de l'enfant scolarisé</vt:lpstr>
      <vt:lpstr>Examen de l'enfant scolarisé</vt:lpstr>
      <vt:lpstr>Examen de l'enfant scolarisé </vt:lpstr>
      <vt:lpstr>Examen de l'enfant scolarisé </vt:lpstr>
      <vt:lpstr>Examen de l'enfant scolarisé</vt:lpstr>
      <vt:lpstr>Tests de personnalité</vt:lpstr>
      <vt:lpstr>Tests de personnalité </vt:lpstr>
      <vt:lpstr>  Recommandations internationals sur l’utilisation des tests </vt:lpstr>
      <vt:lpstr>Recommandations internationals sur l’utilisation des tests</vt:lpstr>
      <vt:lpstr>Recommandations internationals sur l’utilisation des tests</vt:lpstr>
      <vt:lpstr>Recommandations internationals sur l’utilisation des tests</vt:lpstr>
      <vt:lpstr>Recommandations internationals sur l’utilisation des tests</vt:lpstr>
      <vt:lpstr>Recommandations internationals sur l’utilisation des tests</vt:lpstr>
      <vt:lpstr>Recommandations internationals sur l’utilisation des tests</vt:lpstr>
      <vt:lpstr>Recommandations internationals sur l’utilisation des tests</vt:lpstr>
      <vt:lpstr>Recommandations internationals sur l’utilisation des tests</vt:lpstr>
      <vt:lpstr>L’observation clinique et l’examen clinique </vt:lpstr>
      <vt:lpstr>Diapositive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L’examen clinique</dc:title>
  <dc:creator>Dell</dc:creator>
  <cp:lastModifiedBy>Dell</cp:lastModifiedBy>
  <cp:revision>237</cp:revision>
  <dcterms:created xsi:type="dcterms:W3CDTF">2021-10-17T15:24:09Z</dcterms:created>
  <dcterms:modified xsi:type="dcterms:W3CDTF">2021-12-21T20:28:15Z</dcterms:modified>
</cp:coreProperties>
</file>