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5" r:id="rId3"/>
    <p:sldId id="291" r:id="rId4"/>
    <p:sldId id="277" r:id="rId5"/>
    <p:sldId id="289" r:id="rId6"/>
    <p:sldId id="288" r:id="rId7"/>
    <p:sldId id="265" r:id="rId8"/>
    <p:sldId id="270" r:id="rId9"/>
    <p:sldId id="271" r:id="rId10"/>
    <p:sldId id="290" r:id="rId11"/>
    <p:sldId id="286" r:id="rId12"/>
    <p:sldId id="278" r:id="rId13"/>
    <p:sldId id="279" r:id="rId14"/>
    <p:sldId id="280" r:id="rId15"/>
    <p:sldId id="281" r:id="rId16"/>
    <p:sldId id="282" r:id="rId17"/>
    <p:sldId id="283" r:id="rId18"/>
    <p:sldId id="268"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6FEF540-CF6D-4E46-B16D-92CDD417FF42}" type="datetimeFigureOut">
              <a:rPr lang="fr-FR" smtClean="0"/>
              <a:t>22/04/2024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375054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345199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4032897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20216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680392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86FEF540-CF6D-4E46-B16D-92CDD417FF42}" type="datetimeFigureOut">
              <a:rPr lang="fr-FR" smtClean="0"/>
              <a:t>22/04/2024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1496389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86FEF540-CF6D-4E46-B16D-92CDD417FF42}" type="datetimeFigureOut">
              <a:rPr lang="fr-FR" smtClean="0"/>
              <a:t>22/04/2024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3001397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6FEF540-CF6D-4E46-B16D-92CDD417FF42}" type="datetimeFigureOut">
              <a:rPr lang="fr-FR" smtClean="0"/>
              <a:t>22/04/2024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2842883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6FEF540-CF6D-4E46-B16D-92CDD417FF42}" type="datetimeFigureOut">
              <a:rPr lang="fr-FR" smtClean="0"/>
              <a:t>22/04/2024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150068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6FEF540-CF6D-4E46-B16D-92CDD417FF42}" type="datetimeFigureOut">
              <a:rPr lang="fr-FR" smtClean="0"/>
              <a:t>22/04/2024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397796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6FEF540-CF6D-4E46-B16D-92CDD417FF42}" type="datetimeFigureOut">
              <a:rPr lang="fr-FR" smtClean="0"/>
              <a:t>22/04/2024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294385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59553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6FEF540-CF6D-4E46-B16D-92CDD417FF42}" type="datetimeFigureOut">
              <a:rPr lang="fr-FR" smtClean="0"/>
              <a:t>22/04/2024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70362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6FEF540-CF6D-4E46-B16D-92CDD417FF42}" type="datetimeFigureOut">
              <a:rPr lang="fr-FR" smtClean="0"/>
              <a:t>22/04/2024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13854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6FEF540-CF6D-4E46-B16D-92CDD417FF42}" type="datetimeFigureOut">
              <a:rPr lang="fr-FR" smtClean="0"/>
              <a:t>22/04/2024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3103268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465566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FEF540-CF6D-4E46-B16D-92CDD417FF42}" type="datetimeFigureOut">
              <a:rPr lang="fr-FR" smtClean="0"/>
              <a:t>22/04/2024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5725884-BBAA-4EF6-8189-DB2A203298C0}" type="slidenum">
              <a:rPr lang="fr-FR" smtClean="0"/>
              <a:t>‹N°›</a:t>
            </a:fld>
            <a:endParaRPr lang="fr-FR"/>
          </a:p>
        </p:txBody>
      </p:sp>
    </p:spTree>
    <p:extLst>
      <p:ext uri="{BB962C8B-B14F-4D97-AF65-F5344CB8AC3E}">
        <p14:creationId xmlns:p14="http://schemas.microsoft.com/office/powerpoint/2010/main" val="210921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6FEF540-CF6D-4E46-B16D-92CDD417FF42}" type="datetimeFigureOut">
              <a:rPr lang="fr-FR" smtClean="0"/>
              <a:t>22/04/2024</a:t>
            </a:fld>
            <a:endParaRPr lang="fr-F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5725884-BBAA-4EF6-8189-DB2A203298C0}" type="slidenum">
              <a:rPr lang="fr-FR" smtClean="0"/>
              <a:t>‹N°›</a:t>
            </a:fld>
            <a:endParaRPr lang="fr-FR"/>
          </a:p>
        </p:txBody>
      </p:sp>
    </p:spTree>
    <p:extLst>
      <p:ext uri="{BB962C8B-B14F-4D97-AF65-F5344CB8AC3E}">
        <p14:creationId xmlns:p14="http://schemas.microsoft.com/office/powerpoint/2010/main" val="2322681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Les références bibliographiques</a:t>
            </a:r>
            <a:endParaRPr lang="fr-FR" dirty="0"/>
          </a:p>
        </p:txBody>
      </p:sp>
      <p:sp>
        <p:nvSpPr>
          <p:cNvPr id="5" name="Sous-titre 4"/>
          <p:cNvSpPr>
            <a:spLocks noGrp="1"/>
          </p:cNvSpPr>
          <p:nvPr>
            <p:ph type="subTitle" idx="1"/>
          </p:nvPr>
        </p:nvSpPr>
        <p:spPr/>
        <p:txBody>
          <a:bodyPr/>
          <a:lstStyle/>
          <a:p>
            <a:r>
              <a:rPr lang="fr-FR" dirty="0" smtClean="0"/>
              <a:t>Citations et bibliographie</a:t>
            </a:r>
            <a:endParaRPr lang="fr-FR" dirty="0"/>
          </a:p>
        </p:txBody>
      </p:sp>
    </p:spTree>
    <p:extLst>
      <p:ext uri="{BB962C8B-B14F-4D97-AF65-F5344CB8AC3E}">
        <p14:creationId xmlns:p14="http://schemas.microsoft.com/office/powerpoint/2010/main" val="426511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8"/>
            <a:ext cx="10364451" cy="392135"/>
          </a:xfrm>
        </p:spPr>
        <p:txBody>
          <a:bodyPr>
            <a:normAutofit fontScale="90000"/>
          </a:bodyPr>
          <a:lstStyle/>
          <a:p>
            <a:r>
              <a:rPr lang="fr-FR" sz="2000" b="1" dirty="0"/>
              <a:t>Contenu </a:t>
            </a:r>
            <a:r>
              <a:rPr lang="fr-FR" sz="2000" b="1" dirty="0" smtClean="0"/>
              <a:t>de la référence bibliographique selon </a:t>
            </a:r>
            <a:r>
              <a:rPr lang="fr-FR" sz="1800" b="1" dirty="0" smtClean="0"/>
              <a:t>les</a:t>
            </a:r>
            <a:r>
              <a:rPr lang="fr-FR" sz="2000" b="1" dirty="0" smtClean="0"/>
              <a:t> </a:t>
            </a:r>
            <a:r>
              <a:rPr lang="fr-FR" sz="2000" b="1" dirty="0"/>
              <a:t>différents types de documents </a:t>
            </a:r>
            <a:r>
              <a:rPr lang="fr-FR" b="1" dirty="0"/>
              <a:t/>
            </a:r>
            <a:br>
              <a:rPr lang="fr-FR" b="1" dirty="0"/>
            </a:br>
            <a:endParaRPr lang="fr-FR" dirty="0"/>
          </a:p>
        </p:txBody>
      </p:sp>
      <p:graphicFrame>
        <p:nvGraphicFramePr>
          <p:cNvPr id="4" name="Espace réservé du contenu 3"/>
          <p:cNvGraphicFramePr>
            <a:graphicFrameLocks noGrp="1"/>
          </p:cNvGraphicFramePr>
          <p:nvPr>
            <p:ph sz="quarter" idx="13"/>
          </p:nvPr>
        </p:nvGraphicFramePr>
        <p:xfrm>
          <a:off x="914400" y="1148334"/>
          <a:ext cx="10363200" cy="5210302"/>
        </p:xfrm>
        <a:graphic>
          <a:graphicData uri="http://schemas.openxmlformats.org/drawingml/2006/table">
            <a:tbl>
              <a:tblPr firstRow="1" firstCol="1" bandRow="1">
                <a:tableStyleId>{5C22544A-7EE6-4342-B048-85BDC9FD1C3A}</a:tableStyleId>
              </a:tblPr>
              <a:tblGrid>
                <a:gridCol w="1727200"/>
                <a:gridCol w="1727200"/>
                <a:gridCol w="1727200"/>
                <a:gridCol w="1727200"/>
                <a:gridCol w="1727200"/>
                <a:gridCol w="1727200"/>
              </a:tblGrid>
              <a:tr h="0">
                <a:tc>
                  <a:txBody>
                    <a:bodyPr/>
                    <a:lstStyle/>
                    <a:p>
                      <a:pPr algn="ctr">
                        <a:lnSpc>
                          <a:spcPct val="107000"/>
                        </a:lnSpc>
                        <a:spcAft>
                          <a:spcPts val="0"/>
                        </a:spcAft>
                      </a:pPr>
                      <a:r>
                        <a:rPr lang="fr-FR" sz="1200">
                          <a:effectLst/>
                        </a:rPr>
                        <a:t>Type de document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0"/>
                        </a:spcAft>
                      </a:pPr>
                      <a:r>
                        <a:rPr lang="fr-FR" sz="1200">
                          <a:effectLst/>
                        </a:rPr>
                        <a:t>Auteur(s)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0"/>
                        </a:spcAft>
                      </a:pPr>
                      <a:r>
                        <a:rPr lang="fr-FR" sz="1200">
                          <a:effectLst/>
                        </a:rPr>
                        <a:t>Titre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0"/>
                        </a:spcAft>
                      </a:pPr>
                      <a:r>
                        <a:rPr lang="fr-FR" sz="1200">
                          <a:effectLst/>
                        </a:rPr>
                        <a:t>Date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0"/>
                        </a:spcAft>
                      </a:pPr>
                      <a:r>
                        <a:rPr lang="fr-FR" sz="1200">
                          <a:effectLst/>
                        </a:rPr>
                        <a:t>Informations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0"/>
                        </a:spcAft>
                      </a:pPr>
                      <a:r>
                        <a:rPr lang="fr-FR" sz="1200">
                          <a:effectLst/>
                        </a:rPr>
                        <a:t>Notes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Livre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du livre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du livre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Éditeur du livre, Lieu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Nombre de pages, ISBN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Article de revue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de l'article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l'article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 revue, Volume(Numéro), Pages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DOI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Article de journal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de l'article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l'article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Date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du journal, Pages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Nom du journal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Site Web</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de la page Web (si disponible)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 page Web</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Date de publication (si disponible)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Nom du site Web, URL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Date de consultation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Rapport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du rapport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du rapport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Organisation qui a publié le rapport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Numéro de rapport (si disponible)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Thèse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de la thèse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 thèse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Université qui a décerné la thèse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Niveau de diplôme (par exemple, M.A., Ph.D.)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Communication de conférence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de la communication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 communication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la conférence, Lieu de la conférence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DOI (si disponible)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Film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Réalisateur(s) du film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du film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sortie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Studio de production, Distributeur du film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Durée du film, Format (par exemple, DVD, Blu-ray)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Émission de télévision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Producteur(s) de l'émission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l'émission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Date de diffusion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Nom du réseau de télévision, Numéro d'épisode (si disponible)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pPr>
                      <a:endParaRPr lang="fr-FR" sz="1100">
                        <a:effectLst/>
                        <a:latin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Enregistrement audio</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Artiste(s)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l'enregistrement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Année de sortie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Label discographique, Format (par exemple, CD, vinyle)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pPr>
                      <a:endParaRPr lang="fr-FR" sz="1100">
                        <a:effectLst/>
                        <a:latin typeface="Calibri" panose="020F0502020204030204" pitchFamily="34" charset="0"/>
                        <a:cs typeface="Arial" panose="020B0604020202020204" pitchFamily="34" charset="0"/>
                      </a:endParaRPr>
                    </a:p>
                  </a:txBody>
                  <a:tcPr marL="9525" marR="9525" marT="9525" marB="9525" anchor="ctr"/>
                </a:tc>
              </a:tr>
              <a:tr h="0">
                <a:tc>
                  <a:txBody>
                    <a:bodyPr/>
                    <a:lstStyle/>
                    <a:p>
                      <a:pPr>
                        <a:lnSpc>
                          <a:spcPct val="107000"/>
                        </a:lnSpc>
                        <a:spcAft>
                          <a:spcPts val="0"/>
                        </a:spcAft>
                      </a:pPr>
                      <a:r>
                        <a:rPr lang="fr-FR" sz="1200">
                          <a:effectLst/>
                        </a:rPr>
                        <a:t>Interview</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Auteur(s) de l'interview</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Titre de l'interview</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Date de publication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0"/>
                        </a:spcAft>
                      </a:pPr>
                      <a:r>
                        <a:rPr lang="fr-FR" sz="1200">
                          <a:effectLst/>
                        </a:rPr>
                        <a:t>Nom du média où l'interview a été publiée, URL (si disponible)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pPr>
                      <a:endParaRPr lang="fr-FR" sz="1100" dirty="0">
                        <a:effectLst/>
                        <a:latin typeface="Calibri" panose="020F0502020204030204" pitchFamily="34" charset="0"/>
                        <a:cs typeface="Arial" panose="020B0604020202020204" pitchFamily="34" charset="0"/>
                      </a:endParaRPr>
                    </a:p>
                  </a:txBody>
                  <a:tcPr marL="9525" marR="9525" marT="9525" marB="9525" anchor="ctr"/>
                </a:tc>
              </a:tr>
            </a:tbl>
          </a:graphicData>
        </a:graphic>
      </p:graphicFrame>
    </p:spTree>
    <p:extLst>
      <p:ext uri="{BB962C8B-B14F-4D97-AF65-F5344CB8AC3E}">
        <p14:creationId xmlns:p14="http://schemas.microsoft.com/office/powerpoint/2010/main" val="98926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7"/>
            <a:ext cx="10364451" cy="844523"/>
          </a:xfrm>
        </p:spPr>
        <p:txBody>
          <a:bodyPr>
            <a:normAutofit fontScale="90000"/>
          </a:bodyPr>
          <a:lstStyle/>
          <a:p>
            <a:r>
              <a:rPr lang="fr-FR" sz="3200" b="1" i="1" dirty="0"/>
              <a:t>La rédaction des références bibliographiques</a:t>
            </a:r>
            <a:br>
              <a:rPr lang="fr-FR" sz="3200" b="1" i="1" dirty="0"/>
            </a:br>
            <a:endParaRPr lang="fr-FR" sz="3200" dirty="0"/>
          </a:p>
        </p:txBody>
      </p:sp>
      <p:sp>
        <p:nvSpPr>
          <p:cNvPr id="3" name="Espace réservé du contenu 2"/>
          <p:cNvSpPr>
            <a:spLocks noGrp="1"/>
          </p:cNvSpPr>
          <p:nvPr>
            <p:ph sz="quarter" idx="13"/>
          </p:nvPr>
        </p:nvSpPr>
        <p:spPr>
          <a:xfrm>
            <a:off x="913774" y="1617044"/>
            <a:ext cx="10363826" cy="4783756"/>
          </a:xfrm>
        </p:spPr>
        <p:txBody>
          <a:bodyPr>
            <a:normAutofit fontScale="92500" lnSpcReduction="10000"/>
          </a:bodyPr>
          <a:lstStyle/>
          <a:p>
            <a:pPr marL="0" indent="0">
              <a:buNone/>
            </a:pPr>
            <a:r>
              <a:rPr lang="fr-FR" b="1" dirty="0"/>
              <a:t>Les références bibliographiques peuvent être classées : </a:t>
            </a:r>
            <a:endParaRPr lang="fr-FR" dirty="0"/>
          </a:p>
          <a:p>
            <a:r>
              <a:rPr lang="fr-FR" dirty="0" smtClean="0"/>
              <a:t> </a:t>
            </a:r>
            <a:r>
              <a:rPr lang="fr-FR" dirty="0"/>
              <a:t>par ordre alphabétique d’auteurs ou de titre (quand il y a plus de 3 auteurs), </a:t>
            </a:r>
          </a:p>
          <a:p>
            <a:r>
              <a:rPr lang="fr-FR" dirty="0" smtClean="0"/>
              <a:t> </a:t>
            </a:r>
            <a:r>
              <a:rPr lang="fr-FR" dirty="0"/>
              <a:t>par ordre numérique (numéro de la citation), selon le système adopté pour l’appel de citation aux références bibliographiques, </a:t>
            </a:r>
          </a:p>
          <a:p>
            <a:r>
              <a:rPr lang="fr-FR" dirty="0" smtClean="0"/>
              <a:t>il </a:t>
            </a:r>
            <a:r>
              <a:rPr lang="fr-FR" dirty="0"/>
              <a:t>est également possible de classer les références par thèmes, périodes ou supports. </a:t>
            </a:r>
            <a:endParaRPr lang="fr-FR" dirty="0" smtClean="0"/>
          </a:p>
          <a:p>
            <a:endParaRPr lang="fr-FR" dirty="0" smtClean="0"/>
          </a:p>
          <a:p>
            <a:pPr marL="0" indent="0">
              <a:buNone/>
            </a:pPr>
            <a:r>
              <a:rPr lang="fr-FR" b="1" dirty="0" smtClean="0"/>
              <a:t>pour </a:t>
            </a:r>
            <a:r>
              <a:rPr lang="fr-FR" b="1" dirty="0"/>
              <a:t>citer vos sources, il est nécessaire de  :</a:t>
            </a:r>
            <a:endParaRPr lang="fr-FR" dirty="0"/>
          </a:p>
          <a:p>
            <a:pPr lvl="0"/>
            <a:r>
              <a:rPr lang="fr-FR" dirty="0"/>
              <a:t>Choisir un style de citation et respectez-le tout au long de votre document.</a:t>
            </a:r>
          </a:p>
          <a:p>
            <a:pPr lvl="0"/>
            <a:r>
              <a:rPr lang="fr-FR" dirty="0"/>
              <a:t>Vérifiez les informations bibliographiques de vos sources avec soin.</a:t>
            </a:r>
          </a:p>
          <a:p>
            <a:pPr lvl="0"/>
            <a:r>
              <a:rPr lang="fr-FR" dirty="0"/>
              <a:t>Utilisez un logiciel de gestion bibliographique pour vous simplifier la tâche.</a:t>
            </a:r>
            <a:r>
              <a:rPr lang="fr-FR" b="1" dirty="0"/>
              <a:t> </a:t>
            </a:r>
            <a:r>
              <a:rPr lang="fr-FR" b="1" dirty="0" err="1"/>
              <a:t>Zotero</a:t>
            </a:r>
            <a:r>
              <a:rPr lang="fr-FR" dirty="0"/>
              <a:t>, </a:t>
            </a:r>
            <a:r>
              <a:rPr lang="fr-FR" b="1" dirty="0" err="1"/>
              <a:t>Mendeley</a:t>
            </a:r>
            <a:r>
              <a:rPr lang="fr-FR" b="1" dirty="0"/>
              <a:t>, </a:t>
            </a:r>
            <a:r>
              <a:rPr lang="fr-FR" b="1" dirty="0" err="1"/>
              <a:t>RefWorks</a:t>
            </a:r>
            <a:r>
              <a:rPr lang="fr-FR" b="1" dirty="0"/>
              <a:t>, </a:t>
            </a:r>
            <a:r>
              <a:rPr lang="fr-FR" b="1" dirty="0" err="1"/>
              <a:t>EndNote</a:t>
            </a:r>
            <a:r>
              <a:rPr lang="fr-FR" b="1" dirty="0"/>
              <a:t>, </a:t>
            </a:r>
            <a:r>
              <a:rPr lang="fr-FR" b="1" dirty="0" err="1"/>
              <a:t>Noteworthy</a:t>
            </a:r>
            <a:r>
              <a:rPr lang="fr-FR" b="1" dirty="0"/>
              <a:t>…..</a:t>
            </a:r>
            <a:endParaRPr lang="fr-FR" dirty="0"/>
          </a:p>
          <a:p>
            <a:endParaRPr lang="fr-FR" dirty="0"/>
          </a:p>
        </p:txBody>
      </p:sp>
    </p:spTree>
    <p:extLst>
      <p:ext uri="{BB962C8B-B14F-4D97-AF65-F5344CB8AC3E}">
        <p14:creationId xmlns:p14="http://schemas.microsoft.com/office/powerpoint/2010/main" val="3032649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8"/>
            <a:ext cx="10364451" cy="1017778"/>
          </a:xfrm>
        </p:spPr>
        <p:txBody>
          <a:bodyPr>
            <a:normAutofit/>
          </a:bodyPr>
          <a:lstStyle/>
          <a:p>
            <a:r>
              <a:rPr lang="fr-FR" sz="2800" b="1" dirty="0"/>
              <a:t>styles de citation en sciences humaines </a:t>
            </a:r>
            <a:endParaRPr lang="fr-FR" sz="2800" dirty="0"/>
          </a:p>
        </p:txBody>
      </p:sp>
      <p:sp>
        <p:nvSpPr>
          <p:cNvPr id="3" name="Espace réservé du contenu 2"/>
          <p:cNvSpPr>
            <a:spLocks noGrp="1"/>
          </p:cNvSpPr>
          <p:nvPr>
            <p:ph sz="quarter" idx="13"/>
          </p:nvPr>
        </p:nvSpPr>
        <p:spPr>
          <a:xfrm>
            <a:off x="913774" y="1905802"/>
            <a:ext cx="10363826" cy="4235116"/>
          </a:xfrm>
        </p:spPr>
        <p:txBody>
          <a:bodyPr>
            <a:normAutofit fontScale="70000" lnSpcReduction="20000"/>
          </a:bodyPr>
          <a:lstStyle/>
          <a:p>
            <a:pPr>
              <a:buFont typeface="Wingdings" panose="05000000000000000000" pitchFamily="2" charset="2"/>
              <a:buChar char="Ø"/>
            </a:pPr>
            <a:r>
              <a:rPr lang="fr-FR" sz="3100" b="1" dirty="0" smtClean="0"/>
              <a:t>APA </a:t>
            </a:r>
            <a:endParaRPr lang="fr-FR" sz="3100" b="1" dirty="0"/>
          </a:p>
          <a:p>
            <a:pPr>
              <a:buFont typeface="Wingdings" panose="05000000000000000000" pitchFamily="2" charset="2"/>
              <a:buChar char="Ø"/>
            </a:pPr>
            <a:r>
              <a:rPr lang="fr-FR" sz="3100" b="1" dirty="0" smtClean="0"/>
              <a:t>MLA </a:t>
            </a:r>
          </a:p>
          <a:p>
            <a:pPr>
              <a:buFont typeface="Wingdings" panose="05000000000000000000" pitchFamily="2" charset="2"/>
              <a:buChar char="Ø"/>
            </a:pPr>
            <a:r>
              <a:rPr lang="fr-FR" sz="3100" b="1" dirty="0" smtClean="0"/>
              <a:t>ISO </a:t>
            </a:r>
            <a:r>
              <a:rPr lang="fr-FR" sz="3100" b="1" dirty="0"/>
              <a:t>690 </a:t>
            </a:r>
            <a:endParaRPr lang="fr-FR" sz="3100" b="1" dirty="0" smtClean="0"/>
          </a:p>
          <a:p>
            <a:pPr>
              <a:buFont typeface="Wingdings" panose="05000000000000000000" pitchFamily="2" charset="2"/>
              <a:buChar char="Ø"/>
            </a:pPr>
            <a:r>
              <a:rPr lang="fr-FR" sz="3100" b="1" dirty="0" smtClean="0"/>
              <a:t>Chicago</a:t>
            </a:r>
            <a:endParaRPr lang="fr-FR" sz="3100" b="1" dirty="0"/>
          </a:p>
          <a:p>
            <a:pPr marL="0" indent="0">
              <a:buNone/>
            </a:pPr>
            <a:endParaRPr lang="fr-FR" b="1" dirty="0" smtClean="0"/>
          </a:p>
          <a:p>
            <a:pPr marL="0" indent="0">
              <a:buNone/>
            </a:pPr>
            <a:r>
              <a:rPr lang="fr-FR" b="1" dirty="0" smtClean="0"/>
              <a:t>Le </a:t>
            </a:r>
            <a:r>
              <a:rPr lang="fr-FR" b="1" dirty="0"/>
              <a:t>choix du style de citation dépend de plusieurs facteurs, notamment :</a:t>
            </a:r>
            <a:endParaRPr lang="fr-FR" dirty="0"/>
          </a:p>
          <a:p>
            <a:pPr lvl="0"/>
            <a:r>
              <a:rPr lang="fr-FR" dirty="0"/>
              <a:t>La discipline dans laquelle vous travaillez</a:t>
            </a:r>
          </a:p>
          <a:p>
            <a:pPr lvl="0"/>
            <a:r>
              <a:rPr lang="fr-FR" dirty="0"/>
              <a:t>Les exigences de votre </a:t>
            </a:r>
            <a:r>
              <a:rPr lang="fr-FR" dirty="0" smtClean="0"/>
              <a:t>institution/directeur de recherche </a:t>
            </a:r>
            <a:r>
              <a:rPr lang="fr-FR" dirty="0"/>
              <a:t>ou de votre éditeur</a:t>
            </a:r>
          </a:p>
          <a:p>
            <a:pPr lvl="0"/>
            <a:r>
              <a:rPr lang="fr-FR" dirty="0"/>
              <a:t>Vos préférences personnelles</a:t>
            </a:r>
          </a:p>
          <a:p>
            <a:pPr marL="0" indent="0">
              <a:buNone/>
            </a:pPr>
            <a:r>
              <a:rPr lang="fr-FR" b="1" dirty="0"/>
              <a:t>Il est important de choisir un style de citation et de l'utiliser de manière cohérente tout au long de votre document.</a:t>
            </a:r>
            <a:endParaRPr lang="fr-FR" dirty="0"/>
          </a:p>
          <a:p>
            <a:endParaRPr lang="fr-FR" dirty="0"/>
          </a:p>
        </p:txBody>
      </p:sp>
    </p:spTree>
    <p:extLst>
      <p:ext uri="{BB962C8B-B14F-4D97-AF65-F5344CB8AC3E}">
        <p14:creationId xmlns:p14="http://schemas.microsoft.com/office/powerpoint/2010/main" val="41880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1" dirty="0"/>
              <a:t>APA (American </a:t>
            </a:r>
            <a:r>
              <a:rPr lang="fr-FR" sz="3200" b="1" i="1" dirty="0" err="1"/>
              <a:t>Psychological</a:t>
            </a:r>
            <a:r>
              <a:rPr lang="fr-FR" sz="3200" b="1" i="1" dirty="0"/>
              <a:t> Association</a:t>
            </a:r>
            <a:r>
              <a:rPr lang="fr-FR" sz="3200" b="1" i="1" dirty="0" smtClean="0"/>
              <a:t>)</a:t>
            </a:r>
            <a:endParaRPr lang="fr-FR" sz="3200" i="1" dirty="0"/>
          </a:p>
        </p:txBody>
      </p:sp>
      <p:sp>
        <p:nvSpPr>
          <p:cNvPr id="3" name="Espace réservé du contenu 2"/>
          <p:cNvSpPr>
            <a:spLocks noGrp="1"/>
          </p:cNvSpPr>
          <p:nvPr>
            <p:ph sz="quarter" idx="13"/>
          </p:nvPr>
        </p:nvSpPr>
        <p:spPr/>
        <p:txBody>
          <a:bodyPr/>
          <a:lstStyle/>
          <a:p>
            <a:pPr marL="0" indent="0">
              <a:buNone/>
            </a:pPr>
            <a:r>
              <a:rPr lang="fr-FR" b="1" dirty="0" smtClean="0"/>
              <a:t> </a:t>
            </a:r>
            <a:endParaRPr lang="fr-FR" dirty="0"/>
          </a:p>
          <a:p>
            <a:pPr lvl="0"/>
            <a:r>
              <a:rPr lang="fr-FR" dirty="0"/>
              <a:t>Utilisé en psychologie et en sciences sociales.</a:t>
            </a:r>
          </a:p>
          <a:p>
            <a:pPr lvl="0"/>
            <a:r>
              <a:rPr lang="fr-FR" dirty="0"/>
              <a:t>Met l'accent sur l'auteur et la date de publication.</a:t>
            </a:r>
          </a:p>
          <a:p>
            <a:pPr lvl="0"/>
            <a:r>
              <a:rPr lang="fr-FR" dirty="0"/>
              <a:t>Les citations dans le texte incluent le nom de l'auteur et l'année de publication.</a:t>
            </a:r>
          </a:p>
          <a:p>
            <a:pPr lvl="0"/>
            <a:r>
              <a:rPr lang="fr-FR" dirty="0"/>
              <a:t>La bibliographie est une liste complète des sources citées, avec des informations détaillées sur chaque source.</a:t>
            </a:r>
          </a:p>
          <a:p>
            <a:endParaRPr lang="fr-FR" dirty="0"/>
          </a:p>
        </p:txBody>
      </p:sp>
    </p:spTree>
    <p:extLst>
      <p:ext uri="{BB962C8B-B14F-4D97-AF65-F5344CB8AC3E}">
        <p14:creationId xmlns:p14="http://schemas.microsoft.com/office/powerpoint/2010/main" val="1167532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1" dirty="0" smtClean="0"/>
              <a:t> </a:t>
            </a:r>
            <a:r>
              <a:rPr lang="fr-FR" sz="3200" b="1" i="1" dirty="0"/>
              <a:t>MLA (Modern </a:t>
            </a:r>
            <a:r>
              <a:rPr lang="fr-FR" sz="3200" b="1" i="1" dirty="0" err="1"/>
              <a:t>Language</a:t>
            </a:r>
            <a:r>
              <a:rPr lang="fr-FR" sz="3200" b="1" i="1" dirty="0"/>
              <a:t> Association</a:t>
            </a:r>
            <a:r>
              <a:rPr lang="fr-FR" sz="3200" b="1" i="1" dirty="0" smtClean="0"/>
              <a:t>)</a:t>
            </a:r>
            <a:r>
              <a:rPr lang="fr-FR" sz="3200" i="1" dirty="0"/>
              <a:t/>
            </a:r>
            <a:br>
              <a:rPr lang="fr-FR" sz="3200" i="1" dirty="0"/>
            </a:br>
            <a:endParaRPr lang="fr-FR" sz="3200" i="1" dirty="0"/>
          </a:p>
        </p:txBody>
      </p:sp>
      <p:sp>
        <p:nvSpPr>
          <p:cNvPr id="3" name="Espace réservé du contenu 2"/>
          <p:cNvSpPr>
            <a:spLocks noGrp="1"/>
          </p:cNvSpPr>
          <p:nvPr>
            <p:ph sz="quarter" idx="13"/>
          </p:nvPr>
        </p:nvSpPr>
        <p:spPr/>
        <p:txBody>
          <a:bodyPr/>
          <a:lstStyle/>
          <a:p>
            <a:pPr lvl="0"/>
            <a:r>
              <a:rPr lang="fr-FR" dirty="0" smtClean="0"/>
              <a:t>Utilisé </a:t>
            </a:r>
            <a:r>
              <a:rPr lang="fr-FR" dirty="0"/>
              <a:t>en littérature, en langues et en arts.</a:t>
            </a:r>
          </a:p>
          <a:p>
            <a:pPr lvl="0"/>
            <a:r>
              <a:rPr lang="fr-FR" dirty="0"/>
              <a:t>Met l'accent sur le nom de l'auteur et le numéro de page.</a:t>
            </a:r>
          </a:p>
          <a:p>
            <a:pPr lvl="0"/>
            <a:r>
              <a:rPr lang="fr-FR" dirty="0"/>
              <a:t>Les citations dans le texte incluent le nom de l'auteur et le numéro de page.</a:t>
            </a:r>
          </a:p>
          <a:p>
            <a:pPr lvl="0"/>
            <a:r>
              <a:rPr lang="fr-FR" dirty="0"/>
              <a:t>La bibliographie est une liste complète des sources citées, avec des informations détaillées sur chaque source.</a:t>
            </a:r>
          </a:p>
          <a:p>
            <a:endParaRPr lang="fr-FR" dirty="0"/>
          </a:p>
        </p:txBody>
      </p:sp>
    </p:spTree>
    <p:extLst>
      <p:ext uri="{BB962C8B-B14F-4D97-AF65-F5344CB8AC3E}">
        <p14:creationId xmlns:p14="http://schemas.microsoft.com/office/powerpoint/2010/main" val="3876584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1" dirty="0" smtClean="0"/>
              <a:t>ISO </a:t>
            </a:r>
            <a:r>
              <a:rPr lang="fr-FR" sz="3200" b="1" i="1" dirty="0"/>
              <a:t>690</a:t>
            </a:r>
            <a:endParaRPr lang="fr-FR" sz="3200" i="1" dirty="0"/>
          </a:p>
        </p:txBody>
      </p:sp>
      <p:sp>
        <p:nvSpPr>
          <p:cNvPr id="3" name="Espace réservé du contenu 2"/>
          <p:cNvSpPr>
            <a:spLocks noGrp="1"/>
          </p:cNvSpPr>
          <p:nvPr>
            <p:ph sz="quarter" idx="13"/>
          </p:nvPr>
        </p:nvSpPr>
        <p:spPr/>
        <p:txBody>
          <a:bodyPr/>
          <a:lstStyle/>
          <a:p>
            <a:pPr marL="0" indent="0">
              <a:buNone/>
            </a:pPr>
            <a:endParaRPr lang="fr-FR" dirty="0"/>
          </a:p>
          <a:p>
            <a:pPr lvl="0"/>
            <a:r>
              <a:rPr lang="fr-FR" dirty="0"/>
              <a:t>Norme internationale de citation.</a:t>
            </a:r>
          </a:p>
          <a:p>
            <a:pPr lvl="0"/>
            <a:r>
              <a:rPr lang="fr-FR" dirty="0"/>
              <a:t>Utilisé dans plusieurs disciplines, y compris les sciences humaines.</a:t>
            </a:r>
          </a:p>
          <a:p>
            <a:pPr lvl="0"/>
            <a:r>
              <a:rPr lang="fr-FR" dirty="0"/>
              <a:t>Offre un système de citation flexible et adaptable.</a:t>
            </a:r>
          </a:p>
          <a:p>
            <a:r>
              <a:rPr lang="fr-FR" dirty="0"/>
              <a:t>La bibliographie est une liste complète des sources citées, avec des informations détaillées sur chaque source.</a:t>
            </a:r>
          </a:p>
        </p:txBody>
      </p:sp>
    </p:spTree>
    <p:extLst>
      <p:ext uri="{BB962C8B-B14F-4D97-AF65-F5344CB8AC3E}">
        <p14:creationId xmlns:p14="http://schemas.microsoft.com/office/powerpoint/2010/main" val="1686055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t>Chicago</a:t>
            </a:r>
            <a:endParaRPr lang="fr-FR" i="1" dirty="0"/>
          </a:p>
        </p:txBody>
      </p:sp>
      <p:sp>
        <p:nvSpPr>
          <p:cNvPr id="3" name="Espace réservé du contenu 2"/>
          <p:cNvSpPr>
            <a:spLocks noGrp="1"/>
          </p:cNvSpPr>
          <p:nvPr>
            <p:ph sz="quarter" idx="13"/>
          </p:nvPr>
        </p:nvSpPr>
        <p:spPr/>
        <p:txBody>
          <a:bodyPr>
            <a:normAutofit/>
          </a:bodyPr>
          <a:lstStyle/>
          <a:p>
            <a:pPr lvl="0"/>
            <a:r>
              <a:rPr lang="fr-FR" dirty="0" smtClean="0"/>
              <a:t>Offre </a:t>
            </a:r>
            <a:r>
              <a:rPr lang="fr-FR" dirty="0"/>
              <a:t>deux styles: </a:t>
            </a:r>
          </a:p>
          <a:p>
            <a:pPr lvl="1"/>
            <a:r>
              <a:rPr lang="fr-FR" b="1" dirty="0"/>
              <a:t>Chicago A:</a:t>
            </a:r>
            <a:r>
              <a:rPr lang="fr-FR" dirty="0"/>
              <a:t> notes en bas de page et bibliographie complète</a:t>
            </a:r>
          </a:p>
          <a:p>
            <a:pPr lvl="1"/>
            <a:r>
              <a:rPr lang="fr-FR" b="1" dirty="0"/>
              <a:t>Chicago B:</a:t>
            </a:r>
            <a:r>
              <a:rPr lang="fr-FR" dirty="0"/>
              <a:t> style auteur-date</a:t>
            </a:r>
          </a:p>
          <a:p>
            <a:pPr lvl="0"/>
            <a:r>
              <a:rPr lang="fr-FR" dirty="0"/>
              <a:t>Utilisé dans plusieurs disciplines, y compris l'histoire et les sciences politiques.</a:t>
            </a:r>
          </a:p>
          <a:p>
            <a:pPr lvl="0"/>
            <a:r>
              <a:rPr lang="fr-FR" dirty="0"/>
              <a:t>Les citations dans le texte incluent le nom de l'auteur et la date de publication.</a:t>
            </a:r>
          </a:p>
          <a:p>
            <a:pPr lvl="0"/>
            <a:r>
              <a:rPr lang="fr-FR" dirty="0"/>
              <a:t>La bibliographie est une liste complète des sources citées, avec des informations détaillées sur chaque source.</a:t>
            </a:r>
          </a:p>
          <a:p>
            <a:endParaRPr lang="fr-FR" dirty="0"/>
          </a:p>
        </p:txBody>
      </p:sp>
    </p:spTree>
    <p:extLst>
      <p:ext uri="{BB962C8B-B14F-4D97-AF65-F5344CB8AC3E}">
        <p14:creationId xmlns:p14="http://schemas.microsoft.com/office/powerpoint/2010/main" val="990753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sz="quarter" idx="13"/>
            <p:extLst>
              <p:ext uri="{D42A27DB-BD31-4B8C-83A1-F6EECF244321}">
                <p14:modId xmlns:p14="http://schemas.microsoft.com/office/powerpoint/2010/main" val="2014887181"/>
              </p:ext>
            </p:extLst>
          </p:nvPr>
        </p:nvGraphicFramePr>
        <p:xfrm>
          <a:off x="838200" y="856647"/>
          <a:ext cx="10515600" cy="5736658"/>
        </p:xfrm>
        <a:graphic>
          <a:graphicData uri="http://schemas.openxmlformats.org/drawingml/2006/table">
            <a:tbl>
              <a:tblPr firstRow="1" firstCol="1" bandRow="1">
                <a:tableStyleId>{5C22544A-7EE6-4342-B048-85BDC9FD1C3A}</a:tableStyleId>
              </a:tblPr>
              <a:tblGrid>
                <a:gridCol w="1568116"/>
                <a:gridCol w="4244741"/>
                <a:gridCol w="4702743"/>
              </a:tblGrid>
              <a:tr h="410494">
                <a:tc>
                  <a:txBody>
                    <a:bodyPr/>
                    <a:lstStyle/>
                    <a:p>
                      <a:pPr algn="ctr">
                        <a:lnSpc>
                          <a:spcPct val="107000"/>
                        </a:lnSpc>
                        <a:spcAft>
                          <a:spcPts val="800"/>
                        </a:spcAft>
                      </a:pPr>
                      <a:r>
                        <a:rPr lang="fr-FR" sz="1800" dirty="0">
                          <a:effectLst/>
                        </a:rPr>
                        <a:t>Style</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800"/>
                        </a:spcAft>
                      </a:pPr>
                      <a:r>
                        <a:rPr lang="fr-FR" sz="1800">
                          <a:effectLst/>
                        </a:rPr>
                        <a:t>Citation dans le texte</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gn="ctr">
                        <a:lnSpc>
                          <a:spcPct val="107000"/>
                        </a:lnSpc>
                        <a:spcAft>
                          <a:spcPts val="800"/>
                        </a:spcAft>
                      </a:pPr>
                      <a:r>
                        <a:rPr lang="fr-FR" sz="1800">
                          <a:effectLst/>
                        </a:rPr>
                        <a:t>Bibliographie</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781579">
                <a:tc>
                  <a:txBody>
                    <a:bodyPr/>
                    <a:lstStyle/>
                    <a:p>
                      <a:pPr>
                        <a:lnSpc>
                          <a:spcPct val="107000"/>
                        </a:lnSpc>
                        <a:spcAft>
                          <a:spcPts val="800"/>
                        </a:spcAft>
                      </a:pPr>
                      <a:r>
                        <a:rPr lang="fr-FR" sz="1800">
                          <a:effectLst/>
                        </a:rPr>
                        <a:t>APA</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dirty="0">
                          <a:effectLst/>
                        </a:rPr>
                        <a:t>Auteur (année de publication)</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(Année de publication). Titre de l'ouvrage. Ville de publication: Éditeur.</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781579">
                <a:tc>
                  <a:txBody>
                    <a:bodyPr/>
                    <a:lstStyle/>
                    <a:p>
                      <a:pPr>
                        <a:lnSpc>
                          <a:spcPct val="107000"/>
                        </a:lnSpc>
                        <a:spcAft>
                          <a:spcPts val="800"/>
                        </a:spcAft>
                      </a:pPr>
                      <a:r>
                        <a:rPr lang="fr-FR" sz="1800">
                          <a:effectLst/>
                        </a:rPr>
                        <a:t>MLA</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(numéro de page)</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(Année de publication). Titre de l'ouvrage. Ville de publication: Éditeur.</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1557352">
                <a:tc>
                  <a:txBody>
                    <a:bodyPr/>
                    <a:lstStyle/>
                    <a:p>
                      <a:pPr>
                        <a:lnSpc>
                          <a:spcPct val="107000"/>
                        </a:lnSpc>
                        <a:spcAft>
                          <a:spcPts val="800"/>
                        </a:spcAft>
                      </a:pPr>
                      <a:r>
                        <a:rPr lang="fr-FR" sz="1800">
                          <a:effectLst/>
                        </a:rPr>
                        <a:t>ISO 690</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(année de publication)</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(Année de publication). Titre de l'ouvrage. Information et documentation - Règles de présentation des références. Genève: Organisation internationale de normalisation.</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781579">
                <a:tc>
                  <a:txBody>
                    <a:bodyPr/>
                    <a:lstStyle/>
                    <a:p>
                      <a:pPr>
                        <a:lnSpc>
                          <a:spcPct val="107000"/>
                        </a:lnSpc>
                        <a:spcAft>
                          <a:spcPts val="800"/>
                        </a:spcAft>
                      </a:pPr>
                      <a:r>
                        <a:rPr lang="fr-FR" sz="1800" dirty="0">
                          <a:effectLst/>
                        </a:rPr>
                        <a:t>Chicago A</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Notes en bas de page</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(Année de publication). Titre de l'ouvrage. Ville de publication: Éditeur.</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1424075">
                <a:tc>
                  <a:txBody>
                    <a:bodyPr/>
                    <a:lstStyle/>
                    <a:p>
                      <a:pPr>
                        <a:lnSpc>
                          <a:spcPct val="107000"/>
                        </a:lnSpc>
                        <a:spcAft>
                          <a:spcPts val="800"/>
                        </a:spcAft>
                      </a:pPr>
                      <a:r>
                        <a:rPr lang="fr-FR" sz="1800">
                          <a:effectLst/>
                        </a:rPr>
                        <a:t>Chicago B</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a:effectLst/>
                        </a:rPr>
                        <a:t>Auteur (année de publication)</a:t>
                      </a:r>
                      <a:endParaRPr lang="fr-FR" sz="18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a:lnSpc>
                          <a:spcPct val="107000"/>
                        </a:lnSpc>
                        <a:spcAft>
                          <a:spcPts val="800"/>
                        </a:spcAft>
                      </a:pPr>
                      <a:r>
                        <a:rPr lang="fr-FR" sz="1800" dirty="0">
                          <a:effectLst/>
                        </a:rPr>
                        <a:t>Auteur. (Année de publication). Titre de l'ouvrage. Ville de publication: Éditeur.</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bl>
          </a:graphicData>
        </a:graphic>
      </p:graphicFrame>
    </p:spTree>
    <p:extLst>
      <p:ext uri="{BB962C8B-B14F-4D97-AF65-F5344CB8AC3E}">
        <p14:creationId xmlns:p14="http://schemas.microsoft.com/office/powerpoint/2010/main" val="2796085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7"/>
            <a:ext cx="10364451" cy="863774"/>
          </a:xfrm>
        </p:spPr>
        <p:txBody>
          <a:bodyPr>
            <a:normAutofit fontScale="90000"/>
          </a:bodyPr>
          <a:lstStyle/>
          <a:p>
            <a:r>
              <a:rPr lang="fr-FR" sz="2200" b="1" dirty="0"/>
              <a:t>Principales abréviations utilisables dans la rédaction des références</a:t>
            </a:r>
            <a:br>
              <a:rPr lang="fr-FR" sz="2200" b="1" dirty="0"/>
            </a:br>
            <a:endParaRPr lang="fr-FR" dirty="0"/>
          </a:p>
        </p:txBody>
      </p:sp>
      <p:sp>
        <p:nvSpPr>
          <p:cNvPr id="3" name="Espace réservé du contenu 2"/>
          <p:cNvSpPr>
            <a:spLocks noGrp="1"/>
          </p:cNvSpPr>
          <p:nvPr>
            <p:ph sz="quarter" idx="13"/>
          </p:nvPr>
        </p:nvSpPr>
        <p:spPr>
          <a:xfrm>
            <a:off x="913774" y="1482291"/>
            <a:ext cx="10363826" cy="5014762"/>
          </a:xfrm>
        </p:spPr>
        <p:txBody>
          <a:bodyPr>
            <a:normAutofit fontScale="92500" lnSpcReduction="10000"/>
          </a:bodyPr>
          <a:lstStyle/>
          <a:p>
            <a:r>
              <a:rPr lang="fr-FR" b="1" dirty="0" smtClean="0"/>
              <a:t>2e</a:t>
            </a:r>
            <a:r>
              <a:rPr lang="fr-FR" b="1" dirty="0"/>
              <a:t>, 3e, etc. </a:t>
            </a:r>
            <a:r>
              <a:rPr lang="fr-FR" b="1" dirty="0" err="1"/>
              <a:t>euxième</a:t>
            </a:r>
            <a:r>
              <a:rPr lang="fr-FR" b="1" dirty="0"/>
              <a:t>, troisième, </a:t>
            </a:r>
            <a:r>
              <a:rPr lang="fr-FR" b="1" dirty="0" err="1"/>
              <a:t>etc</a:t>
            </a:r>
            <a:r>
              <a:rPr lang="fr-FR" b="1" dirty="0"/>
              <a:t> (mention </a:t>
            </a:r>
            <a:r>
              <a:rPr lang="fr-FR" b="1" dirty="0" smtClean="0"/>
              <a:t>d’édition) </a:t>
            </a:r>
          </a:p>
          <a:p>
            <a:r>
              <a:rPr lang="fr-FR" dirty="0" smtClean="0"/>
              <a:t>chap. chapitre(s</a:t>
            </a:r>
            <a:r>
              <a:rPr lang="fr-FR" dirty="0"/>
              <a:t>), </a:t>
            </a:r>
            <a:r>
              <a:rPr lang="fr-FR" dirty="0" err="1"/>
              <a:t>chapter</a:t>
            </a:r>
            <a:r>
              <a:rPr lang="fr-FR" dirty="0"/>
              <a:t> (terme </a:t>
            </a:r>
            <a:r>
              <a:rPr lang="fr-FR" dirty="0" smtClean="0"/>
              <a:t>anglais)</a:t>
            </a:r>
          </a:p>
          <a:p>
            <a:r>
              <a:rPr lang="fr-FR" dirty="0" smtClean="0"/>
              <a:t> </a:t>
            </a:r>
            <a:r>
              <a:rPr lang="fr-FR" dirty="0" err="1" smtClean="0"/>
              <a:t>dir</a:t>
            </a:r>
            <a:r>
              <a:rPr lang="fr-FR" dirty="0" smtClean="0"/>
              <a:t>. dirigé </a:t>
            </a:r>
            <a:r>
              <a:rPr lang="fr-FR" dirty="0"/>
              <a:t>par, directeur (de </a:t>
            </a:r>
            <a:r>
              <a:rPr lang="fr-FR" dirty="0" smtClean="0"/>
              <a:t>publication)</a:t>
            </a:r>
          </a:p>
          <a:p>
            <a:r>
              <a:rPr lang="fr-FR" dirty="0" smtClean="0"/>
              <a:t> éd. édition</a:t>
            </a:r>
            <a:r>
              <a:rPr lang="fr-FR" dirty="0"/>
              <a:t>, éditeur(s) (</a:t>
            </a:r>
            <a:r>
              <a:rPr lang="fr-FR" dirty="0" smtClean="0"/>
              <a:t>intellectuel) </a:t>
            </a:r>
            <a:r>
              <a:rPr lang="fr-FR" dirty="0" err="1" smtClean="0"/>
              <a:t>ed</a:t>
            </a:r>
            <a:r>
              <a:rPr lang="fr-FR" dirty="0" smtClean="0"/>
              <a:t>. </a:t>
            </a:r>
            <a:r>
              <a:rPr lang="fr-FR" dirty="0" err="1" smtClean="0"/>
              <a:t>edition</a:t>
            </a:r>
            <a:r>
              <a:rPr lang="fr-FR" dirty="0"/>
              <a:t>, editor(s) (termes anglais)</a:t>
            </a:r>
          </a:p>
          <a:p>
            <a:r>
              <a:rPr lang="fr-FR" dirty="0" smtClean="0"/>
              <a:t>al. et </a:t>
            </a:r>
            <a:r>
              <a:rPr lang="fr-FR" dirty="0"/>
              <a:t>(et autres auteurs)</a:t>
            </a:r>
          </a:p>
          <a:p>
            <a:r>
              <a:rPr lang="fr-FR" dirty="0" smtClean="0"/>
              <a:t>no. </a:t>
            </a:r>
            <a:r>
              <a:rPr lang="fr-FR" dirty="0" err="1" smtClean="0"/>
              <a:t>number</a:t>
            </a:r>
            <a:r>
              <a:rPr lang="fr-FR" dirty="0" smtClean="0"/>
              <a:t>(s</a:t>
            </a:r>
            <a:r>
              <a:rPr lang="fr-FR" dirty="0"/>
              <a:t>) (terme </a:t>
            </a:r>
            <a:r>
              <a:rPr lang="fr-FR" dirty="0" smtClean="0"/>
              <a:t>anglais), n° Numéro </a:t>
            </a:r>
            <a:r>
              <a:rPr lang="fr-FR" dirty="0"/>
              <a:t>(terme français</a:t>
            </a:r>
          </a:p>
          <a:p>
            <a:r>
              <a:rPr lang="fr-FR" dirty="0" smtClean="0"/>
              <a:t>P page(s</a:t>
            </a:r>
            <a:r>
              <a:rPr lang="fr-FR" dirty="0"/>
              <a:t>)</a:t>
            </a:r>
          </a:p>
          <a:p>
            <a:r>
              <a:rPr lang="fr-FR" dirty="0" err="1" smtClean="0"/>
              <a:t>rév</a:t>
            </a:r>
            <a:r>
              <a:rPr lang="fr-FR" dirty="0" smtClean="0"/>
              <a:t>. révisé(e</a:t>
            </a:r>
            <a:r>
              <a:rPr lang="fr-FR" dirty="0"/>
              <a:t>), révision</a:t>
            </a:r>
          </a:p>
          <a:p>
            <a:r>
              <a:rPr lang="fr-FR" dirty="0" err="1" smtClean="0"/>
              <a:t>rev</a:t>
            </a:r>
            <a:r>
              <a:rPr lang="fr-FR" dirty="0" smtClean="0"/>
              <a:t>. revu(e</a:t>
            </a:r>
            <a:r>
              <a:rPr lang="fr-FR" dirty="0"/>
              <a:t>), </a:t>
            </a:r>
            <a:r>
              <a:rPr lang="fr-FR" dirty="0" err="1"/>
              <a:t>revised</a:t>
            </a:r>
            <a:r>
              <a:rPr lang="fr-FR" dirty="0"/>
              <a:t> (termes anglais)</a:t>
            </a:r>
          </a:p>
          <a:p>
            <a:r>
              <a:rPr lang="fr-FR" dirty="0" smtClean="0"/>
              <a:t>T tome(s</a:t>
            </a:r>
            <a:r>
              <a:rPr lang="fr-FR" dirty="0"/>
              <a:t>)</a:t>
            </a:r>
          </a:p>
          <a:p>
            <a:r>
              <a:rPr lang="fr-FR" dirty="0" smtClean="0"/>
              <a:t>vol. </a:t>
            </a:r>
            <a:r>
              <a:rPr lang="fr-FR" dirty="0" smtClean="0"/>
              <a:t>volumes(s)</a:t>
            </a:r>
            <a:endParaRPr lang="fr-FR" dirty="0"/>
          </a:p>
        </p:txBody>
      </p:sp>
    </p:spTree>
    <p:extLst>
      <p:ext uri="{BB962C8B-B14F-4D97-AF65-F5344CB8AC3E}">
        <p14:creationId xmlns:p14="http://schemas.microsoft.com/office/powerpoint/2010/main" val="983341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8"/>
            <a:ext cx="10364451" cy="834898"/>
          </a:xfrm>
        </p:spPr>
        <p:txBody>
          <a:bodyPr>
            <a:normAutofit/>
          </a:bodyPr>
          <a:lstStyle/>
          <a:p>
            <a:r>
              <a:rPr lang="fr-FR" sz="2400" b="1" dirty="0" smtClean="0"/>
              <a:t>Pourquoi il est important de citer les références</a:t>
            </a:r>
            <a:endParaRPr lang="fr-FR" sz="2400" b="1" dirty="0"/>
          </a:p>
        </p:txBody>
      </p:sp>
      <p:sp>
        <p:nvSpPr>
          <p:cNvPr id="3" name="Espace réservé du contenu 2"/>
          <p:cNvSpPr>
            <a:spLocks noGrp="1"/>
          </p:cNvSpPr>
          <p:nvPr>
            <p:ph sz="quarter" idx="13"/>
          </p:nvPr>
        </p:nvSpPr>
        <p:spPr>
          <a:xfrm>
            <a:off x="913773" y="1453416"/>
            <a:ext cx="10771295" cy="5159140"/>
          </a:xfrm>
        </p:spPr>
        <p:txBody>
          <a:bodyPr>
            <a:normAutofit/>
          </a:bodyPr>
          <a:lstStyle/>
          <a:p>
            <a:pPr marL="0" indent="0" algn="just">
              <a:buNone/>
            </a:pPr>
            <a:r>
              <a:rPr lang="fr-FR" dirty="0"/>
              <a:t>Il est important de citer ses références bibliographiques pour plusieurs raisons :</a:t>
            </a:r>
          </a:p>
          <a:p>
            <a:pPr algn="just"/>
            <a:r>
              <a:rPr lang="fr-FR" b="1" dirty="0"/>
              <a:t>1. Donner du crédit aux auteurs</a:t>
            </a:r>
            <a:endParaRPr lang="fr-FR" dirty="0"/>
          </a:p>
          <a:p>
            <a:pPr marL="0" indent="0" algn="just">
              <a:buNone/>
            </a:pPr>
            <a:r>
              <a:rPr lang="fr-FR" dirty="0"/>
              <a:t>Citer ses sources permet de reconnaître le travail des auteurs dont on s'est inspiré. C'est une question d'éthique et de respect envers leur contribution intellectuelle.</a:t>
            </a:r>
          </a:p>
          <a:p>
            <a:pPr algn="just"/>
            <a:r>
              <a:rPr lang="fr-FR" b="1" dirty="0"/>
              <a:t>2. Éviter le plagiat</a:t>
            </a:r>
            <a:endParaRPr lang="fr-FR" dirty="0"/>
          </a:p>
          <a:p>
            <a:pPr marL="0" indent="0" algn="just">
              <a:buNone/>
            </a:pPr>
            <a:r>
              <a:rPr lang="fr-FR" dirty="0"/>
              <a:t>Le plagiat est le fait de copier le travail d'une autre personne sans le citer. C'est une pratique malhonnête et inacceptable qui peut avoir de graves conséquences. Citer ses sources permet d'éviter le plagiat en indiquant clairement les sources des informations que l'on utilise.</a:t>
            </a:r>
          </a:p>
          <a:p>
            <a:endParaRPr lang="fr-FR" dirty="0"/>
          </a:p>
        </p:txBody>
      </p:sp>
    </p:spTree>
    <p:extLst>
      <p:ext uri="{BB962C8B-B14F-4D97-AF65-F5344CB8AC3E}">
        <p14:creationId xmlns:p14="http://schemas.microsoft.com/office/powerpoint/2010/main" val="100434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7"/>
            <a:ext cx="10364451" cy="998527"/>
          </a:xfrm>
        </p:spPr>
        <p:txBody>
          <a:bodyPr>
            <a:normAutofit/>
          </a:bodyPr>
          <a:lstStyle/>
          <a:p>
            <a:r>
              <a:rPr lang="fr-FR" sz="2800" b="1" dirty="0"/>
              <a:t>Pourquoi il est important de citer les références</a:t>
            </a:r>
            <a:endParaRPr lang="fr-FR" sz="2800" dirty="0"/>
          </a:p>
        </p:txBody>
      </p:sp>
      <p:sp>
        <p:nvSpPr>
          <p:cNvPr id="3" name="Espace réservé du contenu 2"/>
          <p:cNvSpPr>
            <a:spLocks noGrp="1"/>
          </p:cNvSpPr>
          <p:nvPr>
            <p:ph sz="quarter" idx="13"/>
          </p:nvPr>
        </p:nvSpPr>
        <p:spPr>
          <a:xfrm>
            <a:off x="913774" y="1876926"/>
            <a:ext cx="10363826" cy="3914273"/>
          </a:xfrm>
        </p:spPr>
        <p:txBody>
          <a:bodyPr>
            <a:normAutofit fontScale="92500" lnSpcReduction="20000"/>
          </a:bodyPr>
          <a:lstStyle/>
          <a:p>
            <a:pPr algn="just"/>
            <a:r>
              <a:rPr lang="fr-FR" b="1" dirty="0"/>
              <a:t>3. Permettre aux lecteurs de vérifier les informations</a:t>
            </a:r>
            <a:endParaRPr lang="fr-FR" dirty="0"/>
          </a:p>
          <a:p>
            <a:pPr marL="0" indent="0" algn="just">
              <a:buNone/>
            </a:pPr>
            <a:r>
              <a:rPr lang="fr-FR" dirty="0"/>
              <a:t>Citer ses sources permet aux lecteurs de retrouver les sources originales des informations que l'on présente. Cela leur permet de vérifier la véracité des informations et d'en apprendre davantage sur le sujet.</a:t>
            </a:r>
          </a:p>
          <a:p>
            <a:pPr algn="just"/>
            <a:r>
              <a:rPr lang="fr-FR" b="1" dirty="0"/>
              <a:t>4. Donner de la crédibilité à son travail</a:t>
            </a:r>
            <a:endParaRPr lang="fr-FR" dirty="0"/>
          </a:p>
          <a:p>
            <a:pPr marL="0" indent="0" algn="just">
              <a:buNone/>
            </a:pPr>
            <a:r>
              <a:rPr lang="fr-FR" dirty="0"/>
              <a:t>Citer ses sources montre que l'on a effectué des recherches sérieuses et que l'on a utilisé des sources fiables. Cela donne de la crédibilité à son travail et permet de le prendre plus au sérieux.</a:t>
            </a:r>
          </a:p>
          <a:p>
            <a:pPr algn="just"/>
            <a:r>
              <a:rPr lang="fr-FR" b="1" dirty="0"/>
              <a:t>5. Faciliter la recherche</a:t>
            </a:r>
            <a:endParaRPr lang="fr-FR" dirty="0"/>
          </a:p>
          <a:p>
            <a:pPr marL="0" indent="0" algn="just">
              <a:buNone/>
            </a:pPr>
            <a:r>
              <a:rPr lang="fr-FR" dirty="0"/>
              <a:t>Citer ses sources permet aux autres chercheurs de retrouver facilement les sources que l'on a utilisées. Cela facilite la recherche et permet de faire avancer la connaissance.</a:t>
            </a:r>
          </a:p>
          <a:p>
            <a:endParaRPr lang="fr-FR" dirty="0"/>
          </a:p>
        </p:txBody>
      </p:sp>
    </p:spTree>
    <p:extLst>
      <p:ext uri="{BB962C8B-B14F-4D97-AF65-F5344CB8AC3E}">
        <p14:creationId xmlns:p14="http://schemas.microsoft.com/office/powerpoint/2010/main" val="318704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327260"/>
            <a:ext cx="10364451" cy="856648"/>
          </a:xfrm>
        </p:spPr>
        <p:txBody>
          <a:bodyPr/>
          <a:lstStyle/>
          <a:p>
            <a:r>
              <a:rPr lang="fr-FR" dirty="0" smtClean="0"/>
              <a:t>Le plagiat</a:t>
            </a:r>
            <a:endParaRPr lang="fr-FR" dirty="0"/>
          </a:p>
        </p:txBody>
      </p:sp>
      <p:sp>
        <p:nvSpPr>
          <p:cNvPr id="3" name="Espace réservé du contenu 2"/>
          <p:cNvSpPr>
            <a:spLocks noGrp="1"/>
          </p:cNvSpPr>
          <p:nvPr>
            <p:ph sz="quarter" idx="13"/>
          </p:nvPr>
        </p:nvSpPr>
        <p:spPr>
          <a:xfrm>
            <a:off x="913774" y="1453415"/>
            <a:ext cx="10363826" cy="4908883"/>
          </a:xfrm>
        </p:spPr>
        <p:txBody>
          <a:bodyPr>
            <a:normAutofit fontScale="92500" lnSpcReduction="20000"/>
          </a:bodyPr>
          <a:lstStyle/>
          <a:p>
            <a:pPr marL="0" indent="0" algn="just">
              <a:buNone/>
            </a:pPr>
            <a:r>
              <a:rPr lang="fr-FR" dirty="0"/>
              <a:t>Le plagiat est l'acte de copier délibérément le travail, les idées, ou le contenu original d'une autre personne sans donner crédit à l'auteur original. C'est une forme de fraude intellectuelle et académique qui viole les principes éthiques et la propriété intellectuelle. Le plagiat peut se produire dans différents contextes : académique, artistique, professionnel, et même dans les médias </a:t>
            </a:r>
            <a:r>
              <a:rPr lang="fr-FR" dirty="0" smtClean="0"/>
              <a:t>numériques.</a:t>
            </a:r>
          </a:p>
          <a:p>
            <a:pPr marL="0" indent="0" algn="just">
              <a:buNone/>
            </a:pPr>
            <a:r>
              <a:rPr lang="fr-FR" dirty="0" smtClean="0"/>
              <a:t>Il </a:t>
            </a:r>
            <a:r>
              <a:rPr lang="fr-FR" dirty="0"/>
              <a:t>existe plusieurs types de plagiat…</a:t>
            </a:r>
          </a:p>
          <a:p>
            <a:pPr lvl="0" algn="just"/>
            <a:r>
              <a:rPr lang="fr-FR" b="1" dirty="0"/>
              <a:t>Copier et coller</a:t>
            </a:r>
            <a:r>
              <a:rPr lang="fr-FR" dirty="0"/>
              <a:t> : Il s'agit de copier le texte d'une autre source sans le citer.</a:t>
            </a:r>
          </a:p>
          <a:p>
            <a:pPr lvl="0" algn="just"/>
            <a:r>
              <a:rPr lang="fr-FR" b="1" dirty="0"/>
              <a:t>Paraphraser</a:t>
            </a:r>
            <a:r>
              <a:rPr lang="fr-FR" dirty="0"/>
              <a:t> : Il s'agit de reformuler le texte d'une autre source sans le citer.</a:t>
            </a:r>
          </a:p>
          <a:p>
            <a:pPr lvl="0" algn="just"/>
            <a:r>
              <a:rPr lang="fr-FR" b="1" dirty="0"/>
              <a:t>Traduction</a:t>
            </a:r>
            <a:r>
              <a:rPr lang="fr-FR" dirty="0"/>
              <a:t> : Il s'agit de traduire le texte d'une autre source sans le citer.</a:t>
            </a:r>
          </a:p>
          <a:p>
            <a:pPr lvl="0" algn="just"/>
            <a:r>
              <a:rPr lang="fr-FR" b="1" dirty="0"/>
              <a:t>Citation incorrecte</a:t>
            </a:r>
            <a:r>
              <a:rPr lang="fr-FR" dirty="0"/>
              <a:t> : Il s'agit de citer une source incorrectement ou incomplètement.</a:t>
            </a:r>
          </a:p>
          <a:p>
            <a:pPr marL="0" indent="0" algn="just">
              <a:buNone/>
            </a:pPr>
            <a:r>
              <a:rPr lang="fr-FR" dirty="0" smtClean="0"/>
              <a:t>En </a:t>
            </a:r>
            <a:r>
              <a:rPr lang="fr-FR" dirty="0"/>
              <a:t>contexte académique, le plagiat peut être évité en citant correctement les sources utilisées, en paraphrasant de manière appropriée et en utilisant des guillemets pour indiquer les passages cités directement. </a:t>
            </a:r>
            <a:endParaRPr lang="fr-FR" dirty="0" smtClean="0"/>
          </a:p>
          <a:p>
            <a:pPr algn="just"/>
            <a:endParaRPr lang="fr-FR" dirty="0"/>
          </a:p>
          <a:p>
            <a:endParaRPr lang="fr-FR" dirty="0"/>
          </a:p>
          <a:p>
            <a:endParaRPr lang="fr-FR" dirty="0"/>
          </a:p>
        </p:txBody>
      </p:sp>
    </p:spTree>
    <p:extLst>
      <p:ext uri="{BB962C8B-B14F-4D97-AF65-F5344CB8AC3E}">
        <p14:creationId xmlns:p14="http://schemas.microsoft.com/office/powerpoint/2010/main" val="883709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8"/>
            <a:ext cx="10364451" cy="825272"/>
          </a:xfrm>
        </p:spPr>
        <p:txBody>
          <a:bodyPr/>
          <a:lstStyle/>
          <a:p>
            <a:r>
              <a:rPr lang="fr-FR" b="1" dirty="0"/>
              <a:t>Citation</a:t>
            </a:r>
            <a:r>
              <a:rPr lang="fr-FR" dirty="0"/>
              <a:t> et </a:t>
            </a:r>
            <a:r>
              <a:rPr lang="fr-FR" b="1" dirty="0"/>
              <a:t>bibliographie</a:t>
            </a:r>
            <a:r>
              <a:rPr lang="fr-FR" dirty="0"/>
              <a:t> </a:t>
            </a:r>
          </a:p>
        </p:txBody>
      </p:sp>
      <p:graphicFrame>
        <p:nvGraphicFramePr>
          <p:cNvPr id="7" name="Espace réservé du contenu 6"/>
          <p:cNvGraphicFramePr>
            <a:graphicFrameLocks noGrp="1"/>
          </p:cNvGraphicFramePr>
          <p:nvPr>
            <p:ph sz="quarter" idx="13"/>
            <p:extLst>
              <p:ext uri="{D42A27DB-BD31-4B8C-83A1-F6EECF244321}">
                <p14:modId xmlns:p14="http://schemas.microsoft.com/office/powerpoint/2010/main" val="985433497"/>
              </p:ext>
            </p:extLst>
          </p:nvPr>
        </p:nvGraphicFramePr>
        <p:xfrm>
          <a:off x="490888" y="1636296"/>
          <a:ext cx="10488954" cy="4716378"/>
        </p:xfrm>
        <a:graphic>
          <a:graphicData uri="http://schemas.openxmlformats.org/drawingml/2006/table">
            <a:tbl>
              <a:tblPr/>
              <a:tblGrid>
                <a:gridCol w="2310064"/>
                <a:gridCol w="4148488"/>
                <a:gridCol w="4030402"/>
              </a:tblGrid>
              <a:tr h="401393">
                <a:tc>
                  <a:txBody>
                    <a:bodyPr/>
                    <a:lstStyle/>
                    <a:p>
                      <a:pPr algn="just"/>
                      <a:r>
                        <a:rPr lang="fr-FR" sz="1800" dirty="0"/>
                        <a:t>Caractéristique</a:t>
                      </a:r>
                    </a:p>
                  </a:txBody>
                  <a:tcPr marL="72856" marR="72856" marT="36428" marB="36428" anchor="ctr">
                    <a:lnL>
                      <a:noFill/>
                    </a:lnL>
                    <a:lnR>
                      <a:noFill/>
                    </a:lnR>
                    <a:lnT>
                      <a:noFill/>
                    </a:lnT>
                    <a:lnB>
                      <a:noFill/>
                    </a:lnB>
                  </a:tcPr>
                </a:tc>
                <a:tc>
                  <a:txBody>
                    <a:bodyPr/>
                    <a:lstStyle/>
                    <a:p>
                      <a:pPr algn="just"/>
                      <a:r>
                        <a:rPr lang="fr-FR" sz="1800" dirty="0"/>
                        <a:t>Citation</a:t>
                      </a:r>
                    </a:p>
                  </a:txBody>
                  <a:tcPr marL="72856" marR="72856" marT="36428" marB="36428" anchor="ctr">
                    <a:lnL>
                      <a:noFill/>
                    </a:lnL>
                    <a:lnR>
                      <a:noFill/>
                    </a:lnR>
                    <a:lnT>
                      <a:noFill/>
                    </a:lnT>
                    <a:lnB>
                      <a:noFill/>
                    </a:lnB>
                  </a:tcPr>
                </a:tc>
                <a:tc>
                  <a:txBody>
                    <a:bodyPr/>
                    <a:lstStyle/>
                    <a:p>
                      <a:pPr algn="just"/>
                      <a:r>
                        <a:rPr lang="fr-FR" sz="1800" dirty="0"/>
                        <a:t>Bibliographie</a:t>
                      </a:r>
                    </a:p>
                  </a:txBody>
                  <a:tcPr marL="72856" marR="72856" marT="36428" marB="36428" anchor="ctr">
                    <a:lnL>
                      <a:noFill/>
                    </a:lnL>
                    <a:lnR>
                      <a:noFill/>
                    </a:lnR>
                    <a:lnT>
                      <a:noFill/>
                    </a:lnT>
                    <a:lnB>
                      <a:noFill/>
                    </a:lnB>
                  </a:tcPr>
                </a:tc>
              </a:tr>
              <a:tr h="1003485">
                <a:tc>
                  <a:txBody>
                    <a:bodyPr/>
                    <a:lstStyle/>
                    <a:p>
                      <a:pPr algn="just"/>
                      <a:r>
                        <a:rPr lang="fr-FR" sz="1800"/>
                        <a:t>Objectif</a:t>
                      </a:r>
                    </a:p>
                  </a:txBody>
                  <a:tcPr marL="72856" marR="72856" marT="36428" marB="36428" anchor="ctr">
                    <a:lnL>
                      <a:noFill/>
                    </a:lnL>
                    <a:lnR>
                      <a:noFill/>
                    </a:lnR>
                    <a:lnT>
                      <a:noFill/>
                    </a:lnT>
                    <a:lnB>
                      <a:noFill/>
                    </a:lnB>
                  </a:tcPr>
                </a:tc>
                <a:tc>
                  <a:txBody>
                    <a:bodyPr/>
                    <a:lstStyle/>
                    <a:p>
                      <a:pPr algn="just"/>
                      <a:r>
                        <a:rPr lang="fr-FR" sz="1800" dirty="0"/>
                        <a:t>Soutenir ou développer son propre argument en citant les mots ou les idées d'un autre auteur</a:t>
                      </a:r>
                    </a:p>
                  </a:txBody>
                  <a:tcPr marL="72856" marR="72856" marT="36428" marB="36428" anchor="ctr">
                    <a:lnL>
                      <a:noFill/>
                    </a:lnL>
                    <a:lnR>
                      <a:noFill/>
                    </a:lnR>
                    <a:lnT>
                      <a:noFill/>
                    </a:lnT>
                    <a:lnB>
                      <a:noFill/>
                    </a:lnB>
                  </a:tcPr>
                </a:tc>
                <a:tc>
                  <a:txBody>
                    <a:bodyPr/>
                    <a:lstStyle/>
                    <a:p>
                      <a:pPr algn="just"/>
                      <a:r>
                        <a:rPr lang="fr-FR" sz="1800"/>
                        <a:t>Fournir une liste complète des sources consultées lors de la rédaction d'un travail de recherche</a:t>
                      </a:r>
                    </a:p>
                  </a:txBody>
                  <a:tcPr marL="72856" marR="72856" marT="36428" marB="36428" anchor="ctr">
                    <a:lnL>
                      <a:noFill/>
                    </a:lnL>
                    <a:lnR>
                      <a:noFill/>
                    </a:lnR>
                    <a:lnT>
                      <a:noFill/>
                    </a:lnT>
                    <a:lnB>
                      <a:noFill/>
                    </a:lnB>
                  </a:tcPr>
                </a:tc>
              </a:tr>
              <a:tr h="702439">
                <a:tc>
                  <a:txBody>
                    <a:bodyPr/>
                    <a:lstStyle/>
                    <a:p>
                      <a:pPr algn="just"/>
                      <a:r>
                        <a:rPr lang="fr-FR" sz="1800"/>
                        <a:t>Format</a:t>
                      </a:r>
                    </a:p>
                  </a:txBody>
                  <a:tcPr marL="72856" marR="72856" marT="36428" marB="36428" anchor="ctr">
                    <a:lnL>
                      <a:noFill/>
                    </a:lnL>
                    <a:lnR>
                      <a:noFill/>
                    </a:lnR>
                    <a:lnT>
                      <a:noFill/>
                    </a:lnT>
                    <a:lnB>
                      <a:noFill/>
                    </a:lnB>
                  </a:tcPr>
                </a:tc>
                <a:tc>
                  <a:txBody>
                    <a:bodyPr/>
                    <a:lstStyle/>
                    <a:p>
                      <a:pPr algn="just"/>
                      <a:r>
                        <a:rPr lang="fr-FR" sz="1800" dirty="0"/>
                        <a:t>Formaté selon un style de citation spécifique (APA, MLA, Chicago)</a:t>
                      </a:r>
                    </a:p>
                  </a:txBody>
                  <a:tcPr marL="72856" marR="72856" marT="36428" marB="36428" anchor="ctr">
                    <a:lnL>
                      <a:noFill/>
                    </a:lnL>
                    <a:lnR>
                      <a:noFill/>
                    </a:lnR>
                    <a:lnT>
                      <a:noFill/>
                    </a:lnT>
                    <a:lnB>
                      <a:noFill/>
                    </a:lnB>
                  </a:tcPr>
                </a:tc>
                <a:tc>
                  <a:txBody>
                    <a:bodyPr/>
                    <a:lstStyle/>
                    <a:p>
                      <a:pPr algn="just"/>
                      <a:r>
                        <a:rPr lang="fr-FR" sz="1800"/>
                        <a:t>Formaté selon un style de citation spécifique (APA, MLA, Chicago)</a:t>
                      </a:r>
                    </a:p>
                  </a:txBody>
                  <a:tcPr marL="72856" marR="72856" marT="36428" marB="36428" anchor="ctr">
                    <a:lnL>
                      <a:noFill/>
                    </a:lnL>
                    <a:lnR>
                      <a:noFill/>
                    </a:lnR>
                    <a:lnT>
                      <a:noFill/>
                    </a:lnT>
                    <a:lnB>
                      <a:noFill/>
                    </a:lnB>
                  </a:tcPr>
                </a:tc>
              </a:tr>
              <a:tr h="1605576">
                <a:tc>
                  <a:txBody>
                    <a:bodyPr/>
                    <a:lstStyle/>
                    <a:p>
                      <a:pPr algn="just"/>
                      <a:r>
                        <a:rPr lang="fr-FR" sz="1800"/>
                        <a:t>Contenu</a:t>
                      </a:r>
                    </a:p>
                  </a:txBody>
                  <a:tcPr marL="72856" marR="72856" marT="36428" marB="36428" anchor="ctr">
                    <a:lnL>
                      <a:noFill/>
                    </a:lnL>
                    <a:lnR>
                      <a:noFill/>
                    </a:lnR>
                    <a:lnT>
                      <a:noFill/>
                    </a:lnT>
                    <a:lnB>
                      <a:noFill/>
                    </a:lnB>
                  </a:tcPr>
                </a:tc>
                <a:tc>
                  <a:txBody>
                    <a:bodyPr/>
                    <a:lstStyle/>
                    <a:p>
                      <a:pPr algn="just"/>
                      <a:r>
                        <a:rPr lang="fr-FR" sz="1800" dirty="0"/>
                        <a:t>Comprend </a:t>
                      </a:r>
                      <a:r>
                        <a:rPr lang="fr-FR" sz="1800" dirty="0" smtClean="0"/>
                        <a:t>généralement le </a:t>
                      </a:r>
                      <a:r>
                        <a:rPr lang="fr-FR" sz="1800" dirty="0"/>
                        <a:t>nom de l'auteur, </a:t>
                      </a:r>
                      <a:r>
                        <a:rPr lang="fr-FR" sz="1800" dirty="0" smtClean="0"/>
                        <a:t>la </a:t>
                      </a:r>
                      <a:r>
                        <a:rPr lang="fr-FR" sz="1800" dirty="0"/>
                        <a:t>date de publication et </a:t>
                      </a:r>
                      <a:r>
                        <a:rPr lang="fr-FR" sz="1800" dirty="0" smtClean="0"/>
                        <a:t>la</a:t>
                      </a:r>
                      <a:r>
                        <a:rPr lang="fr-FR" sz="1800" baseline="0" dirty="0" smtClean="0"/>
                        <a:t> page (style APA)</a:t>
                      </a:r>
                      <a:endParaRPr lang="fr-FR" sz="1800" dirty="0"/>
                    </a:p>
                  </a:txBody>
                  <a:tcPr marL="72856" marR="72856" marT="36428" marB="36428" anchor="ctr">
                    <a:lnL>
                      <a:noFill/>
                    </a:lnL>
                    <a:lnR>
                      <a:noFill/>
                    </a:lnR>
                    <a:lnT>
                      <a:noFill/>
                    </a:lnT>
                    <a:lnB>
                      <a:noFill/>
                    </a:lnB>
                  </a:tcPr>
                </a:tc>
                <a:tc>
                  <a:txBody>
                    <a:bodyPr/>
                    <a:lstStyle/>
                    <a:p>
                      <a:pPr algn="just"/>
                      <a:r>
                        <a:rPr lang="fr-FR" sz="1800" dirty="0"/>
                        <a:t>Comprend </a:t>
                      </a:r>
                      <a:r>
                        <a:rPr lang="fr-FR" sz="1800" dirty="0" smtClean="0"/>
                        <a:t>des</a:t>
                      </a:r>
                      <a:r>
                        <a:rPr lang="fr-FR" sz="1800" baseline="0" dirty="0" smtClean="0"/>
                        <a:t> </a:t>
                      </a:r>
                      <a:r>
                        <a:rPr lang="fr-FR" sz="1800" dirty="0" smtClean="0"/>
                        <a:t>informations plus détaillées que </a:t>
                      </a:r>
                      <a:r>
                        <a:rPr lang="fr-FR" sz="1800" dirty="0"/>
                        <a:t>pour une </a:t>
                      </a:r>
                      <a:r>
                        <a:rPr lang="fr-FR" sz="1800" dirty="0" smtClean="0"/>
                        <a:t>citation.</a:t>
                      </a:r>
                      <a:r>
                        <a:rPr lang="fr-FR" sz="1800" baseline="0" dirty="0" smtClean="0"/>
                        <a:t> </a:t>
                      </a:r>
                      <a:r>
                        <a:rPr lang="fr-FR" sz="1800" dirty="0" smtClean="0"/>
                        <a:t>pour </a:t>
                      </a:r>
                      <a:r>
                        <a:rPr lang="fr-FR" sz="1800" dirty="0"/>
                        <a:t>toutes les sources consultées</a:t>
                      </a:r>
                      <a:r>
                        <a:rPr lang="fr-FR" sz="1800" dirty="0" smtClean="0"/>
                        <a:t>,</a:t>
                      </a:r>
                      <a:r>
                        <a:rPr lang="fr-FR" sz="1800" baseline="0" dirty="0" smtClean="0"/>
                        <a:t> y compris</a:t>
                      </a:r>
                      <a:r>
                        <a:rPr lang="fr-FR" sz="1800" dirty="0" smtClean="0"/>
                        <a:t> celles qui ne </a:t>
                      </a:r>
                      <a:r>
                        <a:rPr lang="fr-FR" sz="1800" dirty="0"/>
                        <a:t>sont pas </a:t>
                      </a:r>
                      <a:r>
                        <a:rPr lang="fr-FR" sz="1800" dirty="0" smtClean="0"/>
                        <a:t>citées </a:t>
                      </a:r>
                      <a:r>
                        <a:rPr lang="fr-FR" sz="1800" dirty="0"/>
                        <a:t>directement</a:t>
                      </a:r>
                    </a:p>
                  </a:txBody>
                  <a:tcPr marL="72856" marR="72856" marT="36428" marB="36428" anchor="ctr">
                    <a:lnL>
                      <a:noFill/>
                    </a:lnL>
                    <a:lnR>
                      <a:noFill/>
                    </a:lnR>
                    <a:lnT>
                      <a:noFill/>
                    </a:lnT>
                    <a:lnB>
                      <a:noFill/>
                    </a:lnB>
                  </a:tcPr>
                </a:tc>
              </a:tr>
              <a:tr h="1003485">
                <a:tc>
                  <a:txBody>
                    <a:bodyPr/>
                    <a:lstStyle/>
                    <a:p>
                      <a:pPr algn="just"/>
                      <a:r>
                        <a:rPr lang="fr-FR" sz="1800"/>
                        <a:t>Placement</a:t>
                      </a:r>
                    </a:p>
                  </a:txBody>
                  <a:tcPr marL="72856" marR="72856" marT="36428" marB="36428" anchor="ctr">
                    <a:lnL>
                      <a:noFill/>
                    </a:lnL>
                    <a:lnR>
                      <a:noFill/>
                    </a:lnR>
                    <a:lnT>
                      <a:noFill/>
                    </a:lnT>
                    <a:lnB>
                      <a:noFill/>
                    </a:lnB>
                  </a:tcPr>
                </a:tc>
                <a:tc>
                  <a:txBody>
                    <a:bodyPr/>
                    <a:lstStyle/>
                    <a:p>
                      <a:pPr algn="just"/>
                      <a:r>
                        <a:rPr lang="fr-FR" sz="1800"/>
                        <a:t>Dans le corps du texte, généralement entre parenthèses ou en notes de bas de page</a:t>
                      </a:r>
                    </a:p>
                  </a:txBody>
                  <a:tcPr marL="72856" marR="72856" marT="36428" marB="36428" anchor="ctr">
                    <a:lnL>
                      <a:noFill/>
                    </a:lnL>
                    <a:lnR>
                      <a:noFill/>
                    </a:lnR>
                    <a:lnT>
                      <a:noFill/>
                    </a:lnT>
                    <a:lnB>
                      <a:noFill/>
                    </a:lnB>
                  </a:tcPr>
                </a:tc>
                <a:tc>
                  <a:txBody>
                    <a:bodyPr/>
                    <a:lstStyle/>
                    <a:p>
                      <a:pPr algn="just"/>
                      <a:r>
                        <a:rPr lang="fr-FR" sz="1800" dirty="0"/>
                        <a:t>À la fin du texte, généralement sous le titre "Références" ou "Bibliographie"</a:t>
                      </a:r>
                    </a:p>
                  </a:txBody>
                  <a:tcPr marL="72856" marR="72856" marT="36428" marB="36428" anchor="ctr">
                    <a:lnL>
                      <a:noFill/>
                    </a:lnL>
                    <a:lnR>
                      <a:noFill/>
                    </a:lnR>
                    <a:lnT>
                      <a:noFill/>
                    </a:lnT>
                    <a:lnB>
                      <a:noFill/>
                    </a:lnB>
                  </a:tcPr>
                </a:tc>
              </a:tr>
            </a:tbl>
          </a:graphicData>
        </a:graphic>
      </p:graphicFrame>
    </p:spTree>
    <p:extLst>
      <p:ext uri="{BB962C8B-B14F-4D97-AF65-F5344CB8AC3E}">
        <p14:creationId xmlns:p14="http://schemas.microsoft.com/office/powerpoint/2010/main" val="404474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8"/>
            <a:ext cx="10364451" cy="940776"/>
          </a:xfrm>
        </p:spPr>
        <p:txBody>
          <a:bodyPr>
            <a:normAutofit fontScale="90000"/>
          </a:bodyPr>
          <a:lstStyle/>
          <a:p>
            <a:r>
              <a:rPr lang="fr-FR" b="1" dirty="0"/>
              <a:t>Quand citer ? </a:t>
            </a:r>
            <a:br>
              <a:rPr lang="fr-FR" b="1" dirty="0"/>
            </a:br>
            <a:endParaRPr lang="fr-FR" dirty="0"/>
          </a:p>
        </p:txBody>
      </p:sp>
      <p:sp>
        <p:nvSpPr>
          <p:cNvPr id="3" name="Espace réservé du contenu 2"/>
          <p:cNvSpPr>
            <a:spLocks noGrp="1"/>
          </p:cNvSpPr>
          <p:nvPr>
            <p:ph sz="quarter" idx="13"/>
          </p:nvPr>
        </p:nvSpPr>
        <p:spPr>
          <a:xfrm>
            <a:off x="913774" y="1751798"/>
            <a:ext cx="10363826" cy="4039401"/>
          </a:xfrm>
        </p:spPr>
        <p:txBody>
          <a:bodyPr>
            <a:normAutofit lnSpcReduction="10000"/>
          </a:bodyPr>
          <a:lstStyle/>
          <a:p>
            <a:pPr marL="0" indent="0">
              <a:buNone/>
            </a:pPr>
            <a:r>
              <a:rPr lang="fr-FR" dirty="0"/>
              <a:t>Les citations bibliographiques sont des indications placées au cours du texte, qui renvoient vers </a:t>
            </a:r>
            <a:r>
              <a:rPr lang="fr-FR" dirty="0" smtClean="0"/>
              <a:t>la bibliographie </a:t>
            </a:r>
            <a:r>
              <a:rPr lang="fr-FR" dirty="0"/>
              <a:t>(placée à la fin). </a:t>
            </a:r>
            <a:endParaRPr lang="fr-FR" dirty="0" smtClean="0"/>
          </a:p>
          <a:p>
            <a:pPr marL="0" indent="0">
              <a:buNone/>
            </a:pPr>
            <a:r>
              <a:rPr lang="fr-FR" dirty="0" smtClean="0"/>
              <a:t>Il </a:t>
            </a:r>
            <a:r>
              <a:rPr lang="fr-FR" dirty="0"/>
              <a:t>revient de citer ses sources... </a:t>
            </a:r>
          </a:p>
          <a:p>
            <a:r>
              <a:rPr lang="fr-FR" dirty="0"/>
              <a:t>« Lorsque l’on : </a:t>
            </a:r>
          </a:p>
          <a:p>
            <a:r>
              <a:rPr lang="fr-FR" dirty="0"/>
              <a:t>Cite un auteur en rapportant mot à mot ce qu’il a dit ou écrit (copier-coller) </a:t>
            </a:r>
          </a:p>
          <a:p>
            <a:r>
              <a:rPr lang="fr-FR" dirty="0"/>
              <a:t>Met dans ses propres mots ce que quelqu’un d’autre a dit ou écrit (paraphrase) </a:t>
            </a:r>
          </a:p>
          <a:p>
            <a:r>
              <a:rPr lang="fr-FR" dirty="0"/>
              <a:t>Traduit soi-même un extrait dans une autre langue </a:t>
            </a:r>
          </a:p>
          <a:p>
            <a:r>
              <a:rPr lang="fr-FR" dirty="0"/>
              <a:t>Intègre des photographies, des images, des données, des </a:t>
            </a:r>
            <a:r>
              <a:rPr lang="fr-FR" dirty="0" smtClean="0"/>
              <a:t>graphiques, des tableaux… </a:t>
            </a:r>
            <a:r>
              <a:rPr lang="fr-FR" dirty="0"/>
              <a:t>dans un document »</a:t>
            </a:r>
          </a:p>
          <a:p>
            <a:endParaRPr lang="fr-FR" dirty="0"/>
          </a:p>
        </p:txBody>
      </p:sp>
    </p:spTree>
    <p:extLst>
      <p:ext uri="{BB962C8B-B14F-4D97-AF65-F5344CB8AC3E}">
        <p14:creationId xmlns:p14="http://schemas.microsoft.com/office/powerpoint/2010/main" val="311801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356135"/>
            <a:ext cx="10364451" cy="808523"/>
          </a:xfrm>
        </p:spPr>
        <p:txBody>
          <a:bodyPr>
            <a:normAutofit fontScale="90000"/>
          </a:bodyPr>
          <a:lstStyle/>
          <a:p>
            <a:r>
              <a:rPr lang="fr-FR" sz="2700" b="1" i="1" dirty="0" smtClean="0"/>
              <a:t/>
            </a:r>
            <a:br>
              <a:rPr lang="fr-FR" sz="2700" b="1" i="1" dirty="0" smtClean="0"/>
            </a:br>
            <a:r>
              <a:rPr lang="fr-FR" sz="2700" b="1" i="1" dirty="0" smtClean="0"/>
              <a:t>Règles </a:t>
            </a:r>
            <a:r>
              <a:rPr lang="fr-FR" sz="2700" b="1" i="1" dirty="0"/>
              <a:t>générales de </a:t>
            </a:r>
            <a:r>
              <a:rPr lang="fr-FR" sz="2700" b="1" i="1" dirty="0" smtClean="0"/>
              <a:t>citation</a:t>
            </a:r>
            <a:r>
              <a:rPr lang="fr-FR" b="1" i="1" dirty="0"/>
              <a:t/>
            </a:r>
            <a:br>
              <a:rPr lang="fr-FR" b="1" i="1" dirty="0"/>
            </a:br>
            <a:endParaRPr lang="fr-FR" dirty="0"/>
          </a:p>
        </p:txBody>
      </p:sp>
      <p:sp>
        <p:nvSpPr>
          <p:cNvPr id="3" name="Espace réservé du contenu 2"/>
          <p:cNvSpPr>
            <a:spLocks noGrp="1"/>
          </p:cNvSpPr>
          <p:nvPr>
            <p:ph sz="quarter" idx="13"/>
          </p:nvPr>
        </p:nvSpPr>
        <p:spPr>
          <a:xfrm>
            <a:off x="664143" y="1164658"/>
            <a:ext cx="10613457" cy="5544150"/>
          </a:xfrm>
        </p:spPr>
        <p:txBody>
          <a:bodyPr>
            <a:normAutofit fontScale="92500" lnSpcReduction="20000"/>
          </a:bodyPr>
          <a:lstStyle/>
          <a:p>
            <a:pPr marL="0" indent="0" algn="just">
              <a:buNone/>
            </a:pPr>
            <a:endParaRPr lang="fr-FR" dirty="0" smtClean="0"/>
          </a:p>
          <a:p>
            <a:pPr marL="0" indent="0" algn="just">
              <a:buNone/>
            </a:pPr>
            <a:r>
              <a:rPr lang="fr-FR" dirty="0"/>
              <a:t>Les règles de citation bibliographique varient en fonction du style de citation utilisé (APA, MLA, Chicago, etc</a:t>
            </a:r>
            <a:r>
              <a:rPr lang="fr-FR" dirty="0" smtClean="0"/>
              <a:t>.),  </a:t>
            </a:r>
            <a:r>
              <a:rPr lang="fr-FR" dirty="0"/>
              <a:t>La plus simple consiste à citer entre parenthèse le premier auteur et la date de la publication : (Premier auteur, 2001).</a:t>
            </a:r>
            <a:r>
              <a:rPr lang="fr-FR" dirty="0" smtClean="0"/>
              <a:t>. </a:t>
            </a:r>
            <a:r>
              <a:rPr lang="fr-FR" dirty="0"/>
              <a:t>Cependant, il existe quelques principes généraux qui s'appliquent à tous les styles :</a:t>
            </a:r>
          </a:p>
          <a:p>
            <a:pPr algn="just"/>
            <a:r>
              <a:rPr lang="fr-FR" b="1" dirty="0"/>
              <a:t> Identifier la source et s’assurer de sa fiabilité (</a:t>
            </a:r>
            <a:r>
              <a:rPr lang="fr-FR" dirty="0"/>
              <a:t>vérifier les informations d'identification de la source, telles que l'auteur, le titre, la date de publication et l'éditeur)</a:t>
            </a:r>
          </a:p>
          <a:p>
            <a:pPr algn="just"/>
            <a:r>
              <a:rPr lang="fr-FR" b="1" dirty="0"/>
              <a:t>Choisir le style de citation </a:t>
            </a:r>
            <a:r>
              <a:rPr lang="fr-FR" b="1" dirty="0" smtClean="0"/>
              <a:t>approprié</a:t>
            </a:r>
          </a:p>
          <a:p>
            <a:pPr algn="just"/>
            <a:r>
              <a:rPr lang="fr-FR" b="1" dirty="0" smtClean="0"/>
              <a:t>Evitez </a:t>
            </a:r>
            <a:r>
              <a:rPr lang="fr-FR" b="1" dirty="0"/>
              <a:t>les citations trop longues (moins de 3 lignes</a:t>
            </a:r>
            <a:r>
              <a:rPr lang="fr-FR" b="1" dirty="0" smtClean="0"/>
              <a:t>) et indiquez la page de la citation dans la source.</a:t>
            </a:r>
            <a:endParaRPr lang="fr-FR" dirty="0"/>
          </a:p>
          <a:p>
            <a:pPr algn="just"/>
            <a:r>
              <a:rPr lang="fr-FR" b="1" dirty="0"/>
              <a:t> Citer les sources de manière exacte et cohérente</a:t>
            </a:r>
            <a:r>
              <a:rPr lang="fr-FR" dirty="0"/>
              <a:t> (Chaque style de citation a ses propres exigences en matière d'informations à inclure dans une citation) </a:t>
            </a:r>
          </a:p>
          <a:p>
            <a:pPr algn="just"/>
            <a:r>
              <a:rPr lang="fr-FR" b="1" dirty="0"/>
              <a:t> Utiliser un outil de gestion des références</a:t>
            </a:r>
            <a:r>
              <a:rPr lang="fr-FR" dirty="0"/>
              <a:t> : </a:t>
            </a:r>
            <a:r>
              <a:rPr lang="fr-FR" dirty="0" smtClean="0"/>
              <a:t>des logiciels spécifiés </a:t>
            </a:r>
            <a:r>
              <a:rPr lang="fr-FR" dirty="0"/>
              <a:t>comme </a:t>
            </a:r>
            <a:r>
              <a:rPr lang="fr-FR" dirty="0" err="1"/>
              <a:t>zotero</a:t>
            </a:r>
            <a:r>
              <a:rPr lang="fr-FR" dirty="0"/>
              <a:t> et </a:t>
            </a:r>
            <a:r>
              <a:rPr lang="fr-FR" dirty="0" err="1"/>
              <a:t>endnotes</a:t>
            </a:r>
            <a:r>
              <a:rPr lang="fr-FR" dirty="0"/>
              <a:t> </a:t>
            </a:r>
            <a:r>
              <a:rPr lang="fr-FR" dirty="0" smtClean="0"/>
              <a:t>. Ou </a:t>
            </a:r>
            <a:r>
              <a:rPr lang="fr-FR" b="1" dirty="0"/>
              <a:t>le gestionnaire de références intégré de </a:t>
            </a:r>
            <a:r>
              <a:rPr lang="fr-FR" b="1" dirty="0" smtClean="0"/>
              <a:t>Word. </a:t>
            </a:r>
          </a:p>
        </p:txBody>
      </p:sp>
    </p:spTree>
    <p:extLst>
      <p:ext uri="{BB962C8B-B14F-4D97-AF65-F5344CB8AC3E}">
        <p14:creationId xmlns:p14="http://schemas.microsoft.com/office/powerpoint/2010/main" val="244727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770022"/>
            <a:ext cx="10364451" cy="943276"/>
          </a:xfrm>
        </p:spPr>
        <p:txBody>
          <a:bodyPr>
            <a:normAutofit fontScale="90000"/>
          </a:bodyPr>
          <a:lstStyle/>
          <a:p>
            <a:r>
              <a:rPr lang="fr-FR" dirty="0" smtClean="0"/>
              <a:t/>
            </a:r>
            <a:br>
              <a:rPr lang="fr-FR" dirty="0" smtClean="0"/>
            </a:br>
            <a:r>
              <a:rPr lang="fr-FR" dirty="0" smtClean="0"/>
              <a:t>Bibliographie/Webographie</a:t>
            </a:r>
            <a:r>
              <a:rPr lang="fr-FR" dirty="0"/>
              <a:t/>
            </a:r>
            <a:br>
              <a:rPr lang="fr-FR" dirty="0"/>
            </a:br>
            <a:r>
              <a:rPr lang="fr-FR" dirty="0"/>
              <a:t/>
            </a:r>
            <a:br>
              <a:rPr lang="fr-FR" dirty="0"/>
            </a:br>
            <a:endParaRPr lang="fr-FR" dirty="0"/>
          </a:p>
        </p:txBody>
      </p:sp>
      <p:sp>
        <p:nvSpPr>
          <p:cNvPr id="3" name="Espace réservé du contenu 2"/>
          <p:cNvSpPr>
            <a:spLocks noGrp="1"/>
          </p:cNvSpPr>
          <p:nvPr>
            <p:ph sz="quarter" idx="13"/>
          </p:nvPr>
        </p:nvSpPr>
        <p:spPr>
          <a:xfrm>
            <a:off x="913774" y="1713298"/>
            <a:ext cx="10363826" cy="4077901"/>
          </a:xfrm>
        </p:spPr>
        <p:txBody>
          <a:bodyPr>
            <a:normAutofit fontScale="92500" lnSpcReduction="20000"/>
          </a:bodyPr>
          <a:lstStyle/>
          <a:p>
            <a:pPr marL="0" indent="0" algn="just">
              <a:buNone/>
            </a:pPr>
            <a:endParaRPr lang="fr-FR" b="1" dirty="0" smtClean="0"/>
          </a:p>
          <a:p>
            <a:pPr marL="0" indent="0" algn="just">
              <a:buNone/>
            </a:pPr>
            <a:r>
              <a:rPr lang="fr-FR" b="1" dirty="0"/>
              <a:t>Dès la consultation du document, veillez à noter les éléments nécessaires à son </a:t>
            </a:r>
            <a:r>
              <a:rPr lang="fr-FR" b="1" dirty="0" smtClean="0"/>
              <a:t>identification </a:t>
            </a:r>
            <a:r>
              <a:rPr lang="fr-FR" b="1" dirty="0"/>
              <a:t>ils vous serviront pour rédiger la </a:t>
            </a:r>
            <a:r>
              <a:rPr lang="fr-FR" b="1" dirty="0" smtClean="0"/>
              <a:t>bibliographie et la webographie.</a:t>
            </a:r>
            <a:endParaRPr lang="fr-FR" b="1" dirty="0"/>
          </a:p>
          <a:p>
            <a:pPr marL="0" indent="0" algn="just">
              <a:buNone/>
            </a:pPr>
            <a:r>
              <a:rPr lang="fr-FR" b="1" dirty="0" smtClean="0"/>
              <a:t>Bibliographie</a:t>
            </a:r>
            <a:endParaRPr lang="fr-FR" dirty="0"/>
          </a:p>
          <a:p>
            <a:pPr algn="just"/>
            <a:r>
              <a:rPr lang="fr-FR" dirty="0"/>
              <a:t>Une bibliographie est une liste de sources documentaires utilisées dans un document. Elle peut inclure des livres, des articles, des rapports, des thèses, etc. La bibliographie est généralement présentée à la fin d'un document et est utilisée pour citer les sources d'information utilisées.</a:t>
            </a:r>
          </a:p>
          <a:p>
            <a:pPr marL="0" indent="0" algn="just">
              <a:buNone/>
            </a:pPr>
            <a:r>
              <a:rPr lang="fr-FR" b="1" dirty="0" smtClean="0"/>
              <a:t>Webographie</a:t>
            </a:r>
            <a:endParaRPr lang="fr-FR" dirty="0"/>
          </a:p>
          <a:p>
            <a:pPr algn="just"/>
            <a:r>
              <a:rPr lang="fr-FR" dirty="0"/>
              <a:t>Une webographie est une liste de ressources du Web relatives à un sujet donné. Elle peut inclure des liens vers des sites web, des articles, des vidéos, etc. </a:t>
            </a:r>
          </a:p>
        </p:txBody>
      </p:sp>
    </p:spTree>
    <p:extLst>
      <p:ext uri="{BB962C8B-B14F-4D97-AF65-F5344CB8AC3E}">
        <p14:creationId xmlns:p14="http://schemas.microsoft.com/office/powerpoint/2010/main" val="470782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8"/>
            <a:ext cx="10364451" cy="1094780"/>
          </a:xfrm>
        </p:spPr>
        <p:txBody>
          <a:bodyPr/>
          <a:lstStyle/>
          <a:p>
            <a:r>
              <a:rPr lang="fr-FR" dirty="0"/>
              <a:t>Une référence bibliographique </a:t>
            </a:r>
          </a:p>
        </p:txBody>
      </p:sp>
      <p:sp>
        <p:nvSpPr>
          <p:cNvPr id="3" name="Espace réservé du contenu 2"/>
          <p:cNvSpPr>
            <a:spLocks noGrp="1"/>
          </p:cNvSpPr>
          <p:nvPr>
            <p:ph sz="quarter" idx="13"/>
          </p:nvPr>
        </p:nvSpPr>
        <p:spPr>
          <a:xfrm>
            <a:off x="913774" y="1713298"/>
            <a:ext cx="10363826" cy="4658626"/>
          </a:xfrm>
        </p:spPr>
        <p:txBody>
          <a:bodyPr>
            <a:normAutofit/>
          </a:bodyPr>
          <a:lstStyle/>
          <a:p>
            <a:pPr marL="0" indent="0">
              <a:buNone/>
            </a:pPr>
            <a:r>
              <a:rPr lang="fr-FR" dirty="0"/>
              <a:t>Une référence bibliographique contient plusieurs informations dont le but est double : d’abord, indiquer au lecteur la nature du document en question, </a:t>
            </a:r>
            <a:r>
              <a:rPr lang="fr-FR" dirty="0"/>
              <a:t> </a:t>
            </a:r>
            <a:r>
              <a:rPr lang="fr-FR" dirty="0" smtClean="0"/>
              <a:t>et </a:t>
            </a:r>
            <a:r>
              <a:rPr lang="fr-FR" dirty="0"/>
              <a:t>ensuite, lui permettre de repérer et de consulter ce document. </a:t>
            </a:r>
          </a:p>
          <a:p>
            <a:pPr marL="0" indent="0">
              <a:buNone/>
            </a:pPr>
            <a:r>
              <a:rPr lang="fr-FR" dirty="0" smtClean="0"/>
              <a:t>Une </a:t>
            </a:r>
            <a:r>
              <a:rPr lang="fr-FR" dirty="0"/>
              <a:t>référence bibliographique complète inclut les éléments suivants : </a:t>
            </a:r>
          </a:p>
          <a:p>
            <a:r>
              <a:rPr lang="fr-FR" dirty="0"/>
              <a:t>Nom de l’auteur </a:t>
            </a:r>
          </a:p>
          <a:p>
            <a:r>
              <a:rPr lang="fr-FR" dirty="0"/>
              <a:t>Titre du document </a:t>
            </a:r>
          </a:p>
          <a:p>
            <a:r>
              <a:rPr lang="fr-FR" dirty="0"/>
              <a:t>Lieu et année de publication </a:t>
            </a:r>
          </a:p>
          <a:p>
            <a:pPr marL="0" indent="0">
              <a:buNone/>
            </a:pPr>
            <a:r>
              <a:rPr lang="fr-FR" dirty="0" smtClean="0"/>
              <a:t>Les </a:t>
            </a:r>
            <a:r>
              <a:rPr lang="fr-FR" dirty="0"/>
              <a:t>éléments qui composent la formule d’une référence bibliographique peuvent varier selon le type de document cité.</a:t>
            </a:r>
          </a:p>
        </p:txBody>
      </p:sp>
    </p:spTree>
    <p:extLst>
      <p:ext uri="{BB962C8B-B14F-4D97-AF65-F5344CB8AC3E}">
        <p14:creationId xmlns:p14="http://schemas.microsoft.com/office/powerpoint/2010/main" val="1693269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TM04033925[[fn=Ronds dans l’eau]]</Template>
  <TotalTime>2997</TotalTime>
  <Words>1886</Words>
  <Application>Microsoft Office PowerPoint</Application>
  <PresentationFormat>Grand écran</PresentationFormat>
  <Paragraphs>215</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Tw Cen MT</vt:lpstr>
      <vt:lpstr>Wingdings</vt:lpstr>
      <vt:lpstr>Ronds dans l’eau</vt:lpstr>
      <vt:lpstr>Les références bibliographiques</vt:lpstr>
      <vt:lpstr>Pourquoi il est important de citer les références</vt:lpstr>
      <vt:lpstr>Pourquoi il est important de citer les références</vt:lpstr>
      <vt:lpstr>Le plagiat</vt:lpstr>
      <vt:lpstr>Citation et bibliographie </vt:lpstr>
      <vt:lpstr>Quand citer ?  </vt:lpstr>
      <vt:lpstr> Règles générales de citation </vt:lpstr>
      <vt:lpstr> Bibliographie/Webographie  </vt:lpstr>
      <vt:lpstr>Une référence bibliographique </vt:lpstr>
      <vt:lpstr>Contenu de la référence bibliographique selon les différents types de documents  </vt:lpstr>
      <vt:lpstr>La rédaction des références bibliographiques </vt:lpstr>
      <vt:lpstr>styles de citation en sciences humaines </vt:lpstr>
      <vt:lpstr>APA (American Psychological Association)</vt:lpstr>
      <vt:lpstr> MLA (Modern Language Association) </vt:lpstr>
      <vt:lpstr>ISO 690</vt:lpstr>
      <vt:lpstr>Chicago</vt:lpstr>
      <vt:lpstr>Présentation PowerPoint</vt:lpstr>
      <vt:lpstr>Principales abréviations utilisables dans la rédaction des références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35</cp:revision>
  <dcterms:created xsi:type="dcterms:W3CDTF">2023-10-12T19:12:53Z</dcterms:created>
  <dcterms:modified xsi:type="dcterms:W3CDTF">2024-04-22T09:38:40Z</dcterms:modified>
</cp:coreProperties>
</file>