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66" r:id="rId4"/>
    <p:sldId id="258" r:id="rId5"/>
    <p:sldId id="259" r:id="rId6"/>
    <p:sldId id="268" r:id="rId7"/>
    <p:sldId id="279" r:id="rId8"/>
    <p:sldId id="280" r:id="rId9"/>
    <p:sldId id="281" r:id="rId10"/>
    <p:sldId id="282" r:id="rId11"/>
    <p:sldId id="283" r:id="rId12"/>
    <p:sldId id="261" r:id="rId13"/>
    <p:sldId id="262" r:id="rId14"/>
    <p:sldId id="271" r:id="rId15"/>
    <p:sldId id="272" r:id="rId16"/>
    <p:sldId id="263" r:id="rId17"/>
    <p:sldId id="264" r:id="rId18"/>
    <p:sldId id="269" r:id="rId19"/>
    <p:sldId id="270" r:id="rId20"/>
    <p:sldId id="265" r:id="rId21"/>
    <p:sldId id="273" r:id="rId22"/>
    <p:sldId id="274" r:id="rId23"/>
    <p:sldId id="275" r:id="rId24"/>
    <p:sldId id="276" r:id="rId25"/>
    <p:sldId id="278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DF4F-4419-499C-A943-8E76EA37A055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16C37-9520-42FE-97C7-6C839BE7CE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16C37-9520-42FE-97C7-6C839BE7CE0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8E32-CFA9-4A62-9396-C0FAD155C392}" type="datetimeFigureOut">
              <a:rPr lang="fr-FR" smtClean="0"/>
              <a:pPr/>
              <a:t>01/12/2014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B33A-9ADA-4438-B7F2-897A655313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v.jussieu.fr/bmedia/cyclecellBM/04G2_M.htm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Cycle cellulaire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bio-top.net/Schemas/mitose5_telophas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4714908" cy="350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714356"/>
            <a:ext cx="99004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cours de la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Télpophase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 reconstitution de l'enveloppe nucléaire 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disparition des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chromososomes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qui se décondensent et redeviennent invisibles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au microscope optique ;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division du cytoplasme en deux parties égales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deux jeunes cellules-filles apparaissent.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bio-top.net/Schemas/mitose6_cytodieres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14686"/>
            <a:ext cx="4357718" cy="352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285728"/>
            <a:ext cx="8836073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mitose est terminée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processus de clivage.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l'invagination progressive de la membrane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plasmique:anneau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contractile   </a:t>
            </a:r>
            <a:b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sillon de division ainsi créé se creuse de plus en plus, jusqu'à la séparation complète des deux cellules filles.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 </a:t>
            </a: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L'anneau contractile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il est essentiellement constitué de filaments d'actine et de myosine, 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 </a:t>
            </a: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corps intermédiaire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juste avant la séparation, il ne reste plus entre les deux cellules que le corps intermédiaire qui contient les restes des microtubules polaires et une structure matricielle dense.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mitose est donc une forme division cellulaire qui, à partir d'une cellule diploïde (2n chromosomes) donne naissance 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 deux cellules filles diploïdes elles aussi, et au patrimoine génétique strictement identique.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368800" cy="204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0400" y="428604"/>
            <a:ext cx="4673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24100"/>
            <a:ext cx="43688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0400" y="2884885"/>
            <a:ext cx="4673600" cy="220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6400" y="5155407"/>
            <a:ext cx="843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1" dirty="0">
                <a:latin typeface="Times"/>
              </a:rPr>
              <a:t>Division par mitose d’une cellule végétale. 1, prophase; 2, anaphase; 3, télophase; 4, fin. Observation en microscopie en contraste de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1956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L’interphase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142976" y="1142984"/>
            <a:ext cx="5572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FD13B"/>
                </a:solidFill>
              </a:rPr>
              <a:t>Phase G1 </a:t>
            </a:r>
            <a:r>
              <a:rPr lang="fr-FR" dirty="0" smtClean="0"/>
              <a:t>= Gap 1 : la cellule croît et fabrique des protéines. Elle s’ assure que les conditions internes et externes  sont adéquates pour commencer la phase de synthèse de l’ADN.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42976" y="2643182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b="1" dirty="0" smtClean="0">
                <a:solidFill>
                  <a:srgbClr val="7FD13B"/>
                </a:solidFill>
              </a:rPr>
              <a:t>Phase G2 </a:t>
            </a:r>
            <a:r>
              <a:rPr lang="fr-FR" dirty="0" smtClean="0"/>
              <a:t>= Gap 2 : la cellule se prépare à la </a:t>
            </a:r>
          </a:p>
          <a:p>
            <a:r>
              <a:rPr lang="fr-FR" dirty="0" smtClean="0"/>
              <a:t>séparation du matériel génétique</a:t>
            </a:r>
          </a:p>
          <a:p>
            <a:r>
              <a:rPr lang="fr-FR" dirty="0" smtClean="0"/>
              <a:t> vers 2 cellules filles.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57224" y="3857628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Les phases G1 et G2 sont des phases de croissance 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6" name="Picture 10" descr="tenAD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401" y="2714620"/>
            <a:ext cx="303936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757238"/>
            <a:ext cx="67627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357166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Observation des phases du cycle en suivant les variations de la quantité d’ADN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071834" cy="239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14356"/>
            <a:ext cx="34290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3929066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cellules sont cultivées en présence d’une molécule fluorescente qui se lie à l’ADN</a:t>
            </a:r>
          </a:p>
          <a:p>
            <a:r>
              <a:rPr lang="fr-FR" dirty="0" smtClean="0"/>
              <a:t>A l’aide d’un </a:t>
            </a:r>
            <a:r>
              <a:rPr lang="fr-FR" dirty="0" err="1" smtClean="0"/>
              <a:t>cytomètre</a:t>
            </a:r>
            <a:r>
              <a:rPr lang="fr-FR" dirty="0" smtClean="0"/>
              <a:t> en flux, on mesure la fluorescence dans  chaque cellule 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4143372" y="4500570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735811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42918"/>
            <a:ext cx="1582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La mitose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928662" y="1357298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Période de division cellulaire. La cellule répartit son matériel génétique dans 2 cellules filles identiques</a:t>
            </a:r>
            <a:endParaRPr lang="fr-FR" dirty="0"/>
          </a:p>
        </p:txBody>
      </p:sp>
      <p:pic>
        <p:nvPicPr>
          <p:cNvPr id="4" name="Picture 15" descr="mitose1"/>
          <p:cNvPicPr>
            <a:picLocks noChangeAspect="1" noChangeArrowheads="1"/>
          </p:cNvPicPr>
          <p:nvPr/>
        </p:nvPicPr>
        <p:blipFill>
          <a:blip r:embed="rId2" cstate="print"/>
          <a:srcRect l="22483" r="22299" b="53414"/>
          <a:stretch>
            <a:fillRect/>
          </a:stretch>
        </p:blipFill>
        <p:spPr bwMode="auto">
          <a:xfrm>
            <a:off x="609600" y="3885049"/>
            <a:ext cx="1153603" cy="9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 descr="mitose1"/>
          <p:cNvPicPr>
            <a:picLocks noChangeAspect="1" noChangeArrowheads="1"/>
          </p:cNvPicPr>
          <p:nvPr/>
        </p:nvPicPr>
        <p:blipFill>
          <a:blip r:embed="rId2" cstate="print"/>
          <a:srcRect l="23203" t="46703" r="25290" b="4673"/>
          <a:stretch>
            <a:fillRect/>
          </a:stretch>
        </p:blipFill>
        <p:spPr bwMode="auto">
          <a:xfrm>
            <a:off x="2777358" y="3885049"/>
            <a:ext cx="1076049" cy="9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 descr="mitose2"/>
          <p:cNvPicPr>
            <a:picLocks noChangeAspect="1" noChangeArrowheads="1"/>
          </p:cNvPicPr>
          <p:nvPr/>
        </p:nvPicPr>
        <p:blipFill>
          <a:blip r:embed="rId3" cstate="print"/>
          <a:srcRect t="66418" r="7049"/>
          <a:stretch>
            <a:fillRect/>
          </a:stretch>
        </p:blipFill>
        <p:spPr bwMode="auto">
          <a:xfrm>
            <a:off x="6001211" y="3845671"/>
            <a:ext cx="1928603" cy="10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1691760" y="3952510"/>
            <a:ext cx="11522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duplication </a:t>
            </a:r>
          </a:p>
          <a:p>
            <a:pPr algn="ctr"/>
            <a:r>
              <a:rPr lang="fr-FR" sz="1200" dirty="0"/>
              <a:t>de l’ADN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857356" y="457200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945513" y="4068997"/>
            <a:ext cx="180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division cellulaire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929058" y="4500570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42910" y="3429000"/>
            <a:ext cx="1322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 cellule </a:t>
            </a:r>
            <a:r>
              <a:rPr lang="fr-FR" dirty="0"/>
              <a:t>mère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00298" y="3429000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1 cellule mère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75182" y="4876182"/>
            <a:ext cx="255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2 cellules filles avec 2n chromosomes</a:t>
            </a:r>
          </a:p>
          <a:p>
            <a:pPr algn="ctr"/>
            <a:r>
              <a:rPr lang="fr-FR" sz="1200" dirty="0"/>
              <a:t>simples 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71736" y="487618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2n chromosomes</a:t>
            </a:r>
          </a:p>
          <a:p>
            <a:pPr algn="ctr"/>
            <a:r>
              <a:rPr lang="fr-FR" sz="1400" dirty="0"/>
              <a:t>dupliqués 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85720" y="487618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2n chromosomes</a:t>
            </a:r>
          </a:p>
          <a:p>
            <a:pPr algn="ctr"/>
            <a:r>
              <a:rPr lang="fr-FR" sz="1400" dirty="0"/>
              <a:t>simples  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Durant la phase de division: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La phase de division produit deux cellules filles à partir d’une cellule mère, en divisant le noyau (</a:t>
            </a:r>
            <a:r>
              <a:rPr lang="fr-CA" b="1" u="sng" smtClean="0"/>
              <a:t>la mitose</a:t>
            </a:r>
            <a:r>
              <a:rPr lang="fr-CA" smtClean="0"/>
              <a:t>) et en divisant le cytoplasme et son contenu en deux parties égales (</a:t>
            </a:r>
            <a:r>
              <a:rPr lang="fr-CA" b="1" u="sng" smtClean="0"/>
              <a:t>la cytokinèse</a:t>
            </a:r>
            <a:r>
              <a:rPr lang="fr-CA" smtClean="0"/>
              <a:t>).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mtClean="0"/>
              <a:t>Les phases de la mitose: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3600" b="1" u="sng" smtClean="0"/>
              <a:t>Interphase:</a:t>
            </a:r>
          </a:p>
          <a:p>
            <a:pPr eaLnBrk="1" hangingPunct="1">
              <a:defRPr/>
            </a:pPr>
            <a:r>
              <a:rPr lang="fr-CA" smtClean="0"/>
              <a:t>Une période de croissance rapide</a:t>
            </a:r>
          </a:p>
          <a:p>
            <a:pPr eaLnBrk="1" hangingPunct="1">
              <a:defRPr/>
            </a:pPr>
            <a:r>
              <a:rPr lang="fr-CA" smtClean="0"/>
              <a:t>Les chromosomes se copient</a:t>
            </a:r>
          </a:p>
          <a:p>
            <a:pPr eaLnBrk="1" hangingPunct="1">
              <a:defRPr/>
            </a:pPr>
            <a:r>
              <a:rPr lang="fr-CA" smtClean="0"/>
              <a:t>Une deuxième période de croissance en vue de la division cellulaire</a:t>
            </a:r>
          </a:p>
          <a:p>
            <a:pPr lvl="1" eaLnBrk="1" hangingPunct="1">
              <a:buFontTx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Quelques Définitions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fr-FR" sz="2800" dirty="0" smtClean="0">
                <a:latin typeface="Times"/>
              </a:rPr>
              <a:t>Toutes les cellules se divisent par </a:t>
            </a:r>
            <a:r>
              <a:rPr lang="fr-FR" sz="2800" b="1" dirty="0" smtClean="0">
                <a:solidFill>
                  <a:srgbClr val="CC00CC"/>
                </a:solidFill>
                <a:latin typeface="Times"/>
              </a:rPr>
              <a:t>mitose</a:t>
            </a:r>
            <a:r>
              <a:rPr lang="fr-FR" sz="2800" dirty="0" smtClean="0">
                <a:latin typeface="Times"/>
              </a:rPr>
              <a:t> pour donner deux cellules filles identiques entre elles et à la cellule mère.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  <a:latin typeface="Times"/>
              </a:rPr>
              <a:t>Reproduction conforme</a:t>
            </a:r>
            <a:r>
              <a:rPr lang="fr-FR" sz="2400" dirty="0" smtClean="0">
                <a:solidFill>
                  <a:srgbClr val="FF0000"/>
                </a:solidFill>
                <a:latin typeface="Times"/>
              </a:rPr>
              <a:t/>
            </a:r>
            <a:br>
              <a:rPr lang="fr-FR" sz="2400" dirty="0" smtClean="0">
                <a:solidFill>
                  <a:srgbClr val="FF0000"/>
                </a:solidFill>
                <a:latin typeface="Times"/>
              </a:rPr>
            </a:br>
            <a:endParaRPr lang="fr-FR" sz="2400" dirty="0" smtClean="0">
              <a:latin typeface="Times"/>
            </a:endParaRPr>
          </a:p>
          <a:p>
            <a:pPr>
              <a:lnSpc>
                <a:spcPct val="90000"/>
              </a:lnSpc>
              <a:buFontTx/>
              <a:buChar char="o"/>
            </a:pPr>
            <a:r>
              <a:rPr lang="fr-FR" sz="2800" dirty="0" smtClean="0">
                <a:latin typeface="Times"/>
              </a:rPr>
              <a:t>Le </a:t>
            </a:r>
            <a:r>
              <a:rPr lang="fr-FR" sz="2800" b="1" dirty="0" smtClean="0">
                <a:solidFill>
                  <a:srgbClr val="CC00CC"/>
                </a:solidFill>
                <a:latin typeface="Times"/>
              </a:rPr>
              <a:t>cycle cellulaire</a:t>
            </a:r>
            <a:r>
              <a:rPr lang="fr-FR" sz="2800" dirty="0" smtClean="0">
                <a:latin typeface="Times"/>
              </a:rPr>
              <a:t> correspond à la vie d’une cellule depuis sa formation, par division de la cellule mère, jusqu’au moment où cette cellule a fini de se diviser en 2 cellules filles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  <a:latin typeface="Times"/>
              </a:rPr>
              <a:t>Il comprend l'interphase et la mitose</a:t>
            </a:r>
            <a:r>
              <a:rPr lang="fr-FR" sz="2400" b="1" dirty="0" smtClean="0">
                <a:solidFill>
                  <a:srgbClr val="FF0000"/>
                </a:solidFill>
                <a:latin typeface="Times"/>
              </a:rPr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525" y="500042"/>
            <a:ext cx="3859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Le contrôle du cycle cellulaire</a:t>
            </a:r>
            <a:endParaRPr lang="fr-FR" sz="2400" dirty="0"/>
          </a:p>
        </p:txBody>
      </p:sp>
      <p:pic>
        <p:nvPicPr>
          <p:cNvPr id="3" name="Espace réservé du contenu 5" descr="prix nobel.jpg"/>
          <p:cNvPicPr>
            <a:picLocks noChangeAspect="1"/>
          </p:cNvPicPr>
          <p:nvPr/>
        </p:nvPicPr>
        <p:blipFill>
          <a:blip r:embed="rId2" cstate="print"/>
          <a:srcRect t="-5588" b="-5247"/>
          <a:stretch>
            <a:fillRect/>
          </a:stretch>
        </p:blipFill>
        <p:spPr>
          <a:xfrm>
            <a:off x="532202" y="1643050"/>
            <a:ext cx="4254112" cy="4357717"/>
          </a:xfrm>
          <a:prstGeom prst="rect">
            <a:avLst/>
          </a:prstGeom>
        </p:spPr>
      </p:pic>
      <p:sp>
        <p:nvSpPr>
          <p:cNvPr id="4" name="Espace réservé du texte 7"/>
          <p:cNvSpPr txBox="1">
            <a:spLocks/>
          </p:cNvSpPr>
          <p:nvPr/>
        </p:nvSpPr>
        <p:spPr>
          <a:xfrm>
            <a:off x="4565941" y="2158302"/>
            <a:ext cx="4578059" cy="355671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 Hunt et Paul Nurse: Identification des composantes moléculaires qui contrôlent le cycle.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Lee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Hartwell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identification des systèmes de point de vérifications  (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checkpoints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722" y="5335686"/>
            <a:ext cx="44223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Dr G. </a:t>
            </a:r>
            <a:r>
              <a:rPr lang="fr-FR" sz="1100" dirty="0" err="1" smtClean="0"/>
              <a:t>Ferbeyre</a:t>
            </a:r>
            <a:r>
              <a:rPr lang="fr-FR" sz="1100" dirty="0" smtClean="0"/>
              <a:t>, Département de biochimie, Université de Montréal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7851" y="428604"/>
            <a:ext cx="3848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LA REGULATION DU CYCLE CELLULAIRE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5720" y="1298564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événements et les différentes phases du cycle cellulaire étaient connus depuis longtemps. La remarquable constance de la succession des différentes phases suggérait un contrôle tout au long du cycle.</a:t>
            </a:r>
          </a:p>
          <a:p>
            <a:r>
              <a:rPr lang="fr-FR" dirty="0" smtClean="0"/>
              <a:t>Des expériences de biologie cellulaire qui ont permis de déceler la présence des facteurs de régulation présents à certaines phases du cycle.</a:t>
            </a:r>
          </a:p>
          <a:p>
            <a:r>
              <a:rPr lang="fr-FR" b="1" dirty="0" smtClean="0"/>
              <a:t>Expérience de micro-injection de cytoplasme d’un ovocyte II (bloqué en 2</a:t>
            </a:r>
            <a:r>
              <a:rPr lang="fr-FR" b="1" baseline="30000" dirty="0" smtClean="0"/>
              <a:t>ème</a:t>
            </a:r>
            <a:r>
              <a:rPr lang="fr-FR" b="1" dirty="0" smtClean="0"/>
              <a:t> division de méiose, métaphase II) dans un ovocyte I : l’ovocyte I est maturé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Chez le </a:t>
            </a:r>
            <a:r>
              <a:rPr lang="fr-FR" dirty="0" err="1" smtClean="0"/>
              <a:t>Xénope</a:t>
            </a:r>
            <a:r>
              <a:rPr lang="fr-FR" dirty="0" smtClean="0"/>
              <a:t>, c’est après une décharge hormonale de progestérone que l’ovocyte I, jusque là bloqué en début de prophase I de méiose, poursuit la méiose, termine la première division et effectue le début de la deuxième division méiotique jusqu’à la métaphase II, stade auquel il reste à nouveau bloqué ; cette étape s'appelle la maturation. </a:t>
            </a:r>
            <a:br>
              <a:rPr lang="fr-FR" dirty="0" smtClean="0"/>
            </a:br>
            <a:r>
              <a:rPr lang="fr-FR" dirty="0" smtClean="0"/>
              <a:t>Lorsque du cytoplasme de cet ovocyte bloqué en métaphase II </a:t>
            </a:r>
            <a:r>
              <a:rPr lang="fr-FR" b="1" dirty="0" smtClean="0"/>
              <a:t>est prélevé et injecté</a:t>
            </a:r>
            <a:r>
              <a:rPr lang="fr-FR" dirty="0" smtClean="0"/>
              <a:t> dans un ovocyte I, il induit la maturation de l’ovocyte receveur.</a:t>
            </a:r>
          </a:p>
          <a:p>
            <a:endParaRPr lang="fr-FR" dirty="0" smtClean="0"/>
          </a:p>
          <a:p>
            <a:r>
              <a:rPr lang="fr-FR" b="1" dirty="0" smtClean="0"/>
              <a:t>L'entrée en phase M est sous le contrôle d'un facteur diffusible, le MPF (Maturation </a:t>
            </a:r>
            <a:r>
              <a:rPr lang="fr-FR" b="1" dirty="0" err="1" smtClean="0"/>
              <a:t>Promoting</a:t>
            </a:r>
            <a:r>
              <a:rPr lang="fr-FR" b="1" dirty="0" smtClean="0"/>
              <a:t> Factor) :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nv.jussieu.fr/bmedia/cyclecellBM/images/ExpMPF-meios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3671086" cy="264318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14282" y="3429000"/>
            <a:ext cx="89297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Expérience d'injection de cytoplasme entre des ovocytes de </a:t>
            </a:r>
            <a:r>
              <a:rPr lang="fr-FR" b="1" i="1" dirty="0" err="1" smtClean="0"/>
              <a:t>Xénope</a:t>
            </a:r>
            <a:r>
              <a:rPr lang="fr-FR" b="1" i="1" dirty="0" smtClean="0"/>
              <a:t>. </a:t>
            </a:r>
            <a:r>
              <a:rPr lang="fr-FR" i="1" dirty="0" smtClean="0"/>
              <a:t>L'injection du cytoplasme prélevé dans un ovocyte II maturé (bloqué en métaphase II) dans un ovocyte I , induit l'entrée en méiose de ce dernier. Cette expérience montre que le cytoplasme de l'ovocyte A contient un composé, présent en méiose, et suffisant pour induire le passage en méiose.</a:t>
            </a:r>
            <a:endParaRPr lang="fr-FR" dirty="0" smtClean="0"/>
          </a:p>
          <a:p>
            <a:r>
              <a:rPr lang="fr-FR" dirty="0" smtClean="0"/>
              <a:t>Cette expérience montre qu'une substance contenue dans le cytoplasme de l'ovocyte bloqué en métaphase II peut induire la maturation. Ce facteur a été appelé MPF (Maturation </a:t>
            </a:r>
            <a:r>
              <a:rPr lang="fr-FR" dirty="0" err="1" smtClean="0"/>
              <a:t>Promoting</a:t>
            </a:r>
            <a:r>
              <a:rPr lang="fr-FR" dirty="0" smtClean="0"/>
              <a:t> Factor). On s'aperçut par la suite que le MPF n'est pas seulement le déclencheur de la méiose ovocytaire, mais qu'il déclenche aussi l'entrée en mitose (phase M) des cellules somatiques.</a:t>
            </a:r>
            <a:br>
              <a:rPr lang="fr-FR" dirty="0" smtClean="0"/>
            </a:br>
            <a:r>
              <a:rPr lang="fr-FR" b="1" dirty="0" smtClean="0"/>
              <a:t>L'abréviation MPF peut donc aussi correspondre à "</a:t>
            </a:r>
            <a:r>
              <a:rPr lang="fr-FR" b="1" dirty="0" err="1" smtClean="0"/>
              <a:t>Mitosis</a:t>
            </a:r>
            <a:r>
              <a:rPr lang="fr-FR" b="1" dirty="0" smtClean="0"/>
              <a:t> </a:t>
            </a:r>
            <a:r>
              <a:rPr lang="fr-FR" b="1" dirty="0" err="1" smtClean="0"/>
              <a:t>Promoting</a:t>
            </a:r>
            <a:r>
              <a:rPr lang="fr-FR" b="1" dirty="0" smtClean="0"/>
              <a:t> factor".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Expériences de fusion de cellules à des stades différents du cycle cellulaire </a:t>
            </a:r>
            <a:endParaRPr lang="fr-FR" dirty="0"/>
          </a:p>
        </p:txBody>
      </p:sp>
      <p:pic>
        <p:nvPicPr>
          <p:cNvPr id="32770" name="Picture 2" descr="http://www.snv.jussieu.fr/bmedia/cyclecellBM/images/ExpMPF-fusion-MG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22" y="857232"/>
            <a:ext cx="4262434" cy="255746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285720" y="3571876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fusion de deux cellules qui sont à des stades différents du cycle cellulaire donne  un </a:t>
            </a:r>
            <a:r>
              <a:rPr lang="fr-FR" dirty="0" err="1" smtClean="0"/>
              <a:t>hétérocaryon</a:t>
            </a:r>
            <a:r>
              <a:rPr lang="fr-FR" dirty="0" smtClean="0"/>
              <a:t> (cellule contenant deux noyaux différents) avec mise en commun des cytoplasmes.</a:t>
            </a:r>
          </a:p>
          <a:p>
            <a:r>
              <a:rPr lang="fr-FR" dirty="0" smtClean="0"/>
              <a:t> Ce modèle expérimental permet de savoir si une cellule donnée contient un facteur de stimulation d'une étape du cycle.</a:t>
            </a:r>
          </a:p>
          <a:p>
            <a:r>
              <a:rPr lang="fr-FR" dirty="0" smtClean="0"/>
              <a:t>La fusion d’une </a:t>
            </a:r>
            <a:r>
              <a:rPr lang="fr-FR" b="1" dirty="0" smtClean="0"/>
              <a:t>cellule en mitose et d’une cellule en interphase</a:t>
            </a:r>
            <a:r>
              <a:rPr lang="fr-FR" dirty="0" smtClean="0"/>
              <a:t> ( phase G2)permet d'observer une condensation des chromosomes issus de la cellule en interphase. Un facteur présent dans la cellule en mitose induit donc visiblement une </a:t>
            </a:r>
            <a:r>
              <a:rPr lang="fr-FR" b="1" dirty="0" smtClean="0"/>
              <a:t>"entrée en mitose« (</a:t>
            </a:r>
            <a:r>
              <a:rPr lang="fr-FR" i="1" dirty="0" smtClean="0"/>
              <a:t>condensation des chromosomes et disparition de l'enveloppe nucléaire)</a:t>
            </a:r>
            <a:r>
              <a:rPr lang="fr-FR" b="1" dirty="0" smtClean="0"/>
              <a:t> précoce du noyau de la cellule en interphase. Ce facteur est le MPF.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35716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Conclusions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71472" y="100010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Ces expériences montrent que l'entrée en mitose est contrôlée</a:t>
            </a:r>
          </a:p>
          <a:p>
            <a:r>
              <a:rPr lang="fr-FR" dirty="0" smtClean="0"/>
              <a:t> par un facteur cytoplasmique diffusible, </a:t>
            </a:r>
            <a:r>
              <a:rPr lang="fr-FR" b="1" dirty="0" smtClean="0"/>
              <a:t>le MPF.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285720" y="171448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MPF (mis en évidence en 1971 caractérisé en 1988) est un complexe formé de deux protéines  :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4282" y="2357430"/>
            <a:ext cx="7072362" cy="178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une sous-unité catalytique, protéine kinase, qui est une enzyme phosphorylant des protéines cibles, et qui n'est activée qu'en présence d'une cycline, d'où son nom, protéine kinase-cycline dépendante (</a:t>
            </a:r>
            <a:r>
              <a:rPr lang="fr-FR" b="1" dirty="0" err="1" smtClean="0"/>
              <a:t>Cdk</a:t>
            </a:r>
            <a:r>
              <a:rPr lang="fr-FR" b="1" dirty="0" smtClean="0"/>
              <a:t>).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une sous-unité régulatrice appartenant à la famille des cyclines.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4282" y="414338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Ce complexe 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cycline / </a:t>
            </a:r>
            <a:r>
              <a:rPr lang="fr-FR" b="1" dirty="0" err="1" smtClean="0">
                <a:solidFill>
                  <a:schemeClr val="tx2">
                    <a:lumMod val="50000"/>
                  </a:schemeClr>
                </a:solidFill>
              </a:rPr>
              <a:t>Cdk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 agit en déclenchant différentes réactions. Il permet entre autres de provoquer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la  condensation des chromosomes,</a:t>
            </a:r>
          </a:p>
          <a:p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 la fragmentation de l’enveloppe nucléaire et la formation du fuseau mitotique.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dk.tiff"/>
          <p:cNvPicPr/>
          <p:nvPr/>
        </p:nvPicPr>
        <p:blipFill>
          <a:blip r:embed="rId2"/>
          <a:stretch>
            <a:fillRect/>
          </a:stretch>
        </p:blipFill>
        <p:spPr>
          <a:xfrm>
            <a:off x="2643174" y="2857496"/>
            <a:ext cx="3214710" cy="30003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 en évidence en 1971, le MPF ne sera identifié et caractérisé précisément qu’en 1988: complexe formé de deux protéines 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sous-unité catalytique, protéine kinase, qui est une enzyme phosphorylant des protéines cibles, et qui n'est activée qu'en présence d'une cycline, d'où son nom, protéine kinase-cycline dépendante (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Cdk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une sous-unité régulatrice appartenant à la famille des cyclines.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complexe 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cycline /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Cdk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agit en déclenchant différentes réactions. Il permet entre autres de provoquer la</a:t>
            </a:r>
            <a:r>
              <a:rPr kumimoji="0" lang="fr-FR" sz="16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condensation des chromosomes, de fragmentation de l'enveloppe nucléaire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et la formation du fuseau mitotique.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30710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: Facteur « Start </a:t>
            </a:r>
            <a:r>
              <a:rPr lang="fr-FR" b="1" u="sng" dirty="0" err="1" smtClean="0"/>
              <a:t>Promoting</a:t>
            </a:r>
            <a:r>
              <a:rPr lang="fr-FR" b="1" u="sng" dirty="0" smtClean="0"/>
              <a:t> Factor “: Facteur </a:t>
            </a:r>
            <a:r>
              <a:rPr lang="fr-FR" b="1" u="sng" dirty="0" err="1" smtClean="0"/>
              <a:t>cytodéclencheur</a:t>
            </a:r>
            <a:r>
              <a:rPr lang="fr-FR" b="1" u="sng" dirty="0" smtClean="0"/>
              <a:t> de 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85720" y="500042"/>
            <a:ext cx="8215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L'entrée en phase S (réplication de l'ADN) est aussi sous le contrôle d'un facteur diffusible </a:t>
            </a:r>
            <a:endParaRPr lang="fr-FR" sz="1600" dirty="0"/>
          </a:p>
        </p:txBody>
      </p:sp>
      <p:pic>
        <p:nvPicPr>
          <p:cNvPr id="4" name="Image 3" descr="http://www.snv.jussieu.fr/bmedia/cyclecellBM/images/ExpMPF-fusion-SG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snv.jussieu.fr/bmedia/cyclecellBM/images/ExpMPF-fusion-SG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-357222" y="4000504"/>
            <a:ext cx="55007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Fusion d'une cellule en phase G1 (avant r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plication)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 d'une cellule en phase S (en r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plication).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 facteur contenu dans le cytoplasme de la cellule en phase S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agit sur les fibres chromatiniennes de la cellule en G1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pour induire la synth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d'ADN. Il existe donc, dans le cytoplasme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 cellules en phase S, un facteur de stimulation d'entr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 en phase </a:t>
            </a: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214678" y="5258715"/>
            <a:ext cx="92155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Fusion d'une cellule en phase S et d'une cellule e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phase G2 (apr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la r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plication).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 facteur contenu dans le cytoplasme de la cellule en phase S n'agit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 sur les fibres chromatiniennes d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pliqu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 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ce facteur n'est pas actif sur des cellules ayant d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pliqu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leur ADN.I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existe donc un m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canisme qui bloque toute nouvelle r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plication t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="1" i="1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 que la mitose n'a pas eu lieu.</a:t>
            </a:r>
            <a:r>
              <a:rPr kumimoji="0" lang="fr-FR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2976" y="85723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Fig</a:t>
            </a:r>
            <a:r>
              <a:rPr lang="fr-FR" dirty="0" smtClean="0"/>
              <a:t> A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86380" y="100010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 B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snv.jussieu.fr/bmedia/cyclecellBM/images/cycle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2" y="1714488"/>
            <a:ext cx="4333875" cy="25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14282" y="21429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Conclusion : deux transitions importantes dans le Cycle cellulaire  </a:t>
            </a:r>
            <a:endParaRPr lang="fr-FR" sz="20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00034" y="4286256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olécules impliquées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 complexes moléculaires semblables, constitués :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d'une cycline, protéine sans activité enzymatique, et dont la présence, indispensable à l'activité du complexe, varie au cours du cycle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d'une kinase, active lorsqu'elle est associée à une cycline : 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c'est à dire une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Cdk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Cyclin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Dependent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Kinase : kinase dépendante d'une cycline).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214290"/>
            <a:ext cx="413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Kinases dépendantes des Cyclines ( CDK)s</a:t>
            </a:r>
            <a:endParaRPr lang="fr-FR" dirty="0"/>
          </a:p>
        </p:txBody>
      </p:sp>
      <p:pic>
        <p:nvPicPr>
          <p:cNvPr id="3" name="Image 2" descr="http://www.snv.jussieu.fr/bmedia/cyclecellBM/images/CDKcycline-img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071546"/>
            <a:ext cx="1381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328858"/>
            <a:ext cx="8669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première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Cdk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mise en évidence fut la Cdk1 qui, associée à la cycline B, constitue le MPF 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Cycline B / Cdk1 = MPF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3244334"/>
            <a:ext cx="5462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il existe 13 CDK et 25 </a:t>
            </a:r>
            <a:r>
              <a:rPr lang="fr-FR" dirty="0" smtClean="0"/>
              <a:t>cyclines,</a:t>
            </a:r>
            <a:endParaRPr lang="fr-FR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900494"/>
            <a:ext cx="9124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Six d’entre elles interviennent dans le contrôle direct du déroulement du cycle cellulaire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Cdk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forment des complexes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hétérodimériques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avec les cyclines, leurs sous unités régulatrices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4640057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</a:t>
            </a:r>
            <a:r>
              <a:rPr lang="fr-FR" b="1" dirty="0" err="1" smtClean="0"/>
              <a:t>Cdk</a:t>
            </a:r>
            <a:r>
              <a:rPr lang="fr-FR" dirty="0" smtClean="0"/>
              <a:t> ne deviennent fonctionnelles que lorsqu’elles sont associées à une </a:t>
            </a:r>
            <a:r>
              <a:rPr lang="fr-FR" b="1" dirty="0" smtClean="0"/>
              <a:t>cycline.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5143512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Cdk</a:t>
            </a:r>
            <a:r>
              <a:rPr lang="fr-FR" dirty="0" smtClean="0"/>
              <a:t> sont des </a:t>
            </a:r>
            <a:r>
              <a:rPr lang="fr-FR" b="1" dirty="0" smtClean="0"/>
              <a:t>sérine-thréonine kinases</a:t>
            </a:r>
            <a:r>
              <a:rPr lang="fr-FR" dirty="0" smtClean="0"/>
              <a:t>, enzymes qui catalysent la phosphorylation de protéines cibles ( = substrats) jouant un rôle dans les événements du cycle cellulaire (fragmentation de l’enveloppe nucléaire, compaction des chromosomes, réplication de l’ADN ….), ou dans l'avancement du cycle.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1429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Mode d’action simplifié du complexe </a:t>
            </a:r>
            <a:r>
              <a:rPr lang="fr-FR" b="1" dirty="0" err="1" smtClean="0"/>
              <a:t>Cdk</a:t>
            </a:r>
            <a:r>
              <a:rPr lang="fr-FR" b="1" dirty="0" smtClean="0"/>
              <a:t>/ cycline </a:t>
            </a:r>
            <a:endParaRPr lang="fr-FR" b="1" dirty="0"/>
          </a:p>
        </p:txBody>
      </p:sp>
      <p:pic>
        <p:nvPicPr>
          <p:cNvPr id="3" name="Image 2" descr="http://www.snv.jussieu.fr/bmedia/cyclecellBM/images/CDK1-B-action2-img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35718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3443117"/>
            <a:ext cx="79915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Leur activité consiste à transférer le groupement γ-phosphate de l’ATP sur une sérine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 une thréonine, 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présentes dans les protéines cibles,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à condition que ces acides aminés soient dans une séquence consensus)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spécifiquement reconnue par la kinase (exemple :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-Pro-X-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Arg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/Lys).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514351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 changement de conformation des protéines cibles 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3500430" y="542926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429124" y="4929199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propriétés nouvelles </a:t>
            </a:r>
            <a:r>
              <a:rPr lang="fr-FR" dirty="0" smtClean="0"/>
              <a:t> </a:t>
            </a:r>
            <a:r>
              <a:rPr lang="fr-FR" dirty="0" smtClean="0"/>
              <a:t>(activation, inhibition, changement de partenaire </a:t>
            </a:r>
            <a:r>
              <a:rPr lang="fr-FR" dirty="0" smtClean="0"/>
              <a:t>d'interaction</a:t>
            </a:r>
            <a:r>
              <a:rPr lang="fr-FR" dirty="0" smtClean="0"/>
              <a:t>...).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500694" y="1142984"/>
            <a:ext cx="39290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cyclines n’ont pas d’activité enzymatique,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 sont des protéines régulatrices nécessaires aux </a:t>
            </a:r>
            <a:r>
              <a:rPr kumimoji="0" lang="fr-FR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Cdk</a:t>
            </a:r>
            <a:endParaRPr kumimoji="0" lang="fr-FR" sz="16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pour qu’elles soient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enzymatiquement</a:t>
            </a: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actives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857232"/>
            <a:ext cx="9144000" cy="569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cycle cellulaire a deux phases: </a:t>
            </a:r>
            <a:r>
              <a:rPr kumimoji="0" lang="fr-C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phase de repos (l’interphase</a:t>
            </a: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et une </a:t>
            </a:r>
            <a:r>
              <a:rPr kumimoji="0" lang="fr-CA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de division</a:t>
            </a: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cellule est dans la phase de repos pour la plupart du cycle, tandis que la période de division est assez courte.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857232"/>
            <a:ext cx="5572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Le Cycle cellulaire est :Un événement qui se répète</a:t>
            </a:r>
          </a:p>
          <a:p>
            <a:r>
              <a:rPr lang="fr-FR" dirty="0" smtClean="0"/>
              <a:t>Mécanisme de reproduction cellulaire</a:t>
            </a:r>
          </a:p>
          <a:p>
            <a:r>
              <a:rPr lang="fr-FR" dirty="0" smtClean="0"/>
              <a:t>La cellule duplique son contenu et se divise en deux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57224" y="2143116"/>
            <a:ext cx="6858048" cy="178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fr-FR" sz="2800" b="1" dirty="0" smtClean="0">
                <a:solidFill>
                  <a:srgbClr val="CC00CC"/>
                </a:solidFill>
                <a:latin typeface="Times"/>
              </a:rPr>
              <a:t>L'interphase est la plus longue</a:t>
            </a:r>
            <a:r>
              <a:rPr lang="fr-FR" sz="2800" dirty="0" smtClean="0">
                <a:latin typeface="Times"/>
              </a:rPr>
              <a:t> période.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  <a:latin typeface="Times"/>
              </a:rPr>
              <a:t>Elle comprend 3 sous-phases:</a:t>
            </a:r>
            <a:r>
              <a:rPr lang="fr-FR" sz="2400" b="1" dirty="0" smtClean="0">
                <a:latin typeface="Times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"/>
              </a:rPr>
              <a:t>G1, S et G2</a:t>
            </a:r>
            <a:r>
              <a:rPr lang="fr-FR" sz="2400" b="1" dirty="0" smtClean="0">
                <a:latin typeface="Times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fr-FR" dirty="0">
                <a:latin typeface="Times"/>
              </a:rPr>
              <a:t>(G initiale de gap, intervalle)</a:t>
            </a:r>
            <a:endParaRPr lang="fr-FR" sz="2400" dirty="0" smtClean="0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enAD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00372"/>
            <a:ext cx="280556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52"/>
          <p:cNvGrpSpPr/>
          <p:nvPr/>
        </p:nvGrpSpPr>
        <p:grpSpPr>
          <a:xfrm>
            <a:off x="428596" y="1500174"/>
            <a:ext cx="4214842" cy="3143272"/>
            <a:chOff x="390767" y="1633487"/>
            <a:chExt cx="8017085" cy="4212621"/>
          </a:xfrm>
        </p:grpSpPr>
        <p:sp>
          <p:nvSpPr>
            <p:cNvPr id="4" name="Arc 3"/>
            <p:cNvSpPr/>
            <p:nvPr/>
          </p:nvSpPr>
          <p:spPr>
            <a:xfrm rot="20628122">
              <a:off x="2362200" y="2927350"/>
              <a:ext cx="2438400" cy="2270125"/>
            </a:xfrm>
            <a:prstGeom prst="arc">
              <a:avLst>
                <a:gd name="adj1" fmla="val 161004"/>
                <a:gd name="adj2" fmla="val 0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5" name="Heptagone 4"/>
            <p:cNvSpPr/>
            <p:nvPr/>
          </p:nvSpPr>
          <p:spPr>
            <a:xfrm>
              <a:off x="2261955" y="3212868"/>
              <a:ext cx="609600" cy="533400"/>
            </a:xfrm>
            <a:prstGeom prst="heptagon">
              <a:avLst/>
            </a:prstGeom>
            <a:solidFill>
              <a:srgbClr val="9ABBE8"/>
            </a:solidFill>
            <a:ln>
              <a:solidFill>
                <a:schemeClr val="tx1">
                  <a:alpha val="18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Arial"/>
                  <a:cs typeface="Arial"/>
                </a:rPr>
                <a:t>G2</a:t>
              </a:r>
            </a:p>
          </p:txBody>
        </p:sp>
        <p:sp>
          <p:nvSpPr>
            <p:cNvPr id="6" name="Heptagone 5"/>
            <p:cNvSpPr/>
            <p:nvPr/>
          </p:nvSpPr>
          <p:spPr>
            <a:xfrm>
              <a:off x="3813054" y="2751663"/>
              <a:ext cx="609600" cy="533400"/>
            </a:xfrm>
            <a:prstGeom prst="heptagon">
              <a:avLst/>
            </a:prstGeom>
            <a:solidFill>
              <a:srgbClr val="9ABBE8"/>
            </a:solidFill>
            <a:ln>
              <a:solidFill>
                <a:schemeClr val="tx1">
                  <a:alpha val="18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Arial"/>
                  <a:cs typeface="Arial"/>
                </a:rPr>
                <a:t>M</a:t>
              </a:r>
            </a:p>
          </p:txBody>
        </p:sp>
        <p:sp>
          <p:nvSpPr>
            <p:cNvPr id="7" name="Heptagone 6"/>
            <p:cNvSpPr/>
            <p:nvPr/>
          </p:nvSpPr>
          <p:spPr>
            <a:xfrm>
              <a:off x="2643158" y="4765942"/>
              <a:ext cx="609600" cy="533400"/>
            </a:xfrm>
            <a:prstGeom prst="heptagon">
              <a:avLst/>
            </a:prstGeom>
            <a:solidFill>
              <a:srgbClr val="9ABBE8"/>
            </a:solidFill>
            <a:ln>
              <a:solidFill>
                <a:schemeClr val="tx1">
                  <a:alpha val="18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8" name="Heptagone 7"/>
            <p:cNvSpPr/>
            <p:nvPr/>
          </p:nvSpPr>
          <p:spPr>
            <a:xfrm>
              <a:off x="4204532" y="4506633"/>
              <a:ext cx="609600" cy="533400"/>
            </a:xfrm>
            <a:prstGeom prst="heptagon">
              <a:avLst/>
            </a:prstGeom>
            <a:solidFill>
              <a:srgbClr val="9ABBE8"/>
            </a:solidFill>
            <a:ln>
              <a:solidFill>
                <a:schemeClr val="tx1">
                  <a:alpha val="18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Arial"/>
                  <a:cs typeface="Arial"/>
                </a:rPr>
                <a:t>G1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2947988" y="2986088"/>
              <a:ext cx="268287" cy="101600"/>
            </a:xfrm>
            <a:custGeom>
              <a:avLst/>
              <a:gdLst>
                <a:gd name="connsiteX0" fmla="*/ 0 w 193723"/>
                <a:gd name="connsiteY0" fmla="*/ 161428 h 161428"/>
                <a:gd name="connsiteX1" fmla="*/ 193723 w 193723"/>
                <a:gd name="connsiteY1" fmla="*/ 0 h 161428"/>
                <a:gd name="connsiteX2" fmla="*/ 193723 w 193723"/>
                <a:gd name="connsiteY2" fmla="*/ 0 h 161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723" h="161428">
                  <a:moveTo>
                    <a:pt x="0" y="161428"/>
                  </a:moveTo>
                  <a:lnTo>
                    <a:pt x="193723" y="0"/>
                  </a:lnTo>
                  <a:lnTo>
                    <a:pt x="193723" y="0"/>
                  </a:lnTo>
                </a:path>
              </a:pathLst>
            </a:custGeom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4616450" y="3440113"/>
              <a:ext cx="136525" cy="273050"/>
            </a:xfrm>
            <a:custGeom>
              <a:avLst/>
              <a:gdLst>
                <a:gd name="connsiteX0" fmla="*/ 0 w 182961"/>
                <a:gd name="connsiteY0" fmla="*/ 0 h 182952"/>
                <a:gd name="connsiteX1" fmla="*/ 182961 w 182961"/>
                <a:gd name="connsiteY1" fmla="*/ 182952 h 182952"/>
                <a:gd name="connsiteX2" fmla="*/ 182961 w 182961"/>
                <a:gd name="connsiteY2" fmla="*/ 182952 h 1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961" h="182952">
                  <a:moveTo>
                    <a:pt x="0" y="0"/>
                  </a:moveTo>
                  <a:lnTo>
                    <a:pt x="182961" y="182952"/>
                  </a:lnTo>
                  <a:lnTo>
                    <a:pt x="182961" y="182952"/>
                  </a:lnTo>
                </a:path>
              </a:pathLst>
            </a:cu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735388" y="5105400"/>
              <a:ext cx="227012" cy="107950"/>
            </a:xfrm>
            <a:custGeom>
              <a:avLst/>
              <a:gdLst>
                <a:gd name="connsiteX0" fmla="*/ 161436 w 161436"/>
                <a:gd name="connsiteY0" fmla="*/ 0 h 182952"/>
                <a:gd name="connsiteX1" fmla="*/ 0 w 161436"/>
                <a:gd name="connsiteY1" fmla="*/ 182952 h 182952"/>
                <a:gd name="connsiteX2" fmla="*/ 0 w 161436"/>
                <a:gd name="connsiteY2" fmla="*/ 182952 h 18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436" h="182952">
                  <a:moveTo>
                    <a:pt x="161436" y="0"/>
                  </a:moveTo>
                  <a:lnTo>
                    <a:pt x="0" y="182952"/>
                  </a:lnTo>
                  <a:lnTo>
                    <a:pt x="0" y="182952"/>
                  </a:lnTo>
                </a:path>
              </a:pathLst>
            </a:custGeom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344738" y="4310063"/>
              <a:ext cx="168275" cy="325437"/>
            </a:xfrm>
            <a:custGeom>
              <a:avLst/>
              <a:gdLst>
                <a:gd name="connsiteX0" fmla="*/ 177580 w 177580"/>
                <a:gd name="connsiteY0" fmla="*/ 200888 h 200888"/>
                <a:gd name="connsiteX1" fmla="*/ 26906 w 177580"/>
                <a:gd name="connsiteY1" fmla="*/ 28698 h 200888"/>
                <a:gd name="connsiteX2" fmla="*/ 16144 w 177580"/>
                <a:gd name="connsiteY2" fmla="*/ 28698 h 20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580" h="200888">
                  <a:moveTo>
                    <a:pt x="177580" y="200888"/>
                  </a:moveTo>
                  <a:cubicBezTo>
                    <a:pt x="115696" y="129142"/>
                    <a:pt x="53812" y="57396"/>
                    <a:pt x="26906" y="28698"/>
                  </a:cubicBezTo>
                  <a:cubicBezTo>
                    <a:pt x="0" y="0"/>
                    <a:pt x="16144" y="28698"/>
                    <a:pt x="16144" y="28698"/>
                  </a:cubicBezTo>
                </a:path>
              </a:pathLst>
            </a:cu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13" name="Heptagone 12"/>
            <p:cNvSpPr/>
            <p:nvPr/>
          </p:nvSpPr>
          <p:spPr>
            <a:xfrm>
              <a:off x="5786136" y="2218263"/>
              <a:ext cx="609600" cy="533400"/>
            </a:xfrm>
            <a:prstGeom prst="heptagon">
              <a:avLst/>
            </a:prstGeom>
            <a:solidFill>
              <a:srgbClr val="9ABBE8"/>
            </a:solidFill>
            <a:ln>
              <a:solidFill>
                <a:schemeClr val="tx1">
                  <a:alpha val="18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latin typeface="Arial"/>
                  <a:cs typeface="Arial"/>
                </a:rPr>
                <a:t>G0</a:t>
              </a:r>
            </a:p>
          </p:txBody>
        </p:sp>
        <p:sp>
          <p:nvSpPr>
            <p:cNvPr id="14" name="Forme libre 13"/>
            <p:cNvSpPr/>
            <p:nvPr/>
          </p:nvSpPr>
          <p:spPr>
            <a:xfrm rot="10800000">
              <a:off x="4792663" y="2827338"/>
              <a:ext cx="1223962" cy="1233487"/>
            </a:xfrm>
            <a:custGeom>
              <a:avLst/>
              <a:gdLst>
                <a:gd name="connsiteX0" fmla="*/ 0 w 1075356"/>
                <a:gd name="connsiteY0" fmla="*/ 973424 h 973424"/>
                <a:gd name="connsiteX1" fmla="*/ 333732 w 1075356"/>
                <a:gd name="connsiteY1" fmla="*/ 806551 h 973424"/>
                <a:gd name="connsiteX2" fmla="*/ 584030 w 1075356"/>
                <a:gd name="connsiteY2" fmla="*/ 639678 h 973424"/>
                <a:gd name="connsiteX3" fmla="*/ 778706 w 1075356"/>
                <a:gd name="connsiteY3" fmla="*/ 491347 h 973424"/>
                <a:gd name="connsiteX4" fmla="*/ 945572 w 1075356"/>
                <a:gd name="connsiteY4" fmla="*/ 305933 h 973424"/>
                <a:gd name="connsiteX5" fmla="*/ 1029005 w 1075356"/>
                <a:gd name="connsiteY5" fmla="*/ 157602 h 973424"/>
                <a:gd name="connsiteX6" fmla="*/ 1075356 w 1075356"/>
                <a:gd name="connsiteY6" fmla="*/ 0 h 97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356" h="973424">
                  <a:moveTo>
                    <a:pt x="0" y="973424"/>
                  </a:moveTo>
                  <a:cubicBezTo>
                    <a:pt x="118197" y="917799"/>
                    <a:pt x="236394" y="862175"/>
                    <a:pt x="333732" y="806551"/>
                  </a:cubicBezTo>
                  <a:cubicBezTo>
                    <a:pt x="431070" y="750927"/>
                    <a:pt x="509868" y="692212"/>
                    <a:pt x="584030" y="639678"/>
                  </a:cubicBezTo>
                  <a:cubicBezTo>
                    <a:pt x="658192" y="587144"/>
                    <a:pt x="718449" y="546971"/>
                    <a:pt x="778706" y="491347"/>
                  </a:cubicBezTo>
                  <a:cubicBezTo>
                    <a:pt x="838963" y="435723"/>
                    <a:pt x="903856" y="361557"/>
                    <a:pt x="945572" y="305933"/>
                  </a:cubicBezTo>
                  <a:cubicBezTo>
                    <a:pt x="987289" y="250309"/>
                    <a:pt x="1007374" y="208591"/>
                    <a:pt x="1029005" y="157602"/>
                  </a:cubicBezTo>
                  <a:cubicBezTo>
                    <a:pt x="1050636" y="106613"/>
                    <a:pt x="1075356" y="0"/>
                    <a:pt x="1075356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 rot="8461553" flipV="1">
              <a:off x="4697413" y="3825875"/>
              <a:ext cx="282575" cy="147638"/>
            </a:xfrm>
            <a:custGeom>
              <a:avLst/>
              <a:gdLst>
                <a:gd name="connsiteX0" fmla="*/ 0 w 268839"/>
                <a:gd name="connsiteY0" fmla="*/ 0 h 27812"/>
                <a:gd name="connsiteX1" fmla="*/ 268839 w 268839"/>
                <a:gd name="connsiteY1" fmla="*/ 27812 h 27812"/>
                <a:gd name="connsiteX2" fmla="*/ 268839 w 268839"/>
                <a:gd name="connsiteY2" fmla="*/ 27812 h 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839" h="27812">
                  <a:moveTo>
                    <a:pt x="0" y="0"/>
                  </a:moveTo>
                  <a:lnTo>
                    <a:pt x="268839" y="27812"/>
                  </a:lnTo>
                  <a:lnTo>
                    <a:pt x="268839" y="27812"/>
                  </a:lnTo>
                </a:path>
              </a:pathLst>
            </a:custGeom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4673600" y="2530475"/>
              <a:ext cx="1074738" cy="973138"/>
            </a:xfrm>
            <a:custGeom>
              <a:avLst/>
              <a:gdLst>
                <a:gd name="connsiteX0" fmla="*/ 0 w 1075356"/>
                <a:gd name="connsiteY0" fmla="*/ 973424 h 973424"/>
                <a:gd name="connsiteX1" fmla="*/ 333732 w 1075356"/>
                <a:gd name="connsiteY1" fmla="*/ 806551 h 973424"/>
                <a:gd name="connsiteX2" fmla="*/ 584030 w 1075356"/>
                <a:gd name="connsiteY2" fmla="*/ 639678 h 973424"/>
                <a:gd name="connsiteX3" fmla="*/ 778706 w 1075356"/>
                <a:gd name="connsiteY3" fmla="*/ 491347 h 973424"/>
                <a:gd name="connsiteX4" fmla="*/ 945572 w 1075356"/>
                <a:gd name="connsiteY4" fmla="*/ 305933 h 973424"/>
                <a:gd name="connsiteX5" fmla="*/ 1029005 w 1075356"/>
                <a:gd name="connsiteY5" fmla="*/ 157602 h 973424"/>
                <a:gd name="connsiteX6" fmla="*/ 1075356 w 1075356"/>
                <a:gd name="connsiteY6" fmla="*/ 0 h 97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5356" h="973424">
                  <a:moveTo>
                    <a:pt x="0" y="973424"/>
                  </a:moveTo>
                  <a:cubicBezTo>
                    <a:pt x="118197" y="917799"/>
                    <a:pt x="236394" y="862175"/>
                    <a:pt x="333732" y="806551"/>
                  </a:cubicBezTo>
                  <a:cubicBezTo>
                    <a:pt x="431070" y="750927"/>
                    <a:pt x="509868" y="692212"/>
                    <a:pt x="584030" y="639678"/>
                  </a:cubicBezTo>
                  <a:cubicBezTo>
                    <a:pt x="658192" y="587144"/>
                    <a:pt x="718449" y="546971"/>
                    <a:pt x="778706" y="491347"/>
                  </a:cubicBezTo>
                  <a:cubicBezTo>
                    <a:pt x="838963" y="435723"/>
                    <a:pt x="903856" y="361557"/>
                    <a:pt x="945572" y="305933"/>
                  </a:cubicBezTo>
                  <a:cubicBezTo>
                    <a:pt x="987289" y="250309"/>
                    <a:pt x="1007374" y="208591"/>
                    <a:pt x="1029005" y="157602"/>
                  </a:cubicBezTo>
                  <a:cubicBezTo>
                    <a:pt x="1050636" y="106613"/>
                    <a:pt x="1075356" y="0"/>
                    <a:pt x="1075356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 rot="21050935" flipV="1">
              <a:off x="4908550" y="3230563"/>
              <a:ext cx="282575" cy="123825"/>
            </a:xfrm>
            <a:custGeom>
              <a:avLst/>
              <a:gdLst>
                <a:gd name="connsiteX0" fmla="*/ 0 w 268839"/>
                <a:gd name="connsiteY0" fmla="*/ 0 h 27812"/>
                <a:gd name="connsiteX1" fmla="*/ 268839 w 268839"/>
                <a:gd name="connsiteY1" fmla="*/ 27812 h 27812"/>
                <a:gd name="connsiteX2" fmla="*/ 268839 w 268839"/>
                <a:gd name="connsiteY2" fmla="*/ 27812 h 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839" h="27812">
                  <a:moveTo>
                    <a:pt x="0" y="0"/>
                  </a:moveTo>
                  <a:lnTo>
                    <a:pt x="268839" y="27812"/>
                  </a:lnTo>
                  <a:lnTo>
                    <a:pt x="268839" y="27812"/>
                  </a:lnTo>
                </a:path>
              </a:pathLst>
            </a:custGeom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latin typeface="Arial"/>
                <a:cs typeface="Arial"/>
              </a:endParaRPr>
            </a:p>
          </p:txBody>
        </p:sp>
        <p:sp>
          <p:nvSpPr>
            <p:cNvPr id="18" name="ZoneTexte 44"/>
            <p:cNvSpPr txBox="1">
              <a:spLocks noChangeArrowheads="1"/>
            </p:cNvSpPr>
            <p:nvPr/>
          </p:nvSpPr>
          <p:spPr bwMode="auto">
            <a:xfrm>
              <a:off x="6696075" y="3152775"/>
              <a:ext cx="17117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>
                  <a:ea typeface="Comic Sans MS" pitchFamily="-110" charset="0"/>
                  <a:cs typeface="Comic Sans MS" pitchFamily="-110" charset="0"/>
                </a:rPr>
                <a:t>Signal mitogénique</a:t>
              </a:r>
            </a:p>
          </p:txBody>
        </p:sp>
        <p:sp>
          <p:nvSpPr>
            <p:cNvPr id="19" name="ZoneTexte 74"/>
            <p:cNvSpPr txBox="1">
              <a:spLocks noChangeArrowheads="1"/>
            </p:cNvSpPr>
            <p:nvPr/>
          </p:nvSpPr>
          <p:spPr bwMode="auto">
            <a:xfrm>
              <a:off x="5719763" y="1633487"/>
              <a:ext cx="20008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ea typeface="Comic Sans MS" pitchFamily="-110" charset="0"/>
                  <a:cs typeface="Comic Sans MS" pitchFamily="-110" charset="0"/>
                </a:rPr>
                <a:t>Phase de quiescence</a:t>
              </a:r>
            </a:p>
            <a:p>
              <a:r>
                <a:rPr lang="fr-FR" sz="1400" dirty="0">
                  <a:ea typeface="Comic Sans MS" pitchFamily="-110" charset="0"/>
                  <a:cs typeface="Comic Sans MS" pitchFamily="-110" charset="0"/>
                </a:rPr>
                <a:t>hors du cycle cellulaire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rot="10800000" flipV="1">
              <a:off x="5351463" y="3357563"/>
              <a:ext cx="1330325" cy="9525"/>
            </a:xfrm>
            <a:prstGeom prst="straightConnector1">
              <a:avLst/>
            </a:prstGeom>
            <a:ln w="63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120"/>
            <p:cNvSpPr txBox="1">
              <a:spLocks noChangeArrowheads="1"/>
            </p:cNvSpPr>
            <p:nvPr/>
          </p:nvSpPr>
          <p:spPr bwMode="auto">
            <a:xfrm>
              <a:off x="1519053" y="5322888"/>
              <a:ext cx="18115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>
                  <a:ea typeface="Comic Sans MS" pitchFamily="-110" charset="0"/>
                  <a:cs typeface="Comic Sans MS" pitchFamily="-110" charset="0"/>
                </a:rPr>
                <a:t>Phase de réplication </a:t>
              </a:r>
            </a:p>
            <a:p>
              <a:pPr algn="ctr"/>
              <a:r>
                <a:rPr lang="fr-FR" sz="1400">
                  <a:ea typeface="Comic Sans MS" pitchFamily="-110" charset="0"/>
                  <a:cs typeface="Comic Sans MS" pitchFamily="-110" charset="0"/>
                </a:rPr>
                <a:t>de L’ADN</a:t>
              </a:r>
            </a:p>
          </p:txBody>
        </p:sp>
        <p:sp>
          <p:nvSpPr>
            <p:cNvPr id="22" name="ZoneTexte 120"/>
            <p:cNvSpPr txBox="1">
              <a:spLocks noChangeArrowheads="1"/>
            </p:cNvSpPr>
            <p:nvPr/>
          </p:nvSpPr>
          <p:spPr bwMode="auto">
            <a:xfrm>
              <a:off x="390767" y="3187412"/>
              <a:ext cx="19014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ea typeface="Comic Sans MS" pitchFamily="-110" charset="0"/>
                  <a:cs typeface="Comic Sans MS" pitchFamily="-110" charset="0"/>
                </a:rPr>
                <a:t>Phase de préparation</a:t>
              </a:r>
            </a:p>
            <a:p>
              <a:pPr algn="ctr"/>
              <a:r>
                <a:rPr lang="fr-FR" sz="1400" dirty="0">
                  <a:ea typeface="Comic Sans MS" pitchFamily="-110" charset="0"/>
                  <a:cs typeface="Comic Sans MS" pitchFamily="-110" charset="0"/>
                </a:rPr>
                <a:t> à la mitose</a:t>
              </a:r>
            </a:p>
          </p:txBody>
        </p:sp>
        <p:sp>
          <p:nvSpPr>
            <p:cNvPr id="23" name="ZoneTexte 120"/>
            <p:cNvSpPr txBox="1">
              <a:spLocks noChangeArrowheads="1"/>
            </p:cNvSpPr>
            <p:nvPr/>
          </p:nvSpPr>
          <p:spPr bwMode="auto">
            <a:xfrm>
              <a:off x="3962400" y="5105400"/>
              <a:ext cx="30968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ea typeface="Comic Sans MS" pitchFamily="-110" charset="0"/>
                  <a:cs typeface="Comic Sans MS" pitchFamily="-110" charset="0"/>
                </a:rPr>
                <a:t>Phase de préparation à la réplication de l’ADN</a:t>
              </a:r>
            </a:p>
          </p:txBody>
        </p:sp>
        <p:sp>
          <p:nvSpPr>
            <p:cNvPr id="24" name="ZoneTexte 120"/>
            <p:cNvSpPr txBox="1">
              <a:spLocks noChangeArrowheads="1"/>
            </p:cNvSpPr>
            <p:nvPr/>
          </p:nvSpPr>
          <p:spPr bwMode="auto">
            <a:xfrm>
              <a:off x="3482377" y="2091749"/>
              <a:ext cx="15919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dirty="0">
                  <a:ea typeface="Comic Sans MS" pitchFamily="-110" charset="0"/>
                  <a:cs typeface="Comic Sans MS" pitchFamily="-110" charset="0"/>
                </a:rPr>
                <a:t>Phase de division </a:t>
              </a:r>
            </a:p>
            <a:p>
              <a:pPr algn="ctr"/>
              <a:r>
                <a:rPr lang="fr-FR" sz="1400" dirty="0">
                  <a:ea typeface="Comic Sans MS" pitchFamily="-110" charset="0"/>
                  <a:cs typeface="Comic Sans MS" pitchFamily="-110" charset="0"/>
                </a:rPr>
                <a:t>cellulaire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886602" y="642918"/>
            <a:ext cx="337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LE CYCLE CELLULAIRE EUCARYOTE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2800" dirty="0" smtClean="0"/>
              <a:t> </a:t>
            </a:r>
            <a:br>
              <a:rPr lang="fr-CA" sz="2800" dirty="0" smtClean="0"/>
            </a:br>
            <a:r>
              <a:rPr lang="fr-CA" sz="2800" dirty="0" smtClean="0"/>
              <a:t>.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785926"/>
            <a:ext cx="8077759" cy="4500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itose1_propha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caractérisée par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l'individualisation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 chromosomes, dont la chromatine se condense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disparition de l'enveloppe nucl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aire et des nucl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l'apparition de fibres prot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iques formant un fuseau de division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titled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400052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1301670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</a:t>
            </a:r>
            <a:r>
              <a:rPr kumimoji="0" lang="fr-FR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tochores</a:t>
            </a:r>
            <a:r>
              <a:rPr kumimoji="0" lang="fr-FR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»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en fin de prophase, des structures sp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cialis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 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trois couches appel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tochores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form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de complexes prot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iques sp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cialis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s, se d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veloppent et s'attachent dans la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gion du centrom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Il y a un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tochore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pour chaque chromatide. Ils vont jouer un rôle primordial au moment de la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paration des chromatides.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Les microtubules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tochoriens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ins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dans le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tochore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 d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veloppent progressivement et,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dans la prophase tardive (entre prophase et 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prom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taphase</a:t>
            </a: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ils vont progressivement s'attacher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aux microtubules du fuseau ou microtubules polaires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bio-top.net/Schemas/mitose4_anaphas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428627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28596" y="428604"/>
            <a:ext cx="700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caractérisée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par: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la fissuration du centromère de chaque chromosome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Les chromatides de chaque chromosome se séparent. 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Elles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sont entraînées par les fibres du fuseau, qui se rétractent, et elles migrent vers les pôles opposés de la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cellule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On parle d'ascension polaire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Chaque cellule-fille recevra ainsi les mêmes chromosomes que ceux de la cellule-mère.</a:t>
            </a: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1082</Words>
  <Application>Microsoft Office PowerPoint</Application>
  <PresentationFormat>Affichage à l'écran (4:3)</PresentationFormat>
  <Paragraphs>167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Le Cycle cellulaire </vt:lpstr>
      <vt:lpstr>Quelques Définitions </vt:lpstr>
      <vt:lpstr>Diapositive 3</vt:lpstr>
      <vt:lpstr>Diapositive 4</vt:lpstr>
      <vt:lpstr>Diapositive 5</vt:lpstr>
      <vt:lpstr>  .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Durant la phase de division:</vt:lpstr>
      <vt:lpstr>Les phases de la mitose: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Cycle cellulaire </dc:title>
  <dc:creator>Maison</dc:creator>
  <cp:lastModifiedBy>Maison</cp:lastModifiedBy>
  <cp:revision>51</cp:revision>
  <dcterms:created xsi:type="dcterms:W3CDTF">2014-11-08T18:10:52Z</dcterms:created>
  <dcterms:modified xsi:type="dcterms:W3CDTF">2014-12-01T11:20:19Z</dcterms:modified>
</cp:coreProperties>
</file>