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246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227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872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543829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9347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533551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3425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0925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972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333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8561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139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2796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202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2055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188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270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310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484710" y="1939834"/>
            <a:ext cx="8915399" cy="2262781"/>
          </a:xfrm>
        </p:spPr>
        <p:txBody>
          <a:bodyPr>
            <a:normAutofit/>
          </a:bodyPr>
          <a:lstStyle/>
          <a:p>
            <a:r>
              <a:rPr lang="fr-FR" sz="3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Recherche documentaire, définitions des concepts fondamentaux</a:t>
            </a:r>
            <a:endParaRPr lang="fr-FR" sz="36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            </a:t>
            </a:r>
          </a:p>
          <a:p>
            <a:endParaRPr lang="fr-FR" dirty="0"/>
          </a:p>
          <a:p>
            <a:r>
              <a:rPr lang="fr-FR" b="1" dirty="0" smtClean="0">
                <a:solidFill>
                  <a:srgbClr val="0070C0"/>
                </a:solidFill>
              </a:rPr>
              <a:t>                                                                                                             </a:t>
            </a:r>
            <a:r>
              <a:rPr lang="fr-FR" sz="20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Cours 01</a:t>
            </a:r>
            <a:endParaRPr lang="fr-FR" sz="20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16778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08301"/>
          </a:xfrm>
        </p:spPr>
        <p:txBody>
          <a:bodyPr>
            <a:normAutofit/>
          </a:bodyPr>
          <a:lstStyle/>
          <a:p>
            <a:pPr algn="ctr"/>
            <a:r>
              <a:rPr lang="fr-FR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Recherche scientifique/Recherche documentaire</a:t>
            </a:r>
            <a:endParaRPr lang="fr-FR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252546" y="1332411"/>
            <a:ext cx="9252066" cy="4578811"/>
          </a:xfrm>
        </p:spPr>
        <p:txBody>
          <a:bodyPr/>
          <a:lstStyle/>
          <a:p>
            <a:endParaRPr lang="fr-FR" dirty="0" smtClean="0"/>
          </a:p>
          <a:p>
            <a:pPr algn="just"/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recherche documentaire et la recherche 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scientifique sont deux  types d’activités de recherche qui sont </a:t>
            </a:r>
            <a:r>
              <a:rPr lang="fr-F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complémentaires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mais distinctes dans </a:t>
            </a:r>
            <a:r>
              <a:rPr lang="fr-FR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leurs objectifs 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 </a:t>
            </a:r>
            <a:r>
              <a:rPr lang="fr-FR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leurs méthodes.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fr-FR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fr-FR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recherche documentaire 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permet de rassembler les informations existantes sur le plan 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théorique. </a:t>
            </a:r>
          </a:p>
          <a:p>
            <a:pPr algn="just"/>
            <a:r>
              <a:rPr lang="fr-FR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fr-FR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recherche scientifique 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repose sur la recherche documentaire pour situer le travail dans un contexte académique pertinent, ensuite le chercheur entame une recherche empirique pour collecter des preuves sur le terrain. </a:t>
            </a:r>
            <a:endParaRPr lang="fr-F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957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89212" y="822960"/>
            <a:ext cx="8915400" cy="5088262"/>
          </a:xfrm>
        </p:spPr>
        <p:txBody>
          <a:bodyPr>
            <a:normAutofit/>
          </a:bodyPr>
          <a:lstStyle/>
          <a:p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recherche documentaire est essentiellement une recherche de référence de documents relatifs à </a:t>
            </a:r>
            <a:r>
              <a:rPr lang="fr-FR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 sujet particulier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Pour que la recherche documentaire soit efficace et exhaustive, le chercheur doit suivre une méthodologie efficace.</a:t>
            </a:r>
          </a:p>
          <a:p>
            <a:pPr marL="0" indent="0">
              <a:buNone/>
            </a:pPr>
            <a:endParaRPr lang="fr-FR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0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Cette recherche se déroule selon un certain nombre d’étapes</a:t>
            </a:r>
          </a:p>
          <a:p>
            <a:pPr>
              <a:buFontTx/>
              <a:buChar char="-"/>
            </a:pP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Définition du sujet ;</a:t>
            </a:r>
          </a:p>
          <a:p>
            <a:pPr>
              <a:buFontTx/>
              <a:buChar char="-"/>
            </a:pP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Identification du type de document à consulter (livre, article, journaux, archives, PDF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…) ;</a:t>
            </a:r>
            <a:endParaRPr lang="fr-FR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Sélectionnez les documents à 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consulter ;</a:t>
            </a:r>
          </a:p>
          <a:p>
            <a:pPr>
              <a:buFontTx/>
              <a:buChar char="-"/>
            </a:pP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Lecture des 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documents ;</a:t>
            </a:r>
          </a:p>
          <a:p>
            <a:pPr>
              <a:buFontTx/>
              <a:buChar char="-"/>
            </a:pP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Synthèse des 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informations consultées. </a:t>
            </a:r>
          </a:p>
          <a:p>
            <a:pPr marL="0" indent="0">
              <a:buNone/>
            </a:pPr>
            <a:endParaRPr lang="fr-F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7295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2206" y="901338"/>
            <a:ext cx="7067005" cy="5421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8458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accent1"/>
                </a:solidFill>
              </a:rPr>
              <a:t>Introduction </a:t>
            </a:r>
            <a:endParaRPr lang="fr-FR" b="1" dirty="0">
              <a:solidFill>
                <a:schemeClr val="accent1"/>
              </a:solidFill>
            </a:endParaRP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39143" y="2037806"/>
            <a:ext cx="8242663" cy="4023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4249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95684"/>
          </a:xfrm>
        </p:spPr>
        <p:txBody>
          <a:bodyPr/>
          <a:lstStyle/>
          <a:p>
            <a:r>
              <a:rPr lang="fr-FR" b="1" dirty="0" smtClean="0">
                <a:solidFill>
                  <a:schemeClr val="accent1"/>
                </a:solidFill>
              </a:rPr>
              <a:t>Qu’est ce que la recherche? </a:t>
            </a:r>
            <a:endParaRPr lang="fr-FR" b="1" dirty="0">
              <a:solidFill>
                <a:schemeClr val="accent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89212" y="1619794"/>
            <a:ext cx="8915400" cy="4598126"/>
          </a:xfrm>
        </p:spPr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 mot "rechercher" signifie chercher avec soin, souvent de manière </a:t>
            </a: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approfondie, </a:t>
            </a: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pour </a:t>
            </a:r>
            <a:r>
              <a:rPr lang="fr-FR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trouver</a:t>
            </a: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FR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obtenir</a:t>
            </a: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ou </a:t>
            </a:r>
            <a:r>
              <a:rPr lang="fr-FR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découvrir</a:t>
            </a: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quelque chose</a:t>
            </a: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(comment cuisiner, réparer un réveil, quelqu’un de célébrité, un endroit spécifique, </a:t>
            </a: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une maladie, </a:t>
            </a: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police recherche </a:t>
            </a: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 </a:t>
            </a: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suspect dans l'affaire du </a:t>
            </a: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vol, plan d’architecture d’une maison, recherche scientifique….etc.)</a:t>
            </a:r>
            <a:endParaRPr lang="fr-FR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recherche se définit comme l’action « de chercher à </a:t>
            </a:r>
            <a:r>
              <a:rPr lang="fr-FR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découvrir quelque chose </a:t>
            </a: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 à parvenir à une </a:t>
            </a:r>
            <a:r>
              <a:rPr lang="fr-FR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connaissance nouvelle</a:t>
            </a: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Rechercher              une </a:t>
            </a: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quête de savoir. Un processus organisé et systématique </a:t>
            </a: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visant à :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- accroître </a:t>
            </a: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connaissance </a:t>
            </a:r>
            <a:endParaRPr lang="fr-FR" dirty="0" smtClean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Aft>
                <a:spcPts val="800"/>
              </a:spcAft>
              <a:buNone/>
            </a:pP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- comprendre </a:t>
            </a: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 </a:t>
            </a: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sujet, </a:t>
            </a: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 </a:t>
            </a: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problème, </a:t>
            </a: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ou un phénomène.  </a:t>
            </a:r>
          </a:p>
          <a:p>
            <a:pPr marL="0" indent="0">
              <a:lnSpc>
                <a:spcPct val="120000"/>
              </a:lnSpc>
              <a:spcAft>
                <a:spcPts val="800"/>
              </a:spcAft>
              <a:buNone/>
            </a:pP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- découvrir </a:t>
            </a: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nouvelles </a:t>
            </a: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informations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fr-FR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fr-FR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FR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FR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fr-FR" dirty="0"/>
          </a:p>
        </p:txBody>
      </p:sp>
      <p:sp>
        <p:nvSpPr>
          <p:cNvPr id="5" name="Flèche droite 4"/>
          <p:cNvSpPr/>
          <p:nvPr/>
        </p:nvSpPr>
        <p:spPr>
          <a:xfrm>
            <a:off x="4147934" y="3957408"/>
            <a:ext cx="600891" cy="1567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20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47490"/>
          </a:xfrm>
        </p:spPr>
        <p:txBody>
          <a:bodyPr>
            <a:normAutofit/>
          </a:bodyPr>
          <a:lstStyle/>
          <a:p>
            <a:r>
              <a:rPr lang="fr-FR" sz="3200" b="1" dirty="0" smtClean="0">
                <a:solidFill>
                  <a:srgbClr val="C00000"/>
                </a:solidFill>
              </a:rPr>
              <a:t>Qu’est ce que la science? </a:t>
            </a:r>
            <a:endParaRPr lang="fr-FR" sz="3200" b="1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98617" y="1371600"/>
            <a:ext cx="9953897" cy="5055326"/>
          </a:xfrm>
        </p:spPr>
        <p:txBody>
          <a:bodyPr/>
          <a:lstStyle/>
          <a:p>
            <a:endParaRPr lang="fr-FR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 </a:t>
            </a: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mot science vient du latin </a:t>
            </a:r>
            <a:r>
              <a:rPr lang="fr-FR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sciencia</a:t>
            </a: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qui signifie simplement </a:t>
            </a:r>
            <a:r>
              <a:rPr lang="fr-FR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connaissance</a:t>
            </a: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ou </a:t>
            </a:r>
            <a:r>
              <a:rPr lang="fr-FR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savoir</a:t>
            </a: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fr-F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 science est un ensemble de connaissances permettant de </a:t>
            </a:r>
            <a:r>
              <a:rPr lang="fr-FR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comprendre </a:t>
            </a: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 d</a:t>
            </a:r>
            <a:r>
              <a:rPr lang="fr-FR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’expliquer</a:t>
            </a: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le fonctionnement du monde </a:t>
            </a: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naturel, </a:t>
            </a: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physique ou </a:t>
            </a: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social.</a:t>
            </a:r>
          </a:p>
          <a:p>
            <a:pPr marL="0" indent="0">
              <a:buNone/>
            </a:pP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*Les sciences humaines et Sociales (Sociologie, archéologie, économie, droit, histoire..) </a:t>
            </a:r>
          </a:p>
          <a:p>
            <a:pPr marL="0" indent="0">
              <a:buNone/>
            </a:pP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*Les sciences exactes (Biologie, Chimie, Physique, Mathématiques) </a:t>
            </a:r>
          </a:p>
          <a:p>
            <a:pPr marL="0" indent="0">
              <a:buNone/>
            </a:pPr>
            <a:r>
              <a:rPr lang="fr-F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 </a:t>
            </a:r>
            <a:r>
              <a:rPr lang="fr-F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caractéristiques de la science </a:t>
            </a:r>
            <a:r>
              <a:rPr lang="fr-F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science utilise une </a:t>
            </a:r>
            <a:r>
              <a:rPr lang="fr-FR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méthode scientifique</a:t>
            </a: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c’est-à-dire, </a:t>
            </a: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une méthode structurée qui commence par des observations et des questions suivies d’hypothèses </a:t>
            </a: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d’expérimentations, par la suite, des résultats.</a:t>
            </a:r>
            <a:endParaRPr lang="fr-F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fr-FR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vérifiabilité</a:t>
            </a: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 découvertes scientifiques doivent être </a:t>
            </a: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testables</a:t>
            </a: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 vérifiables. </a:t>
            </a:r>
            <a:endParaRPr lang="fr-F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L’objectivité:  </a:t>
            </a: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l’objectif de la science est d’être neutre sans </a:t>
            </a: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préjugés. </a:t>
            </a:r>
            <a:endParaRPr lang="fr-F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dirty="0" smtClean="0"/>
              <a:t>   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Architecture se </a:t>
            </a:r>
            <a:r>
              <a:rPr lang="fr-F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situe à la croisée des chemins entre </a:t>
            </a:r>
            <a:r>
              <a:rPr lang="fr-FR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l'art,</a:t>
            </a:r>
            <a:r>
              <a:rPr lang="fr-F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les </a:t>
            </a:r>
            <a:r>
              <a:rPr lang="fr-FR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sciences humaines </a:t>
            </a:r>
            <a:r>
              <a:rPr lang="fr-F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 les </a:t>
            </a:r>
            <a:r>
              <a:rPr lang="fr-FR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sciences exactes</a:t>
            </a:r>
            <a:r>
              <a:rPr lang="fr-F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077596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21364"/>
          </a:xfrm>
        </p:spPr>
        <p:txBody>
          <a:bodyPr>
            <a:normAutofit/>
          </a:bodyPr>
          <a:lstStyle/>
          <a:p>
            <a:r>
              <a:rPr lang="fr-FR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Qu’est ce que la recherche scientifique ? </a:t>
            </a:r>
            <a:endParaRPr lang="fr-FR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89212" y="1345474"/>
            <a:ext cx="8915400" cy="4565748"/>
          </a:xfrm>
        </p:spPr>
        <p:txBody>
          <a:bodyPr/>
          <a:lstStyle/>
          <a:p>
            <a:endParaRPr lang="fr-FR" dirty="0" smtClean="0"/>
          </a:p>
          <a:p>
            <a:pPr algn="just"/>
            <a:r>
              <a:rPr lang="fr-F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fr-F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recherche scientifique est une démarche méthodique et rigoureuse visant à </a:t>
            </a:r>
            <a:r>
              <a:rPr lang="fr-FR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acquérir de nouvelles connaissances</a:t>
            </a:r>
            <a:r>
              <a:rPr lang="fr-F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en s'appuyant sur </a:t>
            </a:r>
            <a:r>
              <a:rPr lang="fr-FR" sz="2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l'observation,</a:t>
            </a:r>
            <a:r>
              <a:rPr lang="fr-F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l'</a:t>
            </a:r>
            <a:r>
              <a:rPr lang="fr-FR" sz="2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expérimentation</a:t>
            </a:r>
            <a:r>
              <a:rPr lang="fr-F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fr-FR" sz="2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l'analyse vérifiable des faits</a:t>
            </a:r>
            <a:r>
              <a:rPr lang="fr-F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endParaRPr lang="fr-FR" sz="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fr-F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Toute recherche scientifique implique une recherche en deux types de données: </a:t>
            </a:r>
          </a:p>
          <a:p>
            <a:pPr marL="0" indent="0" algn="just">
              <a:buNone/>
            </a:pPr>
            <a:r>
              <a:rPr lang="fr-F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fr-F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 </a:t>
            </a:r>
            <a:r>
              <a:rPr lang="fr-FR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données théoriques et conceptuelles </a:t>
            </a:r>
            <a:r>
              <a:rPr lang="fr-F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(recherche documentaire)            -</a:t>
            </a:r>
            <a:r>
              <a:rPr lang="fr-FR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Données empiriques </a:t>
            </a:r>
            <a:r>
              <a:rPr lang="fr-F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(collecter les données sur le terrain). </a:t>
            </a:r>
            <a:endParaRPr lang="fr-F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7943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 recherche scientifique 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 une </a:t>
            </a:r>
            <a:r>
              <a:rPr lang="fr-FR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démarche intellectuelle et méthodique 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visant à découvrir, examiner, interpréter et révisez des faits, des théories, des lois en utilisant des </a:t>
            </a:r>
            <a:r>
              <a:rPr lang="fr-FR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et des expériences pour accroître la connaissance dans un domaine 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donné, 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vérifier des faits ou résoudre des problèmes dans un domaine particulier. </a:t>
            </a:r>
          </a:p>
          <a:p>
            <a:endParaRPr lang="fr-F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r-F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30725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851993"/>
          </a:xfrm>
        </p:spPr>
        <p:txBody>
          <a:bodyPr>
            <a:normAutofit/>
          </a:bodyPr>
          <a:lstStyle/>
          <a:p>
            <a:r>
              <a:rPr lang="fr-FR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 étapes de la recherche scientifique </a:t>
            </a:r>
            <a:endParaRPr lang="fr-FR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527717" y="1701013"/>
            <a:ext cx="4539337" cy="437640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r-FR" dirty="0" smtClean="0"/>
              <a:t>             </a:t>
            </a:r>
            <a:r>
              <a:rPr lang="fr-FR" dirty="0" smtClean="0"/>
              <a:t>   </a:t>
            </a:r>
            <a:r>
              <a:rPr lang="fr-F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 </a:t>
            </a:r>
            <a:r>
              <a:rPr lang="fr-F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Sciences Humaines et Sociales</a:t>
            </a:r>
            <a:endParaRPr lang="fr-FR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Choix du thème et question de départ</a:t>
            </a:r>
          </a:p>
          <a:p>
            <a:r>
              <a:rPr lang="fr-FR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L’exploration (</a:t>
            </a:r>
            <a:r>
              <a:rPr lang="fr-FR" sz="21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revue de littérature- Lecture des études antérieures</a:t>
            </a:r>
            <a:r>
              <a:rPr lang="fr-FR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fr-FR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Problématique </a:t>
            </a:r>
          </a:p>
          <a:p>
            <a:r>
              <a:rPr lang="fr-FR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Construction du modèle d’analyse (hypothèse, choix de la méthode et de la technique)</a:t>
            </a:r>
          </a:p>
          <a:p>
            <a:r>
              <a:rPr lang="fr-FR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Collecte de données</a:t>
            </a:r>
          </a:p>
          <a:p>
            <a:r>
              <a:rPr lang="fr-FR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Analyse et interprétation des données </a:t>
            </a:r>
          </a:p>
          <a:p>
            <a:r>
              <a:rPr lang="fr-FR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 </a:t>
            </a:r>
            <a:endParaRPr lang="fr-FR" sz="2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623824" y="1750423"/>
            <a:ext cx="4880787" cy="432699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r-FR" sz="1900" dirty="0"/>
              <a:t> </a:t>
            </a:r>
            <a:r>
              <a:rPr lang="fr-FR" sz="1900" dirty="0" smtClean="0"/>
              <a:t>              </a:t>
            </a:r>
            <a:r>
              <a:rPr lang="fr-FR" sz="1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 Architecture </a:t>
            </a:r>
            <a:endParaRPr lang="fr-FR" sz="19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-Définition </a:t>
            </a:r>
            <a:r>
              <a:rPr lang="fr-FR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 problème ou de la question de recherche</a:t>
            </a:r>
          </a:p>
          <a:p>
            <a:pPr marL="0" indent="0">
              <a:buNone/>
            </a:pPr>
            <a:r>
              <a:rPr lang="fr-FR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fr-FR" sz="1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Revue </a:t>
            </a:r>
            <a:r>
              <a:rPr lang="fr-FR" sz="19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la littérature </a:t>
            </a:r>
            <a:r>
              <a:rPr lang="fr-FR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 </a:t>
            </a:r>
            <a:r>
              <a:rPr lang="fr-FR" sz="1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 projets existants </a:t>
            </a:r>
            <a:r>
              <a:rPr lang="fr-FR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(précédents)</a:t>
            </a:r>
          </a:p>
          <a:p>
            <a:pPr marL="0" indent="0">
              <a:buNone/>
            </a:pPr>
            <a:r>
              <a:rPr lang="fr-FR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-Établissement </a:t>
            </a:r>
            <a:r>
              <a:rPr lang="fr-FR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la problématique et des hypothèses de conception</a:t>
            </a:r>
          </a:p>
          <a:p>
            <a:pPr marL="0" indent="0">
              <a:buNone/>
            </a:pPr>
            <a:r>
              <a:rPr lang="fr-FR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-Développement </a:t>
            </a:r>
            <a:r>
              <a:rPr lang="fr-FR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la méthodologie (conceptuelle, expérimentale, par le projet)</a:t>
            </a:r>
          </a:p>
          <a:p>
            <a:pPr marL="0" indent="0">
              <a:buNone/>
            </a:pPr>
            <a:r>
              <a:rPr lang="fr-FR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-Phase </a:t>
            </a:r>
            <a:r>
              <a:rPr lang="fr-FR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d'exploration et de conception (esquisses, modélisation)</a:t>
            </a:r>
          </a:p>
          <a:p>
            <a:pPr marL="0" indent="0">
              <a:buNone/>
            </a:pPr>
            <a:r>
              <a:rPr lang="fr-FR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-Développement </a:t>
            </a:r>
            <a:r>
              <a:rPr lang="fr-FR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 prototypage (détails, maquettes, simulations)</a:t>
            </a:r>
          </a:p>
          <a:p>
            <a:pPr marL="0" indent="0">
              <a:buNone/>
            </a:pPr>
            <a:r>
              <a:rPr lang="fr-FR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-Analyse</a:t>
            </a:r>
            <a:r>
              <a:rPr lang="fr-FR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test et évaluation des résultats</a:t>
            </a:r>
          </a:p>
          <a:p>
            <a:pPr marL="0" indent="0">
              <a:buNone/>
            </a:pPr>
            <a:r>
              <a:rPr lang="fr-FR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-Synthèse </a:t>
            </a:r>
            <a:r>
              <a:rPr lang="fr-FR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 conclusion (communication des résultats</a:t>
            </a: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endParaRPr lang="fr-FR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07261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95239"/>
          </a:xfrm>
        </p:spPr>
        <p:txBody>
          <a:bodyPr>
            <a:normAutofit/>
          </a:bodyPr>
          <a:lstStyle/>
          <a:p>
            <a:r>
              <a:rPr lang="fr-FR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Qu’est ce qu’un document ? </a:t>
            </a:r>
            <a:endParaRPr lang="fr-FR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89212" y="1319349"/>
            <a:ext cx="8915400" cy="4591873"/>
          </a:xfrm>
        </p:spPr>
        <p:txBody>
          <a:bodyPr/>
          <a:lstStyle/>
          <a:p>
            <a:pPr algn="just"/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 document est un support d'information enregistré qui sert à communiquer, prouver ou témoigner de quelque chose</a:t>
            </a: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 peut prendre de multiples formes (texte, image, son) et a pour but de conserver et de transmettre une connaissance, une idée ou une donnée</a:t>
            </a: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fr-FR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fr-FR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Types de documents: </a:t>
            </a:r>
            <a:endParaRPr lang="fr-FR" b="1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fr-F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Documents écrits </a:t>
            </a: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Un article de journal, </a:t>
            </a: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 compte rendu de réunion, </a:t>
            </a: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 journal intime, des archives de la </a:t>
            </a: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police, passeport, actes de naissance, dossier médical, permis de construction, les contrats avec les entreprises…</a:t>
            </a:r>
            <a:endParaRPr lang="fr-F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fr-F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Documents visuels </a:t>
            </a: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Une photographie de </a:t>
            </a: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famille, </a:t>
            </a: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une </a:t>
            </a: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publicité, un affichage, image, un plan de masse...</a:t>
            </a:r>
            <a:endParaRPr lang="fr-F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fr-F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Documents numériques </a:t>
            </a: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les </a:t>
            </a: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publications sur les réseaux sociaux, </a:t>
            </a: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fichier informatique, Cd, </a:t>
            </a:r>
            <a:r>
              <a:rPr lang="fr-FR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pdf</a:t>
            </a: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emails….etc.</a:t>
            </a:r>
            <a:endParaRPr lang="fr-F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93001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82176"/>
          </a:xfrm>
        </p:spPr>
        <p:txBody>
          <a:bodyPr>
            <a:normAutofit/>
          </a:bodyPr>
          <a:lstStyle/>
          <a:p>
            <a:r>
              <a:rPr lang="fr-FR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recherche documentaire </a:t>
            </a:r>
            <a:endParaRPr lang="fr-FR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89212" y="1397726"/>
            <a:ext cx="8915400" cy="4513496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Recherche Documentaire consiste à </a:t>
            </a:r>
            <a:r>
              <a:rPr lang="fr-FR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collecter</a:t>
            </a: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analyser</a:t>
            </a: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fr-FR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synthétiser</a:t>
            </a: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les informations provenant dans divers sources écrites ou numériques. </a:t>
            </a:r>
          </a:p>
          <a:p>
            <a:pPr algn="just">
              <a:lnSpc>
                <a:spcPct val="150000"/>
              </a:lnSpc>
            </a:pP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Elle sert à rassembler des connaissances déjà disponibles pour éclairer un sujet et comprendre les travaux antérieurs. </a:t>
            </a:r>
          </a:p>
          <a:p>
            <a:pPr algn="just">
              <a:lnSpc>
                <a:spcPct val="150000"/>
              </a:lnSpc>
            </a:pP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recherche documentaire est une </a:t>
            </a: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démarche organisée pour trouver et rassembler des informations à partir des sources existantes comme des livres, articles ou des sites web, afin d’approfondir un sujet spécifique, de répondre à une question ou de constituer une base de connaissances. </a:t>
            </a:r>
            <a:endParaRPr lang="fr-F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fr-F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6603353"/>
      </p:ext>
    </p:extLst>
  </p:cSld>
  <p:clrMapOvr>
    <a:masterClrMapping/>
  </p:clrMapOvr>
</p:sld>
</file>

<file path=ppt/theme/theme1.xml><?xml version="1.0" encoding="utf-8"?>
<a:theme xmlns:a="http://schemas.openxmlformats.org/drawingml/2006/main" name="Brin">
  <a:themeElements>
    <a:clrScheme name="Bri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425</TotalTime>
  <Words>903</Words>
  <Application>Microsoft Office PowerPoint</Application>
  <PresentationFormat>Widescreen</PresentationFormat>
  <Paragraphs>78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Century Gothic</vt:lpstr>
      <vt:lpstr>Times New Roman</vt:lpstr>
      <vt:lpstr>Wingdings</vt:lpstr>
      <vt:lpstr>Wingdings 3</vt:lpstr>
      <vt:lpstr>Brin</vt:lpstr>
      <vt:lpstr>Recherche documentaire, définitions des concepts fondamentaux</vt:lpstr>
      <vt:lpstr>Introduction </vt:lpstr>
      <vt:lpstr>Qu’est ce que la recherche? </vt:lpstr>
      <vt:lpstr>Qu’est ce que la science? </vt:lpstr>
      <vt:lpstr>Qu’est ce que la recherche scientifique ? </vt:lpstr>
      <vt:lpstr>PowerPoint Presentation</vt:lpstr>
      <vt:lpstr>Les étapes de la recherche scientifique </vt:lpstr>
      <vt:lpstr>Qu’est ce qu’un document ? </vt:lpstr>
      <vt:lpstr>La recherche documentaire </vt:lpstr>
      <vt:lpstr>Recherche scientifique/Recherche documentaire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Recherche documentaire</dc:title>
  <dc:creator>ATLAS PC</dc:creator>
  <cp:lastModifiedBy>HP G6</cp:lastModifiedBy>
  <cp:revision>30</cp:revision>
  <dcterms:created xsi:type="dcterms:W3CDTF">2025-10-08T16:33:53Z</dcterms:created>
  <dcterms:modified xsi:type="dcterms:W3CDTF">2025-11-20T10:54:32Z</dcterms:modified>
</cp:coreProperties>
</file>