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5" r:id="rId1"/>
  </p:sldMasterIdLst>
  <p:sldIdLst>
    <p:sldId id="256" r:id="rId2"/>
    <p:sldId id="257" r:id="rId3"/>
    <p:sldId id="258" r:id="rId4"/>
    <p:sldId id="260" r:id="rId5"/>
    <p:sldId id="261" r:id="rId6"/>
    <p:sldId id="259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85" d="100"/>
          <a:sy n="85" d="100"/>
        </p:scale>
        <p:origin x="24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272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8723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43829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9347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5533551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83425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00925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9722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33338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561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51391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79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72020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20550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1188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1270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smtClean="0"/>
              <a:pPr/>
              <a:t>11/20/2025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531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  <p:sldLayoutId id="2147483678" r:id="rId13"/>
    <p:sldLayoutId id="2147483679" r:id="rId14"/>
    <p:sldLayoutId id="2147483680" r:id="rId15"/>
    <p:sldLayoutId id="21474836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2484710" y="1939834"/>
            <a:ext cx="8915399" cy="2262781"/>
          </a:xfrm>
        </p:spPr>
        <p:txBody>
          <a:bodyPr>
            <a:normAutofit/>
          </a:bodyPr>
          <a:lstStyle/>
          <a:p>
            <a:r>
              <a:rPr lang="fr-FR" sz="3600" b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Recherche documentaire, définitions des concepts fondamentaux</a:t>
            </a:r>
            <a:endParaRPr lang="fr-FR" sz="3600" b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fr-FR" dirty="0" smtClean="0"/>
              <a:t>            </a:t>
            </a:r>
          </a:p>
          <a:p>
            <a:endParaRPr lang="fr-FR" dirty="0"/>
          </a:p>
          <a:p>
            <a:r>
              <a:rPr lang="fr-FR" b="1" dirty="0" smtClean="0">
                <a:solidFill>
                  <a:srgbClr val="0070C0"/>
                </a:solidFill>
              </a:rPr>
              <a:t>                                                                                                             </a:t>
            </a:r>
            <a:r>
              <a:rPr lang="fr-FR" sz="2000" b="1" dirty="0" smtClean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01</a:t>
            </a:r>
            <a:endParaRPr lang="fr-FR" sz="2000" b="1" dirty="0">
              <a:solidFill>
                <a:schemeClr val="accent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16778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08301"/>
          </a:xfrm>
        </p:spPr>
        <p:txBody>
          <a:bodyPr>
            <a:normAutofit/>
          </a:bodyPr>
          <a:lstStyle/>
          <a:p>
            <a:pPr algn="ctr"/>
            <a:r>
              <a:rPr lang="fr-FR" sz="2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Recherche scientifique/Recherche documentaire</a:t>
            </a:r>
            <a:endParaRPr lang="fr-FR" sz="2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252546" y="1332411"/>
            <a:ext cx="9252066" cy="4578811"/>
          </a:xfrm>
        </p:spPr>
        <p:txBody>
          <a:bodyPr/>
          <a:lstStyle/>
          <a:p>
            <a:endParaRPr lang="fr-FR" dirty="0" smtClean="0"/>
          </a:p>
          <a:p>
            <a:pPr algn="just"/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recherche documentaire et la recherche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scientifique sont deux  types d’activités de recherche qui sont </a:t>
            </a:r>
            <a:r>
              <a:rPr lang="fr-FR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complémentaires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mais distinctes dans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leurs objectifs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leurs méthodes.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recherche documentaire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permet de rassembler les informations existantes sur le plan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théorique. </a:t>
            </a:r>
          </a:p>
          <a:p>
            <a:pPr algn="just"/>
            <a:r>
              <a:rPr lang="fr-FR" sz="20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recherche scientifique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repose sur la recherche documentaire pour situer le travail dans un contexte académique pertinent, ensuite le chercheur entame une recherche empirique pour collecter des preuves sur le terrain. </a:t>
            </a: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957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822960"/>
            <a:ext cx="8915400" cy="5088262"/>
          </a:xfrm>
        </p:spPr>
        <p:txBody>
          <a:bodyPr>
            <a:normAutofit/>
          </a:bodyPr>
          <a:lstStyle/>
          <a:p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recherche documentaire est essentiellement une recherche de référence de documents relatifs à </a:t>
            </a:r>
            <a:r>
              <a:rPr lang="fr-FR" sz="20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sujet particulier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Pour que la recherche documentaire soit efficace et exhaustive, le chercheur doit suivre une méthodologie efficace.</a:t>
            </a:r>
          </a:p>
          <a:p>
            <a:pPr marL="0" indent="0">
              <a:buNone/>
            </a:pPr>
            <a:endParaRPr lang="fr-F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2000" b="1" u="sng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Cette recherche se déroule selon un certain nombre d’étapes</a:t>
            </a:r>
          </a:p>
          <a:p>
            <a:pPr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Définition du sujet ;</a:t>
            </a:r>
          </a:p>
          <a:p>
            <a:pPr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Identification du type de document à consulter (livre, article, journaux, archives, PDF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…) ;</a:t>
            </a:r>
            <a:endParaRPr lang="fr-F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Sélectionnez les documents à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consulter ;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 des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;</a:t>
            </a:r>
          </a:p>
          <a:p>
            <a:pPr>
              <a:buFontTx/>
              <a:buChar char="-"/>
            </a:pP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Synthèse des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informations consultées. </a:t>
            </a:r>
          </a:p>
          <a:p>
            <a:pPr marL="0" indent="0">
              <a:buNone/>
            </a:pP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295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2206" y="901338"/>
            <a:ext cx="7067005" cy="5421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458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 smtClean="0">
                <a:solidFill>
                  <a:schemeClr val="accent1"/>
                </a:solidFill>
              </a:rPr>
              <a:t>Introduction </a:t>
            </a:r>
            <a:endParaRPr lang="fr-FR" b="1" dirty="0">
              <a:solidFill>
                <a:schemeClr val="accent1"/>
              </a:solidFill>
            </a:endParaRP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939143" y="2037806"/>
            <a:ext cx="8242663" cy="4023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2496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995684"/>
          </a:xfrm>
        </p:spPr>
        <p:txBody>
          <a:bodyPr/>
          <a:lstStyle/>
          <a:p>
            <a:r>
              <a:rPr lang="fr-FR" b="1" dirty="0" smtClean="0">
                <a:solidFill>
                  <a:schemeClr val="accent1"/>
                </a:solidFill>
              </a:rPr>
              <a:t>Qu’est ce que la recherche? </a:t>
            </a:r>
            <a:endParaRPr lang="fr-FR" b="1" dirty="0">
              <a:solidFill>
                <a:schemeClr val="accent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619794"/>
            <a:ext cx="8915400" cy="4598126"/>
          </a:xfrm>
        </p:spPr>
        <p:txBody>
          <a:bodyPr>
            <a:norm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Le mot "rechercher" signifie chercher avec soin, souvent de manière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approfondie,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pour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trouver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obtenir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ou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découvrir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quelque chose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(comment cuisiner, réparer un réveil, quelqu’un de célébrité, un endroit spécifique,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une maladie,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police recherche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suspect dans l'affaire du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vol, plan d’architecture d’une maison, recherche scientifique….etc.)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recherche se définit comme l’action « de chercher à </a:t>
            </a: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découvrir quelque chose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 à parvenir à une </a:t>
            </a: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connaissance nouvelle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Rechercher              une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quête de savoir. Un processus organisé et systématique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visant à : 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- accroître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 connaissance </a:t>
            </a:r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- comprendre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sujet,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problème,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ou un phénomène.  </a:t>
            </a:r>
          </a:p>
          <a:p>
            <a:pPr marL="0" indent="0">
              <a:lnSpc>
                <a:spcPct val="120000"/>
              </a:lnSpc>
              <a:spcAft>
                <a:spcPts val="800"/>
              </a:spcAft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- découvrir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 nouvelles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informations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dirty="0" smtClean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5" name="Flèche droite 4"/>
          <p:cNvSpPr/>
          <p:nvPr/>
        </p:nvSpPr>
        <p:spPr>
          <a:xfrm>
            <a:off x="4147934" y="3957408"/>
            <a:ext cx="600891" cy="15675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28204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47490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</a:rPr>
              <a:t>Qu’est ce que la science? </a:t>
            </a:r>
            <a:endParaRPr lang="fr-FR" sz="3200" b="1" dirty="0">
              <a:solidFill>
                <a:srgbClr val="C000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998617" y="1371600"/>
            <a:ext cx="9953897" cy="5055326"/>
          </a:xfrm>
        </p:spPr>
        <p:txBody>
          <a:bodyPr/>
          <a:lstStyle/>
          <a:p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mot science vient du latin </a:t>
            </a:r>
            <a:r>
              <a:rPr lang="fr-FR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sciencia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qui signifie simplement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connaissance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ou </a:t>
            </a: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savoir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La science est un ensemble de connaissances permettant de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comprendre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d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’expliquer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 fonctionnement du monde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naturel,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physique ou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social.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*Les sciences humaines et Sociales (Sociologie, archéologie, économie, droit, histoire..) </a:t>
            </a:r>
          </a:p>
          <a:p>
            <a:pPr marL="0" indent="0">
              <a:buNone/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*Les sciences exactes (Biologie, Chimie, Physique, Mathématiques) </a:t>
            </a:r>
          </a:p>
          <a:p>
            <a:pPr marL="0" indent="0">
              <a:buNone/>
            </a:pP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</a:t>
            </a:r>
            <a:r>
              <a:rPr lang="fr-FR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caractéristiques de la science </a:t>
            </a: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fr-F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science utilise une </a:t>
            </a: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méthode scientifique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c’est-à-dire,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méthode structurée qui commence par des observations et des questions suivies d’hypothèses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d’expérimentations, par la suite, des résultats.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vérifiabilité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découvertes scientifiques doivent être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testables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vérifiables. 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fr-FR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L’objectivité: 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l’objectif de la science est d’être neutre sans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préjugés. 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dirty="0" smtClean="0"/>
              <a:t>   </a:t>
            </a:r>
          </a:p>
          <a:p>
            <a:pPr marL="0" indent="0">
              <a:buNone/>
            </a:pPr>
            <a:r>
              <a:rPr lang="fr-FR" dirty="0"/>
              <a:t> </a:t>
            </a:r>
            <a:r>
              <a:rPr lang="fr-FR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Architecture se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situe à la croisée des chemins entre </a:t>
            </a: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l'art,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les </a:t>
            </a: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sciences humaines 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les </a:t>
            </a:r>
            <a:r>
              <a:rPr lang="fr-FR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sciences exactes</a:t>
            </a:r>
            <a:r>
              <a:rPr lang="fr-FR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07759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721364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Qu’est ce que la recherche scientifique ? </a:t>
            </a:r>
            <a:endParaRPr lang="fr-FR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345474"/>
            <a:ext cx="8915400" cy="4565748"/>
          </a:xfrm>
        </p:spPr>
        <p:txBody>
          <a:bodyPr/>
          <a:lstStyle/>
          <a:p>
            <a:endParaRPr lang="fr-FR" dirty="0" smtClean="0"/>
          </a:p>
          <a:p>
            <a:pPr algn="just"/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recherche scientifique est une démarche méthodique et rigoureuse visant à </a:t>
            </a:r>
            <a:r>
              <a:rPr lang="fr-FR" sz="2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acquérir de nouvelles connaissances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en s'appuyant sur </a:t>
            </a:r>
            <a:r>
              <a:rPr lang="fr-F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l'observation,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l'</a:t>
            </a:r>
            <a:r>
              <a:rPr lang="fr-F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expérimentation</a:t>
            </a: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sz="24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l'analyse vérifiable des faits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fr-FR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Toute recherche scientifique implique une recherche en deux types de données: </a:t>
            </a:r>
          </a:p>
          <a:p>
            <a:pPr marL="0" indent="0" algn="just">
              <a:buNone/>
            </a:pPr>
            <a:r>
              <a:rPr lang="fr-FR" sz="2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données théoriques et conceptuelles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(recherche documentaire)            -</a:t>
            </a:r>
            <a:r>
              <a:rPr lang="fr-FR" sz="2400" i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Données empiriques </a:t>
            </a:r>
            <a:r>
              <a:rPr lang="fr-FR" sz="24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(collecter les données sur le terrain). </a:t>
            </a:r>
            <a:endParaRPr lang="fr-FR" sz="2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9431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sz="20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recherche scientifique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est une </a:t>
            </a:r>
            <a:r>
              <a:rPr lang="fr-FR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démarche intellectuelle et méthodique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visant à découvrir, examiner, interpréter et révisez des faits, des théories, des lois en utilisant des </a:t>
            </a:r>
            <a:r>
              <a:rPr lang="fr-FR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sources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des expériences pour accroître la connaissance dans un domaine </a:t>
            </a:r>
            <a:r>
              <a:rPr lang="fr-FR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donné, </a:t>
            </a:r>
            <a:r>
              <a:rPr lang="fr-FR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vérifier des faits ou résoudre des problèmes dans un domaine particulier. </a:t>
            </a:r>
          </a:p>
          <a:p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fr-FR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30725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51993"/>
          </a:xfrm>
        </p:spPr>
        <p:txBody>
          <a:bodyPr>
            <a:normAutofit/>
          </a:bodyPr>
          <a:lstStyle/>
          <a:p>
            <a:r>
              <a:rPr lang="fr-FR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Les étapes de la recherche scientifique </a:t>
            </a:r>
            <a:endParaRPr lang="fr-FR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527717" y="1701013"/>
            <a:ext cx="4539337" cy="437640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dirty="0" smtClean="0"/>
              <a:t>             </a:t>
            </a:r>
            <a:r>
              <a:rPr lang="fr-FR" dirty="0" smtClean="0"/>
              <a:t>   </a:t>
            </a: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  <a:r>
              <a:rPr lang="fr-FR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Sciences Humaines et Sociales</a:t>
            </a:r>
            <a:endParaRPr lang="fr-FR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Choix du thème et question de départ</a:t>
            </a:r>
          </a:p>
          <a:p>
            <a:r>
              <a:rPr lang="fr-FR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L’exploration (</a:t>
            </a:r>
            <a:r>
              <a:rPr lang="fr-FR" sz="21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revue de littérature- Lecture des études antérieures</a:t>
            </a:r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Problématique </a:t>
            </a:r>
          </a:p>
          <a:p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Construction du modèle d’analyse (hypothèse, choix de la méthode et de la technique)</a:t>
            </a:r>
          </a:p>
          <a:p>
            <a:r>
              <a:rPr lang="fr-FR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Collecte de données</a:t>
            </a:r>
          </a:p>
          <a:p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Analyse et interprétation des données </a:t>
            </a:r>
          </a:p>
          <a:p>
            <a:r>
              <a:rPr lang="fr-FR" sz="21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1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Conclusion </a:t>
            </a:r>
            <a:endParaRPr lang="fr-FR" sz="21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623824" y="1750423"/>
            <a:ext cx="4880787" cy="4326992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FR" sz="1900" dirty="0"/>
              <a:t> </a:t>
            </a:r>
            <a:r>
              <a:rPr lang="fr-FR" sz="1900" dirty="0" smtClean="0"/>
              <a:t>              </a:t>
            </a:r>
            <a:r>
              <a:rPr lang="fr-FR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Architecture </a:t>
            </a:r>
            <a:endParaRPr lang="fr-FR" sz="19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-Définition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 problème ou de la question de recherche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fr-FR" sz="19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Revue </a:t>
            </a:r>
            <a:r>
              <a:rPr lang="fr-FR" sz="19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littérature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</a:t>
            </a:r>
            <a:r>
              <a:rPr lang="fr-FR" sz="19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des projets existants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(précédents)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-Établissement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problématique et des hypothèses de conception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-Développement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la méthodologie (conceptuelle, expérimentale, par le projet)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-Phase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d'exploration et de conception (esquisses, modélisation)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-Développement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prototypage (détails, maquettes, simulations)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-Analyse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test et évaluation des résultats</a:t>
            </a:r>
          </a:p>
          <a:p>
            <a:pPr marL="0" indent="0">
              <a:buNone/>
            </a:pPr>
            <a:r>
              <a:rPr lang="fr-FR" sz="19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-Synthèse </a:t>
            </a:r>
            <a:r>
              <a:rPr lang="fr-FR" sz="1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 conclusion (communication des résultats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0" indent="0">
              <a:buNone/>
            </a:pPr>
            <a:endParaRPr lang="fr-FR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07261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95239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Qu’est ce qu’un document ? </a:t>
            </a:r>
            <a:endParaRPr lang="fr-FR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319349"/>
            <a:ext cx="8915400" cy="4591873"/>
          </a:xfrm>
        </p:spPr>
        <p:txBody>
          <a:bodyPr/>
          <a:lstStyle/>
          <a:p>
            <a:pPr algn="just"/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document est un support d'information enregistré qui sert à communiquer, prouver ou témoigner de quelque chose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 peut prendre de multiples formes (texte, image, son) et a pour but de conserver et de transmettre une connaissance, une idée ou une donnée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fr-FR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fr-FR" b="1" u="sng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Types de documents: </a:t>
            </a:r>
            <a:endParaRPr lang="fr-FR" b="1" u="sng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écrits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Un article de journal,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compte rendu de réunion,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 journal intime, des archives de la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police, passeport, actes de naissance, dossier médical, permis de construction, les contrats avec les entreprises…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visuels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Une photographie de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famille,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publicité, un affichage, image, un plan de masse...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q"/>
            </a:pPr>
            <a:r>
              <a:rPr lang="fr-FR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Documents numériques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les </a:t>
            </a: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publications sur les réseaux sociaux,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fichier informatique, Cd, </a:t>
            </a:r>
            <a:r>
              <a:rPr lang="fr-FR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pdf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emails….etc.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300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682176"/>
          </a:xfrm>
        </p:spPr>
        <p:txBody>
          <a:bodyPr>
            <a:norm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recherche documentaire </a:t>
            </a:r>
            <a:endParaRPr lang="fr-FR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89212" y="1397726"/>
            <a:ext cx="8915400" cy="4513496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Recherche Documentaire consiste à </a:t>
            </a:r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collecter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analyser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fr-FR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synthétiser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les informations provenant dans divers sources écrites ou numériques. </a:t>
            </a:r>
          </a:p>
          <a:p>
            <a:pPr algn="just">
              <a:lnSpc>
                <a:spcPct val="150000"/>
              </a:lnSpc>
            </a:pP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Elle sert à rassembler des connaissances déjà disponibles pour éclairer un sujet et comprendre les travaux antérieurs. 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 recherche documentaire est une </a:t>
            </a:r>
            <a:r>
              <a:rPr lang="fr-FR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démarche organisée pour trouver et rassembler des informations à partir des sources existantes comme des livres, articles ou des sites web, afin d’approfondir un sujet spécifique, de répondre à une question ou de constituer une base de connaissances. </a:t>
            </a: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50000"/>
              </a:lnSpc>
            </a:pPr>
            <a:endParaRPr lang="fr-FR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603353"/>
      </p:ext>
    </p:extLst>
  </p:cSld>
  <p:clrMapOvr>
    <a:masterClrMapping/>
  </p:clrMapOvr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425</TotalTime>
  <Words>903</Words>
  <Application>Microsoft Office PowerPoint</Application>
  <PresentationFormat>Widescreen</PresentationFormat>
  <Paragraphs>78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Century Gothic</vt:lpstr>
      <vt:lpstr>Times New Roman</vt:lpstr>
      <vt:lpstr>Wingdings</vt:lpstr>
      <vt:lpstr>Wingdings 3</vt:lpstr>
      <vt:lpstr>Brin</vt:lpstr>
      <vt:lpstr>Recherche documentaire, définitions des concepts fondamentaux</vt:lpstr>
      <vt:lpstr>Introduction </vt:lpstr>
      <vt:lpstr>Qu’est ce que la recherche? </vt:lpstr>
      <vt:lpstr>Qu’est ce que la science? </vt:lpstr>
      <vt:lpstr>Qu’est ce que la recherche scientifique ? </vt:lpstr>
      <vt:lpstr>PowerPoint Presentation</vt:lpstr>
      <vt:lpstr>Les étapes de la recherche scientifique </vt:lpstr>
      <vt:lpstr>Qu’est ce qu’un document ? </vt:lpstr>
      <vt:lpstr>La recherche documentaire </vt:lpstr>
      <vt:lpstr>Recherche scientifique/Recherche documentaire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Recherche documentaire</dc:title>
  <dc:creator>ATLAS PC</dc:creator>
  <cp:lastModifiedBy>HP G6</cp:lastModifiedBy>
  <cp:revision>30</cp:revision>
  <dcterms:created xsi:type="dcterms:W3CDTF">2025-10-08T16:33:53Z</dcterms:created>
  <dcterms:modified xsi:type="dcterms:W3CDTF">2025-11-20T10:54:32Z</dcterms:modified>
</cp:coreProperties>
</file>