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76AED-A90F-40DB-B884-C0F860FAF6BE}" type="datetimeFigureOut">
              <a:rPr lang="fr-FR" smtClean="0"/>
              <a:pPr/>
              <a:t>21/02/2021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987-EA3F-4B41-BF74-84F72F1BEC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Typologie des écrits administratifs</a:t>
            </a:r>
            <a:endParaRPr lang="fr-FR" sz="36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C00000"/>
                </a:solidFill>
              </a:rPr>
              <a:t>Observation</a:t>
            </a:r>
            <a:r>
              <a:rPr lang="fr-FR" b="1" u="sng" dirty="0" smtClean="0"/>
              <a:t>: des tirages vous seront distribués  concernant chaque type de document.</a:t>
            </a:r>
            <a:endParaRPr lang="fr-FR" b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1. </a:t>
            </a:r>
            <a:r>
              <a:rPr lang="fr-FR" sz="3600" b="1" dirty="0" smtClean="0"/>
              <a:t>La lettre (à forme administrative ou personnelle)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fr-FR" sz="3400" dirty="0" smtClean="0"/>
              <a:t>A. </a:t>
            </a:r>
            <a:r>
              <a:rPr lang="fr-FR" sz="3400" b="1" dirty="0" smtClean="0"/>
              <a:t>Définition </a:t>
            </a:r>
            <a:r>
              <a:rPr lang="fr-FR" sz="3400" dirty="0" smtClean="0"/>
              <a:t>de la lettre (correspondance) administrative:</a:t>
            </a:r>
          </a:p>
          <a:p>
            <a:pPr algn="just">
              <a:buNone/>
            </a:pPr>
            <a:r>
              <a:rPr lang="fr-FR" sz="3400" dirty="0"/>
              <a:t> </a:t>
            </a:r>
            <a:r>
              <a:rPr lang="fr-FR" sz="3400" dirty="0" smtClean="0"/>
              <a:t>La lettre est un écrit officiel *, rédigé au nom du signataire (lettre personnelle) ou au nom de l’administration (lettre administrative).</a:t>
            </a:r>
          </a:p>
          <a:p>
            <a:pPr algn="just">
              <a:buNone/>
            </a:pPr>
            <a:r>
              <a:rPr lang="fr-FR" sz="3400" dirty="0" smtClean="0"/>
              <a:t>D’une manière générale, la lettre sert à donner ou à obtenir de l’information. C’est le document administratif dans sa plus simple expression et qui est utilisée pour la gestion quotidienne des affaires courantes de l’administration. </a:t>
            </a:r>
          </a:p>
          <a:p>
            <a:pPr algn="just">
              <a:buNone/>
            </a:pPr>
            <a:r>
              <a:rPr lang="fr-FR" sz="3400" dirty="0" smtClean="0"/>
              <a:t>-------------------</a:t>
            </a:r>
          </a:p>
          <a:p>
            <a:pPr algn="just">
              <a:buNone/>
            </a:pPr>
            <a:r>
              <a:rPr lang="fr-FR" sz="3400" dirty="0" smtClean="0"/>
              <a:t>*Selon le dictionnaire Larousse, A </a:t>
            </a:r>
            <a:r>
              <a:rPr lang="fr-FR" sz="3400" dirty="0" smtClean="0"/>
              <a:t>un caractère </a:t>
            </a:r>
            <a:r>
              <a:rPr lang="fr-FR" sz="3400" b="1" dirty="0" smtClean="0"/>
              <a:t>officiel</a:t>
            </a:r>
            <a:r>
              <a:rPr lang="fr-FR" sz="34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fr-FR" sz="3400" dirty="0" smtClean="0"/>
              <a:t>Ce qui émane du gouvernement, de </a:t>
            </a:r>
            <a:r>
              <a:rPr lang="fr-FR" sz="3400" dirty="0" smtClean="0"/>
              <a:t>l’administration, des autorités compétentes;</a:t>
            </a:r>
            <a:endParaRPr lang="fr-FR" sz="3400" dirty="0" smtClean="0"/>
          </a:p>
          <a:p>
            <a:pPr marL="514350" indent="-514350" algn="just">
              <a:buAutoNum type="arabicPeriod"/>
            </a:pPr>
            <a:r>
              <a:rPr lang="fr-FR" sz="3400" dirty="0" smtClean="0"/>
              <a:t>Ce qui est organisé par les autorités;</a:t>
            </a:r>
          </a:p>
          <a:p>
            <a:pPr marL="514350" indent="-514350" algn="just">
              <a:buAutoNum type="arabicPeriod"/>
            </a:pPr>
            <a:r>
              <a:rPr lang="fr-FR" sz="3400" dirty="0" smtClean="0"/>
              <a:t>Qui a un caractère vrai;</a:t>
            </a:r>
          </a:p>
          <a:p>
            <a:pPr marL="514350" indent="-514350" algn="just">
              <a:buAutoNum type="arabicPeriod"/>
            </a:pPr>
            <a:r>
              <a:rPr lang="fr-FR" sz="3400" dirty="0" smtClean="0"/>
              <a:t>Qui a un caractère légal.</a:t>
            </a:r>
          </a:p>
          <a:p>
            <a:pPr marL="514350" indent="-514350" algn="just">
              <a:buAutoNum type="arabicPeriod"/>
            </a:pPr>
            <a:endParaRPr lang="fr-FR" dirty="0" smtClean="0"/>
          </a:p>
          <a:p>
            <a:pPr algn="just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dirty="0" smtClean="0"/>
              <a:t>b. </a:t>
            </a:r>
            <a:r>
              <a:rPr lang="fr-FR" b="1" dirty="0" smtClean="0"/>
              <a:t>Les règles de base pour la rédaction de la lettre administrative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Dans le cadre professionnel, plusieurs types de situation peuvent provoquer l’envoi d’une lettre. On distingue deux catégories de relation entre l’émetteur (rédacteur du courrier) et le récepteur (lecteur).</a:t>
            </a:r>
          </a:p>
          <a:p>
            <a:pPr>
              <a:buNone/>
            </a:pPr>
            <a:r>
              <a:rPr lang="fr-FR" dirty="0" smtClean="0"/>
              <a:t>Premier cas de figure: le rédacteur initie une première démarche (proposer un produit, demander une information, etc.);</a:t>
            </a:r>
          </a:p>
          <a:p>
            <a:pPr>
              <a:buNone/>
            </a:pPr>
            <a:r>
              <a:rPr lang="fr-FR" dirty="0" smtClean="0"/>
              <a:t>Deuxième cas de figure: il existe déjà une relation entre rédacteur et destinataire (réponse à une lettre ou faisant suit à un entretien, réception d’une livraison, etc.)  </a:t>
            </a:r>
            <a:r>
              <a:rPr lang="fr-FR" b="1" dirty="0" smtClean="0"/>
              <a:t> </a:t>
            </a:r>
            <a:endParaRPr lang="fr-F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/>
              <a:t>Six (6) règles de base pour la lettre administrative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fr-FR" dirty="0" smtClean="0"/>
              <a:t>1. </a:t>
            </a:r>
            <a:r>
              <a:rPr lang="fr-FR" sz="3800" dirty="0" smtClean="0"/>
              <a:t>Le respect de la forme (entête, timbre, suscription, objet, références→ voir document p. 47);</a:t>
            </a:r>
          </a:p>
          <a:p>
            <a:pPr algn="just">
              <a:buNone/>
            </a:pPr>
            <a:r>
              <a:rPr lang="fr-FR" sz="3800" dirty="0" smtClean="0"/>
              <a:t>2. L’appellation Monsieur, Excellence, etc. est reprise intégralement dans la formule de politesse (Je vous prie d’agréer, Monsieur…, Je vous d’agréer Excellence Monsieur…).</a:t>
            </a:r>
          </a:p>
          <a:p>
            <a:pPr algn="just">
              <a:buNone/>
            </a:pPr>
            <a:r>
              <a:rPr lang="fr-FR" sz="3800" dirty="0" smtClean="0"/>
              <a:t>3. Conclusions et formule de politesse se trouvent sur la même page lorsque la lettre s’étale sur plus d’une page.</a:t>
            </a:r>
          </a:p>
          <a:p>
            <a:pPr algn="just">
              <a:buNone/>
            </a:pPr>
            <a:r>
              <a:rPr lang="fr-FR" sz="3800" dirty="0" smtClean="0"/>
              <a:t>4. La signature manuscrite est placée au dessus ou au dessous du nom dactylographié.</a:t>
            </a:r>
          </a:p>
          <a:p>
            <a:pPr algn="just">
              <a:buNone/>
            </a:pPr>
            <a:r>
              <a:rPr lang="fr-FR" sz="3800" dirty="0" smtClean="0"/>
              <a:t>5. Le nombre des annexes, pièces jointes est indiqué avec précision.</a:t>
            </a:r>
          </a:p>
          <a:p>
            <a:pPr algn="just">
              <a:buNone/>
            </a:pPr>
            <a:r>
              <a:rPr lang="fr-FR" sz="3800" dirty="0" smtClean="0"/>
              <a:t>6. Les nombres sont indiqués en chiffres.</a:t>
            </a:r>
          </a:p>
          <a:p>
            <a:pPr algn="just">
              <a:buNone/>
            </a:pPr>
            <a:r>
              <a:rPr lang="fr-FR" sz="3800" dirty="0" smtClean="0">
                <a:solidFill>
                  <a:srgbClr val="FF0000"/>
                </a:solidFill>
              </a:rPr>
              <a:t>Remarque </a:t>
            </a:r>
          </a:p>
          <a:p>
            <a:pPr algn="just">
              <a:buNone/>
            </a:pPr>
            <a:r>
              <a:rPr lang="fr-FR" sz="3800" dirty="0" smtClean="0"/>
              <a:t>Date ( le mois) et délais sont écrits en lettres.</a:t>
            </a:r>
          </a:p>
          <a:p>
            <a:pPr algn="just">
              <a:buNone/>
            </a:pPr>
            <a:r>
              <a:rPr lang="fr-FR" sz="3800" dirty="0" smtClean="0"/>
              <a:t>Les prix sont indiqués en chiffres puis en toutes lettres. </a:t>
            </a:r>
            <a:endParaRPr lang="fr-FR" sz="3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r-FR" sz="3600" dirty="0" smtClean="0"/>
              <a:t>Formules et conseils généraux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sz="2800" u="sng" dirty="0" smtClean="0"/>
              <a:t>Formules introductives</a:t>
            </a:r>
          </a:p>
          <a:p>
            <a:pPr>
              <a:buNone/>
            </a:pPr>
            <a:r>
              <a:rPr lang="fr-FR" sz="2600" dirty="0" smtClean="0"/>
              <a:t>  -</a:t>
            </a:r>
            <a:r>
              <a:rPr lang="fr-FR" sz="2600" b="1" dirty="0" smtClean="0"/>
              <a:t>Faisant référence à un élément précédent</a:t>
            </a:r>
            <a:r>
              <a:rPr lang="fr-FR" sz="2600" dirty="0" smtClean="0"/>
              <a:t>:</a:t>
            </a:r>
          </a:p>
          <a:p>
            <a:pPr>
              <a:buNone/>
            </a:pPr>
            <a:r>
              <a:rPr lang="fr-FR" sz="2600" dirty="0" smtClean="0"/>
              <a:t>J’ai l’honneur d’accuser réception de votre lettre du….</a:t>
            </a:r>
          </a:p>
          <a:p>
            <a:pPr>
              <a:buNone/>
            </a:pPr>
            <a:r>
              <a:rPr lang="fr-FR" sz="2600" dirty="0" smtClean="0"/>
              <a:t>Comme suite à votre lettre du…à votre demande du…</a:t>
            </a:r>
          </a:p>
          <a:p>
            <a:pPr>
              <a:buNone/>
            </a:pPr>
            <a:r>
              <a:rPr lang="fr-FR" sz="2600" dirty="0" smtClean="0"/>
              <a:t>Par lettre du …</a:t>
            </a:r>
          </a:p>
          <a:p>
            <a:pPr>
              <a:buNone/>
            </a:pPr>
            <a:r>
              <a:rPr lang="fr-FR" sz="2600" dirty="0" smtClean="0"/>
              <a:t>Par lettre rappelée en référence…</a:t>
            </a:r>
          </a:p>
          <a:p>
            <a:pPr>
              <a:buNone/>
            </a:pPr>
            <a:r>
              <a:rPr lang="fr-FR" sz="2600" dirty="0" smtClean="0"/>
              <a:t>Par votre communication téléphonique du…</a:t>
            </a:r>
          </a:p>
          <a:p>
            <a:pPr>
              <a:buNone/>
            </a:pPr>
            <a:r>
              <a:rPr lang="fr-FR" sz="2600" dirty="0" smtClean="0"/>
              <a:t> Conformément à la circulaire n°…du…</a:t>
            </a:r>
          </a:p>
          <a:p>
            <a:pPr>
              <a:buNone/>
            </a:pPr>
            <a:r>
              <a:rPr lang="fr-FR" sz="2600" dirty="0" smtClean="0"/>
              <a:t>J’ai été saisi de …</a:t>
            </a:r>
          </a:p>
          <a:p>
            <a:pPr>
              <a:buNone/>
            </a:pPr>
            <a:r>
              <a:rPr lang="fr-FR" sz="2600" dirty="0" smtClean="0"/>
              <a:t>Vous avez signalé que…</a:t>
            </a:r>
          </a:p>
          <a:p>
            <a:pPr>
              <a:buNone/>
            </a:pPr>
            <a:r>
              <a:rPr lang="fr-FR" sz="2600" dirty="0" smtClean="0"/>
              <a:t>J’ai été tenu informé de …</a:t>
            </a:r>
          </a:p>
          <a:p>
            <a:pPr>
              <a:buNone/>
            </a:pPr>
            <a:r>
              <a:rPr lang="fr-FR" sz="2600" dirty="0" smtClean="0"/>
              <a:t>Vous avez attiré mon attention sur …</a:t>
            </a:r>
          </a:p>
          <a:p>
            <a:pPr>
              <a:buNone/>
            </a:pPr>
            <a:r>
              <a:rPr lang="fr-FR" sz="2600" dirty="0" smtClean="0"/>
              <a:t>Vous avez bien voulu appeler mon attention, me signaler …</a:t>
            </a:r>
          </a:p>
          <a:p>
            <a:pPr>
              <a:buNone/>
            </a:pPr>
            <a:r>
              <a:rPr lang="fr-FR" sz="2600" dirty="0" smtClean="0"/>
              <a:t>  - </a:t>
            </a:r>
            <a:r>
              <a:rPr lang="fr-FR" sz="2600" b="1" dirty="0" smtClean="0"/>
              <a:t>Ne faisant pas référence à un élément précéden</a:t>
            </a:r>
            <a:r>
              <a:rPr lang="fr-FR" sz="2600" dirty="0" smtClean="0"/>
              <a:t>t: </a:t>
            </a:r>
          </a:p>
          <a:p>
            <a:pPr>
              <a:buNone/>
            </a:pPr>
            <a:r>
              <a:rPr lang="fr-FR" sz="2600" dirty="0" smtClean="0"/>
              <a:t>La lettre peut être introduite par « </a:t>
            </a:r>
            <a:r>
              <a:rPr lang="fr-FR" sz="2600" i="1" dirty="0" smtClean="0"/>
              <a:t>J’ai l’honneur </a:t>
            </a:r>
            <a:r>
              <a:rPr lang="fr-FR" sz="2600" dirty="0" smtClean="0"/>
              <a:t>…» suivie selon le destinataire par:</a:t>
            </a:r>
          </a:p>
          <a:p>
            <a:pPr>
              <a:buNone/>
            </a:pPr>
            <a:r>
              <a:rPr lang="fr-FR" sz="2600" dirty="0" smtClean="0"/>
              <a:t>- </a:t>
            </a:r>
            <a:r>
              <a:rPr lang="fr-FR" sz="2600" i="1" dirty="0" smtClean="0"/>
              <a:t>d’appeler votre attention  sur </a:t>
            </a:r>
            <a:r>
              <a:rPr lang="fr-FR" sz="2600" dirty="0" smtClean="0"/>
              <a:t>….; - </a:t>
            </a:r>
            <a:r>
              <a:rPr lang="fr-FR" sz="2600" i="1" dirty="0" smtClean="0"/>
              <a:t>de vous informer de </a:t>
            </a:r>
            <a:r>
              <a:rPr lang="fr-FR" sz="2600" dirty="0" smtClean="0"/>
              <a:t>… ; </a:t>
            </a:r>
            <a:r>
              <a:rPr lang="fr-FR" sz="2600" i="1" dirty="0" smtClean="0"/>
              <a:t>de vous faire connaitre que</a:t>
            </a:r>
            <a:r>
              <a:rPr lang="fr-FR" sz="2600" dirty="0" smtClean="0"/>
              <a:t>...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i="1" dirty="0" smtClean="0"/>
              <a:t>La question m’a été posée de savoir dans quel mesure …</a:t>
            </a:r>
          </a:p>
          <a:p>
            <a:pPr>
              <a:buNone/>
            </a:pPr>
            <a:r>
              <a:rPr lang="fr-FR" i="1" dirty="0" smtClean="0"/>
              <a:t>Il a été porté à ma connaissance que …</a:t>
            </a:r>
          </a:p>
          <a:p>
            <a:pPr>
              <a:buNone/>
            </a:pPr>
            <a:r>
              <a:rPr lang="fr-FR" i="1" dirty="0" smtClean="0"/>
              <a:t>Il m’ a été signalé que …</a:t>
            </a:r>
          </a:p>
          <a:p>
            <a:pPr>
              <a:buNone/>
            </a:pPr>
            <a:r>
              <a:rPr lang="fr-FR" sz="3600" b="1" dirty="0" smtClean="0"/>
              <a:t>Pour une correspondance adressée à un supérieur</a:t>
            </a:r>
            <a:r>
              <a:rPr lang="fr-FR" b="1" dirty="0" smtClean="0"/>
              <a:t>:</a:t>
            </a:r>
          </a:p>
          <a:p>
            <a:pPr>
              <a:buNone/>
            </a:pPr>
            <a:r>
              <a:rPr lang="fr-FR" i="1" dirty="0" smtClean="0"/>
              <a:t>de vous rendre compte …</a:t>
            </a:r>
          </a:p>
          <a:p>
            <a:pPr>
              <a:buNone/>
            </a:pPr>
            <a:r>
              <a:rPr lang="fr-FR" i="1" dirty="0" smtClean="0"/>
              <a:t>de vous faire parvenir…</a:t>
            </a:r>
          </a:p>
          <a:p>
            <a:pPr>
              <a:buNone/>
            </a:pPr>
            <a:r>
              <a:rPr lang="fr-FR" i="1" dirty="0" smtClean="0"/>
              <a:t>de vous exposer…</a:t>
            </a:r>
          </a:p>
          <a:p>
            <a:pPr>
              <a:buNone/>
            </a:pPr>
            <a:r>
              <a:rPr lang="fr-FR" i="1" dirty="0" smtClean="0"/>
              <a:t>de vous demander de bien vouloir …</a:t>
            </a:r>
          </a:p>
          <a:p>
            <a:pPr>
              <a:buNone/>
            </a:pPr>
            <a:r>
              <a:rPr lang="fr-FR" sz="3600" b="1" dirty="0" smtClean="0"/>
              <a:t>Pour une correspondance adressée à un égal ou un subordonné</a:t>
            </a:r>
            <a:r>
              <a:rPr lang="fr-FR" sz="3600" dirty="0" smtClean="0"/>
              <a:t>:</a:t>
            </a:r>
          </a:p>
          <a:p>
            <a:pPr>
              <a:buNone/>
            </a:pPr>
            <a:r>
              <a:rPr lang="fr-FR" sz="3600" i="1" dirty="0" smtClean="0"/>
              <a:t>de vous adresser …</a:t>
            </a:r>
          </a:p>
          <a:p>
            <a:pPr>
              <a:buNone/>
            </a:pPr>
            <a:r>
              <a:rPr lang="fr-FR" sz="3600" i="1" dirty="0" smtClean="0"/>
              <a:t>de vous rappeler …</a:t>
            </a:r>
          </a:p>
          <a:p>
            <a:pPr>
              <a:buNone/>
            </a:pPr>
            <a:r>
              <a:rPr lang="fr-FR" sz="3600" i="1" dirty="0" smtClean="0"/>
              <a:t>de vous demander …</a:t>
            </a:r>
          </a:p>
          <a:p>
            <a:pPr>
              <a:buNone/>
            </a:pPr>
            <a:r>
              <a:rPr lang="fr-FR" sz="3600" i="1" dirty="0" smtClean="0"/>
              <a:t>de vous faire connaitre …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597</Words>
  <Application>Microsoft Office PowerPoint</Application>
  <PresentationFormat>Affichage à l'écran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Typologie des écrits administratifs</vt:lpstr>
      <vt:lpstr>1. La lettre (à forme administrative ou personnelle)</vt:lpstr>
      <vt:lpstr>Diapositive 3</vt:lpstr>
      <vt:lpstr>Six (6) règles de base pour la lettre administrative</vt:lpstr>
      <vt:lpstr>Formules et conseils généraux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Typologie des écrits administratifs</dc:title>
  <dc:creator>BCS</dc:creator>
  <cp:lastModifiedBy>BCS</cp:lastModifiedBy>
  <cp:revision>8</cp:revision>
  <dcterms:created xsi:type="dcterms:W3CDTF">2019-11-12T20:44:01Z</dcterms:created>
  <dcterms:modified xsi:type="dcterms:W3CDTF">2021-02-21T20:12:27Z</dcterms:modified>
</cp:coreProperties>
</file>