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7" r:id="rId4"/>
    <p:sldId id="259" r:id="rId5"/>
    <p:sldId id="260" r:id="rId6"/>
    <p:sldId id="261" r:id="rId7"/>
    <p:sldId id="262" r:id="rId8"/>
    <p:sldId id="263" r:id="rId9"/>
    <p:sldId id="265" r:id="rId10"/>
    <p:sldId id="266" r:id="rId11"/>
    <p:sldId id="267" r:id="rId12"/>
    <p:sldId id="268" r:id="rId13"/>
    <p:sldId id="269" r:id="rId14"/>
    <p:sldId id="270" r:id="rId15"/>
    <p:sldId id="271" r:id="rId16"/>
    <p:sldId id="27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fr-FR"/>
              <a:t>Modifiez le style du titre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11/23/2025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‹N°›</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11/23/2025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fr-FR"/>
              <a:t>Modifiez le style du titre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fr-FR"/>
              <a:t>Modifiez le style du titre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11/23/2025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fr-FR"/>
              <a:t>Modifiez le style du titre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11/23/2025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fr-FR"/>
              <a:t>Modifiez le style du titre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11/23/2025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fr-FR"/>
              <a:t>Modifiez le style du titre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11/23/2025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11/23/2025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recherche.univ-bejaia.dz/opac/"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4400" dirty="0">
                <a:solidFill>
                  <a:srgbClr val="C00000"/>
                </a:solidFill>
              </a:rPr>
              <a:t>Les outils </a:t>
            </a:r>
            <a:r>
              <a:rPr lang="fr-FR" sz="4400">
                <a:solidFill>
                  <a:srgbClr val="C00000"/>
                </a:solidFill>
              </a:rPr>
              <a:t>de la recherche </a:t>
            </a:r>
            <a:r>
              <a:rPr lang="fr-FR" sz="4400" dirty="0">
                <a:solidFill>
                  <a:srgbClr val="C00000"/>
                </a:solidFill>
              </a:rPr>
              <a:t>documentaire en ligne </a:t>
            </a:r>
          </a:p>
        </p:txBody>
      </p:sp>
      <p:sp>
        <p:nvSpPr>
          <p:cNvPr id="3" name="Sous-titre 2"/>
          <p:cNvSpPr>
            <a:spLocks noGrp="1"/>
          </p:cNvSpPr>
          <p:nvPr>
            <p:ph type="subTitle" idx="1"/>
          </p:nvPr>
        </p:nvSpPr>
        <p:spPr/>
        <p:txBody>
          <a:bodyPr>
            <a:normAutofit/>
          </a:bodyPr>
          <a:lstStyle/>
          <a:p>
            <a:r>
              <a:rPr lang="fr-FR" sz="2800" b="1" dirty="0"/>
              <a:t>                                                         Cours: 05</a:t>
            </a:r>
          </a:p>
        </p:txBody>
      </p:sp>
    </p:spTree>
    <p:extLst>
      <p:ext uri="{BB962C8B-B14F-4D97-AF65-F5344CB8AC3E}">
        <p14:creationId xmlns:p14="http://schemas.microsoft.com/office/powerpoint/2010/main" val="986107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dirty="0">
                <a:solidFill>
                  <a:srgbClr val="C00000"/>
                </a:solidFill>
              </a:rPr>
              <a:t>2-Les moteurs de recherche </a:t>
            </a:r>
          </a:p>
        </p:txBody>
      </p:sp>
      <p:sp>
        <p:nvSpPr>
          <p:cNvPr id="3" name="Espace réservé du contenu 2"/>
          <p:cNvSpPr>
            <a:spLocks noGrp="1"/>
          </p:cNvSpPr>
          <p:nvPr>
            <p:ph idx="1"/>
          </p:nvPr>
        </p:nvSpPr>
        <p:spPr/>
        <p:txBody>
          <a:bodyPr>
            <a:normAutofit/>
          </a:bodyPr>
          <a:lstStyle/>
          <a:p>
            <a:pPr algn="just"/>
            <a:r>
              <a:rPr lang="fr-FR" dirty="0">
                <a:solidFill>
                  <a:schemeClr val="tx1"/>
                </a:solidFill>
                <a:latin typeface="Times New Roman" panose="02020603050405020304" pitchFamily="18" charset="0"/>
                <a:cs typeface="Times New Roman" panose="02020603050405020304" pitchFamily="18" charset="0"/>
              </a:rPr>
              <a:t>Un moteur de recherche est une application web conçue pour trouver des informations sur Internet en saisissant des </a:t>
            </a:r>
            <a:r>
              <a:rPr lang="fr-FR" b="1" dirty="0">
                <a:solidFill>
                  <a:schemeClr val="tx1"/>
                </a:solidFill>
                <a:latin typeface="Times New Roman" panose="02020603050405020304" pitchFamily="18" charset="0"/>
                <a:cs typeface="Times New Roman" panose="02020603050405020304" pitchFamily="18" charset="0"/>
              </a:rPr>
              <a:t>mots clés</a:t>
            </a:r>
            <a:r>
              <a:rPr lang="fr-FR" dirty="0">
                <a:solidFill>
                  <a:schemeClr val="tx1"/>
                </a:solidFill>
                <a:latin typeface="Times New Roman" panose="02020603050405020304" pitchFamily="18" charset="0"/>
                <a:cs typeface="Times New Roman" panose="02020603050405020304" pitchFamily="18" charset="0"/>
              </a:rPr>
              <a:t>. Il fonctionne grâce à des programmes automatiques. </a:t>
            </a:r>
          </a:p>
          <a:p>
            <a:pPr algn="just"/>
            <a:r>
              <a:rPr lang="fr-FR" dirty="0">
                <a:solidFill>
                  <a:schemeClr val="tx1"/>
                </a:solidFill>
                <a:latin typeface="Times New Roman" panose="02020603050405020304" pitchFamily="18" charset="0"/>
                <a:cs typeface="Times New Roman" panose="02020603050405020304" pitchFamily="18" charset="0"/>
              </a:rPr>
              <a:t>Leurs fonctions principales est de </a:t>
            </a:r>
            <a:r>
              <a:rPr lang="fr-FR" i="1" dirty="0">
                <a:solidFill>
                  <a:schemeClr val="tx1"/>
                </a:solidFill>
                <a:latin typeface="Times New Roman" panose="02020603050405020304" pitchFamily="18" charset="0"/>
                <a:cs typeface="Times New Roman" panose="02020603050405020304" pitchFamily="18" charset="0"/>
              </a:rPr>
              <a:t>parcourir,</a:t>
            </a:r>
            <a:r>
              <a:rPr lang="fr-FR" dirty="0">
                <a:solidFill>
                  <a:schemeClr val="tx1"/>
                </a:solidFill>
                <a:latin typeface="Times New Roman" panose="02020603050405020304" pitchFamily="18" charset="0"/>
                <a:cs typeface="Times New Roman" panose="02020603050405020304" pitchFamily="18" charset="0"/>
              </a:rPr>
              <a:t> d’</a:t>
            </a:r>
            <a:r>
              <a:rPr lang="fr-FR" i="1" dirty="0">
                <a:solidFill>
                  <a:schemeClr val="tx1"/>
                </a:solidFill>
                <a:latin typeface="Times New Roman" panose="02020603050405020304" pitchFamily="18" charset="0"/>
                <a:cs typeface="Times New Roman" panose="02020603050405020304" pitchFamily="18" charset="0"/>
              </a:rPr>
              <a:t>indexer</a:t>
            </a:r>
            <a:r>
              <a:rPr lang="fr-FR" dirty="0">
                <a:solidFill>
                  <a:schemeClr val="tx1"/>
                </a:solidFill>
                <a:latin typeface="Times New Roman" panose="02020603050405020304" pitchFamily="18" charset="0"/>
                <a:cs typeface="Times New Roman" panose="02020603050405020304" pitchFamily="18" charset="0"/>
              </a:rPr>
              <a:t> et de </a:t>
            </a:r>
            <a:r>
              <a:rPr lang="fr-FR" i="1" dirty="0">
                <a:solidFill>
                  <a:schemeClr val="tx1"/>
                </a:solidFill>
                <a:latin typeface="Times New Roman" panose="02020603050405020304" pitchFamily="18" charset="0"/>
                <a:cs typeface="Times New Roman" panose="02020603050405020304" pitchFamily="18" charset="0"/>
              </a:rPr>
              <a:t>classer les pages web</a:t>
            </a:r>
            <a:r>
              <a:rPr lang="fr-FR" dirty="0">
                <a:solidFill>
                  <a:schemeClr val="tx1"/>
                </a:solidFill>
                <a:latin typeface="Times New Roman" panose="02020603050405020304" pitchFamily="18" charset="0"/>
                <a:cs typeface="Times New Roman" panose="02020603050405020304" pitchFamily="18" charset="0"/>
              </a:rPr>
              <a:t> disponibles afin de fournir les résultats les plus pertinents en réponse à une requête d’utilisateurs </a:t>
            </a:r>
          </a:p>
          <a:p>
            <a:pPr algn="just"/>
            <a:r>
              <a:rPr lang="fr-FR" dirty="0">
                <a:solidFill>
                  <a:schemeClr val="tx1"/>
                </a:solidFill>
                <a:latin typeface="Times New Roman" panose="02020603050405020304" pitchFamily="18" charset="0"/>
                <a:cs typeface="Times New Roman" panose="02020603050405020304" pitchFamily="18" charset="0"/>
              </a:rPr>
              <a:t>Concrètement, l’indexation sert à identifier les expressions importantes dans une page pour permettre un accès rapide. </a:t>
            </a:r>
          </a:p>
        </p:txBody>
      </p:sp>
    </p:spTree>
    <p:extLst>
      <p:ext uri="{BB962C8B-B14F-4D97-AF65-F5344CB8AC3E}">
        <p14:creationId xmlns:p14="http://schemas.microsoft.com/office/powerpoint/2010/main" val="2958714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dirty="0">
                <a:solidFill>
                  <a:srgbClr val="C00000"/>
                </a:solidFill>
              </a:rPr>
              <a:t>Les types de moteurs de recherche </a:t>
            </a:r>
          </a:p>
        </p:txBody>
      </p:sp>
      <p:sp>
        <p:nvSpPr>
          <p:cNvPr id="3" name="Espace réservé du contenu 2"/>
          <p:cNvSpPr>
            <a:spLocks noGrp="1"/>
          </p:cNvSpPr>
          <p:nvPr>
            <p:ph idx="1"/>
          </p:nvPr>
        </p:nvSpPr>
        <p:spPr>
          <a:xfrm>
            <a:off x="1295401" y="2556931"/>
            <a:ext cx="9601196" cy="3465045"/>
          </a:xfrm>
        </p:spPr>
        <p:txBody>
          <a:bodyPr>
            <a:normAutofit fontScale="70000" lnSpcReduction="20000"/>
          </a:bodyPr>
          <a:lstStyle/>
          <a:p>
            <a:pPr marL="0" indent="0">
              <a:buNone/>
            </a:pPr>
            <a:r>
              <a:rPr lang="fr-FR" u="sng" dirty="0">
                <a:solidFill>
                  <a:schemeClr val="tx1"/>
                </a:solidFill>
              </a:rPr>
              <a:t>Il </a:t>
            </a:r>
            <a:r>
              <a:rPr lang="fr-FR" u="sng" dirty="0">
                <a:solidFill>
                  <a:schemeClr val="tx1"/>
                </a:solidFill>
                <a:latin typeface="Times New Roman" panose="02020603050405020304" pitchFamily="18" charset="0"/>
                <a:cs typeface="Times New Roman" panose="02020603050405020304" pitchFamily="18" charset="0"/>
              </a:rPr>
              <a:t>existe plusieurs types de moteurs de recherche </a:t>
            </a:r>
            <a:r>
              <a:rPr lang="fr-FR" dirty="0">
                <a:solidFill>
                  <a:schemeClr val="tx1"/>
                </a:solidFill>
                <a:latin typeface="Times New Roman" panose="02020603050405020304" pitchFamily="18" charset="0"/>
                <a:cs typeface="Times New Roman" panose="02020603050405020304" pitchFamily="18" charset="0"/>
              </a:rPr>
              <a:t>: </a:t>
            </a:r>
          </a:p>
          <a:p>
            <a:r>
              <a:rPr lang="fr-FR" b="1" dirty="0">
                <a:solidFill>
                  <a:srgbClr val="C00000"/>
                </a:solidFill>
                <a:latin typeface="Times New Roman" panose="02020603050405020304" pitchFamily="18" charset="0"/>
                <a:cs typeface="Times New Roman" panose="02020603050405020304" pitchFamily="18" charset="0"/>
              </a:rPr>
              <a:t>2-a Moteur de recherche généralistes</a:t>
            </a:r>
            <a:r>
              <a:rPr lang="fr-FR" dirty="0">
                <a:solidFill>
                  <a:schemeClr val="tx1"/>
                </a:solidFill>
                <a:latin typeface="Times New Roman" panose="02020603050405020304" pitchFamily="18" charset="0"/>
                <a:cs typeface="Times New Roman" panose="02020603050405020304" pitchFamily="18" charset="0"/>
              </a:rPr>
              <a:t>:  ce sont les moteurs de recherche les plus courants.  Ils indexent  un large éventail de pages web, de la presse en ligne, aux sites de commerce électronique. </a:t>
            </a:r>
          </a:p>
          <a:p>
            <a:r>
              <a:rPr lang="fr-FR" b="1" dirty="0">
                <a:solidFill>
                  <a:srgbClr val="C00000"/>
                </a:solidFill>
                <a:latin typeface="Times New Roman" panose="02020603050405020304" pitchFamily="18" charset="0"/>
                <a:cs typeface="Times New Roman" panose="02020603050405020304" pitchFamily="18" charset="0"/>
              </a:rPr>
              <a:t>Google </a:t>
            </a:r>
            <a:r>
              <a:rPr lang="fr-FR" dirty="0">
                <a:solidFill>
                  <a:schemeClr val="tx1"/>
                </a:solidFill>
                <a:latin typeface="Times New Roman" panose="02020603050405020304" pitchFamily="18" charset="0"/>
                <a:cs typeface="Times New Roman" panose="02020603050405020304" pitchFamily="18" charset="0"/>
              </a:rPr>
              <a:t>et le moteur de recherche le plus populaire au monde. Il est connu pour sa précision et sa pertinence des résultats. Google images, Google </a:t>
            </a:r>
            <a:r>
              <a:rPr lang="fr-FR" dirty="0" err="1">
                <a:solidFill>
                  <a:schemeClr val="tx1"/>
                </a:solidFill>
                <a:latin typeface="Times New Roman" panose="02020603050405020304" pitchFamily="18" charset="0"/>
                <a:cs typeface="Times New Roman" panose="02020603050405020304" pitchFamily="18" charset="0"/>
              </a:rPr>
              <a:t>Maps</a:t>
            </a:r>
            <a:r>
              <a:rPr lang="fr-FR" dirty="0">
                <a:solidFill>
                  <a:schemeClr val="tx1"/>
                </a:solidFill>
                <a:latin typeface="Times New Roman" panose="02020603050405020304" pitchFamily="18" charset="0"/>
                <a:cs typeface="Times New Roman" panose="02020603050405020304" pitchFamily="18" charset="0"/>
              </a:rPr>
              <a:t>, Google </a:t>
            </a:r>
            <a:r>
              <a:rPr lang="fr-FR" dirty="0" err="1">
                <a:solidFill>
                  <a:schemeClr val="tx1"/>
                </a:solidFill>
                <a:latin typeface="Times New Roman" panose="02020603050405020304" pitchFamily="18" charset="0"/>
                <a:cs typeface="Times New Roman" panose="02020603050405020304" pitchFamily="18" charset="0"/>
              </a:rPr>
              <a:t>Scholar</a:t>
            </a:r>
            <a:r>
              <a:rPr lang="fr-FR" dirty="0">
                <a:solidFill>
                  <a:schemeClr val="tx1"/>
                </a:solidFill>
                <a:latin typeface="Times New Roman" panose="02020603050405020304" pitchFamily="18" charset="0"/>
                <a:cs typeface="Times New Roman" panose="02020603050405020304" pitchFamily="18" charset="0"/>
              </a:rPr>
              <a:t> ..etc.  </a:t>
            </a:r>
          </a:p>
          <a:p>
            <a:r>
              <a:rPr lang="fr-FR" b="1" dirty="0">
                <a:solidFill>
                  <a:srgbClr val="C00000"/>
                </a:solidFill>
                <a:latin typeface="Times New Roman" panose="02020603050405020304" pitchFamily="18" charset="0"/>
                <a:cs typeface="Times New Roman" panose="02020603050405020304" pitchFamily="18" charset="0"/>
              </a:rPr>
              <a:t> Bing </a:t>
            </a:r>
            <a:r>
              <a:rPr lang="fr-FR" dirty="0">
                <a:solidFill>
                  <a:schemeClr val="tx1"/>
                </a:solidFill>
                <a:latin typeface="Times New Roman" panose="02020603050405020304" pitchFamily="18" charset="0"/>
                <a:cs typeface="Times New Roman" panose="02020603050405020304" pitchFamily="18" charset="0"/>
              </a:rPr>
              <a:t>et le moteur de recherche de Microsoft. Il est le moins populaire que Google mais il offre des fonctionnalités intéressantes telles que la recherche vocale et la recherche d’images. </a:t>
            </a:r>
          </a:p>
          <a:p>
            <a:r>
              <a:rPr lang="fr-FR" b="1" dirty="0">
                <a:solidFill>
                  <a:srgbClr val="C00000"/>
                </a:solidFill>
                <a:latin typeface="Times New Roman" panose="02020603050405020304" pitchFamily="18" charset="0"/>
                <a:cs typeface="Times New Roman" panose="02020603050405020304" pitchFamily="18" charset="0"/>
              </a:rPr>
              <a:t> Yahoo </a:t>
            </a:r>
            <a:r>
              <a:rPr lang="fr-FR" dirty="0">
                <a:solidFill>
                  <a:schemeClr val="tx1"/>
                </a:solidFill>
                <a:latin typeface="Times New Roman" panose="02020603050405020304" pitchFamily="18" charset="0"/>
                <a:cs typeface="Times New Roman" panose="02020603050405020304" pitchFamily="18" charset="0"/>
              </a:rPr>
              <a:t>un moteur de recherche qui offre également des services de messagerie, de météo et de financement. </a:t>
            </a:r>
          </a:p>
          <a:p>
            <a:pPr marL="0" indent="0">
              <a:buNone/>
            </a:pPr>
            <a:r>
              <a:rPr lang="fr-FR" dirty="0">
                <a:solidFill>
                  <a:schemeClr val="tx1"/>
                </a:solidFill>
                <a:latin typeface="Times New Roman" panose="02020603050405020304" pitchFamily="18" charset="0"/>
                <a:cs typeface="Times New Roman" panose="02020603050405020304" pitchFamily="18" charset="0"/>
              </a:rPr>
              <a:t>Les moteurs de recherche moins populaires </a:t>
            </a:r>
            <a:r>
              <a:rPr lang="fr-FR" b="1" dirty="0" err="1">
                <a:solidFill>
                  <a:schemeClr val="tx1"/>
                </a:solidFill>
                <a:latin typeface="Times New Roman" panose="02020603050405020304" pitchFamily="18" charset="0"/>
                <a:cs typeface="Times New Roman" panose="02020603050405020304" pitchFamily="18" charset="0"/>
              </a:rPr>
              <a:t>baido</a:t>
            </a:r>
            <a:r>
              <a:rPr lang="fr-FR" dirty="0">
                <a:solidFill>
                  <a:schemeClr val="tx1"/>
                </a:solidFill>
                <a:latin typeface="Times New Roman" panose="02020603050405020304" pitchFamily="18" charset="0"/>
                <a:cs typeface="Times New Roman" panose="02020603050405020304" pitchFamily="18" charset="0"/>
              </a:rPr>
              <a:t> (en Chine),  </a:t>
            </a:r>
            <a:r>
              <a:rPr lang="fr-FR" b="1" dirty="0" err="1">
                <a:solidFill>
                  <a:schemeClr val="tx1"/>
                </a:solidFill>
                <a:latin typeface="Times New Roman" panose="02020603050405020304" pitchFamily="18" charset="0"/>
                <a:cs typeface="Times New Roman" panose="02020603050405020304" pitchFamily="18" charset="0"/>
              </a:rPr>
              <a:t>yandex</a:t>
            </a:r>
            <a:r>
              <a:rPr lang="fr-FR" dirty="0">
                <a:solidFill>
                  <a:schemeClr val="tx1"/>
                </a:solidFill>
                <a:latin typeface="Times New Roman" panose="02020603050405020304" pitchFamily="18" charset="0"/>
                <a:cs typeface="Times New Roman" panose="02020603050405020304" pitchFamily="18" charset="0"/>
              </a:rPr>
              <a:t> (en Russie), </a:t>
            </a:r>
            <a:r>
              <a:rPr lang="fr-FR" b="1" dirty="0" err="1">
                <a:solidFill>
                  <a:schemeClr val="tx1"/>
                </a:solidFill>
                <a:latin typeface="Times New Roman" panose="02020603050405020304" pitchFamily="18" charset="0"/>
                <a:cs typeface="Times New Roman" panose="02020603050405020304" pitchFamily="18" charset="0"/>
              </a:rPr>
              <a:t>Qwant</a:t>
            </a:r>
            <a:r>
              <a:rPr lang="fr-FR" dirty="0">
                <a:solidFill>
                  <a:schemeClr val="tx1"/>
                </a:solidFill>
                <a:latin typeface="Times New Roman" panose="02020603050405020304" pitchFamily="18" charset="0"/>
                <a:cs typeface="Times New Roman" panose="02020603050405020304" pitchFamily="18" charset="0"/>
              </a:rPr>
              <a:t> (confidentialité et conception européenne)</a:t>
            </a:r>
          </a:p>
        </p:txBody>
      </p:sp>
    </p:spTree>
    <p:extLst>
      <p:ext uri="{BB962C8B-B14F-4D97-AF65-F5344CB8AC3E}">
        <p14:creationId xmlns:p14="http://schemas.microsoft.com/office/powerpoint/2010/main" val="895295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95401" y="2556932"/>
            <a:ext cx="9601196" cy="3112348"/>
          </a:xfrm>
        </p:spPr>
        <p:txBody>
          <a:bodyPr>
            <a:normAutofit fontScale="77500" lnSpcReduction="20000"/>
          </a:bodyPr>
          <a:lstStyle/>
          <a:p>
            <a:pPr algn="just"/>
            <a:r>
              <a:rPr lang="fr-FR" b="1" dirty="0">
                <a:solidFill>
                  <a:srgbClr val="C00000"/>
                </a:solidFill>
                <a:latin typeface="Times New Roman" panose="02020603050405020304" pitchFamily="18" charset="0"/>
                <a:cs typeface="Times New Roman" panose="02020603050405020304" pitchFamily="18" charset="0"/>
              </a:rPr>
              <a:t>Moteurs de recherche spécialisée: </a:t>
            </a:r>
            <a:r>
              <a:rPr lang="fr-FR" dirty="0">
                <a:solidFill>
                  <a:schemeClr val="tx1"/>
                </a:solidFill>
                <a:latin typeface="Times New Roman" panose="02020603050405020304" pitchFamily="18" charset="0"/>
                <a:cs typeface="Times New Roman" panose="02020603050405020304" pitchFamily="18" charset="0"/>
              </a:rPr>
              <a:t>Ces moteurs de recherche sont conçus pour un domaine particulier, comme la santé, les finances ou les voyages. </a:t>
            </a:r>
          </a:p>
          <a:p>
            <a:pPr algn="just"/>
            <a:r>
              <a:rPr lang="fr-FR" b="1" dirty="0">
                <a:solidFill>
                  <a:srgbClr val="C00000"/>
                </a:solidFill>
                <a:latin typeface="Times New Roman" panose="02020603050405020304" pitchFamily="18" charset="0"/>
                <a:cs typeface="Times New Roman" panose="02020603050405020304" pitchFamily="18" charset="0"/>
              </a:rPr>
              <a:t>Google </a:t>
            </a:r>
            <a:r>
              <a:rPr lang="fr-FR" b="1" dirty="0" err="1">
                <a:solidFill>
                  <a:srgbClr val="C00000"/>
                </a:solidFill>
                <a:latin typeface="Times New Roman" panose="02020603050405020304" pitchFamily="18" charset="0"/>
                <a:cs typeface="Times New Roman" panose="02020603050405020304" pitchFamily="18" charset="0"/>
              </a:rPr>
              <a:t>Scholar</a:t>
            </a:r>
            <a:r>
              <a:rPr lang="fr-FR" b="1" dirty="0">
                <a:solidFill>
                  <a:srgbClr val="C00000"/>
                </a:solidFill>
                <a:latin typeface="Times New Roman" panose="02020603050405020304" pitchFamily="18" charset="0"/>
                <a:cs typeface="Times New Roman" panose="02020603050405020304" pitchFamily="18" charset="0"/>
              </a:rPr>
              <a:t> </a:t>
            </a:r>
            <a:r>
              <a:rPr lang="fr-FR" dirty="0">
                <a:solidFill>
                  <a:schemeClr val="tx1"/>
                </a:solidFill>
                <a:latin typeface="Times New Roman" panose="02020603050405020304" pitchFamily="18" charset="0"/>
                <a:cs typeface="Times New Roman" panose="02020603050405020304" pitchFamily="18" charset="0"/>
              </a:rPr>
              <a:t>un moteur de recherche spécialisé dans les articles académiques et scientifiques. </a:t>
            </a:r>
          </a:p>
          <a:p>
            <a:pPr algn="just"/>
            <a:r>
              <a:rPr lang="fr-FR" b="1" dirty="0" err="1">
                <a:solidFill>
                  <a:srgbClr val="C00000"/>
                </a:solidFill>
                <a:latin typeface="Times New Roman" panose="02020603050405020304" pitchFamily="18" charset="0"/>
                <a:cs typeface="Times New Roman" panose="02020603050405020304" pitchFamily="18" charset="0"/>
              </a:rPr>
              <a:t>PubMed</a:t>
            </a:r>
            <a:r>
              <a:rPr lang="fr-FR" dirty="0">
                <a:latin typeface="Times New Roman" panose="02020603050405020304" pitchFamily="18" charset="0"/>
                <a:cs typeface="Times New Roman" panose="02020603050405020304" pitchFamily="18" charset="0"/>
              </a:rPr>
              <a:t> </a:t>
            </a:r>
            <a:r>
              <a:rPr lang="fr-FR" dirty="0">
                <a:solidFill>
                  <a:schemeClr val="tx1"/>
                </a:solidFill>
                <a:latin typeface="Times New Roman" panose="02020603050405020304" pitchFamily="18" charset="0"/>
                <a:cs typeface="Times New Roman" panose="02020603050405020304" pitchFamily="18" charset="0"/>
              </a:rPr>
              <a:t>spécialisées dans les sciences de la vie et la médecine principalement pour les articles en biologie, médecine et soin de santé. </a:t>
            </a:r>
          </a:p>
          <a:p>
            <a:pPr algn="just"/>
            <a:r>
              <a:rPr lang="fr-FR" b="1" dirty="0">
                <a:solidFill>
                  <a:srgbClr val="C00000"/>
                </a:solidFill>
                <a:latin typeface="Times New Roman" panose="02020603050405020304" pitchFamily="18" charset="0"/>
                <a:cs typeface="Times New Roman" panose="02020603050405020304" pitchFamily="18" charset="0"/>
              </a:rPr>
              <a:t>AGRIS</a:t>
            </a:r>
            <a:r>
              <a:rPr lang="fr-FR" dirty="0">
                <a:latin typeface="Times New Roman" panose="02020603050405020304" pitchFamily="18" charset="0"/>
                <a:cs typeface="Times New Roman" panose="02020603050405020304" pitchFamily="18" charset="0"/>
              </a:rPr>
              <a:t> </a:t>
            </a:r>
            <a:r>
              <a:rPr lang="fr-FR" dirty="0">
                <a:solidFill>
                  <a:schemeClr val="tx1"/>
                </a:solidFill>
                <a:latin typeface="Times New Roman" panose="02020603050405020304" pitchFamily="18" charset="0"/>
                <a:cs typeface="Times New Roman" panose="02020603050405020304" pitchFamily="18" charset="0"/>
              </a:rPr>
              <a:t>Internationale System for Agriculture Science and </a:t>
            </a:r>
            <a:r>
              <a:rPr lang="fr-FR" dirty="0" err="1">
                <a:solidFill>
                  <a:schemeClr val="tx1"/>
                </a:solidFill>
                <a:latin typeface="Times New Roman" panose="02020603050405020304" pitchFamily="18" charset="0"/>
                <a:cs typeface="Times New Roman" panose="02020603050405020304" pitchFamily="18" charset="0"/>
              </a:rPr>
              <a:t>Technology</a:t>
            </a:r>
            <a:r>
              <a:rPr lang="fr-FR" dirty="0">
                <a:solidFill>
                  <a:schemeClr val="tx1"/>
                </a:solidFill>
                <a:latin typeface="Times New Roman" panose="02020603050405020304" pitchFamily="18" charset="0"/>
                <a:cs typeface="Times New Roman" panose="02020603050405020304" pitchFamily="18" charset="0"/>
              </a:rPr>
              <a:t>, un moteur de recherche pour les documents sur l’agriculture la foresterie et les sciences de l’environnement. </a:t>
            </a:r>
          </a:p>
          <a:p>
            <a:pPr algn="just"/>
            <a:r>
              <a:rPr lang="fr-FR" b="1" dirty="0" err="1">
                <a:solidFill>
                  <a:srgbClr val="C00000"/>
                </a:solidFill>
                <a:latin typeface="Times New Roman" panose="02020603050405020304" pitchFamily="18" charset="0"/>
                <a:cs typeface="Times New Roman" panose="02020603050405020304" pitchFamily="18" charset="0"/>
              </a:rPr>
              <a:t>EconBiz</a:t>
            </a:r>
            <a:r>
              <a:rPr lang="fr-FR" dirty="0">
                <a:latin typeface="Times New Roman" panose="02020603050405020304" pitchFamily="18" charset="0"/>
                <a:cs typeface="Times New Roman" panose="02020603050405020304" pitchFamily="18" charset="0"/>
              </a:rPr>
              <a:t> </a:t>
            </a:r>
            <a:r>
              <a:rPr lang="fr-FR" dirty="0">
                <a:solidFill>
                  <a:schemeClr val="tx1"/>
                </a:solidFill>
                <a:latin typeface="Times New Roman" panose="02020603050405020304" pitchFamily="18" charset="0"/>
                <a:cs typeface="Times New Roman" panose="02020603050405020304" pitchFamily="18" charset="0"/>
              </a:rPr>
              <a:t>un moteur de recherche spécialisé dans les ressources en économie et en gestion.</a:t>
            </a:r>
          </a:p>
        </p:txBody>
      </p:sp>
    </p:spTree>
    <p:extLst>
      <p:ext uri="{BB962C8B-B14F-4D97-AF65-F5344CB8AC3E}">
        <p14:creationId xmlns:p14="http://schemas.microsoft.com/office/powerpoint/2010/main" val="4079123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dirty="0">
                <a:solidFill>
                  <a:srgbClr val="C00000"/>
                </a:solidFill>
              </a:rPr>
              <a:t>3-Les bases de donnée </a:t>
            </a:r>
          </a:p>
        </p:txBody>
      </p:sp>
      <p:sp>
        <p:nvSpPr>
          <p:cNvPr id="3" name="Espace réservé du contenu 2"/>
          <p:cNvSpPr>
            <a:spLocks noGrp="1"/>
          </p:cNvSpPr>
          <p:nvPr>
            <p:ph idx="1"/>
          </p:nvPr>
        </p:nvSpPr>
        <p:spPr/>
        <p:txBody>
          <a:bodyPr>
            <a:normAutofit fontScale="92500"/>
          </a:bodyPr>
          <a:lstStyle/>
          <a:p>
            <a:pPr algn="just"/>
            <a:r>
              <a:rPr lang="fr-FR" dirty="0"/>
              <a:t> </a:t>
            </a:r>
            <a:r>
              <a:rPr lang="fr-FR" dirty="0">
                <a:solidFill>
                  <a:schemeClr val="tx1"/>
                </a:solidFill>
                <a:latin typeface="Times New Roman" panose="02020603050405020304" pitchFamily="18" charset="0"/>
                <a:cs typeface="Times New Roman" panose="02020603050405020304" pitchFamily="18" charset="0"/>
              </a:rPr>
              <a:t>Une base de données est un ensemble structuré d’informations qui sont </a:t>
            </a:r>
            <a:r>
              <a:rPr lang="fr-FR" i="1" dirty="0">
                <a:solidFill>
                  <a:schemeClr val="tx1"/>
                </a:solidFill>
                <a:latin typeface="Times New Roman" panose="02020603050405020304" pitchFamily="18" charset="0"/>
                <a:cs typeface="Times New Roman" panose="02020603050405020304" pitchFamily="18" charset="0"/>
              </a:rPr>
              <a:t>stockées</a:t>
            </a:r>
            <a:r>
              <a:rPr lang="fr-FR" dirty="0">
                <a:solidFill>
                  <a:schemeClr val="tx1"/>
                </a:solidFill>
                <a:latin typeface="Times New Roman" panose="02020603050405020304" pitchFamily="18" charset="0"/>
                <a:cs typeface="Times New Roman" panose="02020603050405020304" pitchFamily="18" charset="0"/>
              </a:rPr>
              <a:t> et </a:t>
            </a:r>
            <a:r>
              <a:rPr lang="fr-FR" i="1" dirty="0">
                <a:solidFill>
                  <a:schemeClr val="tx1"/>
                </a:solidFill>
                <a:latin typeface="Times New Roman" panose="02020603050405020304" pitchFamily="18" charset="0"/>
                <a:cs typeface="Times New Roman" panose="02020603050405020304" pitchFamily="18" charset="0"/>
              </a:rPr>
              <a:t>organisées</a:t>
            </a:r>
            <a:r>
              <a:rPr lang="fr-FR" dirty="0">
                <a:solidFill>
                  <a:schemeClr val="tx1"/>
                </a:solidFill>
                <a:latin typeface="Times New Roman" panose="02020603050405020304" pitchFamily="18" charset="0"/>
                <a:cs typeface="Times New Roman" panose="02020603050405020304" pitchFamily="18" charset="0"/>
              </a:rPr>
              <a:t> de manière à être facilement accessible,  géré et mise à jour. </a:t>
            </a:r>
          </a:p>
          <a:p>
            <a:pPr algn="just"/>
            <a:r>
              <a:rPr lang="fr-FR" dirty="0">
                <a:solidFill>
                  <a:schemeClr val="tx1"/>
                </a:solidFill>
                <a:latin typeface="Times New Roman" panose="02020603050405020304" pitchFamily="18" charset="0"/>
                <a:cs typeface="Times New Roman" panose="02020603050405020304" pitchFamily="18" charset="0"/>
              </a:rPr>
              <a:t>Il existe également de nombreuses bases de données spécialisées qui contiennent des informations sur des sujets </a:t>
            </a:r>
            <a:r>
              <a:rPr lang="fr-FR" dirty="0">
                <a:solidFill>
                  <a:srgbClr val="C00000"/>
                </a:solidFill>
                <a:latin typeface="Times New Roman" panose="02020603050405020304" pitchFamily="18" charset="0"/>
                <a:cs typeface="Times New Roman" panose="02020603050405020304" pitchFamily="18" charset="0"/>
              </a:rPr>
              <a:t>spécifiques.</a:t>
            </a:r>
            <a:r>
              <a:rPr lang="fr-FR" dirty="0">
                <a:solidFill>
                  <a:schemeClr val="tx1"/>
                </a:solidFill>
                <a:latin typeface="Times New Roman" panose="02020603050405020304" pitchFamily="18" charset="0"/>
                <a:cs typeface="Times New Roman" panose="02020603050405020304" pitchFamily="18" charset="0"/>
              </a:rPr>
              <a:t> Ces bases de données peuvent être une excellente source de documents récents et pertinents. </a:t>
            </a:r>
          </a:p>
          <a:p>
            <a:pPr algn="just"/>
            <a:r>
              <a:rPr lang="fr-FR" dirty="0">
                <a:solidFill>
                  <a:schemeClr val="tx1"/>
                </a:solidFill>
                <a:latin typeface="Times New Roman" panose="02020603050405020304" pitchFamily="18" charset="0"/>
                <a:cs typeface="Times New Roman" panose="02020603050405020304" pitchFamily="18" charset="0"/>
              </a:rPr>
              <a:t>Les bases de données spécialisées sont souvent accessibles </a:t>
            </a:r>
            <a:r>
              <a:rPr lang="fr-FR" dirty="0">
                <a:solidFill>
                  <a:srgbClr val="C00000"/>
                </a:solidFill>
                <a:latin typeface="Times New Roman" panose="02020603050405020304" pitchFamily="18" charset="0"/>
                <a:cs typeface="Times New Roman" panose="02020603050405020304" pitchFamily="18" charset="0"/>
              </a:rPr>
              <a:t>par abonnement. </a:t>
            </a:r>
            <a:r>
              <a:rPr lang="fr-FR" dirty="0">
                <a:solidFill>
                  <a:schemeClr val="tx1"/>
                </a:solidFill>
                <a:latin typeface="Times New Roman" panose="02020603050405020304" pitchFamily="18" charset="0"/>
                <a:cs typeface="Times New Roman" panose="02020603050405020304" pitchFamily="18" charset="0"/>
              </a:rPr>
              <a:t>par exemple: (, bases de données statistiques, base de données académiques comme JSTOR dans les SHS, bibliothèques numériques comme Persee.fr en libre accès). </a:t>
            </a:r>
          </a:p>
        </p:txBody>
      </p:sp>
    </p:spTree>
    <p:extLst>
      <p:ext uri="{BB962C8B-B14F-4D97-AF65-F5344CB8AC3E}">
        <p14:creationId xmlns:p14="http://schemas.microsoft.com/office/powerpoint/2010/main" val="88932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dirty="0">
                <a:solidFill>
                  <a:srgbClr val="C00000"/>
                </a:solidFill>
              </a:rPr>
              <a:t>4-Les sites Web</a:t>
            </a:r>
          </a:p>
        </p:txBody>
      </p:sp>
      <p:sp>
        <p:nvSpPr>
          <p:cNvPr id="3" name="Espace réservé du contenu 2"/>
          <p:cNvSpPr>
            <a:spLocks noGrp="1"/>
          </p:cNvSpPr>
          <p:nvPr>
            <p:ph idx="1"/>
          </p:nvPr>
        </p:nvSpPr>
        <p:spPr/>
        <p:txBody>
          <a:bodyPr>
            <a:normAutofit fontScale="85000" lnSpcReduction="20000"/>
          </a:bodyPr>
          <a:lstStyle/>
          <a:p>
            <a:pPr algn="just"/>
            <a:r>
              <a:rPr lang="fr-FR" dirty="0">
                <a:solidFill>
                  <a:schemeClr val="tx1"/>
                </a:solidFill>
                <a:latin typeface="Times New Roman" panose="02020603050405020304" pitchFamily="18" charset="0"/>
                <a:cs typeface="Times New Roman" panose="02020603050405020304" pitchFamily="18" charset="0"/>
              </a:rPr>
              <a:t>Un site web est un ensemble de pages connectées entre elles sur Internet et accessibles via une adresse unique, qui présente des informations sous forme de </a:t>
            </a:r>
            <a:r>
              <a:rPr lang="fr-FR" dirty="0">
                <a:solidFill>
                  <a:srgbClr val="C00000"/>
                </a:solidFill>
                <a:latin typeface="Times New Roman" panose="02020603050405020304" pitchFamily="18" charset="0"/>
                <a:cs typeface="Times New Roman" panose="02020603050405020304" pitchFamily="18" charset="0"/>
              </a:rPr>
              <a:t>texte</a:t>
            </a:r>
            <a:r>
              <a:rPr lang="fr-FR" dirty="0">
                <a:solidFill>
                  <a:schemeClr val="tx1"/>
                </a:solidFill>
                <a:latin typeface="Times New Roman" panose="02020603050405020304" pitchFamily="18" charset="0"/>
                <a:cs typeface="Times New Roman" panose="02020603050405020304" pitchFamily="18" charset="0"/>
              </a:rPr>
              <a:t>, d'</a:t>
            </a:r>
            <a:r>
              <a:rPr lang="fr-FR" dirty="0">
                <a:solidFill>
                  <a:srgbClr val="C00000"/>
                </a:solidFill>
                <a:latin typeface="Times New Roman" panose="02020603050405020304" pitchFamily="18" charset="0"/>
                <a:cs typeface="Times New Roman" panose="02020603050405020304" pitchFamily="18" charset="0"/>
              </a:rPr>
              <a:t>images</a:t>
            </a:r>
            <a:r>
              <a:rPr lang="fr-FR" dirty="0">
                <a:solidFill>
                  <a:schemeClr val="tx1"/>
                </a:solidFill>
                <a:latin typeface="Times New Roman" panose="02020603050405020304" pitchFamily="18" charset="0"/>
                <a:cs typeface="Times New Roman" panose="02020603050405020304" pitchFamily="18" charset="0"/>
              </a:rPr>
              <a:t> ou de </a:t>
            </a:r>
            <a:r>
              <a:rPr lang="fr-FR" dirty="0">
                <a:solidFill>
                  <a:srgbClr val="C00000"/>
                </a:solidFill>
                <a:latin typeface="Times New Roman" panose="02020603050405020304" pitchFamily="18" charset="0"/>
                <a:cs typeface="Times New Roman" panose="02020603050405020304" pitchFamily="18" charset="0"/>
              </a:rPr>
              <a:t>vidéos</a:t>
            </a:r>
            <a:r>
              <a:rPr lang="fr-FR" dirty="0">
                <a:solidFill>
                  <a:schemeClr val="tx1"/>
                </a:solidFill>
                <a:latin typeface="Times New Roman" panose="02020603050405020304" pitchFamily="18" charset="0"/>
                <a:cs typeface="Times New Roman" panose="02020603050405020304" pitchFamily="18" charset="0"/>
              </a:rPr>
              <a:t>.</a:t>
            </a:r>
          </a:p>
          <a:p>
            <a:pPr algn="just"/>
            <a:r>
              <a:rPr lang="fr-FR" dirty="0">
                <a:solidFill>
                  <a:srgbClr val="C00000"/>
                </a:solidFill>
                <a:latin typeface="Times New Roman" panose="02020603050405020304" pitchFamily="18" charset="0"/>
                <a:cs typeface="Times New Roman" panose="02020603050405020304" pitchFamily="18" charset="0"/>
              </a:rPr>
              <a:t>Site institutionnels</a:t>
            </a:r>
            <a:r>
              <a:rPr lang="fr-FR" dirty="0">
                <a:solidFill>
                  <a:schemeClr val="tx1"/>
                </a:solidFill>
                <a:latin typeface="Times New Roman" panose="02020603050405020304" pitchFamily="18" charset="0"/>
                <a:cs typeface="Times New Roman" panose="02020603050405020304" pitchFamily="18" charset="0"/>
              </a:rPr>
              <a:t>: site d’organisations internationale comme l’ONU, l’Unesco, l’UNICEF, des sites d’universités, des sites d’entreprises.</a:t>
            </a:r>
          </a:p>
          <a:p>
            <a:pPr algn="just"/>
            <a:r>
              <a:rPr lang="fr-FR" dirty="0">
                <a:solidFill>
                  <a:srgbClr val="C00000"/>
                </a:solidFill>
                <a:latin typeface="Times New Roman" panose="02020603050405020304" pitchFamily="18" charset="0"/>
                <a:cs typeface="Times New Roman" panose="02020603050405020304" pitchFamily="18" charset="0"/>
              </a:rPr>
              <a:t>Sites web gouvernementaux</a:t>
            </a:r>
            <a:r>
              <a:rPr lang="fr-FR" dirty="0">
                <a:solidFill>
                  <a:schemeClr val="tx1"/>
                </a:solidFill>
                <a:latin typeface="Times New Roman" panose="02020603050405020304" pitchFamily="18" charset="0"/>
                <a:cs typeface="Times New Roman" panose="02020603050405020304" pitchFamily="18" charset="0"/>
              </a:rPr>
              <a:t>: sont des plateformes officielles fournies par les administrations publiques pour diffuser des informations, offrir des services en ligne et assurer la transparence.  Ils sont généralement gratuits et faciles d’accès.  </a:t>
            </a:r>
          </a:p>
          <a:p>
            <a:pPr algn="just"/>
            <a:r>
              <a:rPr lang="fr-FR" dirty="0">
                <a:solidFill>
                  <a:schemeClr val="tx1"/>
                </a:solidFill>
                <a:latin typeface="Times New Roman" panose="02020603050405020304" pitchFamily="18" charset="0"/>
                <a:cs typeface="Times New Roman" panose="02020603050405020304" pitchFamily="18" charset="0"/>
              </a:rPr>
              <a:t>Ils offrent souvent des informations à jour et complètes,  comme le ministère de l’enseignement supérieur et de la recherche scientifique, site d’actualité les médias en ligne comme  (le monde, le figaro, el </a:t>
            </a:r>
            <a:r>
              <a:rPr lang="fr-FR" dirty="0" err="1">
                <a:solidFill>
                  <a:schemeClr val="tx1"/>
                </a:solidFill>
                <a:latin typeface="Times New Roman" panose="02020603050405020304" pitchFamily="18" charset="0"/>
                <a:cs typeface="Times New Roman" panose="02020603050405020304" pitchFamily="18" charset="0"/>
              </a:rPr>
              <a:t>khabar</a:t>
            </a:r>
            <a:r>
              <a:rPr lang="fr-FR" dirty="0">
                <a:solidFill>
                  <a:schemeClr val="tx1"/>
                </a:solidFill>
                <a:latin typeface="Times New Roman" panose="02020603050405020304" pitchFamily="18" charset="0"/>
                <a:cs typeface="Times New Roman" panose="02020603050405020304" pitchFamily="18" charset="0"/>
              </a:rPr>
              <a:t>) qui offrent des informations récentes. </a:t>
            </a:r>
          </a:p>
        </p:txBody>
      </p:sp>
    </p:spTree>
    <p:extLst>
      <p:ext uri="{BB962C8B-B14F-4D97-AF65-F5344CB8AC3E}">
        <p14:creationId xmlns:p14="http://schemas.microsoft.com/office/powerpoint/2010/main" val="3948822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dirty="0">
                <a:solidFill>
                  <a:srgbClr val="C00000"/>
                </a:solidFill>
              </a:rPr>
              <a:t>5- Réseaux sociaux/Podcasts et Vidéos</a:t>
            </a:r>
          </a:p>
        </p:txBody>
      </p:sp>
      <p:sp>
        <p:nvSpPr>
          <p:cNvPr id="3" name="Espace réservé du contenu 2"/>
          <p:cNvSpPr>
            <a:spLocks noGrp="1"/>
          </p:cNvSpPr>
          <p:nvPr>
            <p:ph idx="1"/>
          </p:nvPr>
        </p:nvSpPr>
        <p:spPr/>
        <p:txBody>
          <a:bodyPr>
            <a:normAutofit fontScale="92500" lnSpcReduction="10000"/>
          </a:bodyPr>
          <a:lstStyle/>
          <a:p>
            <a:r>
              <a:rPr lang="fr-FR" b="1" dirty="0">
                <a:solidFill>
                  <a:srgbClr val="C00000"/>
                </a:solidFill>
                <a:latin typeface="Times New Roman" panose="02020603050405020304" pitchFamily="18" charset="0"/>
                <a:cs typeface="Times New Roman" panose="02020603050405020304" pitchFamily="18" charset="0"/>
              </a:rPr>
              <a:t>Plateforme de partage d’informations </a:t>
            </a:r>
            <a:r>
              <a:rPr lang="fr-FR" dirty="0">
                <a:solidFill>
                  <a:schemeClr val="tx1"/>
                </a:solidFill>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Twitter</a:t>
            </a:r>
            <a:r>
              <a:rPr lang="fr-FR" dirty="0">
                <a:latin typeface="Times New Roman" panose="02020603050405020304" pitchFamily="18" charset="0"/>
                <a:cs typeface="Times New Roman" panose="02020603050405020304" pitchFamily="18" charset="0"/>
              </a:rPr>
              <a:t>, Facebook, LinkedIn…etc. Qui peut fournir des nouvelles, des opinions et des discussions sur des sujets d’actualité. </a:t>
            </a:r>
          </a:p>
          <a:p>
            <a:r>
              <a:rPr lang="fr-FR" b="1" dirty="0">
                <a:solidFill>
                  <a:srgbClr val="C00000"/>
                </a:solidFill>
                <a:latin typeface="Times New Roman" panose="02020603050405020304" pitchFamily="18" charset="0"/>
                <a:cs typeface="Times New Roman" panose="02020603050405020304" pitchFamily="18" charset="0"/>
              </a:rPr>
              <a:t>Groupes et forums </a:t>
            </a:r>
            <a:r>
              <a:rPr lang="fr-FR" dirty="0">
                <a:latin typeface="Times New Roman" panose="02020603050405020304" pitchFamily="18" charset="0"/>
                <a:cs typeface="Times New Roman" panose="02020603050405020304" pitchFamily="18" charset="0"/>
              </a:rPr>
              <a:t>:  communautés en ligne où les utilisateurs échangent des idées et des informations. </a:t>
            </a:r>
          </a:p>
          <a:p>
            <a:r>
              <a:rPr lang="fr-FR" b="1" dirty="0">
                <a:solidFill>
                  <a:srgbClr val="C00000"/>
                </a:solidFill>
                <a:latin typeface="Times New Roman" panose="02020603050405020304" pitchFamily="18" charset="0"/>
                <a:cs typeface="Times New Roman" panose="02020603050405020304" pitchFamily="18" charset="0"/>
              </a:rPr>
              <a:t>Podcasts </a:t>
            </a:r>
            <a:r>
              <a:rPr lang="fr-FR" dirty="0">
                <a:latin typeface="Times New Roman" panose="02020603050405020304" pitchFamily="18" charset="0"/>
                <a:cs typeface="Times New Roman" panose="02020603050405020304" pitchFamily="18" charset="0"/>
              </a:rPr>
              <a:t>:  émissions audio sur divers sujets accessibles via des plateformes comme </a:t>
            </a:r>
            <a:r>
              <a:rPr lang="fr-FR" dirty="0" err="1">
                <a:latin typeface="Times New Roman" panose="02020603050405020304" pitchFamily="18" charset="0"/>
                <a:cs typeface="Times New Roman" panose="02020603050405020304" pitchFamily="18" charset="0"/>
              </a:rPr>
              <a:t>spotify</a:t>
            </a:r>
            <a:r>
              <a:rPr lang="fr-FR" dirty="0">
                <a:latin typeface="Times New Roman" panose="02020603050405020304" pitchFamily="18" charset="0"/>
                <a:cs typeface="Times New Roman" panose="02020603050405020304" pitchFamily="18" charset="0"/>
              </a:rPr>
              <a:t>, Apple podcasts.  </a:t>
            </a:r>
          </a:p>
          <a:p>
            <a:r>
              <a:rPr lang="fr-FR" b="1" dirty="0">
                <a:solidFill>
                  <a:srgbClr val="C00000"/>
                </a:solidFill>
                <a:latin typeface="Times New Roman" panose="02020603050405020304" pitchFamily="18" charset="0"/>
                <a:cs typeface="Times New Roman" panose="02020603050405020304" pitchFamily="18" charset="0"/>
              </a:rPr>
              <a:t>Vidéo</a:t>
            </a:r>
            <a:r>
              <a:rPr lang="fr-FR" dirty="0">
                <a:latin typeface="Times New Roman" panose="02020603050405020304" pitchFamily="18" charset="0"/>
                <a:cs typeface="Times New Roman" panose="02020603050405020304" pitchFamily="18" charset="0"/>
              </a:rPr>
              <a:t> : </a:t>
            </a:r>
            <a:r>
              <a:rPr lang="fr-FR" dirty="0" err="1">
                <a:latin typeface="Times New Roman" panose="02020603050405020304" pitchFamily="18" charset="0"/>
                <a:cs typeface="Times New Roman" panose="02020603050405020304" pitchFamily="18" charset="0"/>
              </a:rPr>
              <a:t>Youtube</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vimeo</a:t>
            </a:r>
            <a:r>
              <a:rPr lang="fr-FR" dirty="0">
                <a:latin typeface="Times New Roman" panose="02020603050405020304" pitchFamily="18" charset="0"/>
                <a:cs typeface="Times New Roman" panose="02020603050405020304" pitchFamily="18" charset="0"/>
              </a:rPr>
              <a:t> qui propose des documentaires des conférences et des tutoriels.</a:t>
            </a:r>
          </a:p>
        </p:txBody>
      </p:sp>
    </p:spTree>
    <p:extLst>
      <p:ext uri="{BB962C8B-B14F-4D97-AF65-F5344CB8AC3E}">
        <p14:creationId xmlns:p14="http://schemas.microsoft.com/office/powerpoint/2010/main" val="481075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2651760" y="1162595"/>
            <a:ext cx="6583679" cy="4203292"/>
          </a:xfrm>
          <a:prstGeom prst="rect">
            <a:avLst/>
          </a:prstGeom>
        </p:spPr>
      </p:pic>
    </p:spTree>
    <p:extLst>
      <p:ext uri="{BB962C8B-B14F-4D97-AF65-F5344CB8AC3E}">
        <p14:creationId xmlns:p14="http://schemas.microsoft.com/office/powerpoint/2010/main" val="1360477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dirty="0">
                <a:solidFill>
                  <a:srgbClr val="C00000"/>
                </a:solidFill>
              </a:rPr>
              <a:t>Introduction</a:t>
            </a:r>
          </a:p>
        </p:txBody>
      </p:sp>
      <p:sp>
        <p:nvSpPr>
          <p:cNvPr id="3" name="Espace réservé du contenu 2"/>
          <p:cNvSpPr>
            <a:spLocks noGrp="1"/>
          </p:cNvSpPr>
          <p:nvPr>
            <p:ph idx="1"/>
          </p:nvPr>
        </p:nvSpPr>
        <p:spPr/>
        <p:txBody>
          <a:bodyPr>
            <a:normAutofit fontScale="92500" lnSpcReduction="10000"/>
          </a:bodyPr>
          <a:lstStyle/>
          <a:p>
            <a:pPr algn="just"/>
            <a:r>
              <a:rPr lang="fr-FR" dirty="0">
                <a:solidFill>
                  <a:schemeClr val="tx1"/>
                </a:solidFill>
                <a:latin typeface="Times New Roman" panose="02020603050405020304" pitchFamily="18" charset="0"/>
                <a:cs typeface="Times New Roman" panose="02020603050405020304" pitchFamily="18" charset="0"/>
              </a:rPr>
              <a:t>A l’</a:t>
            </a:r>
            <a:r>
              <a:rPr lang="fr-FR" dirty="0" err="1">
                <a:solidFill>
                  <a:schemeClr val="tx1"/>
                </a:solidFill>
                <a:latin typeface="Times New Roman" panose="02020603050405020304" pitchFamily="18" charset="0"/>
                <a:cs typeface="Times New Roman" panose="02020603050405020304" pitchFamily="18" charset="0"/>
              </a:rPr>
              <a:t>ére</a:t>
            </a:r>
            <a:r>
              <a:rPr lang="fr-FR" dirty="0">
                <a:solidFill>
                  <a:schemeClr val="tx1"/>
                </a:solidFill>
                <a:latin typeface="Times New Roman" panose="02020603050405020304" pitchFamily="18" charset="0"/>
                <a:cs typeface="Times New Roman" panose="02020603050405020304" pitchFamily="18" charset="0"/>
              </a:rPr>
              <a:t> du numérique, l’</a:t>
            </a:r>
            <a:r>
              <a:rPr lang="fr-FR" dirty="0" err="1">
                <a:solidFill>
                  <a:schemeClr val="tx1"/>
                </a:solidFill>
                <a:latin typeface="Times New Roman" panose="02020603050405020304" pitchFamily="18" charset="0"/>
                <a:cs typeface="Times New Roman" panose="02020603050405020304" pitchFamily="18" charset="0"/>
              </a:rPr>
              <a:t>accés</a:t>
            </a:r>
            <a:r>
              <a:rPr lang="fr-FR" dirty="0">
                <a:solidFill>
                  <a:schemeClr val="tx1"/>
                </a:solidFill>
                <a:latin typeface="Times New Roman" panose="02020603050405020304" pitchFamily="18" charset="0"/>
                <a:cs typeface="Times New Roman" panose="02020603050405020304" pitchFamily="18" charset="0"/>
              </a:rPr>
              <a:t> à l’information a été profondément transformé.  Si autrefois, la recherche documentaire reposait principalement sur les supports physiques et les lieux spécifiques comme les bibliothèques. Les outils en ligne sont désormais au cœur des pratiques modernes. Ces outils variés sont constamment en évolution et offrent une multitudes de sources adaptés aux besoins des chercheurs et des étudiants. </a:t>
            </a:r>
          </a:p>
          <a:p>
            <a:pPr algn="just"/>
            <a:r>
              <a:rPr lang="fr-FR" dirty="0">
                <a:solidFill>
                  <a:schemeClr val="tx1"/>
                </a:solidFill>
                <a:latin typeface="Times New Roman" panose="02020603050405020304" pitchFamily="18" charset="0"/>
                <a:cs typeface="Times New Roman" panose="02020603050405020304" pitchFamily="18" charset="0"/>
              </a:rPr>
              <a:t>Dans ce cours, nous explorons les principaux outils de recherche en ligne, mettant en lumière leurs caractéristiques, leurs utilités et leur utilités dans différents contexte. (Les catalogues de bibliothèques, les moteurs de recherche, les bases de données, les sites Web)</a:t>
            </a:r>
          </a:p>
        </p:txBody>
      </p:sp>
    </p:spTree>
    <p:extLst>
      <p:ext uri="{BB962C8B-B14F-4D97-AF65-F5344CB8AC3E}">
        <p14:creationId xmlns:p14="http://schemas.microsoft.com/office/powerpoint/2010/main" val="723095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dirty="0">
                <a:solidFill>
                  <a:srgbClr val="C00000"/>
                </a:solidFill>
              </a:rPr>
              <a:t>Les objectifs du cours </a:t>
            </a:r>
          </a:p>
        </p:txBody>
      </p:sp>
      <p:sp>
        <p:nvSpPr>
          <p:cNvPr id="3" name="Espace réservé du contenu 2"/>
          <p:cNvSpPr>
            <a:spLocks noGrp="1"/>
          </p:cNvSpPr>
          <p:nvPr>
            <p:ph idx="1"/>
          </p:nvPr>
        </p:nvSpPr>
        <p:spPr/>
        <p:txBody>
          <a:bodyPr/>
          <a:lstStyle/>
          <a:p>
            <a:r>
              <a:rPr lang="fr-FR" dirty="0">
                <a:solidFill>
                  <a:schemeClr val="tx1"/>
                </a:solidFill>
              </a:rPr>
              <a:t>Identifier les principaux outils de recherche documentaire en ligne, tels que </a:t>
            </a:r>
            <a:r>
              <a:rPr lang="fr-FR" i="1" dirty="0">
                <a:solidFill>
                  <a:schemeClr val="tx1"/>
                </a:solidFill>
              </a:rPr>
              <a:t>catalogues de bibliothèques</a:t>
            </a:r>
            <a:r>
              <a:rPr lang="fr-FR" dirty="0">
                <a:solidFill>
                  <a:schemeClr val="tx1"/>
                </a:solidFill>
              </a:rPr>
              <a:t>, </a:t>
            </a:r>
            <a:r>
              <a:rPr lang="fr-FR" i="1" dirty="0">
                <a:solidFill>
                  <a:schemeClr val="tx1"/>
                </a:solidFill>
              </a:rPr>
              <a:t>moteurs de recherche </a:t>
            </a:r>
            <a:r>
              <a:rPr lang="fr-FR" dirty="0">
                <a:solidFill>
                  <a:schemeClr val="tx1"/>
                </a:solidFill>
              </a:rPr>
              <a:t>et </a:t>
            </a:r>
            <a:r>
              <a:rPr lang="fr-FR" i="1" dirty="0">
                <a:solidFill>
                  <a:schemeClr val="tx1"/>
                </a:solidFill>
              </a:rPr>
              <a:t>bases de données</a:t>
            </a:r>
            <a:r>
              <a:rPr lang="fr-FR" dirty="0">
                <a:solidFill>
                  <a:schemeClr val="tx1"/>
                </a:solidFill>
              </a:rPr>
              <a:t>.</a:t>
            </a:r>
          </a:p>
          <a:p>
            <a:r>
              <a:rPr lang="fr-FR" dirty="0">
                <a:solidFill>
                  <a:schemeClr val="tx1"/>
                </a:solidFill>
              </a:rPr>
              <a:t>Différencier les moteurs de recherche et les </a:t>
            </a:r>
            <a:r>
              <a:rPr lang="fr-FR" i="1" dirty="0">
                <a:solidFill>
                  <a:schemeClr val="tx1"/>
                </a:solidFill>
              </a:rPr>
              <a:t>bases de données généralistes </a:t>
            </a:r>
            <a:r>
              <a:rPr lang="fr-FR" dirty="0">
                <a:solidFill>
                  <a:schemeClr val="tx1"/>
                </a:solidFill>
              </a:rPr>
              <a:t>et </a:t>
            </a:r>
            <a:r>
              <a:rPr lang="fr-FR" i="1" dirty="0">
                <a:solidFill>
                  <a:schemeClr val="tx1"/>
                </a:solidFill>
              </a:rPr>
              <a:t>spécialisés</a:t>
            </a:r>
            <a:r>
              <a:rPr lang="fr-FR" dirty="0">
                <a:solidFill>
                  <a:schemeClr val="tx1"/>
                </a:solidFill>
              </a:rPr>
              <a:t>.</a:t>
            </a:r>
          </a:p>
          <a:p>
            <a:r>
              <a:rPr lang="fr-FR" dirty="0">
                <a:solidFill>
                  <a:schemeClr val="tx1"/>
                </a:solidFill>
              </a:rPr>
              <a:t>Explorer l’apport des sites web, réseaux sociaux, podcasts, vidéos et applications numériques dans la recherche documentaire.</a:t>
            </a:r>
          </a:p>
          <a:p>
            <a:endParaRPr lang="fr-FR" dirty="0">
              <a:solidFill>
                <a:schemeClr val="tx1"/>
              </a:solidFill>
            </a:endParaRPr>
          </a:p>
        </p:txBody>
      </p:sp>
      <p:pic>
        <p:nvPicPr>
          <p:cNvPr id="4" name="Image 3"/>
          <p:cNvPicPr>
            <a:picLocks noChangeAspect="1"/>
          </p:cNvPicPr>
          <p:nvPr/>
        </p:nvPicPr>
        <p:blipFill>
          <a:blip r:embed="rId2"/>
          <a:stretch>
            <a:fillRect/>
          </a:stretch>
        </p:blipFill>
        <p:spPr>
          <a:xfrm>
            <a:off x="547823" y="484957"/>
            <a:ext cx="2762250" cy="1657350"/>
          </a:xfrm>
          <a:prstGeom prst="rect">
            <a:avLst/>
          </a:prstGeom>
        </p:spPr>
      </p:pic>
    </p:spTree>
    <p:extLst>
      <p:ext uri="{BB962C8B-B14F-4D97-AF65-F5344CB8AC3E}">
        <p14:creationId xmlns:p14="http://schemas.microsoft.com/office/powerpoint/2010/main" val="4227944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dirty="0">
                <a:solidFill>
                  <a:srgbClr val="C00000"/>
                </a:solidFill>
              </a:rPr>
              <a:t>1. Les catalogues de bibliothèques</a:t>
            </a:r>
          </a:p>
        </p:txBody>
      </p:sp>
      <p:sp>
        <p:nvSpPr>
          <p:cNvPr id="3" name="Espace réservé du contenu 2"/>
          <p:cNvSpPr>
            <a:spLocks noGrp="1"/>
          </p:cNvSpPr>
          <p:nvPr>
            <p:ph idx="1"/>
          </p:nvPr>
        </p:nvSpPr>
        <p:spPr/>
        <p:txBody>
          <a:bodyPr>
            <a:normAutofit fontScale="92500" lnSpcReduction="10000"/>
          </a:bodyPr>
          <a:lstStyle/>
          <a:p>
            <a:r>
              <a:rPr lang="fr-FR" dirty="0">
                <a:solidFill>
                  <a:schemeClr val="tx1"/>
                </a:solidFill>
              </a:rPr>
              <a:t>Les catalogues de bibliothèques sont des systèmes utilisés pour </a:t>
            </a:r>
            <a:r>
              <a:rPr lang="fr-FR" i="1" dirty="0">
                <a:solidFill>
                  <a:srgbClr val="C00000"/>
                </a:solidFill>
              </a:rPr>
              <a:t>répertorier</a:t>
            </a:r>
            <a:r>
              <a:rPr lang="fr-FR" dirty="0"/>
              <a:t>, </a:t>
            </a:r>
            <a:r>
              <a:rPr lang="fr-FR" i="1" dirty="0">
                <a:solidFill>
                  <a:srgbClr val="C00000"/>
                </a:solidFill>
              </a:rPr>
              <a:t>organiser </a:t>
            </a:r>
            <a:r>
              <a:rPr lang="fr-FR" dirty="0"/>
              <a:t>et </a:t>
            </a:r>
            <a:r>
              <a:rPr lang="fr-FR" i="1" dirty="0">
                <a:solidFill>
                  <a:srgbClr val="C00000"/>
                </a:solidFill>
              </a:rPr>
              <a:t>accéder</a:t>
            </a:r>
            <a:r>
              <a:rPr lang="fr-FR" dirty="0"/>
              <a:t> </a:t>
            </a:r>
            <a:r>
              <a:rPr lang="fr-FR" dirty="0">
                <a:solidFill>
                  <a:schemeClr val="tx1"/>
                </a:solidFill>
              </a:rPr>
              <a:t>aux ressources disponibles dans une bibliothèque.  On distingue deux types de catalogues de bibliothèques: </a:t>
            </a:r>
          </a:p>
          <a:p>
            <a:r>
              <a:rPr lang="fr-FR" dirty="0"/>
              <a:t> </a:t>
            </a:r>
            <a:r>
              <a:rPr lang="fr-FR" b="1" dirty="0">
                <a:solidFill>
                  <a:srgbClr val="C00000"/>
                </a:solidFill>
              </a:rPr>
              <a:t>Catalogues traditionnels : </a:t>
            </a:r>
            <a:r>
              <a:rPr lang="fr-FR" dirty="0">
                <a:solidFill>
                  <a:schemeClr val="tx1"/>
                </a:solidFill>
              </a:rPr>
              <a:t>sont des catalogues sur fiches utilisés avant l’</a:t>
            </a:r>
            <a:r>
              <a:rPr lang="fr-FR" dirty="0" err="1">
                <a:solidFill>
                  <a:schemeClr val="tx1"/>
                </a:solidFill>
              </a:rPr>
              <a:t>ere</a:t>
            </a:r>
            <a:r>
              <a:rPr lang="fr-FR" dirty="0">
                <a:solidFill>
                  <a:schemeClr val="tx1"/>
                </a:solidFill>
              </a:rPr>
              <a:t> du numérique. </a:t>
            </a:r>
          </a:p>
          <a:p>
            <a:r>
              <a:rPr lang="fr-FR" dirty="0">
                <a:solidFill>
                  <a:schemeClr val="tx1"/>
                </a:solidFill>
              </a:rPr>
              <a:t> </a:t>
            </a:r>
            <a:r>
              <a:rPr lang="fr-FR" b="1" dirty="0">
                <a:solidFill>
                  <a:srgbClr val="C00000"/>
                </a:solidFill>
              </a:rPr>
              <a:t>Catalogue en ligne : </a:t>
            </a:r>
            <a:r>
              <a:rPr lang="fr-FR" dirty="0">
                <a:solidFill>
                  <a:schemeClr val="tx1"/>
                </a:solidFill>
              </a:rPr>
              <a:t>C’est la version numérique du catalogue d’une bibliothèque accessible via Internet. Les utilisateurs peuvent effectuer des recherches par </a:t>
            </a:r>
            <a:r>
              <a:rPr lang="fr-FR" b="1" dirty="0">
                <a:solidFill>
                  <a:schemeClr val="tx1"/>
                </a:solidFill>
              </a:rPr>
              <a:t>titre</a:t>
            </a:r>
            <a:r>
              <a:rPr lang="fr-FR" dirty="0">
                <a:solidFill>
                  <a:schemeClr val="tx1"/>
                </a:solidFill>
              </a:rPr>
              <a:t>, </a:t>
            </a:r>
            <a:r>
              <a:rPr lang="fr-FR" b="1" dirty="0">
                <a:solidFill>
                  <a:schemeClr val="tx1"/>
                </a:solidFill>
              </a:rPr>
              <a:t>auteur</a:t>
            </a:r>
            <a:r>
              <a:rPr lang="fr-FR" dirty="0">
                <a:solidFill>
                  <a:schemeClr val="tx1"/>
                </a:solidFill>
              </a:rPr>
              <a:t>, </a:t>
            </a:r>
            <a:r>
              <a:rPr lang="fr-FR" b="1" dirty="0">
                <a:solidFill>
                  <a:schemeClr val="tx1"/>
                </a:solidFill>
              </a:rPr>
              <a:t>sujet</a:t>
            </a:r>
            <a:r>
              <a:rPr lang="fr-FR" dirty="0">
                <a:solidFill>
                  <a:schemeClr val="tx1"/>
                </a:solidFill>
              </a:rPr>
              <a:t>, </a:t>
            </a:r>
            <a:r>
              <a:rPr lang="fr-FR" b="1" dirty="0">
                <a:solidFill>
                  <a:schemeClr val="tx1"/>
                </a:solidFill>
              </a:rPr>
              <a:t>ISBN</a:t>
            </a:r>
            <a:r>
              <a:rPr lang="fr-FR" dirty="0">
                <a:solidFill>
                  <a:schemeClr val="tx1"/>
                </a:solidFill>
              </a:rPr>
              <a:t>…etc. Le catalogue indique aussi la localisation des livres qu’elle soit physique ou virtuelle et leur disponibilité. </a:t>
            </a:r>
          </a:p>
          <a:p>
            <a:endParaRPr lang="fr-FR" dirty="0">
              <a:solidFill>
                <a:schemeClr val="tx1"/>
              </a:solidFill>
            </a:endParaRPr>
          </a:p>
        </p:txBody>
      </p:sp>
    </p:spTree>
    <p:extLst>
      <p:ext uri="{BB962C8B-B14F-4D97-AF65-F5344CB8AC3E}">
        <p14:creationId xmlns:p14="http://schemas.microsoft.com/office/powerpoint/2010/main" val="3858284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i="1" dirty="0">
                <a:solidFill>
                  <a:srgbClr val="C00000"/>
                </a:solidFill>
              </a:rPr>
              <a:t>Comment accéder au catalogue de la bibliothèque </a:t>
            </a:r>
          </a:p>
        </p:txBody>
      </p:sp>
      <p:sp>
        <p:nvSpPr>
          <p:cNvPr id="3" name="Espace réservé du contenu 2"/>
          <p:cNvSpPr>
            <a:spLocks noGrp="1"/>
          </p:cNvSpPr>
          <p:nvPr>
            <p:ph idx="1"/>
          </p:nvPr>
        </p:nvSpPr>
        <p:spPr/>
        <p:txBody>
          <a:bodyPr>
            <a:normAutofit fontScale="92500" lnSpcReduction="10000"/>
          </a:bodyPr>
          <a:lstStyle/>
          <a:p>
            <a:r>
              <a:rPr lang="fr-FR" dirty="0">
                <a:solidFill>
                  <a:schemeClr val="tx1"/>
                </a:solidFill>
                <a:latin typeface="Times New Roman" panose="02020603050405020304" pitchFamily="18" charset="0"/>
                <a:cs typeface="Times New Roman" panose="02020603050405020304" pitchFamily="18" charset="0"/>
              </a:rPr>
              <a:t>L'accès au catalogue en ligne se fait via le site web de l'université. (Chez soi ou à l’université) Bien que celui-ci soit parfois potentiellement en maintenance, voici les informations générales pour y accéder lorsque le service sera rétabli :</a:t>
            </a:r>
          </a:p>
          <a:p>
            <a:r>
              <a:rPr lang="fr-FR" dirty="0">
                <a:solidFill>
                  <a:schemeClr val="tx1"/>
                </a:solidFill>
                <a:latin typeface="Times New Roman" panose="02020603050405020304" pitchFamily="18" charset="0"/>
                <a:cs typeface="Times New Roman" panose="02020603050405020304" pitchFamily="18" charset="0"/>
              </a:rPr>
              <a:t>Exemple le catalogue en ligne de la bibliothèque des Sciences Humaines et Sociales de l’université de Beja est : </a:t>
            </a:r>
            <a:r>
              <a:rPr lang="fr-FR" dirty="0">
                <a:solidFill>
                  <a:schemeClr val="tx1"/>
                </a:solidFill>
                <a:latin typeface="Times New Roman" panose="02020603050405020304" pitchFamily="18" charset="0"/>
                <a:cs typeface="Times New Roman" panose="02020603050405020304" pitchFamily="18" charset="0"/>
                <a:hlinkClick r:id="rId2"/>
              </a:rPr>
              <a:t>http://recherche.univ-bejaia.dz/opac/</a:t>
            </a:r>
            <a:r>
              <a:rPr lang="fr-FR" dirty="0">
                <a:solidFill>
                  <a:schemeClr val="tx1"/>
                </a:solidFill>
                <a:latin typeface="Times New Roman" panose="02020603050405020304" pitchFamily="18" charset="0"/>
                <a:cs typeface="Times New Roman" panose="02020603050405020304" pitchFamily="18" charset="0"/>
              </a:rPr>
              <a:t>  qui est un catalogue local de Bejaia, souvent appelé OPAC ((Online Public Access </a:t>
            </a:r>
            <a:r>
              <a:rPr lang="fr-FR" dirty="0" err="1">
                <a:solidFill>
                  <a:schemeClr val="tx1"/>
                </a:solidFill>
                <a:latin typeface="Times New Roman" panose="02020603050405020304" pitchFamily="18" charset="0"/>
                <a:cs typeface="Times New Roman" panose="02020603050405020304" pitchFamily="18" charset="0"/>
              </a:rPr>
              <a:t>Catalog</a:t>
            </a:r>
            <a:r>
              <a:rPr lang="fr-FR" dirty="0">
                <a:solidFill>
                  <a:schemeClr val="tx1"/>
                </a:solidFill>
                <a:latin typeface="Times New Roman" panose="02020603050405020304" pitchFamily="18" charset="0"/>
                <a:cs typeface="Times New Roman" panose="02020603050405020304" pitchFamily="18" charset="0"/>
              </a:rPr>
              <a:t>) </a:t>
            </a:r>
          </a:p>
          <a:p>
            <a:br>
              <a:rPr lang="fr-FR" dirty="0">
                <a:solidFill>
                  <a:schemeClr val="tx1"/>
                </a:solidFill>
              </a:rPr>
            </a:br>
            <a:endParaRPr lang="fr-FR" dirty="0">
              <a:solidFill>
                <a:schemeClr val="tx1"/>
              </a:solidFill>
            </a:endParaRPr>
          </a:p>
        </p:txBody>
      </p:sp>
    </p:spTree>
    <p:extLst>
      <p:ext uri="{BB962C8B-B14F-4D97-AF65-F5344CB8AC3E}">
        <p14:creationId xmlns:p14="http://schemas.microsoft.com/office/powerpoint/2010/main" val="2247472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i="1" dirty="0">
                <a:solidFill>
                  <a:srgbClr val="C00000"/>
                </a:solidFill>
              </a:rPr>
              <a:t>1-Identifier les mots-clés</a:t>
            </a:r>
            <a:br>
              <a:rPr lang="fr-FR" i="1" dirty="0"/>
            </a:br>
            <a:endParaRPr lang="fr-FR" i="1" dirty="0"/>
          </a:p>
        </p:txBody>
      </p:sp>
      <p:sp>
        <p:nvSpPr>
          <p:cNvPr id="3" name="Espace réservé du contenu 2"/>
          <p:cNvSpPr>
            <a:spLocks noGrp="1"/>
          </p:cNvSpPr>
          <p:nvPr>
            <p:ph idx="1"/>
          </p:nvPr>
        </p:nvSpPr>
        <p:spPr/>
        <p:txBody>
          <a:bodyPr>
            <a:normAutofit/>
          </a:bodyPr>
          <a:lstStyle/>
          <a:p>
            <a:pPr marL="0" indent="0">
              <a:buNone/>
            </a:pPr>
            <a:r>
              <a:rPr lang="fr-FR" dirty="0"/>
              <a:t>Avant toute recherche, il est primordial de définir précisément son sujet et d'en extraire les concepts clés.</a:t>
            </a:r>
          </a:p>
          <a:p>
            <a:r>
              <a:rPr lang="fr-FR" b="1" dirty="0"/>
              <a:t>Exemple de sujet :</a:t>
            </a:r>
            <a:r>
              <a:rPr lang="fr-FR" dirty="0"/>
              <a:t> "L'impact des réseaux sociaux sur les relations familiales en Algérie."</a:t>
            </a:r>
          </a:p>
          <a:p>
            <a:r>
              <a:rPr lang="fr-FR" b="1" dirty="0"/>
              <a:t>Mots-clés pertinents :</a:t>
            </a:r>
            <a:r>
              <a:rPr lang="fr-FR" dirty="0"/>
              <a:t> "réseaux sociaux", "relations familiales. </a:t>
            </a:r>
          </a:p>
          <a:p>
            <a:endParaRPr lang="fr-FR" dirty="0"/>
          </a:p>
        </p:txBody>
      </p:sp>
    </p:spTree>
    <p:extLst>
      <p:ext uri="{BB962C8B-B14F-4D97-AF65-F5344CB8AC3E}">
        <p14:creationId xmlns:p14="http://schemas.microsoft.com/office/powerpoint/2010/main" val="702879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i="1" dirty="0">
                <a:solidFill>
                  <a:srgbClr val="C00000"/>
                </a:solidFill>
              </a:rPr>
              <a:t>2-Lancer la recherche dans le catalogue</a:t>
            </a:r>
            <a:br>
              <a:rPr lang="fr-FR" dirty="0"/>
            </a:br>
            <a:r>
              <a:rPr lang="fr-FR" sz="1800" dirty="0"/>
              <a:t>Une fois le site accessible, vous devez se rendre sur le portail de la bibliothèque et utiliser la barre de recherche. Vous pouvez dans la </a:t>
            </a:r>
            <a:r>
              <a:rPr lang="fr-FR" sz="1800" b="1" dirty="0"/>
              <a:t>recherche avancée</a:t>
            </a:r>
            <a:r>
              <a:rPr lang="fr-FR" sz="1800" dirty="0"/>
              <a:t>, préciser l</a:t>
            </a:r>
            <a:r>
              <a:rPr lang="fr-FR" sz="1800" dirty="0">
                <a:solidFill>
                  <a:srgbClr val="C00000"/>
                </a:solidFill>
              </a:rPr>
              <a:t>’année</a:t>
            </a:r>
            <a:r>
              <a:rPr lang="fr-FR" sz="1800" dirty="0"/>
              <a:t>, </a:t>
            </a:r>
            <a:r>
              <a:rPr lang="fr-FR" sz="1800" dirty="0">
                <a:solidFill>
                  <a:srgbClr val="C00000"/>
                </a:solidFill>
              </a:rPr>
              <a:t>type de documents</a:t>
            </a:r>
            <a:r>
              <a:rPr lang="fr-FR" sz="1800" dirty="0"/>
              <a:t>, </a:t>
            </a:r>
            <a:r>
              <a:rPr lang="fr-FR" sz="1800" dirty="0">
                <a:solidFill>
                  <a:srgbClr val="C00000"/>
                </a:solidFill>
              </a:rPr>
              <a:t>langues</a:t>
            </a:r>
            <a:r>
              <a:rPr lang="fr-FR" sz="1800" dirty="0"/>
              <a:t>. </a:t>
            </a:r>
            <a:br>
              <a:rPr lang="fr-FR" sz="1800" dirty="0"/>
            </a:br>
            <a:endParaRPr lang="fr-FR" sz="1800" dirty="0"/>
          </a:p>
        </p:txBody>
      </p:sp>
      <p:pic>
        <p:nvPicPr>
          <p:cNvPr id="5" name="Espace réservé du contenu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92777" y="2560637"/>
            <a:ext cx="5020675" cy="3309937"/>
          </a:xfrm>
        </p:spPr>
      </p:pic>
      <p:pic>
        <p:nvPicPr>
          <p:cNvPr id="6" name="Espace réservé du contenu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17921" y="2560638"/>
            <a:ext cx="4885508" cy="3309937"/>
          </a:xfrm>
        </p:spPr>
      </p:pic>
    </p:spTree>
    <p:extLst>
      <p:ext uri="{BB962C8B-B14F-4D97-AF65-F5344CB8AC3E}">
        <p14:creationId xmlns:p14="http://schemas.microsoft.com/office/powerpoint/2010/main" val="3286097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br>
              <a:rPr lang="fr-FR" b="1" dirty="0"/>
            </a:br>
            <a:r>
              <a:rPr lang="fr-FR" dirty="0">
                <a:solidFill>
                  <a:srgbClr val="C00000"/>
                </a:solidFill>
              </a:rPr>
              <a:t>3-</a:t>
            </a:r>
            <a:r>
              <a:rPr lang="fr-FR" i="1" dirty="0">
                <a:solidFill>
                  <a:srgbClr val="C00000"/>
                </a:solidFill>
              </a:rPr>
              <a:t>Analyser et filtrer les résultats</a:t>
            </a:r>
            <a:br>
              <a:rPr lang="fr-FR" i="1" dirty="0">
                <a:solidFill>
                  <a:srgbClr val="C00000"/>
                </a:solidFill>
              </a:rPr>
            </a:br>
            <a:r>
              <a:rPr lang="fr-FR" sz="1800" dirty="0"/>
              <a:t>Ici, vous allez avoir toute la liste d documents que vous chercher. </a:t>
            </a:r>
            <a:br>
              <a:rPr lang="fr-FR" dirty="0"/>
            </a:br>
            <a:br>
              <a:rPr lang="fr-FR" dirty="0"/>
            </a:br>
            <a:endParaRPr lang="fr-FR" dirty="0"/>
          </a:p>
        </p:txBody>
      </p:sp>
      <p:pic>
        <p:nvPicPr>
          <p:cNvPr id="5" name="Espace réservé du contenu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43157" y="2599507"/>
            <a:ext cx="8354876" cy="3148150"/>
          </a:xfrm>
        </p:spPr>
      </p:pic>
    </p:spTree>
    <p:extLst>
      <p:ext uri="{BB962C8B-B14F-4D97-AF65-F5344CB8AC3E}">
        <p14:creationId xmlns:p14="http://schemas.microsoft.com/office/powerpoint/2010/main" val="826756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dirty="0">
                <a:solidFill>
                  <a:srgbClr val="C00000"/>
                </a:solidFill>
              </a:rPr>
              <a:t>4-Localiser le document</a:t>
            </a:r>
            <a:endParaRPr lang="fr-FR" dirty="0"/>
          </a:p>
        </p:txBody>
      </p:sp>
      <p:sp>
        <p:nvSpPr>
          <p:cNvPr id="3" name="Espace réservé du contenu 2"/>
          <p:cNvSpPr>
            <a:spLocks noGrp="1"/>
          </p:cNvSpPr>
          <p:nvPr>
            <p:ph sz="half" idx="1"/>
          </p:nvPr>
        </p:nvSpPr>
        <p:spPr/>
        <p:txBody>
          <a:bodyPr>
            <a:normAutofit fontScale="70000" lnSpcReduction="20000"/>
          </a:bodyPr>
          <a:lstStyle/>
          <a:p>
            <a:r>
              <a:rPr lang="fr-FR" u="sng" dirty="0">
                <a:latin typeface="Times New Roman" panose="02020603050405020304" pitchFamily="18" charset="0"/>
                <a:cs typeface="Times New Roman" panose="02020603050405020304" pitchFamily="18" charset="0"/>
              </a:rPr>
              <a:t>Chaque notice de document contient des informations essentielles de chaque document </a:t>
            </a:r>
            <a:r>
              <a:rPr lang="fr-FR" dirty="0">
                <a:latin typeface="Times New Roman" panose="02020603050405020304" pitchFamily="18" charset="0"/>
                <a:cs typeface="Times New Roman" panose="02020603050405020304" pitchFamily="18" charset="0"/>
              </a:rPr>
              <a:t>:</a:t>
            </a:r>
          </a:p>
          <a:p>
            <a:r>
              <a:rPr lang="fr-FR" b="1" dirty="0">
                <a:latin typeface="Times New Roman" panose="02020603050405020304" pitchFamily="18" charset="0"/>
                <a:cs typeface="Times New Roman" panose="02020603050405020304" pitchFamily="18" charset="0"/>
              </a:rPr>
              <a:t>Type de document, langue, titre, l'auteur, l'année de publication, ISBN, Résumé, Page</a:t>
            </a:r>
            <a:endParaRPr lang="fr-FR" dirty="0">
              <a:latin typeface="Times New Roman" panose="02020603050405020304" pitchFamily="18" charset="0"/>
              <a:cs typeface="Times New Roman" panose="02020603050405020304" pitchFamily="18" charset="0"/>
            </a:endParaRPr>
          </a:p>
          <a:p>
            <a:r>
              <a:rPr lang="fr-FR" b="1" dirty="0">
                <a:latin typeface="Times New Roman" panose="02020603050405020304" pitchFamily="18" charset="0"/>
                <a:cs typeface="Times New Roman" panose="02020603050405020304" pitchFamily="18" charset="0"/>
              </a:rPr>
              <a:t>La cote :</a:t>
            </a:r>
            <a:r>
              <a:rPr lang="fr-FR" dirty="0">
                <a:latin typeface="Times New Roman" panose="02020603050405020304" pitchFamily="18" charset="0"/>
                <a:cs typeface="Times New Roman" panose="02020603050405020304" pitchFamily="18" charset="0"/>
              </a:rPr>
              <a:t> C'est l'adresse du livre dans les rayons de la bibliothèque. Elle est indispensable pour le retrouver physiquement. </a:t>
            </a:r>
            <a:r>
              <a:rPr lang="fr-FR" b="1" dirty="0">
                <a:latin typeface="Times New Roman" panose="02020603050405020304" pitchFamily="18" charset="0"/>
                <a:cs typeface="Times New Roman" panose="02020603050405020304" pitchFamily="18" charset="0"/>
              </a:rPr>
              <a:t>Exemple:</a:t>
            </a:r>
            <a:r>
              <a:rPr lang="fr-FR" dirty="0">
                <a:latin typeface="Times New Roman" panose="02020603050405020304" pitchFamily="18" charset="0"/>
                <a:cs typeface="Times New Roman" panose="02020603050405020304" pitchFamily="18" charset="0"/>
              </a:rPr>
              <a:t> </a:t>
            </a:r>
            <a:r>
              <a:rPr lang="fr-FR" dirty="0">
                <a:solidFill>
                  <a:srgbClr val="C00000"/>
                </a:solidFill>
                <a:latin typeface="Times New Roman" panose="02020603050405020304" pitchFamily="18" charset="0"/>
                <a:cs typeface="Times New Roman" panose="02020603050405020304" pitchFamily="18" charset="0"/>
              </a:rPr>
              <a:t>996503/22</a:t>
            </a:r>
          </a:p>
          <a:p>
            <a:r>
              <a:rPr lang="fr-FR" b="1" dirty="0">
                <a:latin typeface="Times New Roman" panose="02020603050405020304" pitchFamily="18" charset="0"/>
                <a:cs typeface="Times New Roman" panose="02020603050405020304" pitchFamily="18" charset="0"/>
              </a:rPr>
              <a:t>La disponibilité :</a:t>
            </a:r>
            <a:r>
              <a:rPr lang="fr-FR" dirty="0">
                <a:latin typeface="Times New Roman" panose="02020603050405020304" pitchFamily="18" charset="0"/>
                <a:cs typeface="Times New Roman" panose="02020603050405020304" pitchFamily="18" charset="0"/>
              </a:rPr>
              <a:t> Indique si le document est disponible pour le prêt ou s'il est déjà emprunté</a:t>
            </a:r>
            <a:r>
              <a:rPr lang="fr-FR" dirty="0"/>
              <a:t>.</a:t>
            </a:r>
          </a:p>
          <a:p>
            <a:endParaRPr lang="fr-FR" dirty="0"/>
          </a:p>
        </p:txBody>
      </p:sp>
      <p:pic>
        <p:nvPicPr>
          <p:cNvPr id="5" name="Espace réservé du contenu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04749" y="2560638"/>
            <a:ext cx="4446428" cy="3309937"/>
          </a:xfrm>
        </p:spPr>
      </p:pic>
    </p:spTree>
    <p:extLst>
      <p:ext uri="{BB962C8B-B14F-4D97-AF65-F5344CB8AC3E}">
        <p14:creationId xmlns:p14="http://schemas.microsoft.com/office/powerpoint/2010/main" val="26428978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que">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docProps/app.xml><?xml version="1.0" encoding="utf-8"?>
<Properties xmlns="http://schemas.openxmlformats.org/officeDocument/2006/extended-properties" xmlns:vt="http://schemas.openxmlformats.org/officeDocument/2006/docPropsVTypes">
  <Template>Organic</Template>
  <TotalTime>286</TotalTime>
  <Words>1264</Words>
  <Application>Microsoft Office PowerPoint</Application>
  <PresentationFormat>Grand écran</PresentationFormat>
  <Paragraphs>58</Paragraphs>
  <Slides>16</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16</vt:i4>
      </vt:variant>
    </vt:vector>
  </HeadingPairs>
  <TitlesOfParts>
    <vt:vector size="20" baseType="lpstr">
      <vt:lpstr>Arial</vt:lpstr>
      <vt:lpstr>Garamond</vt:lpstr>
      <vt:lpstr>Times New Roman</vt:lpstr>
      <vt:lpstr>Organique</vt:lpstr>
      <vt:lpstr>Les outils de la recherche documentaire en ligne </vt:lpstr>
      <vt:lpstr>Introduction</vt:lpstr>
      <vt:lpstr>Les objectifs du cours </vt:lpstr>
      <vt:lpstr>1. Les catalogues de bibliothèques</vt:lpstr>
      <vt:lpstr>Comment accéder au catalogue de la bibliothèque </vt:lpstr>
      <vt:lpstr>1-Identifier les mots-clés </vt:lpstr>
      <vt:lpstr>2-Lancer la recherche dans le catalogue Une fois le site accessible, vous devez se rendre sur le portail de la bibliothèque et utiliser la barre de recherche. Vous pouvez dans la recherche avancée, préciser l’année, type de documents, langues.  </vt:lpstr>
      <vt:lpstr> 3-Analyser et filtrer les résultats Ici, vous allez avoir toute la liste d documents que vous chercher.   </vt:lpstr>
      <vt:lpstr>4-Localiser le document</vt:lpstr>
      <vt:lpstr>2-Les moteurs de recherche </vt:lpstr>
      <vt:lpstr>Les types de moteurs de recherche </vt:lpstr>
      <vt:lpstr>Présentation PowerPoint</vt:lpstr>
      <vt:lpstr>3-Les bases de donnée </vt:lpstr>
      <vt:lpstr>4-Les sites Web</vt:lpstr>
      <vt:lpstr>5- Réseaux sociaux/Podcasts et Vidéos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outils de recherche documentaire en ligne</dc:title>
  <dc:creator>ATLAS PC</dc:creator>
  <cp:lastModifiedBy>STS</cp:lastModifiedBy>
  <cp:revision>22</cp:revision>
  <dcterms:created xsi:type="dcterms:W3CDTF">2025-11-01T16:11:23Z</dcterms:created>
  <dcterms:modified xsi:type="dcterms:W3CDTF">2025-11-23T12:04:14Z</dcterms:modified>
</cp:coreProperties>
</file>