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56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3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42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74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080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17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53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20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06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91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33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54A9E-74E2-465A-88D0-A521DDBE4D19}" type="datetimeFigureOut">
              <a:rPr lang="fr-FR" smtClean="0"/>
              <a:t>16/02/2022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DC7E5-F9FA-4919-A6FD-DBFC192A49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6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i="1" dirty="0" err="1">
                <a:latin typeface="Arial" pitchFamily="34" charset="0"/>
                <a:cs typeface="Arial" pitchFamily="34" charset="0"/>
              </a:rPr>
              <a:t>Acinetobacter</a:t>
            </a:r>
            <a:r>
              <a:rPr lang="fr-FR" b="1" i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9590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Diagnostic</a:t>
            </a:r>
          </a:p>
          <a:p>
            <a:pPr algn="just">
              <a:lnSpc>
                <a:spcPct val="160000"/>
              </a:lnSpc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Diagnostic du genre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Il est en général aisé d'identifier un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bacille à Gram négatif </a:t>
            </a: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coccoide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au niveau du genre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par le cumul des caractères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aérobie strict, absence de nitrate réductase, réaction à l'oxydase négative, absence de mobilité.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0995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Diagnostic de l'espèce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L'identification des diverses espèces par les procédés traditionnels est difficile. 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En routine, l'identification reposait sur la capacité de développement à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37, 41 et </a:t>
            </a:r>
            <a:r>
              <a:rPr lang="fr-FR" sz="2300" b="1" u="sng" dirty="0">
                <a:latin typeface="Times New Roman" pitchFamily="18" charset="0"/>
                <a:cs typeface="Times New Roman" pitchFamily="18" charset="0"/>
              </a:rPr>
              <a:t>44 °C</a:t>
            </a:r>
            <a:r>
              <a:rPr lang="fr-FR" sz="23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en bouillon </a:t>
            </a:r>
            <a:r>
              <a:rPr lang="fr-FR" sz="2300" dirty="0" err="1">
                <a:latin typeface="Times New Roman" pitchFamily="18" charset="0"/>
                <a:cs typeface="Times New Roman" pitchFamily="18" charset="0"/>
              </a:rPr>
              <a:t>trypticase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-soja après 48 heures, 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l'hydrolyse de la gélatine et les galeries d'identification commercialisées (API 20 NE). 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Ces procédés ne suffisent pas pour le diagnostic précis de l'espèce ; par chance, </a:t>
            </a:r>
            <a:r>
              <a:rPr lang="fr-FR" sz="23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sz="2300" b="1" i="1" dirty="0" err="1">
                <a:latin typeface="Times New Roman" pitchFamily="18" charset="0"/>
                <a:cs typeface="Times New Roman" pitchFamily="18" charset="0"/>
              </a:rPr>
              <a:t>baumannii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, qui constitue l'espèce de loin la plus distribuée en pathologie humaine, se distingue des autres espèces par sa capacité de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développement à 44 °C.</a:t>
            </a:r>
          </a:p>
        </p:txBody>
      </p:sp>
    </p:spTree>
    <p:extLst>
      <p:ext uri="{BB962C8B-B14F-4D97-AF65-F5344CB8AC3E}">
        <p14:creationId xmlns:p14="http://schemas.microsoft.com/office/powerpoint/2010/main" val="1716955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Toutefois, certaines souches d'</a:t>
            </a: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b="1" i="1" dirty="0" err="1">
                <a:latin typeface="Times New Roman" pitchFamily="18" charset="0"/>
                <a:cs typeface="Times New Roman" pitchFamily="18" charset="0"/>
              </a:rPr>
              <a:t>nosocomialis</a:t>
            </a: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partagent cette aptitude de croitre à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44 °C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(Tableau 30.30). </a:t>
            </a:r>
          </a:p>
          <a:p>
            <a:pPr algn="just">
              <a:lnSpc>
                <a:spcPct val="17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L'identification requiert les tests d'assimilation de dérivés carbon2s ou le recours à différentes techniques reposant sur l'analyse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électrophoretique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des protéines d'enveloppe ou d'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isoenzymes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l'analyse du polymorphisme de gènes amplifiés (spécifiques de l'ARN 16S, ADN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gyrase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RecA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etc.) ou des régions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intergéniques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16S–23S. </a:t>
            </a:r>
          </a:p>
          <a:p>
            <a:pPr algn="just">
              <a:lnSpc>
                <a:spcPct val="17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En fait, l'analyse par spectrométrie de masse MALDI-TOF a révolutionné l'identification des espèces</a:t>
            </a:r>
          </a:p>
        </p:txBody>
      </p:sp>
    </p:spTree>
    <p:extLst>
      <p:ext uri="{BB962C8B-B14F-4D97-AF65-F5344CB8AC3E}">
        <p14:creationId xmlns:p14="http://schemas.microsoft.com/office/powerpoint/2010/main" val="3050943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0300"/>
            <a:ext cx="9324528" cy="2756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4529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Au sein d'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baumannii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19 biotypes ont été distingués par les tests d'assimilation et 34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sérovars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ont été proposés; toutefois, l'identification antigénique n'a pas d'intérêt pratique.</a:t>
            </a:r>
          </a:p>
        </p:txBody>
      </p:sp>
    </p:spTree>
    <p:extLst>
      <p:ext uri="{BB962C8B-B14F-4D97-AF65-F5344CB8AC3E}">
        <p14:creationId xmlns:p14="http://schemas.microsoft.com/office/powerpoint/2010/main" val="263011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Généralités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Bacilles à Gram négatif d'aspect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coccoide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en phase stationnaire (1 à 1,5 sur 1,5 à 2,5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μm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Ces bacilles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aérobies stricts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non pigmentés et non fermentaires sont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dépourvus de flagelles,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ne réduisent pas les nitrates et ne possèdent pas de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cytochrome oxydase. 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La plupart des souches peuvent se développer entre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20 et 30 °C.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contenu en GC est compris entre 36 et 45 %. </a:t>
            </a:r>
          </a:p>
          <a:p>
            <a:pPr algn="just">
              <a:lnSpc>
                <a:spcPct val="160000"/>
              </a:lnSpc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29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Pouvoir pathogène et habitat</a:t>
            </a:r>
          </a:p>
          <a:p>
            <a:pPr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sont des micro-organismes ubiquistes de l'environnement naturel et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hospitalier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présents dans le sol, l'eau, les milieux aquatiques, les eaux d‘égouts ;</a:t>
            </a:r>
          </a:p>
          <a:p>
            <a:pPr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Ils peuvent survivre à la fois sur des 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surfaces humides ou sèches.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Certaines espèces ont des particularités remarquables à l'instar d'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venetianus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capable de dégrader les  hydrocarbures.</a:t>
            </a:r>
          </a:p>
        </p:txBody>
      </p:sp>
    </p:spTree>
    <p:extLst>
      <p:ext uri="{BB962C8B-B14F-4D97-AF65-F5344CB8AC3E}">
        <p14:creationId xmlns:p14="http://schemas.microsoft.com/office/powerpoint/2010/main" val="272272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D'autres espèces font partie de la 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flore cutanée de l'homme et des animaux,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en particulier </a:t>
            </a: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b="1" i="1" dirty="0" err="1">
                <a:latin typeface="Times New Roman" pitchFamily="18" charset="0"/>
                <a:cs typeface="Times New Roman" pitchFamily="18" charset="0"/>
              </a:rPr>
              <a:t>baumannii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agent fréquent de colonisation cutanée et de muqueuses chez les patients hospitalises en 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unité de soins intensifs. </a:t>
            </a:r>
          </a:p>
          <a:p>
            <a:pPr algn="just">
              <a:lnSpc>
                <a:spcPct val="160000"/>
              </a:lnSpc>
            </a:pP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b="1" i="1" dirty="0" err="1">
                <a:latin typeface="Times New Roman" pitchFamily="18" charset="0"/>
                <a:cs typeface="Times New Roman" pitchFamily="18" charset="0"/>
              </a:rPr>
              <a:t>baumannii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est aussi responsable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d'infections nosocomiales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qui concernent essentiellement 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l'arbre respiratoire, l'appareil urinaire et les plaies,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notamment sur 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cathéter,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toutes ces atteintes pouvant provoquer une </a:t>
            </a:r>
            <a:r>
              <a:rPr lang="fr-FR" u="sng" dirty="0" err="1">
                <a:latin typeface="Times New Roman" pitchFamily="18" charset="0"/>
                <a:cs typeface="Times New Roman" pitchFamily="18" charset="0"/>
              </a:rPr>
              <a:t>bactériemie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D'autres manifestations cliniques ont été observées : pleurésies, péritonite chez les dialysés, méningites,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ostéomyelites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endocardites sur prothèses valvulaires, etc.</a:t>
            </a:r>
          </a:p>
        </p:txBody>
      </p:sp>
    </p:spTree>
    <p:extLst>
      <p:ext uri="{BB962C8B-B14F-4D97-AF65-F5344CB8AC3E}">
        <p14:creationId xmlns:p14="http://schemas.microsoft.com/office/powerpoint/2010/main" val="151983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Ces infections se manifestent souvent par bouffées </a:t>
            </a:r>
            <a:r>
              <a:rPr lang="fr-FR" u="sng" dirty="0">
                <a:latin typeface="Times New Roman" pitchFamily="18" charset="0"/>
                <a:cs typeface="Times New Roman" pitchFamily="18" charset="0"/>
              </a:rPr>
              <a:t>épidémiques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et sont le plus souvent dues à des souches </a:t>
            </a: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multirésistantes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Un traitement antibiotique, un acte chirurgical et un séjour dans une unité de soins intensifs constituent les principaux facteurs de risque de survenue de ces infections.</a:t>
            </a:r>
          </a:p>
        </p:txBody>
      </p:sp>
    </p:spTree>
    <p:extLst>
      <p:ext uri="{BB962C8B-B14F-4D97-AF65-F5344CB8AC3E}">
        <p14:creationId xmlns:p14="http://schemas.microsoft.com/office/powerpoint/2010/main" val="1624364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genre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comprend 39 espèces. 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genre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est désormais inclus dans la famille des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Moraxellaceae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qui fait partie de l'ordre des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Pseudomonadales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infections humaines sont dues principalement à </a:t>
            </a: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b="1" i="1" dirty="0" err="1">
                <a:latin typeface="Times New Roman" pitchFamily="18" charset="0"/>
                <a:cs typeface="Times New Roman" pitchFamily="18" charset="0"/>
              </a:rPr>
              <a:t>baumannii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361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Prélèvements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urines,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cathéters,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aspirations bronchiques, 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hémocultures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: constituent les prélèvements les plus fréquents à l'origine de l'isolement des </a:t>
            </a:r>
            <a:r>
              <a:rPr lang="fr-FR" b="1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520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Examen direct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apparaissent sur les frottis de produits pathologiques colorés par la technique de Gram comme des bacilles à Gram négatif souvent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coccoides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parfois entourés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d'une capsule (Fig.).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044" y="3354652"/>
            <a:ext cx="4121734" cy="308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6496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685800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Milieux de culture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L'isolement en milieu solide peut être obtenu après incubation à température comprise entre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30 et 37 °C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sur les milieux conventionnels tous germes (gélose au sang, gélose chocolat, gélose </a:t>
            </a:r>
            <a:r>
              <a:rPr lang="fr-FR" sz="2300" dirty="0" err="1">
                <a:latin typeface="Times New Roman" pitchFamily="18" charset="0"/>
                <a:cs typeface="Times New Roman" pitchFamily="18" charset="0"/>
              </a:rPr>
              <a:t>trypticase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 soja, gélose BCP, etc.) et sur les milieux dédiés aux bacilles à Gram négatif comme la gélose de </a:t>
            </a:r>
            <a:r>
              <a:rPr lang="fr-FR" sz="2300" dirty="0" err="1">
                <a:latin typeface="Times New Roman" pitchFamily="18" charset="0"/>
                <a:cs typeface="Times New Roman" pitchFamily="18" charset="0"/>
              </a:rPr>
              <a:t>McConkey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 ou la gélose de </a:t>
            </a:r>
            <a:r>
              <a:rPr lang="fr-FR" sz="2300" dirty="0" err="1">
                <a:latin typeface="Times New Roman" pitchFamily="18" charset="0"/>
                <a:cs typeface="Times New Roman" pitchFamily="18" charset="0"/>
              </a:rPr>
              <a:t>Drigalski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La gélose SS ne permet la croissance que de quelques espèces.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Les colonies apparaissent en général lactose négatif sur les milieux </a:t>
            </a:r>
            <a:r>
              <a:rPr lang="fr-FR" sz="2300" dirty="0" err="1">
                <a:latin typeface="Times New Roman" pitchFamily="18" charset="0"/>
                <a:cs typeface="Times New Roman" pitchFamily="18" charset="0"/>
              </a:rPr>
              <a:t>lactosés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70000"/>
              </a:lnSpc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300" i="1" dirty="0" err="1">
                <a:latin typeface="Times New Roman" pitchFamily="18" charset="0"/>
                <a:cs typeface="Times New Roman" pitchFamily="18" charset="0"/>
              </a:rPr>
              <a:t>Acinetobacter</a:t>
            </a:r>
            <a:r>
              <a:rPr lang="fr-FR" sz="2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donnent une réaction d'oxydase négative.</a:t>
            </a:r>
          </a:p>
        </p:txBody>
      </p:sp>
    </p:spTree>
    <p:extLst>
      <p:ext uri="{BB962C8B-B14F-4D97-AF65-F5344CB8AC3E}">
        <p14:creationId xmlns:p14="http://schemas.microsoft.com/office/powerpoint/2010/main" val="41552676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729</Words>
  <Application>Microsoft Office PowerPoint</Application>
  <PresentationFormat>Affichage à l'écran (4:3)</PresentationFormat>
  <Paragraphs>43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Thème Office</vt:lpstr>
      <vt:lpstr>Acinetobacter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Acinetobacter</dc:title>
  <dc:creator>acer</dc:creator>
  <cp:lastModifiedBy>pc</cp:lastModifiedBy>
  <cp:revision>30</cp:revision>
  <dcterms:created xsi:type="dcterms:W3CDTF">2016-11-08T20:06:23Z</dcterms:created>
  <dcterms:modified xsi:type="dcterms:W3CDTF">2022-02-16T15:24:41Z</dcterms:modified>
</cp:coreProperties>
</file>