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7756-CD0B-4327-A708-803E7C3CCC0A}" type="datetimeFigureOut">
              <a:rPr lang="fr-FR" smtClean="0"/>
              <a:t>01/06/2020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94AF-5481-4D53-8570-19FE391C17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5409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7756-CD0B-4327-A708-803E7C3CCC0A}" type="datetimeFigureOut">
              <a:rPr lang="fr-FR" smtClean="0"/>
              <a:t>01/06/2020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94AF-5481-4D53-8570-19FE391C17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7185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7756-CD0B-4327-A708-803E7C3CCC0A}" type="datetimeFigureOut">
              <a:rPr lang="fr-FR" smtClean="0"/>
              <a:t>01/06/2020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94AF-5481-4D53-8570-19FE391C17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8104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7756-CD0B-4327-A708-803E7C3CCC0A}" type="datetimeFigureOut">
              <a:rPr lang="fr-FR" smtClean="0"/>
              <a:t>01/06/2020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94AF-5481-4D53-8570-19FE391C17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4986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7756-CD0B-4327-A708-803E7C3CCC0A}" type="datetimeFigureOut">
              <a:rPr lang="fr-FR" smtClean="0"/>
              <a:t>01/06/2020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94AF-5481-4D53-8570-19FE391C17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4548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7756-CD0B-4327-A708-803E7C3CCC0A}" type="datetimeFigureOut">
              <a:rPr lang="fr-FR" smtClean="0"/>
              <a:t>01/06/2020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94AF-5481-4D53-8570-19FE391C17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9515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7756-CD0B-4327-A708-803E7C3CCC0A}" type="datetimeFigureOut">
              <a:rPr lang="fr-FR" smtClean="0"/>
              <a:t>01/06/2020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94AF-5481-4D53-8570-19FE391C17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238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7756-CD0B-4327-A708-803E7C3CCC0A}" type="datetimeFigureOut">
              <a:rPr lang="fr-FR" smtClean="0"/>
              <a:t>01/06/2020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94AF-5481-4D53-8570-19FE391C17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5955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7756-CD0B-4327-A708-803E7C3CCC0A}" type="datetimeFigureOut">
              <a:rPr lang="fr-FR" smtClean="0"/>
              <a:t>01/06/2020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94AF-5481-4D53-8570-19FE391C17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87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7756-CD0B-4327-A708-803E7C3CCC0A}" type="datetimeFigureOut">
              <a:rPr lang="fr-FR" smtClean="0"/>
              <a:t>01/06/2020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94AF-5481-4D53-8570-19FE391C17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9127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7756-CD0B-4327-A708-803E7C3CCC0A}" type="datetimeFigureOut">
              <a:rPr lang="fr-FR" smtClean="0"/>
              <a:t>01/06/2020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94AF-5481-4D53-8570-19FE391C17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4107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E7756-CD0B-4327-A708-803E7C3CCC0A}" type="datetimeFigureOut">
              <a:rPr lang="fr-FR" smtClean="0"/>
              <a:t>01/06/2020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4394AF-5481-4D53-8570-19FE391C17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0077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"/>
            <a:ext cx="3563938" cy="9366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fr-FR" sz="4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/>
            </a:r>
            <a:br>
              <a:rPr lang="fr-FR" sz="4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</a:br>
            <a:r>
              <a:rPr lang="fr-FR" sz="4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/>
            </a:r>
            <a:br>
              <a:rPr lang="fr-FR" sz="4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</a:br>
            <a:r>
              <a:rPr lang="fr-FR" sz="4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/>
            </a:r>
            <a:br>
              <a:rPr lang="fr-FR" sz="4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</a:br>
            <a:r>
              <a:rPr lang="fr-FR" sz="4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/>
            </a:r>
            <a:br>
              <a:rPr lang="fr-FR" sz="4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</a:br>
            <a:r>
              <a:rPr lang="fr-FR" sz="4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Stress </a:t>
            </a:r>
            <a:r>
              <a:rPr lang="fr-FR" sz="4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oxydant</a:t>
            </a:r>
            <a:r>
              <a:rPr lang="fr-FR" sz="4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/>
            </a:r>
            <a:br>
              <a:rPr lang="fr-FR" sz="4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</a:br>
            <a:r>
              <a:rPr lang="fr-FR" sz="4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/>
            </a:r>
            <a:br>
              <a:rPr lang="fr-FR" sz="4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</a:br>
            <a:endParaRPr lang="fr-FR" sz="40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0243" name="Text Box 7"/>
          <p:cNvSpPr txBox="1">
            <a:spLocks noChangeArrowheads="1"/>
          </p:cNvSpPr>
          <p:nvPr/>
        </p:nvSpPr>
        <p:spPr bwMode="auto">
          <a:xfrm>
            <a:off x="1847850" y="1341438"/>
            <a:ext cx="3621088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 sz="2800">
              <a:latin typeface="Garamond" pitchFamily="18" charset="0"/>
            </a:endParaRP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1847850" y="1628775"/>
            <a:ext cx="7920038" cy="13731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fr-FR" sz="2800" dirty="0">
                <a:solidFill>
                  <a:srgbClr val="FFFFFF"/>
                </a:solidFill>
                <a:latin typeface="Garamond" pitchFamily="18" charset="0"/>
              </a:rPr>
              <a:t>Déséquilibre entre les antioxydants</a:t>
            </a:r>
            <a:r>
              <a:rPr lang="fr-FR" sz="2800" dirty="0">
                <a:latin typeface="Garamond" pitchFamily="18" charset="0"/>
              </a:rPr>
              <a:t> </a:t>
            </a:r>
            <a:r>
              <a:rPr lang="fr-FR" sz="2800" dirty="0">
                <a:solidFill>
                  <a:srgbClr val="FFFFFF"/>
                </a:solidFill>
                <a:latin typeface="Garamond" pitchFamily="18" charset="0"/>
              </a:rPr>
              <a:t>et les oxydants, en faveur de ces derniers.</a:t>
            </a:r>
            <a:r>
              <a:rPr lang="fr-FR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Garamond" pitchFamily="18" charset="0"/>
              </a:rPr>
              <a:t> </a:t>
            </a:r>
            <a:br>
              <a:rPr lang="fr-FR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Garamond" pitchFamily="18" charset="0"/>
              </a:rPr>
            </a:br>
            <a:endParaRPr lang="fr-FR" sz="2800" dirty="0">
              <a:effectLst>
                <a:outerShdw blurRad="38100" dist="38100" dir="2700000" algn="tl">
                  <a:srgbClr val="FFFFFF"/>
                </a:outerShdw>
              </a:effectLst>
              <a:latin typeface="Garamond" pitchFamily="18" charset="0"/>
            </a:endParaRPr>
          </a:p>
        </p:txBody>
      </p:sp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1774826" y="2708276"/>
            <a:ext cx="85693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 sz="2800">
              <a:latin typeface="Garamond" pitchFamily="18" charset="0"/>
            </a:endParaRPr>
          </a:p>
        </p:txBody>
      </p:sp>
      <p:sp>
        <p:nvSpPr>
          <p:cNvPr id="10257" name="Line 17"/>
          <p:cNvSpPr>
            <a:spLocks noChangeShapeType="1"/>
          </p:cNvSpPr>
          <p:nvPr/>
        </p:nvSpPr>
        <p:spPr bwMode="auto">
          <a:xfrm flipH="1">
            <a:off x="3935413" y="4452939"/>
            <a:ext cx="5040312" cy="127952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0258" name="AutoShape 18"/>
          <p:cNvSpPr>
            <a:spLocks noChangeArrowheads="1"/>
          </p:cNvSpPr>
          <p:nvPr/>
        </p:nvSpPr>
        <p:spPr bwMode="auto">
          <a:xfrm>
            <a:off x="7608889" y="2781301"/>
            <a:ext cx="2122487" cy="1692275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CC66FF">
                  <a:gamma/>
                  <a:shade val="41961"/>
                  <a:invGamma/>
                </a:srgbClr>
              </a:gs>
              <a:gs pos="50000">
                <a:srgbClr val="CC66FF">
                  <a:alpha val="92000"/>
                </a:srgbClr>
              </a:gs>
              <a:gs pos="100000">
                <a:srgbClr val="CC66FF">
                  <a:gamma/>
                  <a:shade val="41961"/>
                  <a:invGamma/>
                </a:srgbClr>
              </a:gs>
            </a:gsLst>
            <a:lin ang="5400000" scaled="1"/>
          </a:gradFill>
          <a:ln w="19050" cap="rnd">
            <a:solidFill>
              <a:srgbClr val="FF00FF"/>
            </a:solidFill>
            <a:prstDash val="sysDot"/>
            <a:round/>
            <a:headEnd/>
            <a:tailEnd/>
          </a:ln>
          <a:effectLst>
            <a:prstShdw prst="shdw18" dist="17961" dir="13500000">
              <a:srgbClr val="FF00FF">
                <a:gamma/>
                <a:shade val="60000"/>
                <a:invGamma/>
              </a:srgbClr>
            </a:prstShdw>
          </a:effec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259" name="AutoShape 19"/>
          <p:cNvSpPr>
            <a:spLocks noChangeArrowheads="1"/>
          </p:cNvSpPr>
          <p:nvPr/>
        </p:nvSpPr>
        <p:spPr bwMode="auto">
          <a:xfrm>
            <a:off x="2927351" y="3752851"/>
            <a:ext cx="2124075" cy="2087563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00FFFF">
                  <a:gamma/>
                  <a:shade val="50588"/>
                  <a:invGamma/>
                </a:srgbClr>
              </a:gs>
              <a:gs pos="50000">
                <a:srgbClr val="00FFFF">
                  <a:alpha val="98000"/>
                </a:srgbClr>
              </a:gs>
              <a:gs pos="100000">
                <a:srgbClr val="00FFFF">
                  <a:gamma/>
                  <a:shade val="50588"/>
                  <a:invGamma/>
                </a:srgbClr>
              </a:gs>
            </a:gsLst>
            <a:lin ang="5400000" scaled="1"/>
          </a:gradFill>
          <a:ln w="19050" cap="rnd">
            <a:solidFill>
              <a:srgbClr val="00FFFF"/>
            </a:solidFill>
            <a:prstDash val="sysDot"/>
            <a:round/>
            <a:headEnd/>
            <a:tailEnd/>
          </a:ln>
          <a:effectLst>
            <a:prstShdw prst="shdw18" dist="17961" dir="13500000">
              <a:srgbClr val="00FFFF">
                <a:gamma/>
                <a:shade val="60000"/>
                <a:invGamma/>
              </a:srgbClr>
            </a:prstShdw>
          </a:effec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260" name="AutoShape 20"/>
          <p:cNvSpPr>
            <a:spLocks noChangeArrowheads="1"/>
          </p:cNvSpPr>
          <p:nvPr/>
        </p:nvSpPr>
        <p:spPr bwMode="auto">
          <a:xfrm>
            <a:off x="6746876" y="4976813"/>
            <a:ext cx="212725" cy="811212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3252788" y="4837113"/>
            <a:ext cx="2336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fr-FR" sz="2400">
                <a:latin typeface="Times New Roman" pitchFamily="18" charset="0"/>
              </a:rPr>
              <a:t>Oxydants</a:t>
            </a:r>
            <a:endParaRPr lang="fr-FR" sz="2400">
              <a:latin typeface="Garamond" pitchFamily="18" charset="0"/>
            </a:endParaRPr>
          </a:p>
        </p:txBody>
      </p:sp>
      <p:sp>
        <p:nvSpPr>
          <p:cNvPr id="10262" name="Text Box 22"/>
          <p:cNvSpPr txBox="1">
            <a:spLocks noChangeArrowheads="1"/>
          </p:cNvSpPr>
          <p:nvPr/>
        </p:nvSpPr>
        <p:spPr bwMode="auto">
          <a:xfrm>
            <a:off x="7608888" y="3573464"/>
            <a:ext cx="233521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fr-FR" sz="2400">
                <a:latin typeface="Times New Roman" pitchFamily="18" charset="0"/>
              </a:rPr>
              <a:t>Antioxydants</a:t>
            </a:r>
          </a:p>
        </p:txBody>
      </p:sp>
      <p:sp>
        <p:nvSpPr>
          <p:cNvPr id="12" name="Bulle ronde 11"/>
          <p:cNvSpPr/>
          <p:nvPr/>
        </p:nvSpPr>
        <p:spPr>
          <a:xfrm>
            <a:off x="6167438" y="1357298"/>
            <a:ext cx="2428892" cy="1214446"/>
          </a:xfrm>
          <a:prstGeom prst="wedgeEllipseCallout">
            <a:avLst>
              <a:gd name="adj1" fmla="val 24420"/>
              <a:gd name="adj2" fmla="val 69975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SOD, Catalase,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Glutathion peroxydase</a:t>
            </a:r>
            <a:endParaRPr lang="fr-F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Bulle ronde 12"/>
          <p:cNvSpPr/>
          <p:nvPr/>
        </p:nvSpPr>
        <p:spPr>
          <a:xfrm>
            <a:off x="6881818" y="4714884"/>
            <a:ext cx="2428892" cy="1214446"/>
          </a:xfrm>
          <a:prstGeom prst="wedgeEllipseCallout">
            <a:avLst>
              <a:gd name="adj1" fmla="val 57481"/>
              <a:gd name="adj2" fmla="val -94056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Vitamine C, E, Caroténoïdes, </a:t>
            </a:r>
            <a:r>
              <a:rPr lang="fr-F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Polyphénol</a:t>
            </a:r>
            <a:endParaRPr lang="fr-F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309918" y="3000373"/>
            <a:ext cx="15619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Andalus" pitchFamily="2" charset="-78"/>
                <a:cs typeface="Andalus" pitchFamily="2" charset="-78"/>
              </a:rPr>
              <a:t>Tabac </a:t>
            </a:r>
          </a:p>
          <a:p>
            <a:r>
              <a:rPr lang="fr-FR" sz="2000" b="1" dirty="0">
                <a:latin typeface="Andalus" pitchFamily="2" charset="-78"/>
                <a:cs typeface="Andalus" pitchFamily="2" charset="-78"/>
              </a:rPr>
              <a:t>Alcool</a:t>
            </a:r>
          </a:p>
          <a:p>
            <a:r>
              <a:rPr lang="fr-FR" sz="2000" b="1" dirty="0">
                <a:latin typeface="Andalus" pitchFamily="2" charset="-78"/>
                <a:cs typeface="Andalus" pitchFamily="2" charset="-78"/>
              </a:rPr>
              <a:t>Pollution</a:t>
            </a:r>
          </a:p>
          <a:p>
            <a:r>
              <a:rPr lang="fr-FR" sz="2000" b="1" dirty="0">
                <a:latin typeface="Andalus" pitchFamily="2" charset="-78"/>
                <a:cs typeface="Andalus" pitchFamily="2" charset="-78"/>
              </a:rPr>
              <a:t>Stress</a:t>
            </a:r>
          </a:p>
        </p:txBody>
      </p:sp>
    </p:spTree>
    <p:extLst>
      <p:ext uri="{BB962C8B-B14F-4D97-AF65-F5344CB8AC3E}">
        <p14:creationId xmlns:p14="http://schemas.microsoft.com/office/powerpoint/2010/main" val="34557956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7" grpId="0" animBg="1"/>
      <p:bldP spid="10260" grpId="0" animBg="1"/>
      <p:bldP spid="10261" grpId="0"/>
      <p:bldP spid="10262" grpId="0"/>
      <p:bldP spid="12" grpId="0" animBg="1"/>
      <p:bldP spid="12" grpId="1" animBg="1"/>
      <p:bldP spid="13" grpId="0" animBg="1"/>
      <p:bldP spid="13" grpId="1" animBg="1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919536" y="65529"/>
            <a:ext cx="813690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Low" fontAlgn="base">
              <a:spcBef>
                <a:spcPct val="0"/>
              </a:spcBef>
              <a:spcAft>
                <a:spcPct val="0"/>
              </a:spcAft>
            </a:pPr>
            <a:r>
              <a:rPr lang="fr-FR" sz="16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Les antioxydants enzymatiques 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  <a:p>
            <a:pPr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Pour lutter contre l’excès de production des ERO, l’organisme dispose d’un système d’enzymes antioxydants ubiquitaires </a:t>
            </a:r>
            <a:r>
              <a:rPr lang="fr-FR" sz="16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activé suite à l’induction d’un stress oxydant, elle comprend des enzymes comme le</a:t>
            </a:r>
            <a:r>
              <a:rPr lang="fr-FR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 </a:t>
            </a:r>
            <a:r>
              <a:rPr lang="fr-FR" sz="16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superoxydes</a:t>
            </a:r>
            <a:r>
              <a:rPr lang="fr-FR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16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dismutases</a:t>
            </a:r>
            <a:r>
              <a:rPr lang="fr-FR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(SOD), les glutathions peroxydases et réductases  (</a:t>
            </a:r>
            <a:r>
              <a:rPr lang="fr-FR" sz="16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GPx</a:t>
            </a:r>
            <a:r>
              <a:rPr lang="fr-FR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GR) et la catalase (CAT) qui catalysent les réactions suivantes </a:t>
            </a:r>
          </a:p>
          <a:p>
            <a:pPr algn="justLow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1600" dirty="0">
              <a:latin typeface="Times New Roman" pitchFamily="18" charset="0"/>
              <a:cs typeface="Times New Roman" pitchFamily="18" charset="0"/>
            </a:endParaRPr>
          </a:p>
          <a:p>
            <a:pPr algn="justLow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16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Dismutation</a:t>
            </a:r>
            <a:r>
              <a:rPr lang="fr-FR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de l'anion </a:t>
            </a:r>
            <a:r>
              <a:rPr lang="fr-FR" sz="16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superoxyde</a:t>
            </a:r>
            <a:r>
              <a:rPr lang="fr-FR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par la SOD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AutoShape 25"/>
          <p:cNvSpPr>
            <a:spLocks noChangeShapeType="1"/>
          </p:cNvSpPr>
          <p:nvPr/>
        </p:nvSpPr>
        <p:spPr bwMode="auto">
          <a:xfrm>
            <a:off x="4079776" y="2204864"/>
            <a:ext cx="8953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2141241" y="1797490"/>
            <a:ext cx="67281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12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2O</a:t>
            </a:r>
            <a:r>
              <a:rPr lang="fr-FR" sz="1200" baseline="-30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fr-FR" sz="1200" baseline="30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lang="fr-FR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+ 2H</a:t>
            </a:r>
            <a:r>
              <a:rPr lang="fr-FR" sz="1200" baseline="30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+</a:t>
            </a:r>
            <a:r>
              <a:rPr lang="fr-FR" sz="1200" b="1" baseline="30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fr-FR" sz="12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SOD	                </a:t>
            </a:r>
            <a:r>
              <a:rPr lang="fr-FR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H</a:t>
            </a:r>
            <a:r>
              <a:rPr lang="fr-FR" sz="1200" baseline="-30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fr-FR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lang="fr-FR" sz="1200" baseline="-30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fr-FR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+O</a:t>
            </a:r>
            <a:r>
              <a:rPr lang="fr-FR" sz="1200" baseline="-30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2                                                                                   </a:t>
            </a:r>
            <a:r>
              <a:rPr lang="fr-FR" sz="800" dirty="0">
                <a:latin typeface="Arial" pitchFamily="34" charset="0"/>
                <a:cs typeface="Arial" pitchFamily="34" charset="0"/>
              </a:rPr>
              <a:t> 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1524000" y="2568188"/>
            <a:ext cx="504016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Le peroxyde d'hydrogène est réduit en molécule d’eau par la Catalase.</a:t>
            </a:r>
            <a:endParaRPr lang="fr-FR" sz="8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                 </a:t>
            </a:r>
            <a:endParaRPr lang="fr-FR" sz="8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1524001" y="2905780"/>
            <a:ext cx="8164415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                    </a:t>
            </a:r>
            <a:r>
              <a:rPr lang="fr-FR" sz="12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                             </a:t>
            </a:r>
            <a:r>
              <a:rPr lang="fr-FR" sz="1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2H</a:t>
            </a:r>
            <a:r>
              <a:rPr lang="fr-FR" sz="1200" baseline="-300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fr-FR" sz="1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lang="fr-FR" sz="1200" baseline="-300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fr-FR" sz="1200" b="1" baseline="-300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lang="fr-FR" sz="1200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Catalase      </a:t>
            </a:r>
            <a:r>
              <a:rPr lang="fr-FR" sz="1200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                     </a:t>
            </a:r>
            <a:r>
              <a:rPr lang="fr-FR" sz="1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2H</a:t>
            </a:r>
            <a:r>
              <a:rPr lang="fr-FR" sz="1200" baseline="-300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fr-FR" sz="1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O  +  O</a:t>
            </a:r>
            <a:r>
              <a:rPr lang="fr-FR" sz="1200" baseline="-300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2                                                                                                     </a:t>
            </a:r>
            <a:r>
              <a:rPr lang="fr-FR" sz="1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(10</a:t>
            </a:r>
            <a:r>
              <a:rPr lang="fr-FR" sz="12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1200" dirty="0">
              <a:latin typeface="Calibri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8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Le peroxyde d'hydrogène est réduit par la glutathion peroxydase avec formation du glutathion sous sa forme oxydée.</a:t>
            </a:r>
            <a:endParaRPr lang="fr-FR" sz="8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1524000" y="3800073"/>
            <a:ext cx="540385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</a:pPr>
            <a:r>
              <a:rPr lang="fr-FR" sz="1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                     H</a:t>
            </a:r>
            <a:r>
              <a:rPr lang="fr-FR" sz="1200" baseline="-300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fr-FR" sz="1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lang="fr-FR" sz="1200" baseline="-300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fr-FR" sz="1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   +  2 GSH</a:t>
            </a:r>
            <a:r>
              <a:rPr lang="fr-FR" sz="1200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            GPX               </a:t>
            </a:r>
            <a:r>
              <a:rPr lang="fr-FR" sz="1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2H</a:t>
            </a:r>
            <a:r>
              <a:rPr lang="fr-FR" sz="1200" baseline="-300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fr-FR" sz="1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O   +  GSSG                                 (11)</a:t>
            </a:r>
            <a:endParaRPr lang="fr-FR" sz="8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</a:pP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2646061" y="3869904"/>
            <a:ext cx="6805133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Low" fontAlgn="base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</a:pPr>
            <a:r>
              <a:rPr lang="fr-FR" sz="1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                   </a:t>
            </a:r>
            <a:endParaRPr lang="fr-FR" sz="1200" dirty="0" smtClean="0"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algn="justLow" fontAlgn="base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</a:pPr>
            <a:endParaRPr lang="fr-FR" sz="1200" dirty="0"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algn="justLow" fontAlgn="base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</a:pPr>
            <a:r>
              <a:rPr lang="fr-FR" sz="12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fr-FR" sz="1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ROOH   +  2 GSH</a:t>
            </a:r>
            <a:r>
              <a:rPr lang="fr-FR" sz="1200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          GPX             </a:t>
            </a:r>
            <a:r>
              <a:rPr lang="fr-FR" sz="1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GSSG  + ROH +H</a:t>
            </a:r>
            <a:r>
              <a:rPr lang="fr-FR" sz="1200" baseline="-300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fr-FR" sz="1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O                          (12</a:t>
            </a:r>
            <a:r>
              <a:rPr lang="fr-FR" sz="12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)</a:t>
            </a:r>
          </a:p>
          <a:p>
            <a:pPr algn="justLow" fontAlgn="base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</a:pPr>
            <a:endParaRPr lang="fr-FR" sz="1200" dirty="0">
              <a:latin typeface="Calibri" pitchFamily="34" charset="0"/>
              <a:cs typeface="Arial" pitchFamily="34" charset="0"/>
            </a:endParaRPr>
          </a:p>
          <a:p>
            <a:pPr algn="justLow" fontAlgn="base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</a:pPr>
            <a:endParaRPr lang="fr-FR" sz="800" dirty="0">
              <a:latin typeface="Arial" pitchFamily="34" charset="0"/>
              <a:cs typeface="Arial" pitchFamily="34" charset="0"/>
            </a:endParaRPr>
          </a:p>
          <a:p>
            <a:pPr algn="justLow" eaLnBrk="0" fontAlgn="base" hangingPunct="0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</a:pPr>
            <a:r>
              <a:rPr lang="fr-FR" sz="1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La glutathion sous sa forme oxydée est régénéré en glutathion par la GSH réductase qui utilise le </a:t>
            </a:r>
            <a:r>
              <a:rPr lang="fr-FR" sz="12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NADPH</a:t>
            </a:r>
            <a:r>
              <a:rPr lang="fr-FR" sz="1200" dirty="0" smtClean="0">
                <a:solidFill>
                  <a:srgbClr val="0D0D0D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1524001" y="4926361"/>
            <a:ext cx="62616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GSSG + NADPH + H</a:t>
            </a:r>
            <a:r>
              <a:rPr lang="en-US" sz="1200" baseline="30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+</a:t>
            </a: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GR            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2GSH   +   NADP</a:t>
            </a:r>
            <a:r>
              <a:rPr lang="en-US" sz="1200" baseline="30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+                                                    </a:t>
            </a:r>
            <a:r>
              <a:rPr lang="fr-FR" sz="800" dirty="0">
                <a:latin typeface="Arial" pitchFamily="34" charset="0"/>
                <a:cs typeface="Arial" pitchFamily="34" charset="0"/>
              </a:rPr>
              <a:t> 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25"/>
          <p:cNvSpPr>
            <a:spLocks noChangeShapeType="1"/>
          </p:cNvSpPr>
          <p:nvPr/>
        </p:nvSpPr>
        <p:spPr bwMode="auto">
          <a:xfrm>
            <a:off x="3778251" y="3163161"/>
            <a:ext cx="8953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1" name="AutoShape 25"/>
          <p:cNvSpPr>
            <a:spLocks noChangeShapeType="1"/>
          </p:cNvSpPr>
          <p:nvPr/>
        </p:nvSpPr>
        <p:spPr bwMode="auto">
          <a:xfrm>
            <a:off x="3377686" y="4077072"/>
            <a:ext cx="8953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2" name="AutoShape 25"/>
          <p:cNvSpPr>
            <a:spLocks noChangeShapeType="1"/>
          </p:cNvSpPr>
          <p:nvPr/>
        </p:nvSpPr>
        <p:spPr bwMode="auto">
          <a:xfrm>
            <a:off x="3834930" y="4439290"/>
            <a:ext cx="8953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" name="AutoShape 25"/>
          <p:cNvSpPr>
            <a:spLocks noChangeShapeType="1"/>
          </p:cNvSpPr>
          <p:nvPr/>
        </p:nvSpPr>
        <p:spPr bwMode="auto">
          <a:xfrm>
            <a:off x="3834930" y="5388026"/>
            <a:ext cx="8953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81211" y="511629"/>
            <a:ext cx="609600" cy="609600"/>
          </a:xfrm>
          <a:prstGeom prst="rect">
            <a:avLst/>
          </a:prstGeom>
          <a:solidFill>
            <a:srgbClr val="FF0000"/>
          </a:solidFill>
        </p:spPr>
      </p:pic>
    </p:spTree>
    <p:extLst>
      <p:ext uri="{BB962C8B-B14F-4D97-AF65-F5344CB8AC3E}">
        <p14:creationId xmlns:p14="http://schemas.microsoft.com/office/powerpoint/2010/main" val="40508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631504" y="370399"/>
            <a:ext cx="885698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600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Les </a:t>
            </a:r>
            <a:r>
              <a:rPr lang="fr-FR" sz="1600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antioxydants non enzymatiques</a:t>
            </a:r>
            <a:endParaRPr lang="fr-FR" sz="16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6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Contrairement aux enzymes </a:t>
            </a:r>
            <a:r>
              <a:rPr lang="fr-FR" sz="1600" dirty="0" err="1">
                <a:latin typeface="Calibri" pitchFamily="34" charset="0"/>
                <a:ea typeface="Times New Roman" pitchFamily="18" charset="0"/>
                <a:cs typeface="Arial" pitchFamily="34" charset="0"/>
              </a:rPr>
              <a:t>antioxydantes</a:t>
            </a:r>
            <a:r>
              <a:rPr lang="fr-FR" sz="16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, la plupart de ces composants ne sont pas synthétisés par l’organisme.</a:t>
            </a:r>
            <a:endParaRPr lang="fr-FR" sz="16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16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Protéines non enzymatiques</a:t>
            </a:r>
            <a:endParaRPr lang="fr-FR" sz="16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6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Cette première ligne de défense prévient la surproduction de radicaux libres de l’oxygène en inactivant les molécules endogènes qui initient des réactions radicalaires. </a:t>
            </a:r>
            <a:r>
              <a:rPr lang="fr-FR" sz="16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Parmi ces protéines on cite le glutathion, </a:t>
            </a:r>
            <a:r>
              <a:rPr lang="fr-FR" sz="1600" dirty="0">
                <a:solidFill>
                  <a:srgbClr val="0D0D0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arginine,</a:t>
            </a:r>
            <a:r>
              <a:rPr lang="fr-FR" sz="16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coenzyme Q10, mélatonine, acide urique, bilirubine, </a:t>
            </a:r>
            <a:r>
              <a:rPr lang="fr-FR" sz="16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des enzymes </a:t>
            </a:r>
            <a:r>
              <a:rPr lang="fr-FR" sz="1600" dirty="0" err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ferroxydases</a:t>
            </a:r>
            <a:r>
              <a:rPr lang="fr-FR" sz="16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ainsi que des protéines </a:t>
            </a:r>
            <a:r>
              <a:rPr lang="fr-FR" sz="1600" dirty="0" err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chélatrices</a:t>
            </a:r>
            <a:r>
              <a:rPr lang="fr-FR" sz="16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du fer (transferrine, hémosidérine, </a:t>
            </a:r>
            <a:r>
              <a:rPr lang="fr-FR" sz="1600" dirty="0" err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lactoférine</a:t>
            </a:r>
            <a:r>
              <a:rPr lang="fr-FR" sz="16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et du cuivre (albumine, </a:t>
            </a:r>
            <a:r>
              <a:rPr lang="fr-FR" sz="1600" dirty="0" err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céruloplasmine</a:t>
            </a:r>
            <a:r>
              <a:rPr lang="fr-FR" sz="16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lang="fr-FR" sz="16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1524000" y="3412527"/>
            <a:ext cx="89644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Low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000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Les vitamines  </a:t>
            </a:r>
            <a:endParaRPr lang="fr-FR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183688" y="498566"/>
            <a:ext cx="609600" cy="609600"/>
          </a:xfrm>
          <a:prstGeom prst="rect">
            <a:avLst/>
          </a:prstGeom>
          <a:solidFill>
            <a:srgbClr val="FF0000"/>
          </a:solidFill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261257" y="3900110"/>
            <a:ext cx="8660673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>
                <a:latin typeface="Times New Roman" pitchFamily="18" charset="0"/>
                <a:ea typeface="TimesNewRomanPSMT"/>
                <a:cs typeface="Times New Roman" pitchFamily="18" charset="0"/>
              </a:rPr>
              <a:t>                                         </a:t>
            </a:r>
            <a:r>
              <a:rPr lang="en-US" sz="2000" baseline="30000" dirty="0">
                <a:latin typeface="Times New Roman" pitchFamily="18" charset="0"/>
                <a:ea typeface="TimesNewRomanPSMT"/>
                <a:cs typeface="Times New Roman" pitchFamily="18" charset="0"/>
              </a:rPr>
              <a:t>1</a:t>
            </a:r>
            <a:r>
              <a:rPr lang="en-US" sz="2000" dirty="0">
                <a:latin typeface="Times New Roman" pitchFamily="18" charset="0"/>
                <a:ea typeface="TimesNewRomanPSMT"/>
                <a:cs typeface="Times New Roman" pitchFamily="18" charset="0"/>
              </a:rPr>
              <a:t>O</a:t>
            </a:r>
            <a:r>
              <a:rPr lang="en-US" sz="2000" baseline="-30000" dirty="0">
                <a:latin typeface="Times New Roman" pitchFamily="18" charset="0"/>
                <a:ea typeface="TimesNewRomanPSMT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ea typeface="TimesNewRomanPSMT"/>
                <a:cs typeface="Times New Roman" pitchFamily="18" charset="0"/>
              </a:rPr>
              <a:t> + </a:t>
            </a:r>
            <a:r>
              <a:rPr lang="en-US" sz="2000" dirty="0" err="1">
                <a:latin typeface="Times New Roman" pitchFamily="18" charset="0"/>
                <a:ea typeface="TimesNewRomanPSMT"/>
                <a:cs typeface="Times New Roman" pitchFamily="18" charset="0"/>
              </a:rPr>
              <a:t>carot</a:t>
            </a:r>
            <a:r>
              <a:rPr lang="en-US" sz="2000" dirty="0" err="1">
                <a:latin typeface="Calibri"/>
                <a:ea typeface="TimesNewRomanPSMT"/>
                <a:cs typeface="Times New Roman" pitchFamily="18" charset="0"/>
              </a:rPr>
              <a:t>è</a:t>
            </a:r>
            <a:r>
              <a:rPr lang="en-US" sz="2000" dirty="0" err="1">
                <a:latin typeface="Times New Roman" pitchFamily="18" charset="0"/>
                <a:ea typeface="TimesNewRomanPSMT"/>
                <a:cs typeface="Times New Roman" pitchFamily="18" charset="0"/>
              </a:rPr>
              <a:t>ne</a:t>
            </a:r>
            <a:r>
              <a:rPr lang="en-US" sz="2000" dirty="0">
                <a:latin typeface="Times New Roman" pitchFamily="18" charset="0"/>
                <a:ea typeface="TimesNewRomanPSMT"/>
                <a:cs typeface="Times New Roman" pitchFamily="18" charset="0"/>
              </a:rPr>
              <a:t> → O</a:t>
            </a:r>
            <a:r>
              <a:rPr lang="en-US" sz="2000" baseline="-30000" dirty="0">
                <a:latin typeface="Times New Roman" pitchFamily="18" charset="0"/>
                <a:ea typeface="TimesNewRomanPSMT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ea typeface="TimesNewRomanPSMT"/>
                <a:cs typeface="Times New Roman" pitchFamily="18" charset="0"/>
              </a:rPr>
              <a:t> + </a:t>
            </a:r>
            <a:r>
              <a:rPr lang="en-US" sz="2000" dirty="0" err="1">
                <a:latin typeface="Times New Roman" pitchFamily="18" charset="0"/>
                <a:ea typeface="TimesNewRomanPSMT"/>
                <a:cs typeface="Times New Roman" pitchFamily="18" charset="0"/>
              </a:rPr>
              <a:t>carot</a:t>
            </a:r>
            <a:r>
              <a:rPr lang="en-US" sz="2000" dirty="0" err="1">
                <a:latin typeface="Calibri"/>
                <a:ea typeface="TimesNewRomanPSMT"/>
                <a:cs typeface="Times New Roman" pitchFamily="18" charset="0"/>
              </a:rPr>
              <a:t>è</a:t>
            </a:r>
            <a:r>
              <a:rPr lang="en-US" sz="2000" dirty="0" err="1">
                <a:latin typeface="Times New Roman" pitchFamily="18" charset="0"/>
                <a:ea typeface="TimesNewRomanPSMT"/>
                <a:cs typeface="Times New Roman" pitchFamily="18" charset="0"/>
              </a:rPr>
              <a:t>ne</a:t>
            </a:r>
            <a:r>
              <a:rPr lang="en-US" sz="2000" dirty="0">
                <a:latin typeface="Times New Roman" pitchFamily="18" charset="0"/>
                <a:ea typeface="TimesNewRomanPSMT"/>
                <a:cs typeface="Times New Roman" pitchFamily="18" charset="0"/>
              </a:rPr>
              <a:t>                                             </a:t>
            </a:r>
            <a:endParaRPr lang="fr-FR" sz="20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Times New Roman" pitchFamily="18" charset="0"/>
                <a:ea typeface="TimesNewRomanPSMT"/>
                <a:cs typeface="Times New Roman" pitchFamily="18" charset="0"/>
              </a:rPr>
              <a:t>                                     ROO</a:t>
            </a:r>
            <a:r>
              <a:rPr lang="en-US" sz="2000" dirty="0">
                <a:latin typeface="Calibri"/>
                <a:ea typeface="TimesNewRomanPSMT"/>
                <a:cs typeface="Times New Roman" pitchFamily="18" charset="0"/>
              </a:rPr>
              <a:t>•</a:t>
            </a:r>
            <a:r>
              <a:rPr lang="en-US" sz="2000" dirty="0">
                <a:latin typeface="Times New Roman" pitchFamily="18" charset="0"/>
                <a:ea typeface="TimesNewRomanPSMT"/>
                <a:cs typeface="Times New Roman" pitchFamily="18" charset="0"/>
              </a:rPr>
              <a:t>   +   </a:t>
            </a:r>
            <a:r>
              <a:rPr lang="en-US" sz="2000" dirty="0" err="1">
                <a:latin typeface="Times New Roman" pitchFamily="18" charset="0"/>
                <a:ea typeface="TimesNewRomanPSMT"/>
                <a:cs typeface="Times New Roman" pitchFamily="18" charset="0"/>
              </a:rPr>
              <a:t>vit</a:t>
            </a:r>
            <a:r>
              <a:rPr lang="en-US" sz="2000" dirty="0">
                <a:latin typeface="Times New Roman" pitchFamily="18" charset="0"/>
                <a:ea typeface="TimesNewRomanPSMT"/>
                <a:cs typeface="Times New Roman" pitchFamily="18" charset="0"/>
              </a:rPr>
              <a:t>. E-OH     →   ROOH   + </a:t>
            </a:r>
            <a:r>
              <a:rPr lang="en-US" sz="2000" dirty="0" err="1">
                <a:latin typeface="Times New Roman" pitchFamily="18" charset="0"/>
                <a:ea typeface="TimesNewRomanPSMT"/>
                <a:cs typeface="Times New Roman" pitchFamily="18" charset="0"/>
              </a:rPr>
              <a:t>vit</a:t>
            </a:r>
            <a:r>
              <a:rPr lang="en-US" sz="2000" dirty="0">
                <a:latin typeface="Times New Roman" pitchFamily="18" charset="0"/>
                <a:ea typeface="TimesNewRomanPSMT"/>
                <a:cs typeface="Times New Roman" pitchFamily="18" charset="0"/>
              </a:rPr>
              <a:t>. E-O</a:t>
            </a:r>
            <a:r>
              <a:rPr lang="en-US" sz="2000" dirty="0">
                <a:latin typeface="Calibri"/>
                <a:ea typeface="TimesNewRomanPSMT"/>
                <a:cs typeface="Times New Roman" pitchFamily="18" charset="0"/>
              </a:rPr>
              <a:t>•</a:t>
            </a:r>
            <a:r>
              <a:rPr lang="en-US" sz="2000" dirty="0">
                <a:latin typeface="Times New Roman" pitchFamily="18" charset="0"/>
                <a:ea typeface="TimesNewRomanPSMT"/>
                <a:cs typeface="Times New Roman" pitchFamily="18" charset="0"/>
              </a:rPr>
              <a:t>                             </a:t>
            </a:r>
            <a:endParaRPr lang="fr-FR" sz="20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Times New Roman" pitchFamily="18" charset="0"/>
                <a:ea typeface="TimesNewRomanPSMT"/>
                <a:cs typeface="Times New Roman" pitchFamily="18" charset="0"/>
              </a:rPr>
              <a:t>                                   </a:t>
            </a:r>
            <a:r>
              <a:rPr lang="fr-FR" sz="2000" dirty="0">
                <a:latin typeface="Times New Roman" pitchFamily="18" charset="0"/>
                <a:ea typeface="TimesNewRomanPSMT"/>
                <a:cs typeface="Times New Roman" pitchFamily="18" charset="0"/>
              </a:rPr>
              <a:t>vit. E - O</a:t>
            </a:r>
            <a:r>
              <a:rPr lang="fr-FR" sz="2000" dirty="0">
                <a:latin typeface="Calibri"/>
                <a:ea typeface="TimesNewRomanPSMT"/>
                <a:cs typeface="Times New Roman" pitchFamily="18" charset="0"/>
              </a:rPr>
              <a:t>•</a:t>
            </a:r>
            <a:r>
              <a:rPr lang="fr-FR" sz="2000" dirty="0">
                <a:latin typeface="Times New Roman" pitchFamily="18" charset="0"/>
                <a:ea typeface="TimesNewRomanPSMT"/>
                <a:cs typeface="Times New Roman" pitchFamily="18" charset="0"/>
              </a:rPr>
              <a:t>   +     AH      →   vit. </a:t>
            </a:r>
            <a:r>
              <a:rPr lang="en-US" sz="2000" dirty="0">
                <a:latin typeface="Times New Roman" pitchFamily="18" charset="0"/>
                <a:ea typeface="TimesNewRomanPSMT"/>
                <a:cs typeface="Times New Roman" pitchFamily="18" charset="0"/>
              </a:rPr>
              <a:t>EOH + A</a:t>
            </a:r>
            <a:r>
              <a:rPr lang="en-US" sz="2000" dirty="0">
                <a:latin typeface="Calibri"/>
                <a:ea typeface="TimesNewRomanPSMT"/>
                <a:cs typeface="Times New Roman" pitchFamily="18" charset="0"/>
              </a:rPr>
              <a:t>•</a:t>
            </a:r>
            <a:r>
              <a:rPr lang="en-US" sz="2000" dirty="0">
                <a:latin typeface="Times New Roman" pitchFamily="18" charset="0"/>
                <a:ea typeface="TimesNewRomanPSMT"/>
                <a:cs typeface="Times New Roman" pitchFamily="18" charset="0"/>
              </a:rPr>
              <a:t>                                   </a:t>
            </a:r>
            <a:endParaRPr lang="fr-FR" sz="8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age 8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80745" y="3836699"/>
            <a:ext cx="4200525" cy="1743447"/>
          </a:xfrm>
          <a:prstGeom prst="rect">
            <a:avLst/>
          </a:prstGeom>
          <a:noFill/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642392" y="5842337"/>
            <a:ext cx="1090721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Low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Schéma des réactions d'élimination des radicaux lipidiques par les vitamines E et C.</a:t>
            </a:r>
            <a:r>
              <a:rPr lang="fr-FR" sz="2000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lang="fr-FR" sz="20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(LOO•) : radical </a:t>
            </a:r>
            <a:r>
              <a:rPr lang="fr-FR" sz="2000" dirty="0" err="1">
                <a:latin typeface="Calibri" pitchFamily="34" charset="0"/>
                <a:ea typeface="Times New Roman" pitchFamily="18" charset="0"/>
                <a:cs typeface="Arial" pitchFamily="34" charset="0"/>
              </a:rPr>
              <a:t>peroxyle</a:t>
            </a:r>
            <a:r>
              <a:rPr lang="fr-FR" sz="20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 lipidique, (LOOH) : </a:t>
            </a:r>
            <a:r>
              <a:rPr lang="fr-FR" sz="2000" dirty="0" err="1">
                <a:latin typeface="Calibri" pitchFamily="34" charset="0"/>
                <a:ea typeface="Times New Roman" pitchFamily="18" charset="0"/>
                <a:cs typeface="Arial" pitchFamily="34" charset="0"/>
              </a:rPr>
              <a:t>hydroperoxyle</a:t>
            </a:r>
            <a:r>
              <a:rPr lang="fr-FR" sz="20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 lipidique, (GSH) : glutathion réduit, (GSSG) : </a:t>
            </a:r>
            <a:r>
              <a:rPr lang="fr-FR" sz="2000" dirty="0" err="1">
                <a:latin typeface="Calibri" pitchFamily="34" charset="0"/>
                <a:ea typeface="Times New Roman" pitchFamily="18" charset="0"/>
                <a:cs typeface="Arial" pitchFamily="34" charset="0"/>
              </a:rPr>
              <a:t>gluthation</a:t>
            </a:r>
            <a:r>
              <a:rPr lang="fr-FR" sz="20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 oxydé, (LA) : acide </a:t>
            </a:r>
            <a:r>
              <a:rPr lang="fr-FR" sz="2000" dirty="0" err="1">
                <a:latin typeface="Calibri" pitchFamily="34" charset="0"/>
                <a:ea typeface="Times New Roman" pitchFamily="18" charset="0"/>
                <a:cs typeface="Arial" pitchFamily="34" charset="0"/>
              </a:rPr>
              <a:t>lipoïque</a:t>
            </a:r>
            <a:r>
              <a:rPr lang="fr-FR" sz="20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, (DHLA) : acide </a:t>
            </a:r>
            <a:r>
              <a:rPr lang="fr-FR" sz="2000" dirty="0" err="1">
                <a:latin typeface="Calibri" pitchFamily="34" charset="0"/>
                <a:ea typeface="Times New Roman" pitchFamily="18" charset="0"/>
                <a:cs typeface="Arial" pitchFamily="34" charset="0"/>
              </a:rPr>
              <a:t>dihydrolipoïque</a:t>
            </a:r>
            <a:r>
              <a:rPr lang="fr-FR" sz="20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fr-FR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05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6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847528" y="332657"/>
            <a:ext cx="856895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000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Les oligoéléments </a:t>
            </a:r>
            <a:endParaRPr lang="fr-FR" sz="20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Les oligoéléments sont des composantes essentielles au métabolisme comme : Cu, Zn, Se et Mn, ils sont indispensables à l’activité des enzymes anti-oxydantes</a:t>
            </a:r>
            <a:r>
              <a:rPr lang="fr-FR" sz="20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2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16480" y="994376"/>
            <a:ext cx="609600" cy="609600"/>
          </a:xfrm>
          <a:prstGeom prst="rect">
            <a:avLst/>
          </a:prstGeom>
          <a:solidFill>
            <a:srgbClr val="FF0000"/>
          </a:solidFill>
        </p:spPr>
      </p:pic>
    </p:spTree>
    <p:extLst>
      <p:ext uri="{BB962C8B-B14F-4D97-AF65-F5344CB8AC3E}">
        <p14:creationId xmlns:p14="http://schemas.microsoft.com/office/powerpoint/2010/main" val="12963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333</Words>
  <Application>Microsoft Office PowerPoint</Application>
  <PresentationFormat>Grand écran</PresentationFormat>
  <Paragraphs>43</Paragraphs>
  <Slides>4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3" baseType="lpstr">
      <vt:lpstr>Andalus</vt:lpstr>
      <vt:lpstr>Arial</vt:lpstr>
      <vt:lpstr>Calibri</vt:lpstr>
      <vt:lpstr>Calibri Light</vt:lpstr>
      <vt:lpstr>Garamond</vt:lpstr>
      <vt:lpstr>Monotype Corsiva</vt:lpstr>
      <vt:lpstr>Times New Roman</vt:lpstr>
      <vt:lpstr>TimesNewRomanPSMT</vt:lpstr>
      <vt:lpstr>Thème Office</vt:lpstr>
      <vt:lpstr>    Stress oxydant  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Windows</dc:creator>
  <cp:lastModifiedBy>Utilisateur Windows</cp:lastModifiedBy>
  <cp:revision>3</cp:revision>
  <dcterms:created xsi:type="dcterms:W3CDTF">2020-06-01T02:01:01Z</dcterms:created>
  <dcterms:modified xsi:type="dcterms:W3CDTF">2020-06-01T02:13:41Z</dcterms:modified>
</cp:coreProperties>
</file>