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8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0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98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5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51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95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0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7756-CD0B-4327-A708-803E7C3CCC0A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94AF-5481-4D53-8570-19FE391C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3563938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Stress </a:t>
            </a:r>
            <a:r>
              <a:rPr lang="fr-F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oxydant</a:t>
            </a:r>
            <a: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endParaRPr lang="fr-FR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847850" y="1341438"/>
            <a:ext cx="36210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800">
              <a:latin typeface="Garamond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47850" y="1628775"/>
            <a:ext cx="7920038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FFFFFF"/>
                </a:solidFill>
                <a:latin typeface="Garamond" pitchFamily="18" charset="0"/>
              </a:rPr>
              <a:t>Déséquilibre entre les antioxydants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>
                <a:solidFill>
                  <a:srgbClr val="FFFFFF"/>
                </a:solidFill>
                <a:latin typeface="Garamond" pitchFamily="18" charset="0"/>
              </a:rPr>
              <a:t>et les oxydants, en faveur de ces derniers.</a:t>
            </a:r>
            <a:r>
              <a:rPr lang="fr-F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br>
              <a:rPr lang="fr-F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</a:br>
            <a:endParaRPr lang="fr-FR" sz="2800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774826" y="2708276"/>
            <a:ext cx="8569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800">
              <a:latin typeface="Garamond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3935413" y="4452939"/>
            <a:ext cx="5040312" cy="12795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7608889" y="2781301"/>
            <a:ext cx="2122487" cy="16922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66FF">
                  <a:gamma/>
                  <a:shade val="41961"/>
                  <a:invGamma/>
                </a:srgbClr>
              </a:gs>
              <a:gs pos="50000">
                <a:srgbClr val="CC66FF">
                  <a:alpha val="92000"/>
                </a:srgbClr>
              </a:gs>
              <a:gs pos="100000">
                <a:srgbClr val="CC66FF">
                  <a:gamma/>
                  <a:shade val="41961"/>
                  <a:invGamma/>
                </a:srgbClr>
              </a:gs>
            </a:gsLst>
            <a:lin ang="5400000" scaled="1"/>
          </a:gradFill>
          <a:ln w="19050" cap="rnd">
            <a:solidFill>
              <a:srgbClr val="FF00FF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FF00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927351" y="3752851"/>
            <a:ext cx="2124075" cy="208756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FFFF">
                  <a:gamma/>
                  <a:shade val="50588"/>
                  <a:invGamma/>
                </a:srgbClr>
              </a:gs>
              <a:gs pos="50000">
                <a:srgbClr val="00FFFF">
                  <a:alpha val="98000"/>
                </a:srgbClr>
              </a:gs>
              <a:gs pos="100000">
                <a:srgbClr val="00FFFF">
                  <a:gamma/>
                  <a:shade val="50588"/>
                  <a:invGamma/>
                </a:srgbClr>
              </a:gs>
            </a:gsLst>
            <a:lin ang="5400000" scaled="1"/>
          </a:gradFill>
          <a:ln w="19050" cap="rnd">
            <a:solidFill>
              <a:srgbClr val="00FFFF"/>
            </a:solidFill>
            <a:prstDash val="sysDot"/>
            <a:round/>
            <a:headEnd/>
            <a:tailEnd/>
          </a:ln>
          <a:effectLst>
            <a:prstShdw prst="shdw18" dist="17961" dir="13500000">
              <a:srgbClr val="00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6746876" y="4976813"/>
            <a:ext cx="212725" cy="811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252788" y="4837113"/>
            <a:ext cx="2336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400">
                <a:latin typeface="Times New Roman" pitchFamily="18" charset="0"/>
              </a:rPr>
              <a:t>Oxydants</a:t>
            </a:r>
            <a:endParaRPr lang="fr-FR" sz="2400">
              <a:latin typeface="Garamond" pitchFamily="18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608888" y="3573464"/>
            <a:ext cx="2335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400">
                <a:latin typeface="Times New Roman" pitchFamily="18" charset="0"/>
              </a:rPr>
              <a:t>Antioxydants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6167438" y="1357298"/>
            <a:ext cx="2428892" cy="1214446"/>
          </a:xfrm>
          <a:prstGeom prst="wedgeEllipseCallout">
            <a:avLst>
              <a:gd name="adj1" fmla="val 24420"/>
              <a:gd name="adj2" fmla="val 6997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SOD, Catalase,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Glutathion peroxydase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ulle ronde 12"/>
          <p:cNvSpPr/>
          <p:nvPr/>
        </p:nvSpPr>
        <p:spPr>
          <a:xfrm>
            <a:off x="6881818" y="4714884"/>
            <a:ext cx="2428892" cy="1214446"/>
          </a:xfrm>
          <a:prstGeom prst="wedgeEllipseCallout">
            <a:avLst>
              <a:gd name="adj1" fmla="val 57481"/>
              <a:gd name="adj2" fmla="val -9405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Vitamine C, E, Caroténoïdes,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Polyphénol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09918" y="3000373"/>
            <a:ext cx="1561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ndalus" pitchFamily="2" charset="-78"/>
                <a:cs typeface="Andalus" pitchFamily="2" charset="-78"/>
              </a:rPr>
              <a:t>Tabac </a:t>
            </a:r>
          </a:p>
          <a:p>
            <a:r>
              <a:rPr lang="fr-FR" sz="2000" b="1" dirty="0">
                <a:latin typeface="Andalus" pitchFamily="2" charset="-78"/>
                <a:cs typeface="Andalus" pitchFamily="2" charset="-78"/>
              </a:rPr>
              <a:t>Alcool</a:t>
            </a:r>
          </a:p>
          <a:p>
            <a:r>
              <a:rPr lang="fr-FR" sz="2000" b="1" dirty="0">
                <a:latin typeface="Andalus" pitchFamily="2" charset="-78"/>
                <a:cs typeface="Andalus" pitchFamily="2" charset="-78"/>
              </a:rPr>
              <a:t>Pollution</a:t>
            </a:r>
          </a:p>
          <a:p>
            <a:r>
              <a:rPr lang="fr-FR" sz="2000" b="1" dirty="0">
                <a:latin typeface="Andalus" pitchFamily="2" charset="-78"/>
                <a:cs typeface="Andalus" pitchFamily="2" charset="-78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3455795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60" grpId="0" animBg="1"/>
      <p:bldP spid="10261" grpId="0"/>
      <p:bldP spid="10262" grpId="0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19536" y="65529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antioxydants enzymatiques 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lutter contre l’excès de production des ERO, l’organisme dispose d’un système d’enzymes antioxydants ubiquitaires 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activé suite à l’induction d’un stress oxydant, elle comprend des enzymes comme le</a:t>
            </a: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</a:t>
            </a:r>
            <a:r>
              <a:rPr lang="fr-FR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superoxydes</a:t>
            </a: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dismutases</a:t>
            </a: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(SOD), les glutathions peroxydases et réductases  (</a:t>
            </a:r>
            <a:r>
              <a:rPr lang="fr-FR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GPx</a:t>
            </a: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GR) et la catalase (CAT) qui catalysent les réactions suivantes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Dismutation</a:t>
            </a: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l'anion </a:t>
            </a:r>
            <a:r>
              <a:rPr lang="fr-FR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superoxyde</a:t>
            </a:r>
            <a:r>
              <a:rPr lang="fr-FR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 la SOD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AutoShape 25"/>
          <p:cNvSpPr>
            <a:spLocks noChangeShapeType="1"/>
          </p:cNvSpPr>
          <p:nvPr/>
        </p:nvSpPr>
        <p:spPr bwMode="auto">
          <a:xfrm>
            <a:off x="4079776" y="2204864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1241" y="1797490"/>
            <a:ext cx="6728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2O</a:t>
            </a:r>
            <a:r>
              <a:rPr lang="fr-FR" sz="12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+ 2H</a:t>
            </a:r>
            <a:r>
              <a:rPr lang="fr-FR" sz="12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fr-FR" sz="12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SOD	                </a:t>
            </a: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fr-FR" sz="12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fr-FR" sz="12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+O</a:t>
            </a:r>
            <a:r>
              <a:rPr lang="fr-FR" sz="12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                                                                                   </a:t>
            </a:r>
            <a:r>
              <a:rPr lang="fr-FR" sz="800" dirty="0"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524000" y="2568188"/>
            <a:ext cx="50401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 peroxyde d'hydrogène est réduit en molécule d’eau par la Catalase.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524001" y="2905780"/>
            <a:ext cx="816441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fr-FR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2H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b="1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fr-FR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Catalase      </a:t>
            </a:r>
            <a:r>
              <a:rPr lang="fr-FR" sz="1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2H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  +  O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                                                                                                     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(10</a:t>
            </a:r>
            <a:r>
              <a:rPr lang="fr-FR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 peroxyde d'hydrogène est réduit par la glutathion peroxydase avec formation du glutathion sous sa forme oxydée.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524000" y="3800073"/>
            <a:ext cx="54038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H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+  2 GSH</a:t>
            </a:r>
            <a:r>
              <a:rPr lang="fr-FR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GPX               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2H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   +  GSSG                                 (11)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646061" y="3869904"/>
            <a:ext cx="680513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lang="fr-FR" sz="1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endParaRPr lang="fr-FR" sz="1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r>
              <a:rPr lang="fr-FR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ROOH   +  2 GSH</a:t>
            </a:r>
            <a:r>
              <a:rPr lang="fr-FR" sz="1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GPX             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GSSG  + ROH +H</a:t>
            </a:r>
            <a:r>
              <a:rPr lang="fr-FR" sz="1200" baseline="-30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                          (12</a:t>
            </a:r>
            <a:r>
              <a:rPr lang="fr-FR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endParaRPr lang="fr-FR" sz="1200" dirty="0">
              <a:latin typeface="Calibri" pitchFamily="34" charset="0"/>
              <a:cs typeface="Arial" pitchFamily="34" charset="0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r>
              <a:rPr lang="fr-FR" sz="1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La glutathion sous sa forme oxydée est régénéré en glutathion par la GSH réductase qui utilise le </a:t>
            </a:r>
            <a:r>
              <a:rPr lang="fr-FR" sz="1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NADPH</a:t>
            </a:r>
            <a:r>
              <a:rPr lang="fr-FR" sz="1200" dirty="0" smtClean="0">
                <a:solidFill>
                  <a:srgbClr val="0D0D0D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24001" y="4926361"/>
            <a:ext cx="6261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GSSG + NADPH + H</a:t>
            </a:r>
            <a:r>
              <a:rPr lang="en-US" sz="1200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GR           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2GSH   +   NADP</a:t>
            </a:r>
            <a:r>
              <a:rPr lang="en-US" sz="1200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                                                   </a:t>
            </a:r>
            <a:r>
              <a:rPr lang="fr-FR" sz="800" dirty="0"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5"/>
          <p:cNvSpPr>
            <a:spLocks noChangeShapeType="1"/>
          </p:cNvSpPr>
          <p:nvPr/>
        </p:nvSpPr>
        <p:spPr bwMode="auto">
          <a:xfrm>
            <a:off x="3778251" y="3163161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25"/>
          <p:cNvSpPr>
            <a:spLocks noChangeShapeType="1"/>
          </p:cNvSpPr>
          <p:nvPr/>
        </p:nvSpPr>
        <p:spPr bwMode="auto">
          <a:xfrm>
            <a:off x="3377686" y="4077072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25"/>
          <p:cNvSpPr>
            <a:spLocks noChangeShapeType="1"/>
          </p:cNvSpPr>
          <p:nvPr/>
        </p:nvSpPr>
        <p:spPr bwMode="auto">
          <a:xfrm>
            <a:off x="3834930" y="4439290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25"/>
          <p:cNvSpPr>
            <a:spLocks noChangeShapeType="1"/>
          </p:cNvSpPr>
          <p:nvPr/>
        </p:nvSpPr>
        <p:spPr bwMode="auto">
          <a:xfrm>
            <a:off x="3834930" y="5388026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1211" y="511629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050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31504" y="370399"/>
            <a:ext cx="8856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lang="fr-FR" sz="1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antioxydants non enzymatiques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Contrairement aux enzymes </a:t>
            </a:r>
            <a:r>
              <a:rPr lang="fr-FR" sz="16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antioxydantes</a:t>
            </a:r>
            <a:r>
              <a:rPr lang="fr-F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, la plupart de ces composants ne sont pas synthétisés par l’organisme.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Protéines non enzymatiques</a:t>
            </a:r>
            <a:endParaRPr lang="fr-FR" sz="1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Cette première ligne de défense prévient la surproduction de radicaux libres de l’oxygène en inactivant les molécules endogènes qui initient des réactions radicalaires. </a:t>
            </a:r>
            <a:r>
              <a:rPr lang="fr-F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Parmi ces protéines on cite le glutathion, </a:t>
            </a:r>
            <a:r>
              <a:rPr lang="fr-FR" sz="1600" dirty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arginine,</a:t>
            </a:r>
            <a:r>
              <a:rPr lang="fr-F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coenzyme Q10, mélatonine, acide urique, bilirubine, 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enzymes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ferroxydases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ainsi que des protéines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chélatrices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fer (transferrine, hémosidérine,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lactoférine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et du cuivre (albumine, </a:t>
            </a:r>
            <a:r>
              <a:rPr lang="fr-FR" sz="1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céruloplasmine</a:t>
            </a:r>
            <a:r>
              <a:rPr lang="fr-FR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3412527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Les vitamines 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3688" y="498566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61257" y="3900110"/>
            <a:ext cx="866067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                  </a:t>
            </a:r>
            <a:r>
              <a:rPr lang="en-US" sz="2000" baseline="30000" dirty="0">
                <a:latin typeface="Times New Roman" pitchFamily="18" charset="0"/>
                <a:ea typeface="TimesNewRomanPSMT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O</a:t>
            </a:r>
            <a:r>
              <a:rPr lang="en-US" sz="2000" baseline="-30000" dirty="0">
                <a:latin typeface="Times New Roman" pitchFamily="18" charset="0"/>
                <a:ea typeface="TimesNewRomanPSMT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ea typeface="TimesNewRomanPSMT"/>
                <a:cs typeface="Times New Roman" pitchFamily="18" charset="0"/>
              </a:rPr>
              <a:t>carot</a:t>
            </a:r>
            <a:r>
              <a:rPr lang="en-US" sz="2000" dirty="0" err="1">
                <a:latin typeface="Calibri"/>
                <a:ea typeface="TimesNewRomanPSMT"/>
                <a:cs typeface="Times New Roman" pitchFamily="18" charset="0"/>
              </a:rPr>
              <a:t>è</a:t>
            </a:r>
            <a:r>
              <a:rPr lang="en-US" sz="2000" dirty="0" err="1">
                <a:latin typeface="Times New Roman" pitchFamily="18" charset="0"/>
                <a:ea typeface="TimesNewRomanPSMT"/>
                <a:cs typeface="Times New Roman" pitchFamily="18" charset="0"/>
              </a:rPr>
              <a:t>ne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→ O</a:t>
            </a:r>
            <a:r>
              <a:rPr lang="en-US" sz="2000" baseline="-30000" dirty="0">
                <a:latin typeface="Times New Roman" pitchFamily="18" charset="0"/>
                <a:ea typeface="TimesNewRomanPSMT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ea typeface="TimesNewRomanPSMT"/>
                <a:cs typeface="Times New Roman" pitchFamily="18" charset="0"/>
              </a:rPr>
              <a:t>carot</a:t>
            </a:r>
            <a:r>
              <a:rPr lang="en-US" sz="2000" dirty="0" err="1">
                <a:latin typeface="Calibri"/>
                <a:ea typeface="TimesNewRomanPSMT"/>
                <a:cs typeface="Times New Roman" pitchFamily="18" charset="0"/>
              </a:rPr>
              <a:t>è</a:t>
            </a:r>
            <a:r>
              <a:rPr lang="en-US" sz="2000" dirty="0" err="1">
                <a:latin typeface="Times New Roman" pitchFamily="18" charset="0"/>
                <a:ea typeface="TimesNewRomanPSMT"/>
                <a:cs typeface="Times New Roman" pitchFamily="18" charset="0"/>
              </a:rPr>
              <a:t>ne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                    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              ROO</a:t>
            </a:r>
            <a:r>
              <a:rPr lang="en-US" sz="2000" dirty="0">
                <a:latin typeface="Calibri"/>
                <a:ea typeface="TimesNewRomanPSMT"/>
                <a:cs typeface="Times New Roman" pitchFamily="18" charset="0"/>
              </a:rPr>
              <a:t>•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+   </a:t>
            </a:r>
            <a:r>
              <a:rPr lang="en-US" sz="2000" dirty="0" err="1">
                <a:latin typeface="Times New Roman" pitchFamily="18" charset="0"/>
                <a:ea typeface="TimesNewRomanPSMT"/>
                <a:cs typeface="Times New Roman" pitchFamily="18" charset="0"/>
              </a:rPr>
              <a:t>vit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. E-OH     →   ROOH   + </a:t>
            </a:r>
            <a:r>
              <a:rPr lang="en-US" sz="2000" dirty="0" err="1">
                <a:latin typeface="Times New Roman" pitchFamily="18" charset="0"/>
                <a:ea typeface="TimesNewRomanPSMT"/>
                <a:cs typeface="Times New Roman" pitchFamily="18" charset="0"/>
              </a:rPr>
              <a:t>vit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. E-O</a:t>
            </a:r>
            <a:r>
              <a:rPr lang="en-US" sz="2000" dirty="0">
                <a:latin typeface="Calibri"/>
                <a:ea typeface="TimesNewRomanPSMT"/>
                <a:cs typeface="Times New Roman" pitchFamily="18" charset="0"/>
              </a:rPr>
              <a:t>•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    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            </a:t>
            </a:r>
            <a:r>
              <a:rPr lang="fr-FR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vit. E - O</a:t>
            </a:r>
            <a:r>
              <a:rPr lang="fr-FR" sz="2000" dirty="0">
                <a:latin typeface="Calibri"/>
                <a:ea typeface="TimesNewRomanPSMT"/>
                <a:cs typeface="Times New Roman" pitchFamily="18" charset="0"/>
              </a:rPr>
              <a:t>•</a:t>
            </a:r>
            <a:r>
              <a:rPr lang="fr-FR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+     AH      →   vit. 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EOH + A</a:t>
            </a:r>
            <a:r>
              <a:rPr lang="en-US" sz="2000" dirty="0">
                <a:latin typeface="Calibri"/>
                <a:ea typeface="TimesNewRomanPSMT"/>
                <a:cs typeface="Times New Roman" pitchFamily="18" charset="0"/>
              </a:rPr>
              <a:t>•</a:t>
            </a:r>
            <a:r>
              <a:rPr lang="en-US" sz="2000" dirty="0">
                <a:latin typeface="Times New Roman" pitchFamily="18" charset="0"/>
                <a:ea typeface="TimesNewRomanPSMT"/>
                <a:cs typeface="Times New Roman" pitchFamily="18" charset="0"/>
              </a:rPr>
              <a:t>                                   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0745" y="3836699"/>
            <a:ext cx="4200525" cy="1743447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2392" y="5842337"/>
            <a:ext cx="109072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Schéma des réactions d'élimination des radicaux lipidiques par les vitamines E et C.</a:t>
            </a:r>
            <a:r>
              <a:rPr 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(LOO•) : radical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peroxyle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lipidique, (LOOH) :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hydroperoxyle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lipidique, (GSH) : glutathion réduit, (GSSG) :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gluthation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oxydé, (LA) : acide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lipoïque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, (DHLA) : acide </a:t>
            </a:r>
            <a:r>
              <a:rPr lang="fr-FR" sz="20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dihydrolipoïque</a:t>
            </a:r>
            <a:r>
              <a:rPr lang="fr-FR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47528" y="332657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Les oligoéléments </a:t>
            </a:r>
            <a:endParaRPr lang="fr-FR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Les oligoéléments sont des composantes essentielles au métabolisme comme : Cu, Zn, Se et Mn, ils sont indispensables à l’activité des enzymes anti-oxydantes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6480" y="994376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29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333</Words>
  <Application>Microsoft Office PowerPoint</Application>
  <PresentationFormat>Grand écran</PresentationFormat>
  <Paragraphs>43</Paragraphs>
  <Slides>4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Andalus</vt:lpstr>
      <vt:lpstr>Arial</vt:lpstr>
      <vt:lpstr>Calibri</vt:lpstr>
      <vt:lpstr>Calibri Light</vt:lpstr>
      <vt:lpstr>Garamond</vt:lpstr>
      <vt:lpstr>Monotype Corsiva</vt:lpstr>
      <vt:lpstr>Times New Roman</vt:lpstr>
      <vt:lpstr>TimesNewRomanPSMT</vt:lpstr>
      <vt:lpstr>Thème Office</vt:lpstr>
      <vt:lpstr>    Stress oxydant 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3</cp:revision>
  <dcterms:created xsi:type="dcterms:W3CDTF">2020-06-01T02:01:01Z</dcterms:created>
  <dcterms:modified xsi:type="dcterms:W3CDTF">2020-06-01T02:13:41Z</dcterms:modified>
</cp:coreProperties>
</file>