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468" r:id="rId2"/>
    <p:sldId id="469" r:id="rId3"/>
    <p:sldId id="256" r:id="rId4"/>
    <p:sldId id="297" r:id="rId5"/>
    <p:sldId id="300" r:id="rId6"/>
    <p:sldId id="257" r:id="rId7"/>
    <p:sldId id="342" r:id="rId8"/>
    <p:sldId id="343" r:id="rId9"/>
    <p:sldId id="258" r:id="rId10"/>
    <p:sldId id="344" r:id="rId11"/>
    <p:sldId id="301" r:id="rId12"/>
    <p:sldId id="259" r:id="rId13"/>
    <p:sldId id="461" r:id="rId14"/>
    <p:sldId id="260" r:id="rId15"/>
    <p:sldId id="261" r:id="rId16"/>
    <p:sldId id="262" r:id="rId17"/>
    <p:sldId id="345" r:id="rId18"/>
    <p:sldId id="263" r:id="rId19"/>
    <p:sldId id="264" r:id="rId20"/>
    <p:sldId id="460" r:id="rId21"/>
    <p:sldId id="265" r:id="rId22"/>
    <p:sldId id="298" r:id="rId23"/>
    <p:sldId id="266" r:id="rId24"/>
    <p:sldId id="267" r:id="rId25"/>
    <p:sldId id="268" r:id="rId26"/>
    <p:sldId id="303" r:id="rId27"/>
    <p:sldId id="304" r:id="rId28"/>
    <p:sldId id="305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473" r:id="rId38"/>
    <p:sldId id="277" r:id="rId39"/>
    <p:sldId id="278" r:id="rId40"/>
    <p:sldId id="279" r:id="rId41"/>
    <p:sldId id="280" r:id="rId42"/>
    <p:sldId id="467" r:id="rId43"/>
    <p:sldId id="282" r:id="rId44"/>
    <p:sldId id="324" r:id="rId45"/>
    <p:sldId id="325" r:id="rId46"/>
    <p:sldId id="326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333" r:id="rId55"/>
    <p:sldId id="290" r:id="rId56"/>
    <p:sldId id="328" r:id="rId57"/>
    <p:sldId id="329" r:id="rId58"/>
    <p:sldId id="330" r:id="rId59"/>
    <p:sldId id="331" r:id="rId60"/>
    <p:sldId id="346" r:id="rId61"/>
    <p:sldId id="334" r:id="rId62"/>
    <p:sldId id="340" r:id="rId63"/>
    <p:sldId id="462" r:id="rId64"/>
    <p:sldId id="292" r:id="rId65"/>
    <p:sldId id="471" r:id="rId66"/>
    <p:sldId id="463" r:id="rId67"/>
    <p:sldId id="293" r:id="rId68"/>
    <p:sldId id="294" r:id="rId69"/>
    <p:sldId id="474" r:id="rId70"/>
    <p:sldId id="475" r:id="rId71"/>
    <p:sldId id="295" r:id="rId72"/>
    <p:sldId id="464" r:id="rId73"/>
    <p:sldId id="465" r:id="rId74"/>
    <p:sldId id="466" r:id="rId75"/>
    <p:sldId id="472" r:id="rId7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1" clrIdx="0">
    <p:extLst>
      <p:ext uri="{19B8F6BF-5375-455C-9EA6-DF929625EA0E}">
        <p15:presenceInfo xmlns:p15="http://schemas.microsoft.com/office/powerpoint/2012/main" xmlns="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8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0T14:58:32.496" idx="1">
    <p:pos x="10" y="10"/>
    <p:text>à laisser pour la partie ascomycétes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63275-C00F-4E7B-9A6B-C76507478954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B48F-43BC-41A3-9B77-C9ED85F2EC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337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microbiologieaz/glossaire-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Malgré des aspects aussi variés, les Ascomycètes possèdent en commun une caractéristique très importante : au sein de leurs fructifications, ils préparent l'éclosion d'organes d'un type tout à fait particulier, les 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dans lesquels sont produites des spores sexuelles haploïdes appelées ascospores. Par germination, une ascospore engendre des filaments plus ou moins anastomosés entre eux, constituant le 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mycélium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ce dernier montre une structure en principe cloisonnée, avec des parois cellulaires chitineuses. Plus rarement, les articles du mycélium se séparent et donnent alors des formes « levures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B48F-43BC-41A3-9B77-C9ED85F2EC1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057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germination des spores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libération des conidies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germination de la conidie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mycélium du champignon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rapprochement de deux filaments provenant de spores différentes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fusion des deux cellules à deux noyaux à n chromosomes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filament ascogène à 2 noyaux à n chromosomes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fusion des deux noyaux (2n) 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deux noyaux à n obtenus après la première division de la méiose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 noyaux à n (deuxième division de la méiose)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mitose ;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asque contenant 8 ascospores à n chromosomes chacune.</a:t>
            </a:r>
          </a:p>
          <a:p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 de la reproduction sexuée chez les ascomycètes 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Florimont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2009)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BBC1-9BD9-41B8-B0CF-19B0B9179CAA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354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 </a:t>
            </a:r>
            <a:r>
              <a:rPr lang="fr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spores asexuées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sont habituellement des </a:t>
            </a:r>
            <a:r>
              <a:rPr lang="fr-CA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conidies 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forment de longues chaînes au bout des </a:t>
            </a:r>
            <a:r>
              <a:rPr lang="fr-CA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conidiophores</a:t>
            </a:r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(structure reproductive de ce type de mycètes). Le mot conidie signifie poussière.</a:t>
            </a:r>
          </a:p>
          <a:p>
            <a:r>
              <a:rPr lang="fr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spores se détachent facilement de la chaine à la moindre perturbation à laquelle elles appartiennent et flottent dans l’air comme des grains de poussière. Les conidies germent ensuite et forment des mycéliums.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B48F-43BC-41A3-9B77-C9ED85F2EC1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313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anose="020B0604020202020204" pitchFamily="34" charset="0"/>
            </a:endParaRPr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fld id="{000DEF36-14A7-43F9-9F13-323559CAC8A0}" type="slidenum">
              <a:rPr lang="en-US">
                <a:latin typeface="Times New Roman" panose="02020603050405020304" pitchFamily="18" charset="0"/>
              </a:rPr>
              <a:pPr eaLnBrk="1" hangingPunct="1"/>
              <a:t>29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62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465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91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808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413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2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31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445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501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559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3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836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47D6-44F4-464C-A60F-7582C6392348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1E9E-F27E-4E97-A9BD-2BFB45FBA2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213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su.nodak.edu/instruct/mcclean/plsc431/science/yeast-8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toirbotanique.fr/huile-essentielle-tea-tree-bio.html?utm_source=trafic_cible&amp;utm_medium=banniere&amp;utm_campaign=mycose&amp;utm_content=he_teatree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z/url?sa=i&amp;rct=j&amp;q=&amp;esrc=s&amp;source=images&amp;cd=&amp;cad=rja&amp;uact=8&amp;ved=0ahUKEwjliM326tjQAhWqBZoKHRq3D7wQjRwIBw&amp;url=http://www.mycology.adelaide.edu.au/Fungal_Descriptions/Hyphomycetes_(hyaline)/Penicillium/&amp;psig=AFQjCNHQKZj2lTfNGRinuQqTs19tUn1FPg&amp;ust=1480882346316126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76.jpeg"/><Relationship Id="rId2" Type="http://schemas.openxmlformats.org/officeDocument/2006/relationships/hyperlink" Target="http://www.google.dz/url?sa=i&amp;rct=j&amp;q=&amp;esrc=s&amp;source=images&amp;cd=&amp;cad=rja&amp;uact=8&amp;ved=0ahUKEwjM5fPR6djQAhVMOpoKHdEIBn0QjRwIBw&amp;url=http://www.univ-brest.fr/esiabscientifique/Mycologie/Classification/Ascomycota/Classification+Alexopoulos/Classif-Plectomycete&amp;psig=AFQjCNGTamK7Upc8pcIXwYgnp8XOu4JpYQ&amp;ust=148088187988552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dz/url?sa=i&amp;rct=j&amp;q=&amp;esrc=s&amp;source=images&amp;cd=&amp;cad=rja&amp;uact=8&amp;ved=0ahUKEwj-npjP6tjQAhVJOJoKHZpJDn8QjRwIBw&amp;url=http://www.aspergillus.org.uk/images?shs_term_node_tid_depth=all&amp;page=6&amp;psig=AFQjCNFoUPmzkDQjB0htrcuPKTHRi5amxg&amp;ust=1480882211531032" TargetMode="External"/><Relationship Id="rId11" Type="http://schemas.openxmlformats.org/officeDocument/2006/relationships/image" Target="../media/image78.jpeg"/><Relationship Id="rId5" Type="http://schemas.openxmlformats.org/officeDocument/2006/relationships/image" Target="../media/image75.jpeg"/><Relationship Id="rId10" Type="http://schemas.openxmlformats.org/officeDocument/2006/relationships/hyperlink" Target="https://www.google.dz/url?sa=i&amp;rct=j&amp;q=&amp;esrc=s&amp;source=images&amp;cd=&amp;cad=rja&amp;uact=8&amp;ved=0ahUKEwjq_NCc69jQAhXhFJoKHWXXBdkQjRwIBw&amp;url=https://www.pinterest.com/pin/468515167454762652/&amp;psig=AFQjCNHQKZj2lTfNGRinuQqTs19tUn1FPg&amp;ust=1480882346316126" TargetMode="External"/><Relationship Id="rId4" Type="http://schemas.openxmlformats.org/officeDocument/2006/relationships/hyperlink" Target="http://www.google.dz/url?sa=i&amp;rct=j&amp;q=&amp;esrc=s&amp;source=images&amp;cd=&amp;cad=rja&amp;uact=8&amp;ved=0ahUKEwii8-ep6tjQAhWnA5oKHcyeDNkQjRwIBw&amp;url=http://www.safeaccessnow.org/aspergillus_and_organ_transplants&amp;psig=AFQjCNFoUPmzkDQjB0htrcuPKTHRi5amxg&amp;ust=1480882211531032" TargetMode="External"/><Relationship Id="rId9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www.google.dz/url?sa=i&amp;rct=j&amp;q=&amp;esrc=s&amp;source=images&amp;cd=&amp;cad=rja&amp;uact=8&amp;ved=0ahUKEwiRkMjz_tjQAhVFYJoKHaTZBMUQjRwIBw&amp;url=http://www.plantpath.cornell.edu/glossary/defs_a.htm&amp;psig=AFQjCNGyc06_lajHfonGHbLzUewCeEScKw&amp;ust=148088767591105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5.png"/><Relationship Id="rId2" Type="http://schemas.openxmlformats.org/officeDocument/2006/relationships/hyperlink" Target="http://www.google.dz/url?sa=i&amp;rct=j&amp;q=&amp;esrc=s&amp;source=images&amp;cd=&amp;cad=rja&amp;uact=8&amp;ved=0ahUKEwj8poql9NjQAhUEFSwKHXmmC3gQjRwIBw&amp;url=http://cuisipat.com/le-miso-et-la-recette-dune-creme-aperitive/&amp;psig=AFQjCNEQoXjOUW4x-BNOzKv0PPlkfsKBtA&amp;ust=148088485357627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dz/url?sa=i&amp;rct=j&amp;q=&amp;esrc=s&amp;source=images&amp;cd=&amp;cad=rja&amp;uact=8&amp;ved=0ahUKEwjRqJiM9djQAhVEDiwKHWGEDC4QjRwIBw&amp;url=http://www.suziwan.fr/produits-asiatiques/sauce-soja-sucree.aspx&amp;psig=AFQjCNFxkailuuVA1l_GnoD5hwiE9IkScA&amp;ust=1480885108204451" TargetMode="External"/><Relationship Id="rId5" Type="http://schemas.openxmlformats.org/officeDocument/2006/relationships/image" Target="../media/image84.jpeg"/><Relationship Id="rId4" Type="http://schemas.openxmlformats.org/officeDocument/2006/relationships/hyperlink" Target="http://www.google.dz/url?sa=i&amp;rct=j&amp;q=&amp;esrc=s&amp;source=images&amp;cd=&amp;cad=rja&amp;uact=8&amp;ved=0ahUKEwjcjoDk9NjQAhUBhSwKHaZFDQgQjRwIBw&amp;url=http://www.supertoinette.com/fiche-cuisine/112/sake.html&amp;psig=AFQjCNFrEbEHvrJZrcn2HDdBM8gM8kUISg&amp;ust=1480885006474134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google.dz/url?sa=i&amp;rct=j&amp;q=&amp;esrc=s&amp;source=images&amp;cd=&amp;cad=rja&amp;uact=8&amp;ved=0ahUKEwjKlITe9djQAhVEXiwKHTpyD_QQjRwIBw&amp;url=http://www.toutpratique.com/1-Toutes-les-taches/6049-acide-citrique-pour-enlever-le-tartre-la-rouille-.php&amp;psig=AFQjCNFY12h7kqB_K3rAYfxgGMtXQnmMyw&amp;ust=148088524544111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jpeg"/><Relationship Id="rId4" Type="http://schemas.openxmlformats.org/officeDocument/2006/relationships/hyperlink" Target="http://www.google.dz/url?sa=i&amp;rct=j&amp;q=&amp;esrc=s&amp;source=images&amp;cd=&amp;cad=rja&amp;uact=8&amp;ved=0ahUKEwifwIf19tjQAhVCG5oKHUtnCMkQjRwIBw&amp;url=http://www.biolabo.fr/biolabo/index.php/fr/?id=138&amp;psig=AFQjCNFIlLCWYlGfSnYjM3TWlPnPMDFVUw&amp;ust=1480885566238348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www.google.dz/url?sa=i&amp;rct=j&amp;q=&amp;esrc=s&amp;source=images&amp;cd=&amp;cad=rja&amp;uact=8&amp;ved=0ahUKEwiuxNLL-NjQAhVFBywKHaQBAZgQjRwIBw&amp;url=http://blzjeans.com/vetement-jean-homme/13247-jeans-delave-et-uve-design-et-original-japrag.html&amp;psig=AFQjCNHKHKYwAh72VgAfEuvqt8HFCklUdQ&amp;ust=148088603275355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jpeg"/><Relationship Id="rId4" Type="http://schemas.openxmlformats.org/officeDocument/2006/relationships/hyperlink" Target="http://www.google.dz/url?sa=i&amp;rct=j&amp;q=&amp;esrc=s&amp;source=images&amp;cd=&amp;cad=rja&amp;uact=8&amp;ved=&amp;url=http://www.nutri-tech.com.au/products/microbial-products/tricho-shield&amp;psig=AFQjCNF6nARPH8f4Ir2_kUJ2AgSM8bqpcQ&amp;ust=1480886211094675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www.google.dz/url?sa=i&amp;rct=j&amp;q=&amp;esrc=s&amp;source=images&amp;cd=&amp;cad=rja&amp;uact=8&amp;ved=0ahUKEwip4ILk-djQAhVIJpoKHVyrCI0QjRwIBw&amp;url=http://cellequiregardaitlesoleil.eklablog.com/moi-dieu-je-salis-tout-a117590936&amp;psig=AFQjCNHr6HFV6xiAI085PZu1ZsKyC6pKTw&amp;ust=148088632406604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hyperlink" Target="http://www.google.dz/url?sa=i&amp;rct=j&amp;q=&amp;esrc=s&amp;source=images&amp;cd=&amp;cad=rja&amp;uact=8&amp;ved=0ahUKEwj24Yv--djQAhUpQJoKHbYPBMUQjRwIBw&amp;url=http://tpehuilesessentielles.e-monsite.com/pages/la-moisissure/qu-est-ce-que-la-moisissure.html&amp;psig=AFQjCNEzgOiDAFgUXWWV8VMMp9eKgeF8HA&amp;ust=1480886414905997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880012"/>
            <a:ext cx="11620581" cy="1814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cours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 </a:t>
            </a:r>
          </a:p>
          <a:p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" Mycologie-Algologie-Virologie " 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r>
              <a:rPr lang="fr-FR" sz="2600" b="1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>" Troisième année Licence (L3) "</a:t>
            </a:r>
            <a: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  <a:t/>
            </a:r>
            <a:br>
              <a:rPr lang="fr-FR" sz="2600" dirty="0" smtClean="0">
                <a:solidFill>
                  <a:srgbClr val="002060"/>
                </a:solidFill>
                <a:latin typeface="Calisto MT" pitchFamily="18" charset="0"/>
                <a:cs typeface="Times New Roman" pitchFamily="18" charset="0"/>
              </a:rPr>
            </a:br>
            <a:endParaRPr lang="fr-FR" sz="2600" dirty="0">
              <a:solidFill>
                <a:srgbClr val="002060"/>
              </a:solidFill>
              <a:latin typeface="Calisto MT" pitchFamily="18" charset="0"/>
              <a:cs typeface="Times New Roman" pitchFamily="18" charset="0"/>
            </a:endParaRPr>
          </a:p>
        </p:txBody>
      </p:sp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491" y="1428736"/>
            <a:ext cx="2458228" cy="82866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77021" y="289154"/>
            <a:ext cx="54294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Ministère de l’enseignement supérieur et de la recherche scientifique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Université Abderrahmane MIRA de Bejaia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</a:t>
            </a:r>
            <a:r>
              <a:rPr lang="fr-FR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Sciences de la Nature et de la Vie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fr-FR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partement de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Microbiologie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71990" y="6286520"/>
            <a:ext cx="2149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acad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mique 2020-2021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09" y="5357827"/>
            <a:ext cx="2830300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70" y="5379274"/>
            <a:ext cx="3062605" cy="1478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41" y="5214951"/>
            <a:ext cx="2857521" cy="1094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78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20270" y="-1804124"/>
            <a:ext cx="4958972" cy="102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3899" y="302359"/>
            <a:ext cx="118781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Asexué 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Reste dominante par rapport à la reproduction sexué sauf en fin de phylum, parfois seule forme</a:t>
            </a:r>
          </a:p>
          <a:p>
            <a:r>
              <a:rPr lang="fr-FR" sz="2800" dirty="0" smtClean="0"/>
              <a:t> de multiplication existante (</a:t>
            </a:r>
            <a:r>
              <a:rPr lang="fr-FR" sz="2800" dirty="0" err="1"/>
              <a:t>A</a:t>
            </a:r>
            <a:r>
              <a:rPr lang="fr-FR" sz="2800" dirty="0" err="1" smtClean="0"/>
              <a:t>namorphe</a:t>
            </a:r>
            <a:r>
              <a:rPr lang="fr-FR" sz="2800" dirty="0" smtClean="0"/>
              <a:t> : </a:t>
            </a:r>
            <a:r>
              <a:rPr lang="fr-FR" sz="2800" dirty="0" err="1" smtClean="0"/>
              <a:t>Deutéromycétes</a:t>
            </a:r>
            <a:r>
              <a:rPr lang="fr-FR" sz="2800" dirty="0" smtClean="0"/>
              <a:t>)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Réalisée par des spores </a:t>
            </a:r>
            <a:r>
              <a:rPr lang="fr-FR" sz="2800" dirty="0" err="1" smtClean="0"/>
              <a:t>uninuclées</a:t>
            </a:r>
            <a:r>
              <a:rPr lang="fr-FR" sz="2800" dirty="0" smtClean="0"/>
              <a:t> (= </a:t>
            </a:r>
            <a:r>
              <a:rPr lang="fr-FR" sz="2800" dirty="0" smtClean="0">
                <a:solidFill>
                  <a:srgbClr val="FF0000"/>
                </a:solidFill>
              </a:rPr>
              <a:t>conidies</a:t>
            </a:r>
            <a:r>
              <a:rPr lang="fr-FR" sz="2800" dirty="0" smtClean="0"/>
              <a:t>) issues du bourgeonnement illimité de sporocyste spécialisés </a:t>
            </a:r>
          </a:p>
          <a:p>
            <a:r>
              <a:rPr lang="fr-FR" sz="2800" dirty="0" smtClean="0"/>
              <a:t>(= </a:t>
            </a:r>
            <a:r>
              <a:rPr lang="fr-FR" sz="2800" dirty="0" err="1" smtClean="0"/>
              <a:t>phialides</a:t>
            </a:r>
            <a:r>
              <a:rPr lang="fr-FR" sz="2800" dirty="0" smtClean="0"/>
              <a:t>), souvent groupées  l’extrémité d’un pédoncule (=</a:t>
            </a:r>
            <a:r>
              <a:rPr lang="fr-FR" sz="2800" dirty="0" err="1" smtClean="0"/>
              <a:t>conidiophore</a:t>
            </a:r>
            <a:r>
              <a:rPr lang="fr-FR" sz="2800" dirty="0" smtClean="0"/>
              <a:t>)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Par régression: simple bourgeonnement de cellules du thalle (</a:t>
            </a:r>
            <a:r>
              <a:rPr lang="fr-FR" sz="2800" dirty="0" err="1" smtClean="0">
                <a:solidFill>
                  <a:srgbClr val="FF0000"/>
                </a:solidFill>
              </a:rPr>
              <a:t>Blastospore</a:t>
            </a:r>
            <a:r>
              <a:rPr lang="fr-FR" sz="2800" dirty="0" smtClean="0"/>
              <a:t>, ex: levures)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Parfois fragmentation du mycélium en articles à parois épaisses = </a:t>
            </a:r>
            <a:r>
              <a:rPr lang="fr-FR" sz="2800" dirty="0" err="1" smtClean="0">
                <a:solidFill>
                  <a:srgbClr val="FF0000"/>
                </a:solidFill>
              </a:rPr>
              <a:t>chlamydospores</a:t>
            </a:r>
            <a:r>
              <a:rPr lang="fr-FR" sz="2800" dirty="0" smtClean="0">
                <a:solidFill>
                  <a:srgbClr val="FF0000"/>
                </a:solidFill>
              </a:rPr>
              <a:t>, </a:t>
            </a:r>
            <a:r>
              <a:rPr lang="fr-FR" sz="2800" dirty="0" err="1" smtClean="0">
                <a:solidFill>
                  <a:srgbClr val="FF0000"/>
                </a:solidFill>
              </a:rPr>
              <a:t>arthrospore</a:t>
            </a:r>
            <a:r>
              <a:rPr lang="fr-FR" sz="2800" dirty="0" smtClean="0"/>
              <a:t>, etc.  </a:t>
            </a:r>
            <a:endParaRPr lang="fr-FR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4191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3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1752600" y="9144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2800" b="1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fr-FR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fr-FR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fr-FR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Dominante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fr-FR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Réalisée par des spores </a:t>
            </a:r>
            <a:r>
              <a:rPr lang="fr-FR" sz="2800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uninuclées</a:t>
            </a:r>
            <a:r>
              <a:rPr lang="fr-FR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conidies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endParaRPr lang="fr-FR" sz="2800" b="1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endParaRPr lang="fr-FR" sz="2800" b="1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68" name="Picture 1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673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743200"/>
            <a:ext cx="2670175" cy="396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7036" y="193964"/>
            <a:ext cx="4191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4308" y="792079"/>
            <a:ext cx="351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Asexué </a:t>
            </a:r>
          </a:p>
        </p:txBody>
      </p:sp>
    </p:spTree>
    <p:extLst>
      <p:ext uri="{BB962C8B-B14F-4D97-AF65-F5344CB8AC3E}">
        <p14:creationId xmlns:p14="http://schemas.microsoft.com/office/powerpoint/2010/main" xmlns="" val="380077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2" y="180187"/>
            <a:ext cx="9037306" cy="66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1" y="1587500"/>
            <a:ext cx="9144000" cy="609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fr-FR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kern="0" dirty="0">
                <a:latin typeface="Times New Roman" pitchFamily="18" charset="0"/>
                <a:cs typeface="Times New Roman" pitchFamily="18" charset="0"/>
              </a:rPr>
              <a:t>Simple bourgeonnement: </a:t>
            </a:r>
            <a:r>
              <a:rPr lang="fr-FR" sz="2400" b="1" kern="0" dirty="0" err="1">
                <a:latin typeface="Times New Roman" pitchFamily="18" charset="0"/>
                <a:cs typeface="Times New Roman" pitchFamily="18" charset="0"/>
              </a:rPr>
              <a:t>Blastospores</a:t>
            </a:r>
            <a:endParaRPr lang="fr-FR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fr-FR" sz="2400" b="1" kern="0" dirty="0">
                <a:latin typeface="Times New Roman" pitchFamily="18" charset="0"/>
                <a:cs typeface="Times New Roman" pitchFamily="18" charset="0"/>
              </a:rPr>
              <a:t> Fragmentation du mycélium : </a:t>
            </a:r>
          </a:p>
          <a:p>
            <a:pPr algn="just" eaLnBrk="0" hangingPunct="0">
              <a:defRPr/>
            </a:pPr>
            <a:endParaRPr lang="fr-FR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fr-FR" sz="2400" b="1" kern="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400" b="1" kern="0" dirty="0" err="1">
                <a:latin typeface="Times New Roman" pitchFamily="18" charset="0"/>
                <a:cs typeface="Times New Roman" pitchFamily="18" charset="0"/>
              </a:rPr>
              <a:t>Arthrospores</a:t>
            </a:r>
            <a:r>
              <a:rPr lang="fr-FR" sz="2400" b="1" kern="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eaLnBrk="0" hangingPunct="0">
              <a:defRPr/>
            </a:pPr>
            <a:r>
              <a:rPr lang="fr-FR" sz="2400" b="1" kern="0" dirty="0">
                <a:latin typeface="Times New Roman" pitchFamily="18" charset="0"/>
                <a:cs typeface="Times New Roman" pitchFamily="18" charset="0"/>
              </a:rPr>
              <a:t>			                               </a:t>
            </a:r>
            <a:r>
              <a:rPr lang="fr-FR" sz="2400" b="1" kern="0" dirty="0" err="1">
                <a:latin typeface="Times New Roman" pitchFamily="18" charset="0"/>
                <a:cs typeface="Times New Roman" pitchFamily="18" charset="0"/>
              </a:rPr>
              <a:t>Chlamydospores</a:t>
            </a:r>
            <a:endParaRPr lang="fr-FR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fr-FR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Résultat de recherche d'images pour &quot;chlamydospo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290" y="3907042"/>
            <a:ext cx="2908110" cy="256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8" name="Picture 2" descr="Résultat de recherche d'images pour &quot;blastospores de levur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7527" y="217641"/>
            <a:ext cx="3574473" cy="28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AutoShape 4" descr="Résultat de recherche d'images pour &quot;arthrospores fungi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48135" name="AutoShape 6" descr="Résultat de recherche d'images pour &quot;arthrospores fungi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48136" name="AutoShape 8" descr="Résultat de recherche d'images pour &quot;arthrospores fungi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147466" name="Picture 10" descr="Résultat de recherche d'images pour &quot;arthrospores definitio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6870"/>
            <a:ext cx="2667000" cy="26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AutoShape 12" descr="Résultat de recherche d'images pour &quot;arthrospores definition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629892" y="616529"/>
            <a:ext cx="359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800" b="1" kern="0" dirty="0">
                <a:solidFill>
                  <a:srgbClr val="FFC000"/>
                </a:solidFill>
                <a:cs typeface="Times New Roman" pitchFamily="18" charset="0"/>
              </a:rPr>
              <a:t>Multiplication asexuée</a:t>
            </a:r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4191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4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fr-FR" sz="2400" b="1" dirty="0" err="1"/>
              <a:t>Phialide</a:t>
            </a:r>
            <a:r>
              <a:rPr lang="fr-FR" sz="2400" b="1" dirty="0"/>
              <a:t> offre un nombre illimité de spores 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pic>
        <p:nvPicPr>
          <p:cNvPr id="49155" name="Picture 2" descr="Résultat de recherche d'images pour &quot;zygomycèt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95400"/>
            <a:ext cx="34845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Résultat de recherche d'images pour &quot;zygomycota et phialid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44767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6" descr="Résultat de recherche d'images pour &quot;phialides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49158" name="Picture 8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789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361666" y="1565655"/>
            <a:ext cx="11373134" cy="5006595"/>
          </a:xfrm>
        </p:spPr>
        <p:txBody>
          <a:bodyPr>
            <a:normAutofit fontScale="90000"/>
          </a:bodyPr>
          <a:lstStyle/>
          <a:p>
            <a:pPr marL="363538" indent="-363538" algn="just"/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Fusion du </a:t>
            </a:r>
            <a:r>
              <a:rPr lang="fr-FR" sz="3100" dirty="0" err="1" smtClean="0"/>
              <a:t>trichogyne</a:t>
            </a:r>
            <a:r>
              <a:rPr lang="fr-FR" sz="3100" dirty="0" smtClean="0"/>
              <a:t> avec le </a:t>
            </a:r>
            <a:r>
              <a:rPr lang="fr-FR" sz="3100" dirty="0" err="1" smtClean="0"/>
              <a:t>spermatocyste</a:t>
            </a:r>
            <a:r>
              <a:rPr lang="fr-FR" sz="3100" dirty="0" smtClean="0"/>
              <a:t> = </a:t>
            </a:r>
            <a:r>
              <a:rPr lang="fr-FR" sz="3100" b="1" u="sng" dirty="0" err="1" smtClean="0"/>
              <a:t>Trichogamie</a:t>
            </a:r>
            <a:r>
              <a:rPr lang="fr-FR" sz="3100" b="1" dirty="0" smtClean="0"/>
              <a:t> </a:t>
            </a:r>
            <a:r>
              <a:rPr lang="fr-FR" sz="3100" dirty="0" smtClean="0"/>
              <a:t>; passage direct des noyaux mâles dans le gamétocyste femelle</a:t>
            </a:r>
            <a:br>
              <a:rPr lang="fr-FR" sz="3100" dirty="0" smtClean="0"/>
            </a:br>
            <a:r>
              <a:rPr lang="fr-FR" sz="3100" b="1" dirty="0" smtClean="0"/>
              <a:t> 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- </a:t>
            </a:r>
            <a:r>
              <a:rPr lang="fr-FR" sz="3100" b="1" dirty="0" smtClean="0"/>
              <a:t>Par régression </a:t>
            </a:r>
            <a:r>
              <a:rPr lang="fr-FR" sz="3100" dirty="0" smtClean="0"/>
              <a:t>: </a:t>
            </a:r>
            <a:r>
              <a:rPr lang="fr-FR" sz="3100" b="1" u="sng" dirty="0" smtClean="0"/>
              <a:t>Autogamie</a:t>
            </a:r>
            <a:r>
              <a:rPr lang="fr-FR" sz="3100" u="sng" dirty="0" smtClean="0"/>
              <a:t> </a:t>
            </a:r>
            <a:r>
              <a:rPr lang="fr-FR" sz="3100" dirty="0" smtClean="0"/>
              <a:t>(</a:t>
            </a:r>
            <a:r>
              <a:rPr lang="fr-FR" sz="3100" dirty="0" err="1" smtClean="0"/>
              <a:t>spermatocyste</a:t>
            </a:r>
            <a:r>
              <a:rPr lang="fr-FR" sz="3100" dirty="0" smtClean="0"/>
              <a:t> ne peut plus s’accoler au </a:t>
            </a:r>
            <a:r>
              <a:rPr lang="fr-FR" sz="3100" dirty="0" err="1" smtClean="0"/>
              <a:t>trichogyne</a:t>
            </a:r>
            <a:r>
              <a:rPr lang="fr-FR" sz="3100" dirty="0" smtClean="0"/>
              <a:t>, les noyaux du gamétocyste femelle s’apparient pour former un dicaryon)</a:t>
            </a:r>
            <a:br>
              <a:rPr lang="fr-FR" sz="3100" dirty="0" smtClean="0"/>
            </a:br>
            <a:r>
              <a:rPr lang="fr-FR" sz="3100" dirty="0" smtClean="0"/>
              <a:t> </a:t>
            </a:r>
            <a:br>
              <a:rPr lang="fr-FR" sz="3100" dirty="0" smtClean="0"/>
            </a:br>
            <a:r>
              <a:rPr lang="fr-FR" sz="3100" dirty="0" smtClean="0"/>
              <a:t>- </a:t>
            </a:r>
            <a:r>
              <a:rPr lang="fr-FR" sz="3100" b="1" dirty="0" smtClean="0"/>
              <a:t>Par surévolution </a:t>
            </a:r>
            <a:r>
              <a:rPr lang="fr-FR" sz="3100" dirty="0" smtClean="0"/>
              <a:t>: </a:t>
            </a:r>
            <a:r>
              <a:rPr lang="fr-FR" sz="3100" b="1" u="sng" dirty="0" err="1" smtClean="0"/>
              <a:t>Perittogamie</a:t>
            </a:r>
            <a:r>
              <a:rPr lang="fr-FR" sz="3100" b="1" u="sng" dirty="0" smtClean="0"/>
              <a:t> (</a:t>
            </a:r>
            <a:r>
              <a:rPr lang="fr-FR" sz="3100" dirty="0" smtClean="0"/>
              <a:t>fusion deux filaments </a:t>
            </a:r>
            <a:r>
              <a:rPr lang="fr-FR" sz="3100" dirty="0" err="1" smtClean="0"/>
              <a:t>haploides</a:t>
            </a:r>
            <a:r>
              <a:rPr lang="fr-FR" sz="3100" dirty="0" smtClean="0"/>
              <a:t>, plus de formation d’organes sexuels donc plus d’individus male et femelle ni de sexualité au sens classique)</a:t>
            </a:r>
            <a:br>
              <a:rPr lang="fr-FR" sz="3100" dirty="0" smtClean="0"/>
            </a:br>
            <a:r>
              <a:rPr lang="fr-FR" sz="2800" dirty="0" smtClean="0"/>
              <a:t> 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4191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3" y="1072633"/>
            <a:ext cx="3402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 sexuée </a:t>
            </a:r>
          </a:p>
        </p:txBody>
      </p:sp>
    </p:spTree>
    <p:extLst>
      <p:ext uri="{BB962C8B-B14F-4D97-AF65-F5344CB8AC3E}">
        <p14:creationId xmlns:p14="http://schemas.microsoft.com/office/powerpoint/2010/main" xmlns="" val="131757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34" y="157400"/>
            <a:ext cx="5591459" cy="653579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52133" y="2511189"/>
            <a:ext cx="2483892" cy="2661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091235" y="4844955"/>
            <a:ext cx="3086456" cy="2013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48085" y="3425297"/>
            <a:ext cx="122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Autogamie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77691" y="5851477"/>
            <a:ext cx="141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Périttogamie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1162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9234055" y="0"/>
            <a:ext cx="2957945" cy="651165"/>
          </a:xfrm>
        </p:spPr>
        <p:txBody>
          <a:bodyPr/>
          <a:lstStyle/>
          <a:p>
            <a:r>
              <a:rPr lang="fr-FR" sz="2400" b="1" dirty="0"/>
              <a:t>Reproduction sexuée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3491" y="1614055"/>
            <a:ext cx="4648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i="1" dirty="0" err="1"/>
              <a:t>Pyronema</a:t>
            </a:r>
            <a:r>
              <a:rPr lang="fr-FR" sz="2800" b="1" i="1" dirty="0"/>
              <a:t> </a:t>
            </a:r>
            <a:r>
              <a:rPr lang="fr-FR" sz="2800" b="1" i="1" dirty="0" err="1"/>
              <a:t>omphalodes</a:t>
            </a:r>
            <a:endParaRPr lang="fr-FR" sz="2800" dirty="0"/>
          </a:p>
        </p:txBody>
      </p:sp>
      <p:pic>
        <p:nvPicPr>
          <p:cNvPr id="51204" name="Picture 2" descr="Résultat de recherche d'images pour &quot;pyronema omphalod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51710"/>
            <a:ext cx="2895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437" y="2812473"/>
            <a:ext cx="27717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4191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9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ésultat de recherche d'images pour &quot;chytridiomycètes reproduc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206" y="0"/>
            <a:ext cx="8676564" cy="6587762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-1"/>
            <a:ext cx="3186545" cy="63730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488668"/>
            <a:ext cx="57560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Cycle de reproduction sexuée et asexuée des ascomycètes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7131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72608" y="2306342"/>
            <a:ext cx="7152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Partie Mycologie 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81168"/>
            <a:ext cx="7038109" cy="626621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"/>
            <a:ext cx="3186545" cy="63730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43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ésultat de recherche d'images pour &quot;chytridiomycètes reproduc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Résultat de recherche d'images pour &quot;pyronema omphalod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86401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"/>
            <a:ext cx="3186545" cy="63730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4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7" y="200384"/>
            <a:ext cx="9461343" cy="614642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-1"/>
            <a:ext cx="3186545" cy="63730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fr-FR" sz="2400" b="1" dirty="0">
                <a:latin typeface="+mn-lt"/>
              </a:rPr>
              <a:t>Formation des hyphes à crochets (</a:t>
            </a:r>
            <a:r>
              <a:rPr lang="fr-FR" sz="2400" b="1" dirty="0" err="1">
                <a:latin typeface="+mn-lt"/>
              </a:rPr>
              <a:t>dangeardies</a:t>
            </a:r>
            <a:r>
              <a:rPr lang="fr-FR" sz="2400" b="1" dirty="0">
                <a:latin typeface="+mn-lt"/>
              </a:rPr>
              <a:t>)</a:t>
            </a:r>
          </a:p>
        </p:txBody>
      </p:sp>
      <p:sp>
        <p:nvSpPr>
          <p:cNvPr id="54275" name="Espace réservé du contenu 2"/>
          <p:cNvSpPr>
            <a:spLocks noGrp="1"/>
          </p:cNvSpPr>
          <p:nvPr>
            <p:ph sz="half" idx="1"/>
          </p:nvPr>
        </p:nvSpPr>
        <p:spPr>
          <a:xfrm>
            <a:off x="1981200" y="914400"/>
            <a:ext cx="8305800" cy="50292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</a:pPr>
            <a:r>
              <a:rPr lang="fr-FR" b="1" smtClean="0"/>
              <a:t>= </a:t>
            </a:r>
            <a:r>
              <a:rPr lang="fr-FR" b="1" i="1" smtClean="0"/>
              <a:t>Hyphes (boucles) d’anastomose</a:t>
            </a:r>
          </a:p>
        </p:txBody>
      </p:sp>
      <p:pic>
        <p:nvPicPr>
          <p:cNvPr id="54276" name="Picture 2" descr="Résultat de recherche d'images pour &quot;formation d'hyphes à crochet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6934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2057400" y="61722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2000" b="1" kern="0" dirty="0" err="1">
                <a:ea typeface="+mj-ea"/>
                <a:cs typeface="+mj-cs"/>
              </a:rPr>
              <a:t>Dangeardie</a:t>
            </a:r>
            <a:r>
              <a:rPr lang="fr-FR" sz="2000" b="1" kern="0" dirty="0">
                <a:ea typeface="+mj-ea"/>
                <a:cs typeface="+mj-cs"/>
              </a:rPr>
              <a:t> = cellule binucléée issue de la fécondation des ascomycètes</a:t>
            </a:r>
          </a:p>
        </p:txBody>
      </p:sp>
    </p:spTree>
    <p:extLst>
      <p:ext uri="{BB962C8B-B14F-4D97-AF65-F5344CB8AC3E}">
        <p14:creationId xmlns:p14="http://schemas.microsoft.com/office/powerpoint/2010/main" xmlns="" val="260130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471054" y="233074"/>
            <a:ext cx="6220691" cy="563562"/>
          </a:xfr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</p:spPr>
        <p:txBody>
          <a:bodyPr/>
          <a:lstStyle/>
          <a:p>
            <a:r>
              <a:rPr lang="fr-FR" sz="2800" b="1"/>
              <a:t>Classification des Ascomycètes</a:t>
            </a:r>
          </a:p>
        </p:txBody>
      </p:sp>
      <p:sp>
        <p:nvSpPr>
          <p:cNvPr id="51203" name="Espace réservé du contenu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838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fr-FR" b="1" dirty="0" smtClean="0"/>
              <a:t>				Ascomycètes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sz="2400" b="1" dirty="0"/>
              <a:t>           </a:t>
            </a:r>
            <a:r>
              <a:rPr lang="fr-FR" sz="2400" b="1" dirty="0" err="1"/>
              <a:t>Hémiascomycètes</a:t>
            </a:r>
            <a:r>
              <a:rPr lang="fr-FR" sz="2400" b="1" dirty="0"/>
              <a:t>              </a:t>
            </a:r>
            <a:endParaRPr lang="fr-FR" dirty="0" smtClean="0"/>
          </a:p>
          <a:p>
            <a:pPr algn="just"/>
            <a:r>
              <a:rPr lang="fr-FR" sz="2400" dirty="0"/>
              <a:t>Pas de </a:t>
            </a:r>
            <a:r>
              <a:rPr lang="fr-FR" sz="2400" dirty="0" err="1"/>
              <a:t>sporophore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/>
              <a:t>Ascomycètes archaïques</a:t>
            </a:r>
          </a:p>
          <a:p>
            <a:pPr algn="just"/>
            <a:r>
              <a:rPr lang="fr-FR" sz="2400" dirty="0"/>
              <a:t>Asques disposés au hasard sur le </a:t>
            </a:r>
            <a:r>
              <a:rPr lang="fr-FR" sz="2400" dirty="0" smtClean="0"/>
              <a:t>mycélium </a:t>
            </a:r>
            <a:endParaRPr lang="fr-FR" sz="2400" dirty="0"/>
          </a:p>
          <a:p>
            <a:pPr algn="just"/>
            <a:r>
              <a:rPr lang="fr-FR" sz="2400" dirty="0"/>
              <a:t>Libération des ascospores par déchirure</a:t>
            </a:r>
          </a:p>
          <a:p>
            <a:pPr algn="just">
              <a:buFontTx/>
              <a:buNone/>
            </a:pPr>
            <a:r>
              <a:rPr lang="fr-FR" sz="2400" dirty="0"/>
              <a:t>           ou résorption des parois </a:t>
            </a:r>
            <a:r>
              <a:rPr lang="fr-FR" sz="2000" dirty="0"/>
              <a:t>			    							 </a:t>
            </a:r>
          </a:p>
          <a:p>
            <a:pPr algn="just">
              <a:buFontTx/>
              <a:buNone/>
            </a:pPr>
            <a:r>
              <a:rPr lang="fr-FR" sz="2000" dirty="0"/>
              <a:t>							      </a:t>
            </a:r>
            <a:r>
              <a:rPr lang="fr-FR" sz="2400" b="1" dirty="0" err="1"/>
              <a:t>Euascomycètes</a:t>
            </a:r>
            <a:endParaRPr lang="fr-FR" sz="2400" dirty="0"/>
          </a:p>
          <a:p>
            <a:pPr algn="just">
              <a:buFontTx/>
              <a:buNone/>
            </a:pPr>
            <a:r>
              <a:rPr lang="fr-FR" sz="2000" dirty="0"/>
              <a:t> 						           - Pourvus de </a:t>
            </a:r>
            <a:r>
              <a:rPr lang="fr-FR" sz="2000" dirty="0" err="1"/>
              <a:t>sporophore</a:t>
            </a:r>
            <a:r>
              <a:rPr lang="fr-FR" sz="2000" dirty="0"/>
              <a:t> 						à différente appellation </a:t>
            </a:r>
          </a:p>
          <a:p>
            <a:pPr algn="just">
              <a:buFontTx/>
              <a:buNone/>
            </a:pPr>
            <a:r>
              <a:rPr lang="fr-FR" sz="2000" dirty="0"/>
              <a:t>     					            </a:t>
            </a:r>
            <a:r>
              <a:rPr lang="fr-FR" sz="2000" dirty="0" smtClean="0"/>
              <a:t>      </a:t>
            </a:r>
            <a:r>
              <a:rPr lang="fr-FR" sz="2000" dirty="0"/>
              <a:t>(selon  sa morphologie)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997053" y="1477369"/>
            <a:ext cx="2796653" cy="32857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 flipV="1">
            <a:off x="4777853" y="1477370"/>
            <a:ext cx="1219200" cy="45720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495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484909" y="330057"/>
            <a:ext cx="5029200" cy="715962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Ascomycètes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992582" y="2147456"/>
            <a:ext cx="5943599" cy="1945634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 err="1" smtClean="0"/>
              <a:t>Hémiascomycètes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3962" y="0"/>
            <a:ext cx="11998037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Hémiascomycétes</a:t>
            </a:r>
            <a:r>
              <a:rPr lang="fr-FR" sz="2800" b="1" dirty="0" smtClean="0">
                <a:solidFill>
                  <a:srgbClr val="FF0000"/>
                </a:solidFill>
              </a:rPr>
              <a:t>  (</a:t>
            </a:r>
            <a:r>
              <a:rPr lang="fr-FR" sz="2800" b="1" dirty="0" err="1" smtClean="0">
                <a:solidFill>
                  <a:srgbClr val="FF0000"/>
                </a:solidFill>
              </a:rPr>
              <a:t>Acarpoascomycétes</a:t>
            </a:r>
            <a:r>
              <a:rPr lang="fr-FR" sz="2800" b="1" dirty="0" smtClean="0">
                <a:solidFill>
                  <a:srgbClr val="FF0000"/>
                </a:solidFill>
              </a:rPr>
              <a:t>) </a:t>
            </a:r>
          </a:p>
          <a:p>
            <a:endParaRPr lang="fr-FR" sz="2800" dirty="0"/>
          </a:p>
          <a:p>
            <a:pPr algn="just"/>
            <a:r>
              <a:rPr lang="fr-FR" sz="2800" dirty="0" smtClean="0"/>
              <a:t>Champignons longtemps considérés comme Ascomycètes archaïques, mais plutôt évolution régressive.</a:t>
            </a:r>
          </a:p>
          <a:p>
            <a:pPr algn="just"/>
            <a:endParaRPr lang="fr-FR" sz="2800" dirty="0" smtClean="0"/>
          </a:p>
          <a:p>
            <a:pPr algn="just"/>
            <a:r>
              <a:rPr lang="fr-FR" sz="2800" dirty="0" smtClean="0"/>
              <a:t>À partir des </a:t>
            </a:r>
            <a:r>
              <a:rPr lang="fr-FR" sz="2800" dirty="0" err="1" smtClean="0"/>
              <a:t>Pézizales</a:t>
            </a:r>
            <a:r>
              <a:rPr lang="fr-FR" sz="2800" dirty="0" smtClean="0"/>
              <a:t> (</a:t>
            </a:r>
            <a:r>
              <a:rPr lang="fr-FR" sz="2800" dirty="0" err="1" smtClean="0"/>
              <a:t>Hyménoscomycétes</a:t>
            </a:r>
            <a:r>
              <a:rPr lang="fr-FR" sz="2800" dirty="0" smtClean="0"/>
              <a:t>) en s’adaptant à des conditions de vie particulière </a:t>
            </a:r>
          </a:p>
          <a:p>
            <a:pPr algn="just"/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 err="1" smtClean="0"/>
              <a:t>Ascomycota</a:t>
            </a:r>
            <a:r>
              <a:rPr lang="fr-FR" sz="2800" dirty="0" smtClean="0"/>
              <a:t> dépourvus de </a:t>
            </a:r>
            <a:r>
              <a:rPr lang="fr-FR" sz="2800" dirty="0" err="1" smtClean="0"/>
              <a:t>sporophore</a:t>
            </a:r>
            <a:r>
              <a:rPr lang="fr-FR" sz="2800" dirty="0" smtClean="0"/>
              <a:t>: asques disposés au hasard sur le mycélium</a:t>
            </a:r>
          </a:p>
          <a:p>
            <a:pPr algn="just"/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dirty="0" smtClean="0"/>
              <a:t> Libération des ascospores par déchirures ou résorption des parois « asques évanescentes »</a:t>
            </a:r>
          </a:p>
          <a:p>
            <a:pPr algn="just"/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800" dirty="0" smtClean="0"/>
              <a:t>2 Ordres : </a:t>
            </a:r>
            <a:r>
              <a:rPr lang="fr-FR" sz="2800" dirty="0" err="1" smtClean="0"/>
              <a:t>Endomycétales</a:t>
            </a:r>
            <a:r>
              <a:rPr lang="fr-FR" sz="2800" dirty="0" smtClean="0"/>
              <a:t> et </a:t>
            </a:r>
            <a:r>
              <a:rPr lang="fr-FR" sz="2800" dirty="0" err="1" smtClean="0"/>
              <a:t>Taphrinales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1805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61231" y="1920447"/>
            <a:ext cx="11394670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1. </a:t>
            </a:r>
            <a:r>
              <a:rPr lang="fr-FR" sz="2800" b="1" dirty="0" err="1" smtClean="0">
                <a:solidFill>
                  <a:srgbClr val="FF0000"/>
                </a:solidFill>
              </a:rPr>
              <a:t>Endomycétales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FR" sz="2800" dirty="0"/>
          </a:p>
          <a:p>
            <a:r>
              <a:rPr lang="fr-FR" sz="2800" dirty="0" smtClean="0"/>
              <a:t>Champignons vivants en saprophytes dans les jus sucrés et à la surface des fruits</a:t>
            </a:r>
          </a:p>
          <a:p>
            <a:endParaRPr lang="fr-FR" sz="2800" dirty="0"/>
          </a:p>
          <a:p>
            <a:r>
              <a:rPr lang="fr-FR" sz="2800" dirty="0" smtClean="0"/>
              <a:t>Filaments mycéliens tendant à se désarticuler en </a:t>
            </a:r>
            <a:r>
              <a:rPr lang="fr-FR" sz="2800" dirty="0" err="1" smtClean="0"/>
              <a:t>arthrospores</a:t>
            </a:r>
            <a:r>
              <a:rPr lang="fr-FR" sz="2800" dirty="0" smtClean="0"/>
              <a:t> ou a se multiplier par bourgeonnement en « levures »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578" y="556551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Hémiascomycétes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Acarpoascomycétes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16874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2920" y="997528"/>
            <a:ext cx="11399359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</a:rPr>
              <a:t>. </a:t>
            </a:r>
            <a:r>
              <a:rPr lang="fr-FR" sz="2800" b="1" dirty="0" err="1" smtClean="0">
                <a:solidFill>
                  <a:srgbClr val="FF0000"/>
                </a:solidFill>
              </a:rPr>
              <a:t>Taphrinales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fr-FR" sz="2800" dirty="0"/>
          </a:p>
          <a:p>
            <a:r>
              <a:rPr lang="fr-FR" sz="2800" dirty="0" smtClean="0"/>
              <a:t>2 familles importantes: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b="1" dirty="0" err="1" smtClean="0"/>
              <a:t>Exoascacées</a:t>
            </a:r>
            <a:endParaRPr lang="fr-FR" sz="2800" b="1" dirty="0" smtClean="0"/>
          </a:p>
          <a:p>
            <a:endParaRPr lang="fr-FR" sz="2800" dirty="0"/>
          </a:p>
          <a:p>
            <a:r>
              <a:rPr lang="fr-FR" sz="2800" dirty="0" smtClean="0"/>
              <a:t>Champignons parasites des végétaux supérieurs, induisant des déformations et des hypertrophies.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b="1" dirty="0" err="1" smtClean="0"/>
              <a:t>Saccharomycétacées</a:t>
            </a:r>
            <a:endParaRPr lang="fr-FR" sz="2800" b="1" dirty="0" smtClean="0"/>
          </a:p>
          <a:p>
            <a:endParaRPr lang="fr-FR" sz="2800" dirty="0"/>
          </a:p>
          <a:p>
            <a:r>
              <a:rPr lang="fr-FR" sz="2800" dirty="0" smtClean="0"/>
              <a:t>Champignons </a:t>
            </a:r>
            <a:r>
              <a:rPr lang="fr-FR" sz="2800" dirty="0" err="1" smtClean="0"/>
              <a:t>levuriformes</a:t>
            </a:r>
            <a:r>
              <a:rPr lang="fr-FR" sz="2800" dirty="0" smtClean="0"/>
              <a:t> saprophytes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287" y="279460"/>
            <a:ext cx="63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Hémiascomycétes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Acarpoascomycétes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3696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47223" y="0"/>
            <a:ext cx="2619777" cy="595745"/>
          </a:xfr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</p:spPr>
        <p:txBody>
          <a:bodyPr>
            <a:normAutofit fontScale="90000"/>
          </a:bodyPr>
          <a:lstStyle/>
          <a:p>
            <a:r>
              <a:rPr lang="fr-FR" sz="2800" b="1"/>
              <a:t>Hémiascomycètes</a:t>
            </a:r>
          </a:p>
        </p:txBody>
      </p:sp>
      <p:pic>
        <p:nvPicPr>
          <p:cNvPr id="57347" name="Picture 4" descr="yeast-8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98578" y="256309"/>
            <a:ext cx="2203450" cy="175260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07327" y="505691"/>
            <a:ext cx="48768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CA" sz="2800" b="1" kern="0" dirty="0" err="1">
                <a:ea typeface="+mj-ea"/>
                <a:cs typeface="Times New Roman" pitchFamily="18" charset="0"/>
              </a:rPr>
              <a:t>Classe</a:t>
            </a:r>
            <a:r>
              <a:rPr lang="en-CA" sz="2800" b="1" kern="0" dirty="0">
                <a:ea typeface="+mj-ea"/>
                <a:cs typeface="Times New Roman" pitchFamily="18" charset="0"/>
              </a:rPr>
              <a:t> des </a:t>
            </a:r>
            <a:r>
              <a:rPr lang="en-CA" sz="2800" b="1" kern="0" dirty="0" err="1">
                <a:ea typeface="+mj-ea"/>
                <a:cs typeface="Times New Roman" pitchFamily="18" charset="0"/>
              </a:rPr>
              <a:t>Saccharomyces</a:t>
            </a:r>
            <a:endParaRPr lang="en-US" sz="2800" b="1" kern="0" dirty="0"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218" y="1137515"/>
            <a:ext cx="9240981" cy="554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endParaRPr lang="fr-FR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/>
              <a:t>Famille de la plupart des </a:t>
            </a:r>
            <a:r>
              <a:rPr lang="fr-FR" sz="2400" b="1" dirty="0"/>
              <a:t>levures </a:t>
            </a:r>
            <a:endParaRPr lang="fr-FR" sz="24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/>
              <a:t>Saprophytes, mais certaines sont parasites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fr-FR" sz="24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/>
              <a:t>Thalle globuleux </a:t>
            </a:r>
            <a:r>
              <a:rPr lang="fr-FR" sz="2400" b="1" dirty="0"/>
              <a:t>unicellulaire </a:t>
            </a:r>
            <a:r>
              <a:rPr lang="fr-FR" sz="2400" dirty="0"/>
              <a:t>de 4-6 x 5-8 </a:t>
            </a:r>
            <a:r>
              <a:rPr lang="fr-FR" sz="2400" dirty="0" err="1"/>
              <a:t>μm</a:t>
            </a:r>
            <a:r>
              <a:rPr lang="fr-FR" sz="2400" dirty="0"/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/>
              <a:t> multiplication / </a:t>
            </a:r>
            <a:r>
              <a:rPr lang="fr-FR" sz="2400" b="1" dirty="0"/>
              <a:t>bourgeonnement</a:t>
            </a:r>
            <a:r>
              <a:rPr lang="fr-FR" sz="2400" dirty="0"/>
              <a:t> (= </a:t>
            </a:r>
            <a:r>
              <a:rPr lang="fr-FR" sz="2400" b="1" dirty="0" err="1"/>
              <a:t>blastospores</a:t>
            </a:r>
            <a:r>
              <a:rPr lang="fr-FR" sz="2400" b="1" dirty="0"/>
              <a:t>)</a:t>
            </a:r>
          </a:p>
          <a:p>
            <a:pPr algn="just">
              <a:defRPr/>
            </a:pPr>
            <a:r>
              <a:rPr lang="fr-FR" sz="2400" dirty="0"/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/>
              <a:t> En milieu pauvre : arrêt du bourgeonnement et apparition d’asques (à 4 ascospores)</a:t>
            </a:r>
          </a:p>
          <a:p>
            <a:pPr algn="just">
              <a:defRPr/>
            </a:pPr>
            <a:endParaRPr lang="fr-FR" sz="24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/>
              <a:t> Les levures se développent sur des milieux sucrés pour former, en anaérobiose, alcool + CO2 (= Fermentation)</a:t>
            </a:r>
          </a:p>
          <a:p>
            <a:pPr algn="just">
              <a:defRPr/>
            </a:pPr>
            <a:endParaRPr lang="fr-FR" sz="24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/>
              <a:t> Croissance très rapide</a:t>
            </a:r>
          </a:p>
          <a:p>
            <a:pPr algn="just"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53644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43071" y="2008910"/>
            <a:ext cx="7456227" cy="1427018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CA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CA" sz="48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Ascomycètes</a:t>
            </a:r>
            <a:r>
              <a:rPr lang="en-CA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CA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en-CA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</a:br>
            <a:endParaRPr lang="en-US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4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4152900" y="0"/>
            <a:ext cx="3337775" cy="639762"/>
          </a:xfrm>
        </p:spPr>
        <p:txBody>
          <a:bodyPr/>
          <a:lstStyle/>
          <a:p>
            <a:r>
              <a:rPr lang="fr-FR" sz="2400" b="1" dirty="0"/>
              <a:t>Structure de la levure</a:t>
            </a:r>
          </a:p>
        </p:txBody>
      </p:sp>
      <p:pic>
        <p:nvPicPr>
          <p:cNvPr id="55299" name="Picture 2" descr="Résultat de recherche d'images pour &quot;structure levu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1"/>
            <a:ext cx="48006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Résultat de recherche d'images pour &quot;Scission levu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563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5532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b="1"/>
              <a:t>Modes de reproduction/ R. Asexuée</a:t>
            </a:r>
            <a:endParaRPr lang="fr-FR" sz="2800"/>
          </a:p>
        </p:txBody>
      </p:sp>
      <p:sp>
        <p:nvSpPr>
          <p:cNvPr id="56323" name="Espace réservé du contenu 2"/>
          <p:cNvSpPr>
            <a:spLocks noGrp="1"/>
          </p:cNvSpPr>
          <p:nvPr>
            <p:ph sz="half" idx="1"/>
          </p:nvPr>
        </p:nvSpPr>
        <p:spPr>
          <a:xfrm>
            <a:off x="748145" y="609600"/>
            <a:ext cx="9615055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C00000"/>
                </a:solidFill>
              </a:rPr>
              <a:t>Bourgeonnement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err="1" smtClean="0">
                <a:solidFill>
                  <a:srgbClr val="C00000"/>
                </a:solidFill>
              </a:rPr>
              <a:t>Chlamydospores</a:t>
            </a:r>
            <a:r>
              <a:rPr lang="fr-FR" b="1" dirty="0" smtClean="0">
                <a:solidFill>
                  <a:srgbClr val="C00000"/>
                </a:solidFill>
              </a:rPr>
              <a:t>: </a:t>
            </a:r>
            <a:r>
              <a:rPr lang="fr-FR" i="1" dirty="0" smtClean="0"/>
              <a:t>Candida </a:t>
            </a:r>
            <a:r>
              <a:rPr lang="fr-FR" i="1" dirty="0" err="1" smtClean="0"/>
              <a:t>albicans</a:t>
            </a:r>
            <a:endParaRPr lang="fr-FR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C00000"/>
                </a:solidFill>
              </a:rPr>
              <a:t>Scission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9396" name="Image 20" descr="http://www.the-scientist.com/images/News/September2014NewFolder/310%20I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1635" y="0"/>
            <a:ext cx="1870365" cy="17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Résultat de recherche d'images pour &quot;reproduction asexuée levu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4362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Résultat de recherche d'images pour &quot;chlamydospores levur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7751" y="3394363"/>
            <a:ext cx="2824249" cy="313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" descr="Résultat de recherche d'images pour &quot;Scission levur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80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2" descr="Résultat de recherche d'images pour &quot;reproduction sexuée saccharomyces cerevisia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1856509"/>
            <a:ext cx="2114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522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553200" cy="457200"/>
          </a:xfrm>
        </p:spPr>
        <p:txBody>
          <a:bodyPr/>
          <a:lstStyle/>
          <a:p>
            <a:pPr algn="l"/>
            <a:r>
              <a:rPr lang="fr-FR" sz="2400" b="1"/>
              <a:t>Cycle de reproduction/ R. asexuée+ Sexuée</a:t>
            </a:r>
            <a:endParaRPr lang="fr-FR" sz="2400"/>
          </a:p>
        </p:txBody>
      </p:sp>
      <p:pic>
        <p:nvPicPr>
          <p:cNvPr id="60419" name="Picture 6" descr="Résultat de recherche d'images pour &quot;Cycle de reproduction sexuée levu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6019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004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4758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importance</a:t>
            </a:r>
            <a:endParaRPr lang="fr-FR" sz="2800" b="1" dirty="0"/>
          </a:p>
        </p:txBody>
      </p:sp>
      <p:sp>
        <p:nvSpPr>
          <p:cNvPr id="58371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762000"/>
            <a:ext cx="10668000" cy="5715000"/>
          </a:xfrm>
        </p:spPr>
        <p:txBody>
          <a:bodyPr>
            <a:noAutofit/>
          </a:bodyPr>
          <a:lstStyle/>
          <a:p>
            <a:pPr lvl="3">
              <a:buFontTx/>
              <a:buNone/>
            </a:pPr>
            <a:r>
              <a:rPr lang="fr-FR" sz="2000" b="1" dirty="0"/>
              <a:t>			</a:t>
            </a:r>
            <a:r>
              <a:rPr lang="fr-FR" sz="2400" b="1" dirty="0">
                <a:solidFill>
                  <a:srgbClr val="CC0099"/>
                </a:solidFill>
              </a:rPr>
              <a:t> Agents de fermentation</a:t>
            </a:r>
            <a:endParaRPr lang="fr-FR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Hautes capacités fermentaires : la bioconversion de nombreux produits végétaux en éthanol. </a:t>
            </a:r>
          </a:p>
          <a:p>
            <a:pPr algn="just">
              <a:buFontTx/>
              <a:buNone/>
            </a:pP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Brassage de la bière : </a:t>
            </a:r>
            <a:r>
              <a:rPr lang="fr-FR" sz="2000" i="1" dirty="0"/>
              <a:t>Saccharomyces </a:t>
            </a:r>
            <a:r>
              <a:rPr lang="fr-FR" sz="2000" i="1" dirty="0" err="1"/>
              <a:t>cerevisiae</a:t>
            </a:r>
            <a:endParaRPr lang="fr-FR" sz="2000" dirty="0"/>
          </a:p>
          <a:p>
            <a:pPr algn="just">
              <a:buFontTx/>
              <a:buNone/>
            </a:pPr>
            <a:r>
              <a:rPr lang="fr-FR" sz="2000" i="1" dirty="0"/>
              <a:t> </a:t>
            </a: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Vinification : </a:t>
            </a:r>
            <a:r>
              <a:rPr lang="fr-FR" sz="2000" i="1" dirty="0"/>
              <a:t>S. </a:t>
            </a:r>
            <a:r>
              <a:rPr lang="fr-FR" sz="2000" i="1" dirty="0" err="1"/>
              <a:t>ellipsoideus</a:t>
            </a:r>
            <a:r>
              <a:rPr lang="fr-FR" sz="2000" i="1" dirty="0"/>
              <a:t> </a:t>
            </a:r>
            <a:r>
              <a:rPr lang="fr-FR" sz="2000" dirty="0"/>
              <a:t>et </a:t>
            </a:r>
            <a:r>
              <a:rPr lang="fr-FR" sz="2000" i="1" dirty="0"/>
              <a:t>S. </a:t>
            </a:r>
            <a:r>
              <a:rPr lang="fr-FR" sz="2000" i="1" dirty="0" err="1"/>
              <a:t>pasteurianus</a:t>
            </a:r>
            <a:endParaRPr lang="fr-FR" sz="2000" dirty="0"/>
          </a:p>
          <a:p>
            <a:pPr algn="just">
              <a:buFontTx/>
              <a:buNone/>
            </a:pPr>
            <a:r>
              <a:rPr lang="fr-FR" sz="2000" i="1" dirty="0"/>
              <a:t> </a:t>
            </a: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 Obtention du cidre : </a:t>
            </a:r>
            <a:r>
              <a:rPr lang="fr-FR" sz="2000" i="1" dirty="0"/>
              <a:t>S. </a:t>
            </a:r>
            <a:r>
              <a:rPr lang="fr-FR" sz="2000" i="1" dirty="0" err="1"/>
              <a:t>apiculatus</a:t>
            </a:r>
            <a:endParaRPr lang="fr-FR" sz="2000" dirty="0"/>
          </a:p>
          <a:p>
            <a:pPr algn="just">
              <a:buFontTx/>
              <a:buNone/>
            </a:pPr>
            <a:r>
              <a:rPr lang="fr-FR" sz="2000" i="1" dirty="0"/>
              <a:t> </a:t>
            </a: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Panification : </a:t>
            </a:r>
            <a:r>
              <a:rPr lang="fr-FR" sz="2000" i="1" dirty="0"/>
              <a:t>S. </a:t>
            </a:r>
            <a:r>
              <a:rPr lang="fr-FR" sz="2000" i="1" dirty="0" err="1"/>
              <a:t>cerevisiae</a:t>
            </a:r>
            <a:r>
              <a:rPr lang="fr-FR" sz="2000" dirty="0"/>
              <a:t>, </a:t>
            </a:r>
            <a:r>
              <a:rPr lang="fr-FR" sz="2000" i="1" dirty="0"/>
              <a:t>S. </a:t>
            </a:r>
            <a:r>
              <a:rPr lang="fr-FR" sz="2000" i="1" dirty="0" err="1"/>
              <a:t>minor</a:t>
            </a:r>
            <a:r>
              <a:rPr lang="fr-FR" sz="2000" i="1" dirty="0"/>
              <a:t> ;</a:t>
            </a:r>
            <a:r>
              <a:rPr lang="fr-FR" sz="2000" dirty="0"/>
              <a:t>  le dégagement de gaz carbonique qui accompagne la fermentation permet de faire lever la pâte</a:t>
            </a:r>
          </a:p>
          <a:p>
            <a:pPr algn="just">
              <a:buFontTx/>
              <a:buNone/>
            </a:pPr>
            <a:endParaRPr lang="fr-FR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000" dirty="0"/>
              <a:t>Laits fermentés </a:t>
            </a:r>
            <a:r>
              <a:rPr lang="fr-FR" sz="2000" dirty="0" smtClean="0"/>
              <a:t>(leben</a:t>
            </a:r>
            <a:r>
              <a:rPr lang="fr-FR" sz="2000" dirty="0"/>
              <a:t>…) : </a:t>
            </a:r>
            <a:r>
              <a:rPr lang="fr-FR" sz="2000" dirty="0" smtClean="0"/>
              <a:t>levures </a:t>
            </a:r>
            <a:r>
              <a:rPr lang="fr-FR" sz="2000" dirty="0"/>
              <a:t>+ bactéries (streptocoques et </a:t>
            </a:r>
            <a:r>
              <a:rPr lang="fr-FR" sz="2000" i="1" dirty="0"/>
              <a:t>Bacillus </a:t>
            </a:r>
            <a:r>
              <a:rPr lang="fr-FR" sz="2000" i="1" dirty="0" err="1"/>
              <a:t>caucasicus</a:t>
            </a:r>
            <a:r>
              <a:rPr lang="fr-FR" sz="2000" dirty="0"/>
              <a:t>)</a:t>
            </a:r>
          </a:p>
          <a:p>
            <a:endParaRPr lang="fr-FR" sz="2000" dirty="0"/>
          </a:p>
        </p:txBody>
      </p:sp>
      <p:pic>
        <p:nvPicPr>
          <p:cNvPr id="57348" name="Picture 5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4654" y="502227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AutoShape 7" descr="Résultat de recherche d'images pour &quot;cidre de pomm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57350" name="Picture 9" descr="Résultat de recherche d'images pour &quot;cidre de pom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124200"/>
            <a:ext cx="1447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547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218" y="1025236"/>
            <a:ext cx="11363209" cy="5604164"/>
          </a:xfrm>
        </p:spPr>
        <p:txBody>
          <a:bodyPr/>
          <a:lstStyle/>
          <a:p>
            <a:pPr>
              <a:buFontTx/>
              <a:buNone/>
            </a:pPr>
            <a:r>
              <a:rPr lang="fr-FR" b="1" dirty="0" smtClean="0"/>
              <a:t>			</a:t>
            </a:r>
            <a:r>
              <a:rPr lang="fr-FR" sz="3200" b="1" dirty="0" smtClean="0"/>
              <a:t>                  </a:t>
            </a:r>
            <a:r>
              <a:rPr lang="fr-FR" sz="3200" b="1" dirty="0" smtClean="0">
                <a:solidFill>
                  <a:srgbClr val="CC0099"/>
                </a:solidFill>
              </a:rPr>
              <a:t>Obtention </a:t>
            </a:r>
            <a:r>
              <a:rPr lang="fr-FR" sz="3200" b="1" dirty="0">
                <a:solidFill>
                  <a:srgbClr val="CC0099"/>
                </a:solidFill>
              </a:rPr>
              <a:t>de protéines </a:t>
            </a:r>
            <a:endParaRPr lang="fr-FR" sz="3200" b="1" dirty="0" smtClean="0">
              <a:solidFill>
                <a:srgbClr val="CC0099"/>
              </a:solidFill>
            </a:endParaRPr>
          </a:p>
          <a:p>
            <a:pPr>
              <a:buFontTx/>
              <a:buNone/>
            </a:pPr>
            <a:endParaRPr lang="fr-FR" sz="2400" b="1" dirty="0">
              <a:solidFill>
                <a:srgbClr val="CC0099"/>
              </a:solidFill>
            </a:endParaRPr>
          </a:p>
          <a:p>
            <a:pPr algn="just">
              <a:buFontTx/>
              <a:buNone/>
            </a:pPr>
            <a:r>
              <a:rPr lang="fr-FR" i="1" dirty="0" smtClean="0"/>
              <a:t>Saccharomyces </a:t>
            </a:r>
            <a:r>
              <a:rPr lang="fr-FR" dirty="0" err="1" smtClean="0"/>
              <a:t>spp</a:t>
            </a:r>
            <a:r>
              <a:rPr lang="fr-FR" dirty="0" smtClean="0"/>
              <a:t>., </a:t>
            </a:r>
            <a:r>
              <a:rPr lang="fr-FR" i="1" dirty="0" smtClean="0"/>
              <a:t>Candida </a:t>
            </a:r>
            <a:r>
              <a:rPr lang="fr-FR" dirty="0" err="1" smtClean="0"/>
              <a:t>spp</a:t>
            </a:r>
            <a:r>
              <a:rPr lang="fr-FR" dirty="0" smtClean="0"/>
              <a:t>., </a:t>
            </a:r>
            <a:r>
              <a:rPr lang="fr-FR" i="1" dirty="0" smtClean="0"/>
              <a:t>Torula </a:t>
            </a:r>
            <a:r>
              <a:rPr lang="fr-FR" dirty="0" err="1" smtClean="0"/>
              <a:t>spp</a:t>
            </a:r>
            <a:r>
              <a:rPr lang="fr-FR" dirty="0" smtClean="0"/>
              <a:t>.,   </a:t>
            </a:r>
            <a:r>
              <a:rPr lang="fr-FR" i="1" dirty="0" err="1" smtClean="0"/>
              <a:t>Hansenula</a:t>
            </a:r>
            <a:r>
              <a:rPr lang="fr-FR" i="1" dirty="0" smtClean="0"/>
              <a:t> </a:t>
            </a:r>
            <a:r>
              <a:rPr lang="fr-FR" dirty="0" err="1" smtClean="0"/>
              <a:t>spp</a:t>
            </a:r>
            <a:r>
              <a:rPr lang="fr-FR" dirty="0" smtClean="0"/>
              <a:t>. </a:t>
            </a:r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Forte valeur nutritive: utilisation dans la ration alimentaire de certains animaux. EX. " levures-aliments ", ou </a:t>
            </a:r>
            <a:r>
              <a:rPr lang="fr-FR" b="1" dirty="0" smtClean="0"/>
              <a:t>P.O.U. (protéines d’organismes unicellulaires</a:t>
            </a:r>
            <a:r>
              <a:rPr lang="fr-FR" dirty="0" smtClean="0"/>
              <a:t>), (milieu de culture des </a:t>
            </a:r>
            <a:r>
              <a:rPr lang="fr-FR" i="1" u="sng" dirty="0" smtClean="0"/>
              <a:t>résidus agricoles ou industriels </a:t>
            </a:r>
            <a:r>
              <a:rPr lang="fr-FR" dirty="0" smtClean="0"/>
              <a:t>(vieux bois, résidus de papeterie, résidus des fromageries, produits pétroliers, mélasses de betterave ou de canne à sucre).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Source de vitamines B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4758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importance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4566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contenu 2"/>
          <p:cNvSpPr>
            <a:spLocks noGrp="1"/>
          </p:cNvSpPr>
          <p:nvPr>
            <p:ph sz="half" idx="1"/>
          </p:nvPr>
        </p:nvSpPr>
        <p:spPr>
          <a:xfrm>
            <a:off x="318654" y="678873"/>
            <a:ext cx="11416146" cy="5410200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b="1" dirty="0"/>
              <a:t>				</a:t>
            </a:r>
            <a:endParaRPr lang="fr-FR" sz="2400" b="1" dirty="0" smtClean="0"/>
          </a:p>
          <a:p>
            <a:pPr>
              <a:buFontTx/>
              <a:buNone/>
            </a:pPr>
            <a:endParaRPr lang="fr-FR" sz="2400" b="1" dirty="0" smtClean="0">
              <a:solidFill>
                <a:srgbClr val="CC0099"/>
              </a:solidFill>
            </a:endParaRPr>
          </a:p>
          <a:p>
            <a:pPr algn="ctr">
              <a:buFontTx/>
              <a:buNone/>
            </a:pPr>
            <a:r>
              <a:rPr lang="fr-FR" b="1" dirty="0" smtClean="0">
                <a:solidFill>
                  <a:srgbClr val="CC0099"/>
                </a:solidFill>
              </a:rPr>
              <a:t>Thérapeutique</a:t>
            </a:r>
            <a:endParaRPr lang="fr-FR" b="1" dirty="0">
              <a:solidFill>
                <a:srgbClr val="CC0099"/>
              </a:solidFill>
            </a:endParaRPr>
          </a:p>
          <a:p>
            <a:pPr>
              <a:buFontTx/>
              <a:buNone/>
            </a:pPr>
            <a:endParaRPr lang="fr-FR" sz="2400" b="1" dirty="0">
              <a:solidFill>
                <a:srgbClr val="CC0099"/>
              </a:solidFill>
            </a:endParaRPr>
          </a:p>
          <a:p>
            <a:pPr>
              <a:buFontTx/>
              <a:buNone/>
            </a:pPr>
            <a:endParaRPr lang="fr-FR" sz="2400" dirty="0">
              <a:solidFill>
                <a:srgbClr val="CC0099"/>
              </a:solidFill>
            </a:endParaRPr>
          </a:p>
          <a:p>
            <a:pPr algn="just"/>
            <a:r>
              <a:rPr lang="fr-FR" sz="2400" dirty="0"/>
              <a:t>Traitement adjuvant préventif ou curatif des complications de l’antibiothérapie : </a:t>
            </a:r>
            <a:r>
              <a:rPr lang="fr-FR" sz="2400" i="1" dirty="0"/>
              <a:t>Saccharomyces </a:t>
            </a:r>
            <a:r>
              <a:rPr lang="fr-FR" sz="2400" i="1" dirty="0" err="1"/>
              <a:t>boulardi</a:t>
            </a:r>
            <a:r>
              <a:rPr lang="fr-FR" sz="2400" i="1" dirty="0"/>
              <a:t> </a:t>
            </a:r>
            <a:r>
              <a:rPr lang="fr-FR" sz="2400" dirty="0"/>
              <a:t>(Ultra-levure®)</a:t>
            </a:r>
          </a:p>
          <a:p>
            <a:pPr algn="just">
              <a:buFontTx/>
              <a:buNone/>
            </a:pPr>
            <a:r>
              <a:rPr lang="fr-FR" sz="2400" b="1" dirty="0"/>
              <a:t>			    </a:t>
            </a:r>
            <a:r>
              <a:rPr lang="fr-FR" sz="2400" dirty="0"/>
              <a:t> </a:t>
            </a:r>
          </a:p>
          <a:p>
            <a:pPr algn="just">
              <a:buFontTx/>
              <a:buNone/>
            </a:pPr>
            <a:r>
              <a:rPr lang="fr-FR" sz="2400" b="1" dirty="0">
                <a:solidFill>
                  <a:srgbClr val="CC0099"/>
                </a:solidFill>
              </a:rPr>
              <a:t>			</a:t>
            </a:r>
          </a:p>
          <a:p>
            <a:pPr algn="just">
              <a:buFontTx/>
              <a:buNone/>
            </a:pPr>
            <a:r>
              <a:rPr lang="fr-FR" sz="2400" dirty="0"/>
              <a:t> </a:t>
            </a:r>
          </a:p>
          <a:p>
            <a:pPr algn="just"/>
            <a:endParaRPr lang="fr-FR" sz="2400" b="1" dirty="0"/>
          </a:p>
          <a:p>
            <a:pPr>
              <a:buFontTx/>
              <a:buNone/>
            </a:pPr>
            <a:endParaRPr lang="fr-FR" sz="2400" dirty="0"/>
          </a:p>
        </p:txBody>
      </p:sp>
      <p:pic>
        <p:nvPicPr>
          <p:cNvPr id="59395" name="Picture 2" descr="Résultat de recherche d'images pour &quot;Saccharomyces boulardii (Ultra-levure®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275" y="4114800"/>
            <a:ext cx="4582452" cy="25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4758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importance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8798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2" descr="Résultat de recherche d'images pour &quot;CANDIDOSE muguet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16" name="AutoShape 4" descr="Résultat de recherche d'images pour &quot;CANDIDOSE muguet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17" name="AutoShape 6" descr="Résultat de recherche d'images pour &quot;CANDIDOSE muguet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19" name="AutoShape 10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0" name="AutoShape 12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1" name="AutoShape 14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2" name="AutoShape 16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3" name="AutoShape 18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4" name="AutoShape 20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5" name="AutoShape 22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6" name="AutoShape 24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624945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nuisibilité (mycose)</a:t>
            </a:r>
            <a:endParaRPr lang="fr-FR" sz="28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17020" y="886691"/>
            <a:ext cx="115009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Mycose Humaines</a:t>
            </a:r>
          </a:p>
          <a:p>
            <a:pPr algn="just"/>
            <a:endParaRPr lang="fr-FR" sz="20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cs typeface="Arial" panose="020B0604020202020204" pitchFamily="34" charset="0"/>
              </a:rPr>
              <a:t>Une mycose est une infection provoquée par une ou plusieurs espèces de micro champignons parasites ou saprophytes. </a:t>
            </a:r>
          </a:p>
          <a:p>
            <a:pPr algn="just"/>
            <a:r>
              <a:rPr lang="fr-FR" sz="2000" dirty="0" smtClean="0">
                <a:cs typeface="Arial" panose="020B0604020202020204" pitchFamily="34" charset="0"/>
              </a:rPr>
              <a:t>Elle concerne le plus souvent de petites zones de la peau et/ ou des muqueuses. </a:t>
            </a:r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cs typeface="Arial" panose="020B0604020202020204" pitchFamily="34" charset="0"/>
              </a:rPr>
              <a:t>Les infections graves ne surviennent habituellement que chez les individus </a:t>
            </a:r>
            <a:r>
              <a:rPr lang="fr-FR" sz="2000" dirty="0" err="1" smtClean="0">
                <a:cs typeface="Arial" panose="020B0604020202020204" pitchFamily="34" charset="0"/>
              </a:rPr>
              <a:t>immunodéficients</a:t>
            </a:r>
            <a:r>
              <a:rPr lang="fr-FR" sz="2000" dirty="0" smtClean="0">
                <a:cs typeface="Arial" panose="020B0604020202020204" pitchFamily="34" charset="0"/>
              </a:rPr>
              <a:t>. </a:t>
            </a: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FR" sz="2000" dirty="0" smtClean="0">
                <a:cs typeface="Arial" panose="020B0604020202020204" pitchFamily="34" charset="0"/>
              </a:rPr>
              <a:t>800 millions de personnes souffrent ou ont souffert de mycoses</a:t>
            </a: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CA" sz="2000" b="1" dirty="0">
                <a:cs typeface="Arial" panose="020B0604020202020204" pitchFamily="34" charset="0"/>
              </a:rPr>
              <a:t>les « levures »</a:t>
            </a:r>
            <a:r>
              <a:rPr lang="fr-CA" sz="2000" dirty="0">
                <a:cs typeface="Arial" panose="020B0604020202020204" pitchFamily="34" charset="0"/>
              </a:rPr>
              <a:t> (champignons ronds microscopiques), dont les </a:t>
            </a:r>
            <a:r>
              <a:rPr lang="fr-CA" sz="2000" b="1" i="1" dirty="0">
                <a:solidFill>
                  <a:srgbClr val="C00000"/>
                </a:solidFill>
                <a:cs typeface="Arial" panose="020B0604020202020204" pitchFamily="34" charset="0"/>
              </a:rPr>
              <a:t>Candida</a:t>
            </a:r>
            <a:r>
              <a:rPr lang="fr-CA" sz="2000" dirty="0">
                <a:cs typeface="Arial" panose="020B0604020202020204" pitchFamily="34" charset="0"/>
              </a:rPr>
              <a:t>, les </a:t>
            </a:r>
            <a:r>
              <a:rPr lang="fr-CA" sz="2000" b="1" i="1" dirty="0" err="1">
                <a:solidFill>
                  <a:srgbClr val="FFC000"/>
                </a:solidFill>
                <a:cs typeface="Arial" panose="020B0604020202020204" pitchFamily="34" charset="0"/>
              </a:rPr>
              <a:t>Cryptococcus</a:t>
            </a:r>
            <a:r>
              <a:rPr lang="fr-CA" sz="2000" dirty="0">
                <a:cs typeface="Arial" panose="020B0604020202020204" pitchFamily="34" charset="0"/>
              </a:rPr>
              <a:t>, les </a:t>
            </a:r>
            <a:r>
              <a:rPr lang="fr-CA" sz="2000" b="1" i="1" dirty="0" err="1">
                <a:solidFill>
                  <a:srgbClr val="00B0F0"/>
                </a:solidFill>
                <a:cs typeface="Arial" panose="020B0604020202020204" pitchFamily="34" charset="0"/>
              </a:rPr>
              <a:t>Pityrosporum</a:t>
            </a:r>
            <a:r>
              <a:rPr lang="fr-CA" sz="2000" dirty="0">
                <a:cs typeface="Arial" panose="020B0604020202020204" pitchFamily="34" charset="0"/>
              </a:rPr>
              <a:t> et les </a:t>
            </a:r>
            <a:r>
              <a:rPr lang="fr-CA" sz="2000" b="1" i="1" dirty="0" err="1">
                <a:solidFill>
                  <a:srgbClr val="7030A0"/>
                </a:solidFill>
                <a:cs typeface="Arial" panose="020B0604020202020204" pitchFamily="34" charset="0"/>
              </a:rPr>
              <a:t>Pneumocystis</a:t>
            </a:r>
            <a:r>
              <a:rPr lang="fr-CA" sz="2000" dirty="0">
                <a:cs typeface="Arial" panose="020B0604020202020204" pitchFamily="34" charset="0"/>
              </a:rPr>
              <a:t>, responsables respectivement des </a:t>
            </a:r>
            <a:r>
              <a:rPr lang="fr-CA" sz="2000" b="1" dirty="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fr-CA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andidoses</a:t>
            </a:r>
            <a:r>
              <a:rPr lang="fr-CA" sz="2000" dirty="0">
                <a:cs typeface="Arial" panose="020B0604020202020204" pitchFamily="34" charset="0"/>
              </a:rPr>
              <a:t>, des </a:t>
            </a:r>
            <a:r>
              <a:rPr lang="fr-CA" sz="2000" b="1" dirty="0">
                <a:solidFill>
                  <a:srgbClr val="FFC000"/>
                </a:solidFill>
                <a:cs typeface="Arial" panose="020B0604020202020204" pitchFamily="34" charset="0"/>
              </a:rPr>
              <a:t>C</a:t>
            </a:r>
            <a:r>
              <a:rPr lang="fr-CA" sz="20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ryptococcoses</a:t>
            </a:r>
            <a:r>
              <a:rPr lang="fr-CA" sz="2000" b="1" dirty="0">
                <a:cs typeface="Arial" panose="020B0604020202020204" pitchFamily="34" charset="0"/>
              </a:rPr>
              <a:t>,</a:t>
            </a:r>
            <a:r>
              <a:rPr lang="fr-CA" sz="2000" dirty="0">
                <a:cs typeface="Arial" panose="020B0604020202020204" pitchFamily="34" charset="0"/>
              </a:rPr>
              <a:t> des </a:t>
            </a:r>
            <a:r>
              <a:rPr lang="fr-CA" sz="2000" b="1" dirty="0" err="1">
                <a:solidFill>
                  <a:srgbClr val="00B0F0"/>
                </a:solidFill>
                <a:cs typeface="Arial" panose="020B0604020202020204" pitchFamily="34" charset="0"/>
              </a:rPr>
              <a:t>P</a:t>
            </a:r>
            <a:r>
              <a:rPr lang="fr-CA" sz="20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ityrosporoses</a:t>
            </a:r>
            <a:r>
              <a:rPr lang="fr-CA" sz="2000" dirty="0" smtClean="0">
                <a:cs typeface="Arial" panose="020B0604020202020204" pitchFamily="34" charset="0"/>
              </a:rPr>
              <a:t> </a:t>
            </a:r>
            <a:r>
              <a:rPr lang="fr-CA" sz="2000" dirty="0">
                <a:cs typeface="Arial" panose="020B0604020202020204" pitchFamily="34" charset="0"/>
              </a:rPr>
              <a:t>et de la </a:t>
            </a:r>
            <a:r>
              <a:rPr lang="fr-CA" sz="2000" b="1" dirty="0">
                <a:solidFill>
                  <a:srgbClr val="7030A0"/>
                </a:solidFill>
                <a:cs typeface="Arial" panose="020B0604020202020204" pitchFamily="34" charset="0"/>
              </a:rPr>
              <a:t>P</a:t>
            </a:r>
            <a:r>
              <a:rPr lang="fr-CA" sz="2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neumocystose</a:t>
            </a:r>
            <a:r>
              <a:rPr lang="fr-CA" sz="2000" dirty="0"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fr-CA" sz="2000" dirty="0">
                <a:hlinkClick r:id="rId2"/>
              </a:rPr>
              <a:t/>
            </a:r>
            <a:br>
              <a:rPr lang="fr-CA" sz="2000" dirty="0">
                <a:hlinkClick r:id="rId2"/>
              </a:rPr>
            </a:br>
            <a:r>
              <a:rPr lang="fr-CA" sz="2000" b="1" dirty="0">
                <a:cs typeface="Arial" panose="020B0604020202020204" pitchFamily="34" charset="0"/>
              </a:rPr>
              <a:t>les champignons dits « filamenteux »</a:t>
            </a:r>
            <a:r>
              <a:rPr lang="fr-CA" sz="2000" dirty="0">
                <a:cs typeface="Arial" panose="020B0604020202020204" pitchFamily="34" charset="0"/>
              </a:rPr>
              <a:t>, dont les </a:t>
            </a:r>
            <a:r>
              <a:rPr lang="fr-CA" sz="2000" dirty="0" err="1">
                <a:cs typeface="Arial" panose="020B0604020202020204" pitchFamily="34" charset="0"/>
              </a:rPr>
              <a:t>dermatophytes</a:t>
            </a:r>
            <a:r>
              <a:rPr lang="fr-CA" sz="2000" dirty="0">
                <a:cs typeface="Arial" panose="020B0604020202020204" pitchFamily="34" charset="0"/>
              </a:rPr>
              <a:t> (en cause dans les </a:t>
            </a:r>
            <a:r>
              <a:rPr lang="fr-CA" sz="2000" dirty="0" err="1">
                <a:cs typeface="Arial" panose="020B0604020202020204" pitchFamily="34" charset="0"/>
              </a:rPr>
              <a:t>dermatophytoses</a:t>
            </a:r>
            <a:r>
              <a:rPr lang="fr-CA" sz="2000" dirty="0">
                <a:cs typeface="Arial" panose="020B0604020202020204" pitchFamily="34" charset="0"/>
              </a:rPr>
              <a:t>), les </a:t>
            </a:r>
            <a:r>
              <a:rPr lang="fr-CA" sz="2000" i="1" dirty="0">
                <a:cs typeface="Arial" panose="020B0604020202020204" pitchFamily="34" charset="0"/>
              </a:rPr>
              <a:t>Aspergillus</a:t>
            </a:r>
            <a:r>
              <a:rPr lang="fr-CA" sz="2000" dirty="0">
                <a:cs typeface="Arial" panose="020B0604020202020204" pitchFamily="34" charset="0"/>
              </a:rPr>
              <a:t> (provoquant les aspergilloses respiratoires), </a:t>
            </a:r>
            <a:r>
              <a:rPr lang="fr-CA" sz="2000" dirty="0" err="1">
                <a:cs typeface="Arial" panose="020B0604020202020204" pitchFamily="34" charset="0"/>
              </a:rPr>
              <a:t>etc</a:t>
            </a:r>
            <a:endParaRPr lang="fr-FR" sz="2000" dirty="0" smtClean="0"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0848" y="761999"/>
            <a:ext cx="10522423" cy="1713518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fr-FR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endParaRPr lang="fr-FR" b="1" dirty="0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fr-FR" i="1" dirty="0" smtClean="0"/>
              <a:t>Candida </a:t>
            </a:r>
            <a:r>
              <a:rPr lang="fr-FR" dirty="0" err="1" smtClean="0"/>
              <a:t>spp</a:t>
            </a:r>
            <a:r>
              <a:rPr lang="fr-FR" dirty="0" smtClean="0"/>
              <a:t>. (</a:t>
            </a:r>
            <a:r>
              <a:rPr lang="fr-FR" i="1" dirty="0" smtClean="0"/>
              <a:t>C. </a:t>
            </a:r>
            <a:r>
              <a:rPr lang="fr-FR" i="1" dirty="0" err="1" smtClean="0"/>
              <a:t>albicans</a:t>
            </a:r>
            <a:r>
              <a:rPr lang="fr-FR" i="1" dirty="0" smtClean="0"/>
              <a:t> </a:t>
            </a:r>
            <a:r>
              <a:rPr lang="fr-FR" dirty="0" smtClean="0"/>
              <a:t>+++) : </a:t>
            </a:r>
          </a:p>
          <a:p>
            <a:pPr algn="ctr">
              <a:buFontTx/>
              <a:buNone/>
            </a:pPr>
            <a:r>
              <a:rPr lang="fr-FR" dirty="0" smtClean="0"/>
              <a:t>agent de </a:t>
            </a:r>
            <a:r>
              <a:rPr lang="fr-FR" b="1" dirty="0" smtClean="0"/>
              <a:t>candidoses</a:t>
            </a:r>
            <a:r>
              <a:rPr lang="fr-FR" dirty="0" smtClean="0"/>
              <a:t> locales (muguet, perlèche.) ou généralisées</a:t>
            </a:r>
          </a:p>
        </p:txBody>
      </p:sp>
      <p:sp>
        <p:nvSpPr>
          <p:cNvPr id="64515" name="AutoShape 2" descr="Résultat de recherche d'images pour &quot;CANDIDOSE muguet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16" name="AutoShape 4" descr="Résultat de recherche d'images pour &quot;CANDIDOSE muguet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17" name="AutoShape 6" descr="Résultat de recherche d'images pour &quot;CANDIDOSE muguet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112648" name="Picture 8" descr="Résultat de recherche d'images pour &quot;CANDIDOSE mugu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743200"/>
            <a:ext cx="3514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AutoShape 10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0" name="AutoShape 12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1" name="AutoShape 14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2" name="AutoShape 16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3" name="AutoShape 18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4" name="AutoShape 20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5" name="AutoShape 22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4526" name="AutoShape 24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112665" name="Picture 25" descr="C:\Users\nabila\Desktop\PERLE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1"/>
            <a:ext cx="33528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624945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nuisibilité (mycose)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516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2209800"/>
            <a:ext cx="5334000" cy="1371600"/>
          </a:xfrm>
        </p:spPr>
        <p:txBody>
          <a:bodyPr/>
          <a:lstStyle/>
          <a:p>
            <a:r>
              <a:rPr lang="fr-FR" sz="3200" i="1" dirty="0" err="1"/>
              <a:t>Malassezia</a:t>
            </a:r>
            <a:r>
              <a:rPr lang="fr-FR" sz="3200" i="1" dirty="0"/>
              <a:t> </a:t>
            </a:r>
            <a:r>
              <a:rPr lang="fr-FR" sz="3200" i="1" dirty="0" err="1"/>
              <a:t>furfur</a:t>
            </a:r>
            <a:r>
              <a:rPr lang="fr-FR" sz="3200" i="1" dirty="0"/>
              <a:t> </a:t>
            </a:r>
            <a:r>
              <a:rPr lang="fr-FR" sz="3200" dirty="0"/>
              <a:t>: agent du </a:t>
            </a:r>
            <a:r>
              <a:rPr lang="fr-FR" sz="3200" b="1" i="1" dirty="0" err="1"/>
              <a:t>Pytiriasis</a:t>
            </a:r>
            <a:r>
              <a:rPr lang="fr-FR" sz="3200" b="1" i="1" dirty="0"/>
              <a:t> </a:t>
            </a:r>
            <a:r>
              <a:rPr lang="fr-FR" sz="3200" b="1" i="1" dirty="0" err="1"/>
              <a:t>versicolor</a:t>
            </a:r>
            <a:endParaRPr lang="fr-FR" sz="3200" dirty="0"/>
          </a:p>
        </p:txBody>
      </p:sp>
      <p:sp>
        <p:nvSpPr>
          <p:cNvPr id="65539" name="AutoShape 2" descr="Résultat de recherche d'images pour &quot;Pityriasis versicolor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65540" name="Picture 3" descr="C:\Users\nabila\Desktop\téléchar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764" y="457200"/>
            <a:ext cx="284710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5" descr="Image associée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65542" name="Picture 6" descr="C:\Users\nabil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5691" y="3588328"/>
            <a:ext cx="28194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624945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nuisibilité (mycose)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0243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u contenu 2"/>
          <p:cNvSpPr>
            <a:spLocks noGrp="1"/>
          </p:cNvSpPr>
          <p:nvPr>
            <p:ph sz="half" idx="1"/>
          </p:nvPr>
        </p:nvSpPr>
        <p:spPr>
          <a:xfrm>
            <a:off x="2844085" y="976746"/>
            <a:ext cx="7620000" cy="1447800"/>
          </a:xfrm>
        </p:spPr>
        <p:txBody>
          <a:bodyPr/>
          <a:lstStyle/>
          <a:p>
            <a:pPr algn="just"/>
            <a:r>
              <a:rPr lang="fr-FR" i="1" dirty="0" err="1" smtClean="0"/>
              <a:t>Cladosporium</a:t>
            </a:r>
            <a:r>
              <a:rPr lang="fr-FR" i="1" dirty="0" smtClean="0"/>
              <a:t> </a:t>
            </a:r>
            <a:r>
              <a:rPr lang="fr-FR" i="1" dirty="0" err="1" smtClean="0"/>
              <a:t>carrionii</a:t>
            </a:r>
            <a:r>
              <a:rPr lang="fr-FR" i="1" dirty="0" smtClean="0"/>
              <a:t>, </a:t>
            </a:r>
            <a:r>
              <a:rPr lang="fr-FR" i="1" dirty="0" err="1" smtClean="0"/>
              <a:t>Phialophora</a:t>
            </a:r>
            <a:r>
              <a:rPr lang="fr-FR" i="1" dirty="0" smtClean="0"/>
              <a:t> </a:t>
            </a:r>
            <a:r>
              <a:rPr lang="fr-FR" dirty="0" err="1" smtClean="0"/>
              <a:t>spp</a:t>
            </a:r>
            <a:r>
              <a:rPr lang="fr-FR" dirty="0" smtClean="0"/>
              <a:t>. : </a:t>
            </a:r>
          </a:p>
          <a:p>
            <a:pPr algn="just">
              <a:buFontTx/>
              <a:buNone/>
            </a:pPr>
            <a:r>
              <a:rPr lang="fr-FR" dirty="0" smtClean="0"/>
              <a:t>             agents de </a:t>
            </a:r>
            <a:r>
              <a:rPr lang="fr-FR" b="1" dirty="0" err="1" smtClean="0"/>
              <a:t>chromomycoses</a:t>
            </a:r>
            <a:endParaRPr lang="fr-FR" b="1" dirty="0" smtClean="0"/>
          </a:p>
          <a:p>
            <a:endParaRPr lang="fr-FR" dirty="0" smtClean="0"/>
          </a:p>
        </p:txBody>
      </p:sp>
      <p:pic>
        <p:nvPicPr>
          <p:cNvPr id="66563" name="Picture 2" descr="C:\Users\nabila\Desktop\téléchargemen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 descr="C:\Users\nabila\Desktop\téléchargemen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57055"/>
            <a:ext cx="3810000" cy="288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624945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nuisibilité (mycose)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8218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7"/>
          <p:cNvSpPr>
            <a:spLocks noGrp="1"/>
          </p:cNvSpPr>
          <p:nvPr>
            <p:ph sz="half" idx="1"/>
          </p:nvPr>
        </p:nvSpPr>
        <p:spPr>
          <a:xfrm>
            <a:off x="293427" y="169643"/>
            <a:ext cx="11314090" cy="64112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fr-FR" sz="3200" b="1" u="sng" dirty="0" smtClean="0"/>
              <a:t>Champignons dits :</a:t>
            </a:r>
          </a:p>
          <a:p>
            <a:pPr algn="just">
              <a:buFontTx/>
              <a:buNone/>
            </a:pPr>
            <a:endParaRPr lang="fr-FR" sz="32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3200" dirty="0" err="1" smtClean="0"/>
              <a:t>Ascomycétes</a:t>
            </a:r>
            <a:r>
              <a:rPr lang="fr-FR" sz="3200" dirty="0" smtClean="0"/>
              <a:t>: </a:t>
            </a:r>
            <a:r>
              <a:rPr lang="fr-FR" sz="3200" dirty="0" err="1" smtClean="0"/>
              <a:t>Mycétes</a:t>
            </a:r>
            <a:r>
              <a:rPr lang="fr-FR" sz="3200" dirty="0" smtClean="0"/>
              <a:t> à sacs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3200" dirty="0" smtClean="0"/>
              <a:t>Champignons évolués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3200" dirty="0" smtClean="0"/>
              <a:t>Groupe le plus important des champignons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3200" dirty="0" smtClean="0"/>
              <a:t>Caractérisés par des ascospores formées à l’</a:t>
            </a:r>
            <a:r>
              <a:rPr lang="fr-FR" sz="3200" dirty="0" err="1" smtClean="0"/>
              <a:t>interieure</a:t>
            </a:r>
            <a:r>
              <a:rPr lang="fr-FR" sz="3200" dirty="0" smtClean="0"/>
              <a:t> des asques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3200" dirty="0"/>
              <a:t>C’est aussi le groupe le plus diversifié et il présente de grandes variétés d’appareils reproducteurs, de modes de vie et de </a:t>
            </a:r>
            <a:r>
              <a:rPr lang="fr-FR" sz="3200" dirty="0" smtClean="0"/>
              <a:t>dissémination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3200" b="1" dirty="0"/>
              <a:t> </a:t>
            </a:r>
            <a:r>
              <a:rPr lang="fr-FR" sz="3200" dirty="0"/>
              <a:t>O</a:t>
            </a:r>
            <a:r>
              <a:rPr lang="fr-FR" sz="3200" dirty="0" smtClean="0"/>
              <a:t>nt une grande importance économique (Effet bénéfiques / Effet nuisibles)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fr-FR" sz="3200" dirty="0" smtClean="0"/>
          </a:p>
          <a:p>
            <a:pPr marL="0" indent="0" algn="just">
              <a:buNone/>
            </a:pPr>
            <a:endParaRPr lang="fr-FR" sz="3200" dirty="0" smtClean="0"/>
          </a:p>
          <a:p>
            <a:pPr>
              <a:buFontTx/>
              <a:buNone/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5500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u contenu 2"/>
          <p:cNvSpPr>
            <a:spLocks noGrp="1"/>
          </p:cNvSpPr>
          <p:nvPr>
            <p:ph sz="half" idx="1"/>
          </p:nvPr>
        </p:nvSpPr>
        <p:spPr>
          <a:xfrm>
            <a:off x="865909" y="2320636"/>
            <a:ext cx="6532418" cy="1524000"/>
          </a:xfrm>
        </p:spPr>
        <p:txBody>
          <a:bodyPr/>
          <a:lstStyle/>
          <a:p>
            <a:pPr>
              <a:buFontTx/>
              <a:buNone/>
            </a:pPr>
            <a:r>
              <a:rPr lang="fr-FR" sz="3200" i="1" dirty="0">
                <a:solidFill>
                  <a:schemeClr val="bg1"/>
                </a:solidFill>
              </a:rPr>
              <a:t>		</a:t>
            </a:r>
            <a:r>
              <a:rPr lang="fr-FR" sz="3200" i="1" dirty="0" err="1"/>
              <a:t>Pneumocystis</a:t>
            </a:r>
            <a:r>
              <a:rPr lang="fr-FR" sz="3200" i="1" dirty="0"/>
              <a:t> </a:t>
            </a:r>
            <a:r>
              <a:rPr lang="fr-FR" sz="3200" i="1" dirty="0" err="1"/>
              <a:t>jiroveci</a:t>
            </a:r>
            <a:r>
              <a:rPr lang="fr-FR" sz="3200" i="1" dirty="0"/>
              <a:t> </a:t>
            </a:r>
          </a:p>
          <a:p>
            <a:pPr>
              <a:buFontTx/>
              <a:buNone/>
            </a:pPr>
            <a:r>
              <a:rPr lang="fr-FR" sz="3200" dirty="0"/>
              <a:t>	 agent d’une </a:t>
            </a:r>
            <a:r>
              <a:rPr lang="fr-FR" sz="3200" b="1" dirty="0"/>
              <a:t>pneumocystose</a:t>
            </a:r>
            <a:endParaRPr lang="fr-FR" sz="3200" dirty="0"/>
          </a:p>
          <a:p>
            <a:endParaRPr lang="fr-FR" dirty="0" smtClean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624945" cy="551902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smtClean="0"/>
              <a:t>Levures : nuisibilité (mycose)</a:t>
            </a:r>
            <a:endParaRPr lang="fr-F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7347" y="1388919"/>
            <a:ext cx="3981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327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3255819" y="2064328"/>
            <a:ext cx="5943599" cy="1945634"/>
          </a:xfr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fr-FR" b="1" dirty="0" err="1" smtClean="0"/>
              <a:t>Euascomycètes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(vrais ascomycètes)</a:t>
            </a:r>
          </a:p>
        </p:txBody>
      </p:sp>
      <p:sp>
        <p:nvSpPr>
          <p:cNvPr id="68611" name="AutoShape 4" descr="Résultat de recherche d'images pour &quot;perlèche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84909" y="330057"/>
            <a:ext cx="5029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Ascomycètes</a:t>
            </a:r>
            <a:endParaRPr kumimoji="0" lang="fr-FR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57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9383" y="256309"/>
            <a:ext cx="5527962" cy="381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2400" b="1"/>
              <a:t>Ascomycètes/ Euascomycètes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6948054" y="658092"/>
            <a:ext cx="4412673" cy="3948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2400" b="1" dirty="0"/>
              <a:t>Morphologie du </a:t>
            </a:r>
            <a:r>
              <a:rPr lang="fr-FR" sz="2400" b="1" dirty="0" err="1"/>
              <a:t>S</a:t>
            </a:r>
            <a:r>
              <a:rPr lang="fr-FR" sz="2400" b="1" dirty="0" err="1" smtClean="0"/>
              <a:t>porophore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pic>
        <p:nvPicPr>
          <p:cNvPr id="7" name="Picture 16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9963" y="1275939"/>
            <a:ext cx="2798618" cy="21184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6809510" y="3415145"/>
            <a:ext cx="1676400" cy="4572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Apothécie</a:t>
            </a:r>
          </a:p>
        </p:txBody>
      </p:sp>
      <p:pic>
        <p:nvPicPr>
          <p:cNvPr id="9" name="Picture 18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109" y="3823853"/>
            <a:ext cx="2798618" cy="22582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6781799" y="6109855"/>
            <a:ext cx="1676400" cy="4572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Périthèce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1" name="Picture 14" descr="Résultat de recherche d'images pour &quot;ascostrom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2845" y="1274618"/>
            <a:ext cx="2771976" cy="21197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29" descr="C:\Users\nabila\Desktop\cle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4726" y="3823854"/>
            <a:ext cx="2770909" cy="227214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9615055" y="3401291"/>
            <a:ext cx="1676400" cy="39485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Ascostroma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62655" y="6116780"/>
            <a:ext cx="1676400" cy="422565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bg1"/>
                </a:solidFill>
              </a:rPr>
              <a:t>Cleistothèce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8656" y="1399311"/>
            <a:ext cx="5541818" cy="5078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classification des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Euascomycètes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est basée sur la morphologie des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Sporophores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Le 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sporophore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(littéralement « porte spore », aussi appelée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sporocarpe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ou appareil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sporophytique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autrefois  appelée aussi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carpophore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est l’appareil reproducteur des champignons supérieurs, il contient les sporocystes (les asques).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sporophore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est la partie visible du champignon, par opposition au mycélium en grande partie souterrain.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Chez les ascomycètes, il existe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types 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sporophores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Apothécie,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Ascostroma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, Périthèce,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Cleistothèce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>
          <a:xfrm>
            <a:off x="219192" y="186830"/>
            <a:ext cx="4186553" cy="381206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r>
              <a:rPr lang="fr-FR" sz="2400" b="1" dirty="0" err="1">
                <a:solidFill>
                  <a:schemeClr val="bg1"/>
                </a:solidFill>
              </a:rPr>
              <a:t>Euascomycètes</a:t>
            </a:r>
            <a:r>
              <a:rPr lang="fr-FR" sz="2400" b="1" dirty="0">
                <a:solidFill>
                  <a:schemeClr val="bg1"/>
                </a:solidFill>
              </a:rPr>
              <a:t> à </a:t>
            </a:r>
            <a:r>
              <a:rPr lang="fr-FR" sz="2400" b="1" dirty="0" smtClean="0">
                <a:solidFill>
                  <a:schemeClr val="bg1"/>
                </a:solidFill>
              </a:rPr>
              <a:t>apothécie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0419" name="Espace réservé du contenu 2"/>
          <p:cNvSpPr>
            <a:spLocks noGrp="1"/>
          </p:cNvSpPr>
          <p:nvPr>
            <p:ph sz="half" idx="1"/>
          </p:nvPr>
        </p:nvSpPr>
        <p:spPr>
          <a:xfrm>
            <a:off x="471055" y="819435"/>
            <a:ext cx="9130145" cy="3097472"/>
          </a:xfrm>
        </p:spPr>
        <p:txBody>
          <a:bodyPr/>
          <a:lstStyle/>
          <a:p>
            <a:r>
              <a:rPr lang="fr-FR" b="1" dirty="0" smtClean="0"/>
              <a:t>Asques uni tuniqués, operculés</a:t>
            </a:r>
          </a:p>
          <a:p>
            <a:r>
              <a:rPr lang="fr-FR" b="1" dirty="0" smtClean="0"/>
              <a:t>Sont  dispersés de façon régulière en un hyménium </a:t>
            </a:r>
          </a:p>
          <a:p>
            <a:r>
              <a:rPr lang="fr-FR" b="1" dirty="0" smtClean="0"/>
              <a:t>Les spores sont éjecté de façon actif </a:t>
            </a:r>
          </a:p>
          <a:p>
            <a:pPr marL="0" indent="0">
              <a:buNone/>
            </a:pPr>
            <a:r>
              <a:rPr lang="fr-FR" b="1" dirty="0" smtClean="0"/>
              <a:t>1. Ordre des </a:t>
            </a:r>
            <a:r>
              <a:rPr lang="fr-FR" b="1" dirty="0" err="1" smtClean="0">
                <a:solidFill>
                  <a:srgbClr val="FF0000"/>
                </a:solidFill>
              </a:rPr>
              <a:t>pezizales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2. Ordre </a:t>
            </a:r>
            <a:r>
              <a:rPr lang="fr-FR" b="1" dirty="0" err="1" smtClean="0">
                <a:solidFill>
                  <a:srgbClr val="FF0000"/>
                </a:solidFill>
              </a:rPr>
              <a:t>tuberales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3. Ordre </a:t>
            </a:r>
            <a:r>
              <a:rPr lang="fr-FR" b="1" dirty="0" err="1" smtClean="0">
                <a:solidFill>
                  <a:srgbClr val="FF0000"/>
                </a:solidFill>
              </a:rPr>
              <a:t>lécanorales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FFFF00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0420" name="Picture 8" descr="Résultat de recherche d'images pour &quot;pézizal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43635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Résultat de recherche d'images pour &quot;stipe pézizal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380" y="3988662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Image associ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0" y="0"/>
            <a:ext cx="2590800" cy="2819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0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306247" y="677527"/>
            <a:ext cx="8686800" cy="5638800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1. Ordre des </a:t>
            </a:r>
            <a:r>
              <a:rPr lang="fr-FR" b="1" u="sng" dirty="0" err="1" smtClean="0">
                <a:solidFill>
                  <a:srgbClr val="FF0000"/>
                </a:solidFill>
              </a:rPr>
              <a:t>pezizales</a:t>
            </a:r>
            <a:endParaRPr lang="fr-FR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Comprennent environ 1 milliers d’espèces en majorité saprophytes, les plus connues les morilles.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Chez la morille le stroma se développe en un volumineux </a:t>
            </a:r>
            <a:r>
              <a:rPr lang="fr-FR" b="1" dirty="0" err="1" smtClean="0"/>
              <a:t>sporophore</a:t>
            </a:r>
            <a:r>
              <a:rPr lang="fr-FR" b="1" dirty="0" smtClean="0"/>
              <a:t> qui porte dans sa partie supérieur de nombreuses cavités ou apothécies.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Ces espèces sont connus chez les amateurs des champignons </a:t>
            </a:r>
          </a:p>
          <a:p>
            <a:pPr algn="just"/>
            <a:endParaRPr lang="fr-FR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fr-FR" b="1" dirty="0" smtClean="0">
              <a:solidFill>
                <a:srgbClr val="FFFF00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Résultat de recherche d'images pour &quot;helvellacea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2931" y="0"/>
            <a:ext cx="3102591" cy="25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5534" y="4742597"/>
            <a:ext cx="2776466" cy="211540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177420"/>
            <a:ext cx="3805450" cy="334963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r>
              <a:rPr lang="fr-FR" sz="2400" b="1" dirty="0" err="1">
                <a:solidFill>
                  <a:schemeClr val="bg1"/>
                </a:solidFill>
              </a:rPr>
              <a:t>Euascomycètes</a:t>
            </a:r>
            <a:r>
              <a:rPr lang="fr-FR" sz="2400" b="1" dirty="0">
                <a:solidFill>
                  <a:schemeClr val="bg1"/>
                </a:solidFill>
              </a:rPr>
              <a:t> à </a:t>
            </a:r>
            <a:r>
              <a:rPr lang="fr-FR" sz="2400" b="1" dirty="0" smtClean="0">
                <a:solidFill>
                  <a:schemeClr val="bg1"/>
                </a:solidFill>
              </a:rPr>
              <a:t>apothécie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304799" y="731085"/>
            <a:ext cx="8886554" cy="5638800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2. Ordre des </a:t>
            </a:r>
            <a:r>
              <a:rPr lang="fr-FR" b="1" u="sng" dirty="0" err="1" smtClean="0">
                <a:solidFill>
                  <a:srgbClr val="FF0000"/>
                </a:solidFill>
              </a:rPr>
              <a:t>tuberales</a:t>
            </a:r>
            <a:endParaRPr lang="fr-FR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Peuvent vivre en saprophytes ou en symbiose (</a:t>
            </a:r>
            <a:r>
              <a:rPr lang="fr-FR" b="1" dirty="0" err="1" smtClean="0"/>
              <a:t>Michorhize</a:t>
            </a:r>
            <a:r>
              <a:rPr lang="fr-FR" b="1" dirty="0" smtClean="0"/>
              <a:t>)</a:t>
            </a:r>
          </a:p>
          <a:p>
            <a:pPr marL="0" indent="0" algn="just">
              <a:buNone/>
            </a:pPr>
            <a:endParaRPr lang="fr-FR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fr-FR" b="1" dirty="0" smtClean="0"/>
              <a:t>L’adaptation à la vie sous terraine à provoquer de profondes modifications du </a:t>
            </a:r>
            <a:r>
              <a:rPr lang="fr-FR" b="1" dirty="0" err="1" smtClean="0"/>
              <a:t>sporophores</a:t>
            </a:r>
            <a:r>
              <a:rPr lang="fr-FR" b="1" dirty="0" smtClean="0"/>
              <a:t> et la disparition de toute multiplication asexué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Les tubérales:  truffe</a:t>
            </a:r>
            <a:endParaRPr lang="fr-FR" b="1" dirty="0"/>
          </a:p>
          <a:p>
            <a:pPr marL="0" indent="0" algn="just">
              <a:buNone/>
            </a:pPr>
            <a:endParaRPr lang="fr-FR" b="1" dirty="0" smtClean="0">
              <a:solidFill>
                <a:srgbClr val="FFFF00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  <a:p>
            <a:pPr algn="just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352" y="1004624"/>
            <a:ext cx="2430723" cy="229102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5104" y="119419"/>
            <a:ext cx="4351362" cy="334963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r>
              <a:rPr lang="fr-FR" sz="2400" b="1" dirty="0" err="1">
                <a:solidFill>
                  <a:schemeClr val="bg1"/>
                </a:solidFill>
              </a:rPr>
              <a:t>Euascomycètes</a:t>
            </a:r>
            <a:r>
              <a:rPr lang="fr-FR" sz="2400" b="1" dirty="0">
                <a:solidFill>
                  <a:schemeClr val="bg1"/>
                </a:solidFill>
              </a:rPr>
              <a:t> à </a:t>
            </a:r>
            <a:r>
              <a:rPr lang="fr-FR" sz="2400" b="1" dirty="0" smtClean="0">
                <a:solidFill>
                  <a:schemeClr val="bg1"/>
                </a:solidFill>
              </a:rPr>
              <a:t>apothécie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9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282882" y="817418"/>
            <a:ext cx="6990755" cy="5136829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3. Ordre des </a:t>
            </a:r>
            <a:r>
              <a:rPr lang="fr-FR" b="1" u="sng" dirty="0" err="1" smtClean="0">
                <a:solidFill>
                  <a:srgbClr val="FF0000"/>
                </a:solidFill>
              </a:rPr>
              <a:t>lécanorales</a:t>
            </a:r>
            <a:endParaRPr lang="fr-FR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Sont des espèces lichénisantes (lichens)</a:t>
            </a:r>
            <a:endParaRPr lang="fr-FR" b="1" dirty="0"/>
          </a:p>
          <a:p>
            <a:pPr marL="0" indent="0">
              <a:buNone/>
            </a:pPr>
            <a:endParaRPr lang="fr-FR" b="1" dirty="0" smtClean="0">
              <a:solidFill>
                <a:srgbClr val="FFFF00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19" y="956138"/>
            <a:ext cx="3191470" cy="420463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38752" y="133067"/>
            <a:ext cx="3764507" cy="334963"/>
          </a:xfrm>
          <a:solidFill>
            <a:srgbClr val="CC0099"/>
          </a:solidFill>
        </p:spPr>
        <p:txBody>
          <a:bodyPr>
            <a:normAutofit fontScale="90000"/>
          </a:bodyPr>
          <a:lstStyle/>
          <a:p>
            <a:r>
              <a:rPr lang="fr-FR" sz="2400" b="1" dirty="0" err="1">
                <a:solidFill>
                  <a:schemeClr val="bg1"/>
                </a:solidFill>
              </a:rPr>
              <a:t>Euascomycètes</a:t>
            </a:r>
            <a:r>
              <a:rPr lang="fr-FR" sz="2400" b="1" dirty="0">
                <a:solidFill>
                  <a:schemeClr val="bg1"/>
                </a:solidFill>
              </a:rPr>
              <a:t> à </a:t>
            </a:r>
            <a:r>
              <a:rPr lang="fr-FR" sz="2400" b="1" dirty="0" smtClean="0">
                <a:solidFill>
                  <a:schemeClr val="bg1"/>
                </a:solidFill>
              </a:rPr>
              <a:t>apothécie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3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1"/>
          <p:cNvSpPr>
            <a:spLocks noGrp="1"/>
          </p:cNvSpPr>
          <p:nvPr>
            <p:ph type="title"/>
          </p:nvPr>
        </p:nvSpPr>
        <p:spPr>
          <a:xfrm>
            <a:off x="4010891" y="471055"/>
            <a:ext cx="3290455" cy="4572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r-FR" sz="2400" b="1"/>
              <a:t>Formes d’apothécies</a:t>
            </a:r>
          </a:p>
        </p:txBody>
      </p:sp>
      <p:pic>
        <p:nvPicPr>
          <p:cNvPr id="140290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687782"/>
            <a:ext cx="3660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 descr="Résultat de recherche d'images pour &quot;pyronematacea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2346" y="4114800"/>
            <a:ext cx="3857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6" descr="Résultat de recherche d'images pour &quot;pyronematacea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41763"/>
            <a:ext cx="385849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85309" y="2071254"/>
            <a:ext cx="2514600" cy="457200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Coupe typique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2454" y="1004454"/>
            <a:ext cx="3276600" cy="457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Cupule portée par un stipe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4186553" cy="381206"/>
          </a:xfrm>
          <a:prstGeom prst="rect">
            <a:avLst/>
          </a:prstGeom>
          <a:solidFill>
            <a:srgbClr val="CC0099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Euascomycètes à apothécie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46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Résultat de recherche d'images pour &quot;helvellacea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1804" y="1905000"/>
            <a:ext cx="32226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4" descr="Résultat de recherche d'images pour &quot;helvellacea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219" y="2292928"/>
            <a:ext cx="29718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6327" y="1482436"/>
            <a:ext cx="3733800" cy="5334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Cupule retournée / tête hémisphérique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14624" y="4685730"/>
            <a:ext cx="194117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Groupé en stroma 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4186553" cy="381206"/>
          </a:xfrm>
          <a:prstGeom prst="rect">
            <a:avLst/>
          </a:prstGeom>
          <a:solidFill>
            <a:srgbClr val="CC0099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Euascomycètes à apothécie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786746" y="429490"/>
            <a:ext cx="3290455" cy="45720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r-FR" sz="2400" b="1"/>
              <a:t>Formes d’apothécies</a:t>
            </a:r>
          </a:p>
        </p:txBody>
      </p:sp>
    </p:spTree>
    <p:extLst>
      <p:ext uri="{BB962C8B-B14F-4D97-AF65-F5344CB8AC3E}">
        <p14:creationId xmlns:p14="http://schemas.microsoft.com/office/powerpoint/2010/main" xmlns="" val="256220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/>
          </p:nvPr>
        </p:nvSpPr>
        <p:spPr>
          <a:xfrm>
            <a:off x="346364" y="221673"/>
            <a:ext cx="3768436" cy="487363"/>
          </a:xfrm>
          <a:solidFill>
            <a:srgbClr val="92D050"/>
          </a:solidFill>
        </p:spPr>
        <p:txBody>
          <a:bodyPr/>
          <a:lstStyle/>
          <a:p>
            <a:r>
              <a:rPr lang="fr-FR" sz="2400" b="1" dirty="0" err="1">
                <a:solidFill>
                  <a:schemeClr val="bg1"/>
                </a:solidFill>
              </a:rPr>
              <a:t>Euascomycètes</a:t>
            </a:r>
            <a:r>
              <a:rPr lang="fr-FR" sz="2400" b="1" dirty="0">
                <a:solidFill>
                  <a:schemeClr val="bg1"/>
                </a:solidFill>
              </a:rPr>
              <a:t> à </a:t>
            </a:r>
            <a:r>
              <a:rPr lang="fr-FR" sz="2400" b="1" dirty="0" smtClean="0">
                <a:solidFill>
                  <a:schemeClr val="bg1"/>
                </a:solidFill>
              </a:rPr>
              <a:t>périthèces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3491" name="Espace réservé du contenu 2"/>
          <p:cNvSpPr>
            <a:spLocks noGrp="1"/>
          </p:cNvSpPr>
          <p:nvPr>
            <p:ph sz="half" idx="1"/>
          </p:nvPr>
        </p:nvSpPr>
        <p:spPr>
          <a:xfrm>
            <a:off x="1676400" y="685800"/>
            <a:ext cx="8686800" cy="5715000"/>
          </a:xfrm>
        </p:spPr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La plus grande classe</a:t>
            </a:r>
          </a:p>
          <a:p>
            <a:pPr algn="just"/>
            <a:r>
              <a:rPr lang="fr-FR" dirty="0" smtClean="0"/>
              <a:t>Beaucoup de parasites des végétaux</a:t>
            </a:r>
          </a:p>
          <a:p>
            <a:pPr algn="just"/>
            <a:r>
              <a:rPr lang="fr-FR" dirty="0" smtClean="0"/>
              <a:t>Asques uni tuniqués</a:t>
            </a:r>
          </a:p>
          <a:p>
            <a:pPr algn="just"/>
            <a:r>
              <a:rPr lang="fr-FR" dirty="0" smtClean="0"/>
              <a:t>Multiplication asexuée: conidies</a:t>
            </a:r>
          </a:p>
          <a:p>
            <a:pPr algn="just">
              <a:buFontTx/>
              <a:buNone/>
            </a:pPr>
            <a:endParaRPr lang="fr-FR" dirty="0" smtClean="0"/>
          </a:p>
          <a:p>
            <a:pPr algn="just"/>
            <a:r>
              <a:rPr lang="fr-FR" dirty="0" smtClean="0"/>
              <a:t>Ordres: </a:t>
            </a:r>
            <a:r>
              <a:rPr lang="fr-FR" dirty="0" err="1" smtClean="0"/>
              <a:t>Sordariales</a:t>
            </a:r>
            <a:r>
              <a:rPr lang="fr-FR" dirty="0" smtClean="0"/>
              <a:t>, </a:t>
            </a:r>
            <a:r>
              <a:rPr lang="fr-FR" dirty="0" err="1" smtClean="0"/>
              <a:t>Nectriales</a:t>
            </a:r>
            <a:r>
              <a:rPr lang="fr-FR" dirty="0" smtClean="0"/>
              <a:t>, </a:t>
            </a:r>
            <a:r>
              <a:rPr lang="fr-FR" dirty="0" err="1" smtClean="0"/>
              <a:t>Xylariales</a:t>
            </a:r>
            <a:r>
              <a:rPr lang="fr-FR" dirty="0" smtClean="0"/>
              <a:t>, </a:t>
            </a:r>
            <a:r>
              <a:rPr lang="fr-FR" dirty="0" err="1" smtClean="0"/>
              <a:t>Diaporthales</a:t>
            </a:r>
            <a:r>
              <a:rPr lang="fr-FR" dirty="0" smtClean="0"/>
              <a:t>, </a:t>
            </a:r>
            <a:r>
              <a:rPr lang="fr-FR" b="1" dirty="0" err="1" smtClean="0"/>
              <a:t>Clavicipitales</a:t>
            </a:r>
            <a:r>
              <a:rPr lang="fr-FR" b="1" dirty="0" smtClean="0"/>
              <a:t> (ergot du seigle provoqué par claviceps </a:t>
            </a:r>
            <a:r>
              <a:rPr lang="fr-FR" b="1" dirty="0" err="1" smtClean="0"/>
              <a:t>purpurea</a:t>
            </a:r>
            <a:r>
              <a:rPr lang="fr-FR" b="1" dirty="0" smtClean="0"/>
              <a:t>)</a:t>
            </a:r>
          </a:p>
        </p:txBody>
      </p:sp>
      <p:pic>
        <p:nvPicPr>
          <p:cNvPr id="6349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1752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Résultat de recherche d'images pour &quot;périthè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765" y="775855"/>
            <a:ext cx="3590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2514600" cy="25908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431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092" y="928049"/>
            <a:ext cx="10617959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CA" sz="3200" dirty="0">
                <a:solidFill>
                  <a:srgbClr val="222222"/>
                </a:solidFill>
                <a:latin typeface="Comic Sans MS" panose="030F0702030302020204" pitchFamily="66" charset="0"/>
              </a:rPr>
              <a:t>Les Ascomycètes sont largement répandus dans tous les types d’environnement, le sol, les eaux douces et marines, la matière organique en décomposition... </a:t>
            </a:r>
            <a:endParaRPr lang="fr-CA" sz="3200" dirty="0" smtClean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just"/>
            <a:endParaRPr lang="fr-CA" sz="32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CA" sz="32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D’autre </a:t>
            </a:r>
            <a:r>
              <a:rPr lang="fr-CA" sz="3200" dirty="0">
                <a:solidFill>
                  <a:srgbClr val="222222"/>
                </a:solidFill>
                <a:latin typeface="Comic Sans MS" panose="030F0702030302020204" pitchFamily="66" charset="0"/>
              </a:rPr>
              <a:t>part, la distribution des espèces individuelles est très variable : certaines espèces sont présentes sur tous les continents, tandis que d’autres ont une distribution très restreinte, comme </a:t>
            </a:r>
            <a:r>
              <a:rPr lang="fr-CA" sz="32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la truffe</a:t>
            </a:r>
            <a:r>
              <a:rPr lang="fr-CA" sz="3200" dirty="0">
                <a:solidFill>
                  <a:srgbClr val="222222"/>
                </a:solidFill>
                <a:latin typeface="Comic Sans MS" panose="030F0702030302020204" pitchFamily="66" charset="0"/>
              </a:rPr>
              <a:t> </a:t>
            </a:r>
            <a:r>
              <a:rPr lang="fr-CA" sz="32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« </a:t>
            </a:r>
            <a:r>
              <a:rPr lang="fr-CA" sz="32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Tuber </a:t>
            </a:r>
            <a:r>
              <a:rPr lang="fr-CA" sz="3200" i="1" dirty="0" err="1" smtClean="0">
                <a:solidFill>
                  <a:srgbClr val="222222"/>
                </a:solidFill>
                <a:latin typeface="Comic Sans MS" panose="030F0702030302020204" pitchFamily="66" charset="0"/>
              </a:rPr>
              <a:t>magnatum</a:t>
            </a:r>
            <a:r>
              <a:rPr lang="fr-CA" sz="3200" i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 »</a:t>
            </a:r>
            <a:r>
              <a:rPr lang="fr-CA" sz="3200" dirty="0">
                <a:solidFill>
                  <a:srgbClr val="222222"/>
                </a:solidFill>
                <a:latin typeface="Comic Sans MS" panose="030F0702030302020204" pitchFamily="66" charset="0"/>
              </a:rPr>
              <a:t> rencontrée </a:t>
            </a:r>
            <a:r>
              <a:rPr lang="fr-CA" sz="3200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en France et en Italie. </a:t>
            </a:r>
            <a:endParaRPr lang="fr-CA" sz="32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just"/>
            <a:endParaRPr lang="fr-CA" sz="3200" dirty="0">
              <a:solidFill>
                <a:srgbClr val="22222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contenu 3"/>
          <p:cNvSpPr>
            <a:spLocks noGrp="1"/>
          </p:cNvSpPr>
          <p:nvPr>
            <p:ph sz="half" idx="2"/>
          </p:nvPr>
        </p:nvSpPr>
        <p:spPr>
          <a:xfrm>
            <a:off x="3048000" y="969819"/>
            <a:ext cx="8229600" cy="6096000"/>
          </a:xfrm>
        </p:spPr>
        <p:txBody>
          <a:bodyPr/>
          <a:lstStyle/>
          <a:p>
            <a:r>
              <a:rPr lang="fr-FR" b="1" dirty="0" smtClean="0"/>
              <a:t>Ordre des </a:t>
            </a:r>
            <a:r>
              <a:rPr lang="fr-FR" b="1" dirty="0" err="1" smtClean="0"/>
              <a:t>Clavicipitales</a:t>
            </a:r>
            <a:endParaRPr lang="fr-FR" b="1" dirty="0" smtClean="0"/>
          </a:p>
          <a:p>
            <a:endParaRPr lang="fr-FR" b="1" dirty="0" smtClean="0">
              <a:solidFill>
                <a:srgbClr val="FF0066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i="1" dirty="0" smtClean="0"/>
              <a:t> </a:t>
            </a:r>
            <a:r>
              <a:rPr lang="fr-FR" b="1" i="1" dirty="0" smtClean="0">
                <a:solidFill>
                  <a:srgbClr val="FFFF00"/>
                </a:solidFill>
              </a:rPr>
              <a:t>Claviceps </a:t>
            </a:r>
            <a:r>
              <a:rPr lang="fr-FR" b="1" i="1" dirty="0" err="1" smtClean="0">
                <a:solidFill>
                  <a:srgbClr val="FFFF00"/>
                </a:solidFill>
              </a:rPr>
              <a:t>purpurea</a:t>
            </a:r>
            <a:r>
              <a:rPr lang="fr-FR" b="1" i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fr-FR" dirty="0" smtClean="0"/>
              <a:t> Agent de la maladie de l’</a:t>
            </a:r>
            <a:r>
              <a:rPr lang="fr-FR" dirty="0"/>
              <a:t>e</a:t>
            </a:r>
            <a:r>
              <a:rPr lang="fr-FR" dirty="0" smtClean="0"/>
              <a:t>rgot de seigle</a:t>
            </a:r>
            <a:endParaRPr lang="fr-FR" i="1" dirty="0" smtClean="0"/>
          </a:p>
        </p:txBody>
      </p:sp>
      <p:sp>
        <p:nvSpPr>
          <p:cNvPr id="74756" name="AutoShape 2" descr="Résultat de recherche d'images pour &quot;claviceps purpurea&quot;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64517" name="Picture 4" descr="Résultat de recherche d'images pour &quot;claviceps purpure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32004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46364" y="221673"/>
            <a:ext cx="3768436" cy="4873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Euascomycètes à périthèces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52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1"/>
          <p:cNvSpPr>
            <a:spLocks noGrp="1"/>
          </p:cNvSpPr>
          <p:nvPr>
            <p:ph type="title"/>
          </p:nvPr>
        </p:nvSpPr>
        <p:spPr>
          <a:xfrm>
            <a:off x="1828800" y="152401"/>
            <a:ext cx="3276600" cy="563563"/>
          </a:xfrm>
        </p:spPr>
        <p:txBody>
          <a:bodyPr/>
          <a:lstStyle/>
          <a:p>
            <a:r>
              <a:rPr lang="fr-FR" sz="2800" b="1"/>
              <a:t>Sclérotes</a:t>
            </a:r>
          </a:p>
        </p:txBody>
      </p:sp>
      <p:pic>
        <p:nvPicPr>
          <p:cNvPr id="14336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76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 descr="Résultat de recherche d'images pour &quot;claviceps purpure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8" descr="Résultat de recherche d'images pour &quot;cycle de reproduction Claviceps purpure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1"/>
            <a:ext cx="3581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Picture 10" descr="Résultat de recherche d'images pour &quot;cycle de reproduction Claviceps purpurea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738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1"/>
          <p:cNvSpPr>
            <a:spLocks noGrp="1"/>
          </p:cNvSpPr>
          <p:nvPr>
            <p:ph type="title"/>
          </p:nvPr>
        </p:nvSpPr>
        <p:spPr>
          <a:xfrm>
            <a:off x="4932218" y="246929"/>
            <a:ext cx="5860473" cy="563562"/>
          </a:xfrm>
        </p:spPr>
        <p:txBody>
          <a:bodyPr/>
          <a:lstStyle/>
          <a:p>
            <a:r>
              <a:rPr lang="fr-FR" sz="2400" b="1" dirty="0"/>
              <a:t>Cycle de reproduction / Ergot de seigle</a:t>
            </a:r>
          </a:p>
        </p:txBody>
      </p:sp>
      <p:pic>
        <p:nvPicPr>
          <p:cNvPr id="76803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927" y="995218"/>
            <a:ext cx="8139545" cy="54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66255" y="0"/>
            <a:ext cx="3768436" cy="4873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Euascomycètes à périthèces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98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Résultat de recherche d'images pour &quot;Claviceps purpure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8077200" cy="6034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220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07818" y="207818"/>
            <a:ext cx="4752109" cy="490266"/>
          </a:xfrm>
          <a:solidFill>
            <a:srgbClr val="FF66CC"/>
          </a:solidFill>
        </p:spPr>
        <p:txBody>
          <a:bodyPr>
            <a:noAutofit/>
          </a:bodyPr>
          <a:lstStyle/>
          <a:p>
            <a:r>
              <a:rPr lang="fr-FR" sz="2400" b="1" dirty="0" err="1"/>
              <a:t>Euascomycètes</a:t>
            </a:r>
            <a:r>
              <a:rPr lang="fr-FR" sz="2400" b="1" dirty="0"/>
              <a:t> à </a:t>
            </a:r>
            <a:r>
              <a:rPr lang="fr-FR" sz="2400" b="1" dirty="0" err="1"/>
              <a:t>cleistothèces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12618" y="1163782"/>
            <a:ext cx="9365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 smtClean="0"/>
              <a:t>Sporophores</a:t>
            </a:r>
            <a:r>
              <a:rPr lang="fr-FR" sz="2800" dirty="0" smtClean="0"/>
              <a:t> sphériques réduits à un lacis d’hyphes ou présentant une paroi différenciée mais sans ouverture(= </a:t>
            </a:r>
            <a:r>
              <a:rPr lang="fr-FR" sz="2800" dirty="0" err="1" smtClean="0"/>
              <a:t>Cléistothéces</a:t>
            </a:r>
            <a:r>
              <a:rPr lang="fr-FR" sz="2800" dirty="0" smtClean="0"/>
              <a:t>)</a:t>
            </a:r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Asques rudimentaires disposées de manière anarchique dans le </a:t>
            </a:r>
            <a:r>
              <a:rPr lang="fr-FR" sz="2800" dirty="0" err="1" smtClean="0"/>
              <a:t>cléistothéce</a:t>
            </a:r>
            <a:r>
              <a:rPr lang="fr-FR" sz="2800" dirty="0" smtClean="0"/>
              <a:t> et se désagrégeant à maturité pour</a:t>
            </a:r>
          </a:p>
          <a:p>
            <a:r>
              <a:rPr lang="fr-FR" sz="2800" dirty="0" smtClean="0"/>
              <a:t>Libérer les ascospores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62" y="3920835"/>
            <a:ext cx="3138093" cy="26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4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u contenu 3"/>
          <p:cNvSpPr>
            <a:spLocks noGrp="1"/>
          </p:cNvSpPr>
          <p:nvPr>
            <p:ph sz="half" idx="2"/>
          </p:nvPr>
        </p:nvSpPr>
        <p:spPr>
          <a:xfrm>
            <a:off x="768824" y="609600"/>
            <a:ext cx="10094794" cy="5715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Ordre des </a:t>
            </a:r>
            <a:r>
              <a:rPr lang="fr-FR" b="1" dirty="0" err="1" smtClean="0">
                <a:solidFill>
                  <a:srgbClr val="FF0000"/>
                </a:solidFill>
              </a:rPr>
              <a:t>Eurotiales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7030A0"/>
                </a:solidFill>
              </a:rPr>
              <a:t>Eurotiacées</a:t>
            </a:r>
            <a:r>
              <a:rPr lang="fr-FR" dirty="0" smtClean="0">
                <a:solidFill>
                  <a:srgbClr val="7030A0"/>
                </a:solidFill>
              </a:rPr>
              <a:t> (</a:t>
            </a:r>
            <a:r>
              <a:rPr lang="fr-FR" dirty="0" err="1" smtClean="0">
                <a:solidFill>
                  <a:srgbClr val="7030A0"/>
                </a:solidFill>
              </a:rPr>
              <a:t>Aspergillacées</a:t>
            </a:r>
            <a:r>
              <a:rPr lang="fr-FR" dirty="0" smtClean="0">
                <a:solidFill>
                  <a:srgbClr val="7030A0"/>
                </a:solidFill>
              </a:rPr>
              <a:t>)</a:t>
            </a:r>
          </a:p>
          <a:p>
            <a:r>
              <a:rPr lang="fr-FR" dirty="0" smtClean="0"/>
              <a:t>Moisissures très communs sur les substrats organiques les plus variés </a:t>
            </a:r>
          </a:p>
          <a:p>
            <a:r>
              <a:rPr lang="fr-FR" dirty="0" smtClean="0"/>
              <a:t>Penicillium et Aspergillus correspondent aux formes </a:t>
            </a:r>
            <a:r>
              <a:rPr lang="fr-FR" dirty="0" err="1" smtClean="0"/>
              <a:t>conidienes</a:t>
            </a:r>
            <a:r>
              <a:rPr lang="fr-FR" dirty="0" smtClean="0"/>
              <a:t> du champignon du genre </a:t>
            </a:r>
            <a:r>
              <a:rPr lang="fr-FR" dirty="0" err="1" smtClean="0"/>
              <a:t>Eurotium</a:t>
            </a:r>
            <a:r>
              <a:rPr lang="fr-FR" dirty="0" smtClean="0"/>
              <a:t> qui ne se reproduisent par voix sexué que de manière exceptionnelle </a:t>
            </a:r>
          </a:p>
          <a:p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</p:txBody>
      </p:sp>
      <p:sp>
        <p:nvSpPr>
          <p:cNvPr id="78851" name="Titre 1"/>
          <p:cNvSpPr>
            <a:spLocks noGrp="1"/>
          </p:cNvSpPr>
          <p:nvPr>
            <p:ph type="title"/>
          </p:nvPr>
        </p:nvSpPr>
        <p:spPr>
          <a:xfrm>
            <a:off x="166255" y="180541"/>
            <a:ext cx="4230806" cy="470621"/>
          </a:xfrm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fr-FR" sz="2400" b="1" dirty="0" err="1"/>
              <a:t>Euascomycètes</a:t>
            </a:r>
            <a:r>
              <a:rPr lang="fr-FR" sz="2400" b="1" dirty="0"/>
              <a:t> à </a:t>
            </a:r>
            <a:r>
              <a:rPr lang="fr-FR" sz="2400" b="1" dirty="0" err="1"/>
              <a:t>cleistothèces</a:t>
            </a:r>
            <a:endParaRPr lang="fr-FR" sz="2400" b="1" dirty="0"/>
          </a:p>
        </p:txBody>
      </p:sp>
      <p:pic>
        <p:nvPicPr>
          <p:cNvPr id="78852" name="Picture 6" descr="Résultat de recherche d'images pour &quot;cleistothèc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2104" y="160338"/>
            <a:ext cx="1905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Résultat de recherche d'images pour &quot;Aspergillu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7" y="4279900"/>
            <a:ext cx="2994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2" descr="Résultat de recherche d'images pour &quot;Aspergillus&quot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0561" y="4279900"/>
            <a:ext cx="2679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AutoShape 14" descr="Résultat de recherche d'images pour &quot;Penicillium&quot;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69650" name="Picture 18" descr="Résultat de recherche d'images pour &quot;Penicillium&quot;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985" y="4137664"/>
            <a:ext cx="3400568" cy="245998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2" name="Picture 20" descr="Résultat de recherche d'images pour &quot;Penicillium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761" y="412115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72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1150961" y="546100"/>
            <a:ext cx="10790830" cy="5715000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1 milliers d’</a:t>
            </a:r>
            <a:r>
              <a:rPr lang="fr-FR" dirty="0" err="1" smtClean="0"/>
              <a:t>espéces</a:t>
            </a:r>
            <a:r>
              <a:rPr lang="fr-FR" dirty="0" smtClean="0"/>
              <a:t> sont connue</a:t>
            </a:r>
          </a:p>
          <a:p>
            <a:r>
              <a:rPr lang="fr-FR" dirty="0" smtClean="0"/>
              <a:t>Parmi les 300 aspergillus identifiés, une dizaine sont pathogènes et responsables d’infections graves.</a:t>
            </a:r>
          </a:p>
          <a:p>
            <a:endParaRPr lang="fr-FR" dirty="0"/>
          </a:p>
          <a:p>
            <a:pPr algn="just"/>
            <a:r>
              <a:rPr lang="fr-FR" dirty="0" err="1" smtClean="0"/>
              <a:t>Aspergilllose</a:t>
            </a:r>
            <a:r>
              <a:rPr lang="fr-FR" dirty="0" smtClean="0"/>
              <a:t>: </a:t>
            </a:r>
            <a:r>
              <a:rPr lang="fr-FR" i="1" dirty="0" smtClean="0"/>
              <a:t>Aspergillus </a:t>
            </a:r>
            <a:r>
              <a:rPr lang="fr-FR" i="1" dirty="0" err="1" smtClean="0"/>
              <a:t>fumigatus</a:t>
            </a:r>
            <a:r>
              <a:rPr lang="fr-FR" i="1" dirty="0" smtClean="0"/>
              <a:t> </a:t>
            </a:r>
          </a:p>
          <a:p>
            <a:pPr algn="just"/>
            <a:r>
              <a:rPr lang="fr-FR" dirty="0" smtClean="0"/>
              <a:t>Pénicilline: est synthétisé par </a:t>
            </a:r>
            <a:r>
              <a:rPr lang="fr-FR" i="1" dirty="0" smtClean="0"/>
              <a:t>Penicillium </a:t>
            </a:r>
            <a:r>
              <a:rPr lang="fr-FR" i="1" dirty="0" err="1" smtClean="0"/>
              <a:t>notatum</a:t>
            </a:r>
            <a:endParaRPr lang="fr-FR" i="1" dirty="0" smtClean="0"/>
          </a:p>
          <a:p>
            <a:pPr algn="just"/>
            <a:r>
              <a:rPr lang="fr-FR" dirty="0" smtClean="0"/>
              <a:t>La richesse de l’arsenal enzymatique des </a:t>
            </a:r>
            <a:r>
              <a:rPr lang="fr-FR" dirty="0" err="1" smtClean="0"/>
              <a:t>aspergillacées</a:t>
            </a:r>
            <a:r>
              <a:rPr lang="fr-FR" dirty="0" smtClean="0"/>
              <a:t> les faits utilisés notamment dans la fabrication des acides citriques (</a:t>
            </a:r>
            <a:r>
              <a:rPr lang="fr-FR" i="1" dirty="0" smtClean="0"/>
              <a:t>A. </a:t>
            </a:r>
            <a:r>
              <a:rPr lang="fr-FR" i="1" dirty="0" err="1" smtClean="0"/>
              <a:t>niger</a:t>
            </a:r>
            <a:r>
              <a:rPr lang="fr-FR" i="1" dirty="0" smtClean="0"/>
              <a:t> </a:t>
            </a:r>
            <a:r>
              <a:rPr lang="fr-FR" dirty="0" smtClean="0"/>
              <a:t>et </a:t>
            </a:r>
            <a:r>
              <a:rPr lang="fr-FR" i="1" dirty="0" err="1" smtClean="0"/>
              <a:t>Penicilium</a:t>
            </a:r>
            <a:r>
              <a:rPr lang="fr-FR" i="1" dirty="0" smtClean="0"/>
              <a:t> </a:t>
            </a:r>
            <a:r>
              <a:rPr lang="fr-FR" i="1" dirty="0" err="1" smtClean="0"/>
              <a:t>citrinum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41997"/>
            <a:ext cx="4230806" cy="334962"/>
          </a:xfrm>
          <a:solidFill>
            <a:srgbClr val="FF66CC"/>
          </a:solidFill>
        </p:spPr>
        <p:txBody>
          <a:bodyPr>
            <a:noAutofit/>
          </a:bodyPr>
          <a:lstStyle/>
          <a:p>
            <a:r>
              <a:rPr lang="fr-FR" sz="2400" b="1" dirty="0" err="1"/>
              <a:t>Euascomycètes</a:t>
            </a:r>
            <a:r>
              <a:rPr lang="fr-FR" sz="2400" b="1" dirty="0"/>
              <a:t> à </a:t>
            </a:r>
            <a:r>
              <a:rPr lang="fr-FR" sz="2400" b="1" dirty="0" err="1"/>
              <a:t>cleistothèces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40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191069" y="696225"/>
            <a:ext cx="11846256" cy="57150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Ordre des </a:t>
            </a:r>
            <a:r>
              <a:rPr lang="fr-FR" b="1" dirty="0" err="1" smtClean="0">
                <a:solidFill>
                  <a:srgbClr val="FF0000"/>
                </a:solidFill>
              </a:rPr>
              <a:t>Eurotiales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7030A0"/>
                </a:solidFill>
              </a:rPr>
              <a:t>Gymnoascacés</a:t>
            </a:r>
            <a:endParaRPr lang="fr-F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Possède la propriété de vivre sur les tissues riches en kératine (peau et </a:t>
            </a:r>
            <a:r>
              <a:rPr lang="fr-FR" dirty="0" err="1" smtClean="0"/>
              <a:t>phanéres</a:t>
            </a:r>
            <a:r>
              <a:rPr lang="fr-FR" dirty="0" smtClean="0"/>
              <a:t>) = sont </a:t>
            </a:r>
            <a:r>
              <a:rPr lang="fr-FR" dirty="0" err="1" smtClean="0"/>
              <a:t>dermatophytes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Reproduction sexué exceptionnelle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2 modes de vie différents:</a:t>
            </a:r>
          </a:p>
          <a:p>
            <a:pPr marL="0" indent="0">
              <a:buNone/>
            </a:pPr>
            <a:r>
              <a:rPr lang="fr-FR" dirty="0" smtClean="0"/>
              <a:t>Champignons saprophytes commensaux des plumes d’oiseaux vivants ou morts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Champignons parasites de l’homme et des mammifères, agents des teignes et des </a:t>
            </a:r>
            <a:r>
              <a:rPr lang="fr-FR" dirty="0" err="1" smtClean="0"/>
              <a:t>dermatophyties</a:t>
            </a:r>
            <a:r>
              <a:rPr lang="fr-FR" dirty="0" smtClean="0"/>
              <a:t> (genre Trichophyton et </a:t>
            </a:r>
            <a:r>
              <a:rPr lang="fr-FR" dirty="0" err="1"/>
              <a:t>M</a:t>
            </a:r>
            <a:r>
              <a:rPr lang="fr-FR" dirty="0" err="1" smtClean="0"/>
              <a:t>icrosporium</a:t>
            </a:r>
            <a:r>
              <a:rPr lang="fr-FR" dirty="0" smtClean="0"/>
              <a:t> et </a:t>
            </a:r>
            <a:r>
              <a:rPr lang="fr-FR" dirty="0" err="1" smtClean="0"/>
              <a:t>Epidermophyton</a:t>
            </a:r>
            <a:r>
              <a:rPr lang="fr-FR" dirty="0" smtClean="0"/>
              <a:t>) 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41997"/>
            <a:ext cx="4230806" cy="334962"/>
          </a:xfrm>
          <a:solidFill>
            <a:srgbClr val="FF66CC"/>
          </a:solidFill>
        </p:spPr>
        <p:txBody>
          <a:bodyPr>
            <a:noAutofit/>
          </a:bodyPr>
          <a:lstStyle/>
          <a:p>
            <a:r>
              <a:rPr lang="fr-FR" sz="2400" b="1" dirty="0" err="1"/>
              <a:t>Euascomycètes</a:t>
            </a:r>
            <a:r>
              <a:rPr lang="fr-FR" sz="2400" b="1" dirty="0"/>
              <a:t> à </a:t>
            </a:r>
            <a:r>
              <a:rPr lang="fr-FR" sz="2400" b="1" dirty="0" err="1"/>
              <a:t>cleistothèces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696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>
          <a:xfrm>
            <a:off x="782472" y="737169"/>
            <a:ext cx="11227558" cy="5715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Ordre des </a:t>
            </a:r>
            <a:r>
              <a:rPr lang="fr-FR" b="1" dirty="0" err="1" smtClean="0">
                <a:solidFill>
                  <a:srgbClr val="FF0000"/>
                </a:solidFill>
              </a:rPr>
              <a:t>Erysiphales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Ce sont des parasites obligatoire</a:t>
            </a:r>
          </a:p>
          <a:p>
            <a:r>
              <a:rPr lang="fr-FR" dirty="0" smtClean="0"/>
              <a:t>Ce sont des parasites des végétaux environ 450 espèces les asques sont dépourvu d’appareil apical</a:t>
            </a:r>
          </a:p>
          <a:p>
            <a:endParaRPr lang="fr-FR" dirty="0"/>
          </a:p>
          <a:p>
            <a:r>
              <a:rPr lang="fr-FR" dirty="0" smtClean="0"/>
              <a:t>L’</a:t>
            </a:r>
            <a:r>
              <a:rPr lang="fr-FR" dirty="0" err="1" smtClean="0"/>
              <a:t>hymenium</a:t>
            </a:r>
            <a:r>
              <a:rPr lang="fr-FR" dirty="0" smtClean="0"/>
              <a:t> </a:t>
            </a:r>
            <a:r>
              <a:rPr lang="fr-FR" dirty="0"/>
              <a:t>n</a:t>
            </a:r>
            <a:r>
              <a:rPr lang="fr-FR" dirty="0" smtClean="0"/>
              <a:t>e comporte pas des paraphyse (filaments séparant les asques)</a:t>
            </a:r>
          </a:p>
          <a:p>
            <a:r>
              <a:rPr lang="fr-FR" dirty="0" smtClean="0"/>
              <a:t>Provoquent des maladies comme l’</a:t>
            </a:r>
            <a:r>
              <a:rPr lang="fr-FR" dirty="0" err="1" smtClean="0"/>
              <a:t>oidium</a:t>
            </a:r>
            <a:r>
              <a:rPr lang="fr-FR" dirty="0" smtClean="0"/>
              <a:t> </a:t>
            </a:r>
          </a:p>
          <a:p>
            <a:r>
              <a:rPr lang="fr-FR" dirty="0" smtClean="0"/>
              <a:t>Ce sont des </a:t>
            </a:r>
            <a:r>
              <a:rPr lang="fr-FR" dirty="0" err="1" smtClean="0"/>
              <a:t>ectoprasites</a:t>
            </a:r>
            <a:r>
              <a:rPr lang="fr-FR" dirty="0" smtClean="0"/>
              <a:t> qui vivent à la surface des tissues de l’</a:t>
            </a:r>
            <a:r>
              <a:rPr lang="fr-FR" dirty="0" err="1" smtClean="0"/>
              <a:t>hote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41997"/>
            <a:ext cx="4230806" cy="334962"/>
          </a:xfrm>
          <a:solidFill>
            <a:srgbClr val="FF66CC"/>
          </a:solidFill>
        </p:spPr>
        <p:txBody>
          <a:bodyPr>
            <a:noAutofit/>
          </a:bodyPr>
          <a:lstStyle/>
          <a:p>
            <a:r>
              <a:rPr lang="fr-FR" sz="2400" b="1" dirty="0" err="1"/>
              <a:t>Euascomycètes</a:t>
            </a:r>
            <a:r>
              <a:rPr lang="fr-FR" sz="2400" b="1" dirty="0"/>
              <a:t> à </a:t>
            </a:r>
            <a:r>
              <a:rPr lang="fr-FR" sz="2400" b="1" dirty="0" err="1"/>
              <a:t>cleistothèces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070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3964" y="193963"/>
            <a:ext cx="3957851" cy="47105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fr-FR" sz="2400" b="1" dirty="0" err="1"/>
              <a:t>Euascomycètes</a:t>
            </a:r>
            <a:r>
              <a:rPr lang="fr-FR" sz="2400" b="1" dirty="0"/>
              <a:t> à </a:t>
            </a:r>
            <a:r>
              <a:rPr lang="fr-FR" sz="2400" b="1" dirty="0" err="1" smtClean="0"/>
              <a:t>ascostromas</a:t>
            </a:r>
            <a:endParaRPr lang="fr-FR" sz="2400" b="1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>
          <a:xfrm>
            <a:off x="233871" y="962891"/>
            <a:ext cx="11323093" cy="5715000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Les </a:t>
            </a:r>
            <a:r>
              <a:rPr lang="fr-FR" dirty="0" err="1"/>
              <a:t>sporophores</a:t>
            </a:r>
            <a:r>
              <a:rPr lang="fr-FR" dirty="0"/>
              <a:t> en forme d’urne sont ouvert au sommet et sont appelés: </a:t>
            </a:r>
            <a:r>
              <a:rPr lang="fr-FR" dirty="0" err="1"/>
              <a:t>ascostromas</a:t>
            </a:r>
            <a:endParaRPr lang="fr-FR" dirty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Leurs asques est bituniqué (Paroi formée de 2 feuillets)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Comprend plusieurs ordres réunissant des espèces microscopiques de petite taille généralement parasites des végétaux.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/>
              <a:t>e</a:t>
            </a:r>
            <a:r>
              <a:rPr lang="fr-FR" dirty="0" err="1" smtClean="0"/>
              <a:t>spéce</a:t>
            </a:r>
            <a:r>
              <a:rPr lang="fr-FR" dirty="0" smtClean="0"/>
              <a:t> la plus représentatif de ce groupe est responsables de la tavelure du pommier est: </a:t>
            </a:r>
            <a:r>
              <a:rPr lang="fr-FR" b="1" i="1" dirty="0" smtClean="0"/>
              <a:t>Venturia </a:t>
            </a:r>
            <a:r>
              <a:rPr lang="fr-FR" b="1" i="1" dirty="0" err="1" smtClean="0"/>
              <a:t>inequalis</a:t>
            </a:r>
            <a:endParaRPr lang="fr-FR" b="1" i="1" dirty="0" smtClean="0"/>
          </a:p>
          <a:p>
            <a:pPr algn="just"/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9785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3182" y="0"/>
            <a:ext cx="41910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CA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CA" sz="3200" b="1" kern="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Ascomycètes</a:t>
            </a:r>
            <a: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CA" sz="4400" b="1" kern="0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5059" name="Picture 16" descr="Résultat de recherche d'images pour &quot;Asqu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145" y="281107"/>
            <a:ext cx="46833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2706" y="914400"/>
            <a:ext cx="97501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fr-FR" sz="2400" dirty="0">
                <a:cs typeface="Times New Roman" pitchFamily="18" charset="0"/>
              </a:rPr>
              <a:t> Hyphes </a:t>
            </a:r>
            <a:r>
              <a:rPr lang="fr-FR" sz="2400" b="1" dirty="0">
                <a:cs typeface="Times New Roman" pitchFamily="18" charset="0"/>
              </a:rPr>
              <a:t>cloisonnées</a:t>
            </a:r>
            <a:r>
              <a:rPr lang="fr-FR" sz="2400" dirty="0">
                <a:cs typeface="Times New Roman" pitchFamily="18" charset="0"/>
              </a:rPr>
              <a:t> : </a:t>
            </a:r>
            <a:r>
              <a:rPr lang="fr-FR" sz="2400" dirty="0" err="1">
                <a:cs typeface="Times New Roman" pitchFamily="18" charset="0"/>
              </a:rPr>
              <a:t>Septomycètes</a:t>
            </a:r>
            <a:endParaRPr lang="fr-FR" sz="2400" dirty="0">
              <a:cs typeface="Times New Roman" pitchFamily="18" charset="0"/>
            </a:endParaRPr>
          </a:p>
          <a:p>
            <a:pPr algn="just">
              <a:defRPr/>
            </a:pPr>
            <a:endParaRPr lang="fr-FR" sz="2400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400" dirty="0">
                <a:cs typeface="Times New Roman" pitchFamily="18" charset="0"/>
              </a:rPr>
              <a:t> Différentiation de sporocystes spécialisés (reproduction </a:t>
            </a:r>
            <a:r>
              <a:rPr lang="fr-FR" sz="2400" dirty="0" smtClean="0">
                <a:cs typeface="Times New Roman" pitchFamily="18" charset="0"/>
              </a:rPr>
              <a:t>sexuée)</a:t>
            </a:r>
          </a:p>
          <a:p>
            <a:pPr algn="just">
              <a:defRPr/>
            </a:pPr>
            <a:endParaRPr lang="fr-FR" sz="2400" dirty="0">
              <a:cs typeface="Times New Roman" pitchFamily="18" charset="0"/>
            </a:endParaRPr>
          </a:p>
          <a:p>
            <a:pPr algn="just">
              <a:defRPr/>
            </a:pPr>
            <a:r>
              <a:rPr lang="fr-FR" sz="2400" dirty="0">
                <a:cs typeface="Times New Roman" pitchFamily="18" charset="0"/>
              </a:rPr>
              <a:t>      =    </a:t>
            </a:r>
            <a:r>
              <a:rPr lang="fr-FR" sz="2400" b="1" dirty="0">
                <a:cs typeface="Times New Roman" pitchFamily="18" charset="0"/>
              </a:rPr>
              <a:t>Asque</a:t>
            </a:r>
            <a:r>
              <a:rPr lang="fr-FR" sz="2400" dirty="0">
                <a:cs typeface="Times New Roman" pitchFamily="18" charset="0"/>
              </a:rPr>
              <a:t> produisant des </a:t>
            </a:r>
            <a:r>
              <a:rPr lang="fr-FR" sz="2400" b="1" dirty="0">
                <a:cs typeface="Times New Roman" pitchFamily="18" charset="0"/>
              </a:rPr>
              <a:t>ascospores</a:t>
            </a:r>
          </a:p>
          <a:p>
            <a:pPr algn="just">
              <a:defRPr/>
            </a:pPr>
            <a:r>
              <a:rPr lang="fr-FR" sz="2400" b="1" dirty="0">
                <a:cs typeface="Times New Roman" pitchFamily="18" charset="0"/>
              </a:rPr>
              <a:t/>
            </a:r>
            <a:br>
              <a:rPr lang="fr-FR" sz="2400" b="1" dirty="0">
                <a:cs typeface="Times New Roman" pitchFamily="18" charset="0"/>
              </a:rPr>
            </a:br>
            <a:endParaRPr lang="fr-FR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2706" y="305880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Espèces très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différentes (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mode de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vie / taille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/ morphologie)</a:t>
            </a:r>
          </a:p>
        </p:txBody>
      </p:sp>
      <p:pic>
        <p:nvPicPr>
          <p:cNvPr id="8" name="Picture 2" descr="Résultat de recherche d'images pour &quot;Truff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33600" y="6019800"/>
            <a:ext cx="19812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000" b="1" kern="0" dirty="0">
                <a:ea typeface="+mj-ea"/>
                <a:cs typeface="+mj-cs"/>
              </a:rPr>
              <a:t>Truffe</a:t>
            </a:r>
            <a:endParaRPr lang="en-US" sz="2000" b="1" kern="0" dirty="0">
              <a:ea typeface="+mj-ea"/>
              <a:cs typeface="+mj-cs"/>
            </a:endParaRPr>
          </a:p>
        </p:txBody>
      </p:sp>
      <p:pic>
        <p:nvPicPr>
          <p:cNvPr id="10" name="Picture 6" descr="Résultat de recherche d'images pour &quot;morille tox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67200" y="6019800"/>
            <a:ext cx="19812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cs typeface="Times New Roman" pitchFamily="18" charset="0"/>
              </a:rPr>
              <a:t>Morille</a:t>
            </a:r>
            <a:endParaRPr lang="en-US" sz="2000" b="1" kern="0" dirty="0">
              <a:ea typeface="+mj-ea"/>
              <a:cs typeface="+mj-cs"/>
            </a:endParaRPr>
          </a:p>
        </p:txBody>
      </p:sp>
      <p:pic>
        <p:nvPicPr>
          <p:cNvPr id="12" name="Picture 8" descr="Résultat de recherche d'images pour &quot;levure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00800" y="6019800"/>
            <a:ext cx="19812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cs typeface="Times New Roman" pitchFamily="18" charset="0"/>
              </a:rPr>
              <a:t>levures</a:t>
            </a:r>
            <a:endParaRPr lang="en-US" sz="2000" b="1" kern="0" dirty="0">
              <a:ea typeface="+mj-ea"/>
              <a:cs typeface="+mj-cs"/>
            </a:endParaRPr>
          </a:p>
        </p:txBody>
      </p:sp>
      <p:pic>
        <p:nvPicPr>
          <p:cNvPr id="14" name="Picture 10" descr="Résultat de recherche d'images pour &quot;claviceps purpurea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434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534400" y="6019800"/>
            <a:ext cx="19812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cs typeface="Times New Roman" pitchFamily="18" charset="0"/>
              </a:rPr>
              <a:t>Ergot du seigle</a:t>
            </a:r>
            <a:endParaRPr lang="en-US" sz="2000" b="1" kern="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27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83" y="1157188"/>
            <a:ext cx="3474136" cy="37392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43" y="1674531"/>
            <a:ext cx="2913868" cy="30717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42197" y="1157188"/>
            <a:ext cx="203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Venturia </a:t>
            </a:r>
            <a:r>
              <a:rPr lang="fr-FR" i="1" dirty="0" err="1" smtClean="0"/>
              <a:t>inaequalis</a:t>
            </a:r>
            <a:r>
              <a:rPr lang="fr-FR" i="1" dirty="0" smtClean="0"/>
              <a:t> </a:t>
            </a:r>
            <a:endParaRPr lang="fr-FR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93964" y="193963"/>
            <a:ext cx="3957851" cy="47105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fr-FR" sz="2400" b="1" dirty="0" err="1"/>
              <a:t>Euascomycètes</a:t>
            </a:r>
            <a:r>
              <a:rPr lang="fr-FR" sz="2400" b="1" dirty="0"/>
              <a:t> à </a:t>
            </a:r>
            <a:r>
              <a:rPr lang="fr-FR" sz="2400" b="1" dirty="0" err="1" smtClean="0"/>
              <a:t>ascostromas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170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2" descr="Résultat de recherche d'images pour &quot;Ascostrom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37" y="2183642"/>
            <a:ext cx="5869563" cy="37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Résultat de recherche d'images pour &quot;ascostroma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722" y="1887915"/>
            <a:ext cx="4465093" cy="4068196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3964" y="193963"/>
            <a:ext cx="3957851" cy="47105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Euascomycètes à ascostromas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6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2643" y="2526519"/>
            <a:ext cx="7463052" cy="95366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fr-FR" b="1" dirty="0" smtClean="0"/>
              <a:t>Importance des </a:t>
            </a:r>
            <a:r>
              <a:rPr lang="fr-FR" b="1" dirty="0" err="1" smtClean="0"/>
              <a:t>Ascomycétes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4676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05212" y="573620"/>
            <a:ext cx="11396379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Affinage de certains fromages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Certains  champignons du genre Penicillium sont responsables de Transformations du lactose du lait en lactate + caséine, puis de la caséine en peptones, favorisant le développement des bactéries responsables du bouquet du fromage</a:t>
            </a:r>
          </a:p>
          <a:p>
            <a:pPr marL="0" indent="0">
              <a:buNone/>
            </a:pPr>
            <a:endParaRPr lang="fr-FR" sz="3200" b="1" dirty="0" smtClean="0"/>
          </a:p>
          <a:p>
            <a:pPr marL="0" indent="0">
              <a:buNone/>
            </a:pPr>
            <a:r>
              <a:rPr lang="fr-FR" b="1" u="sng" dirty="0" smtClean="0">
                <a:solidFill>
                  <a:srgbClr val="FFC000"/>
                </a:solidFill>
              </a:rPr>
              <a:t>Exemples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err="1" smtClean="0"/>
              <a:t>Requefort</a:t>
            </a:r>
            <a:r>
              <a:rPr lang="fr-FR" b="1" dirty="0" smtClean="0"/>
              <a:t>: </a:t>
            </a:r>
            <a:r>
              <a:rPr lang="fr-FR" b="1" i="1" dirty="0" smtClean="0"/>
              <a:t>Penicillium </a:t>
            </a:r>
            <a:r>
              <a:rPr lang="fr-FR" b="1" i="1" dirty="0" err="1" smtClean="0"/>
              <a:t>roqueforti</a:t>
            </a:r>
            <a:endParaRPr lang="fr-FR" b="1" i="1" dirty="0" smtClean="0"/>
          </a:p>
          <a:p>
            <a:pPr marL="0" indent="0">
              <a:buNone/>
            </a:pPr>
            <a:r>
              <a:rPr lang="fr-FR" b="1" dirty="0" smtClean="0"/>
              <a:t>Bleu (Bleu d’Auvergne, Gorgonzola …): </a:t>
            </a:r>
            <a:r>
              <a:rPr lang="fr-FR" b="1" i="1" dirty="0" smtClean="0"/>
              <a:t>Penicillium </a:t>
            </a:r>
            <a:r>
              <a:rPr lang="fr-FR" b="1" i="1" dirty="0" err="1" smtClean="0"/>
              <a:t>glaucum</a:t>
            </a:r>
            <a:endParaRPr lang="fr-FR" b="1" i="1" dirty="0" smtClean="0"/>
          </a:p>
          <a:p>
            <a:pPr marL="0" indent="0">
              <a:buNone/>
            </a:pPr>
            <a:r>
              <a:rPr lang="fr-FR" b="1" dirty="0" smtClean="0"/>
              <a:t>Camembert: </a:t>
            </a:r>
            <a:r>
              <a:rPr lang="fr-FR" b="1" i="1" dirty="0" smtClean="0"/>
              <a:t>Penicillium </a:t>
            </a:r>
            <a:r>
              <a:rPr lang="fr-FR" b="1" i="1" dirty="0" err="1" smtClean="0"/>
              <a:t>caseicolum</a:t>
            </a:r>
            <a:endParaRPr lang="fr-FR" b="1" i="1" dirty="0" smtClean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 smtClean="0"/>
          </a:p>
          <a:p>
            <a:pPr>
              <a:buFontTx/>
              <a:buChar char="-"/>
            </a:pPr>
            <a:endParaRPr lang="fr-FR" sz="32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38" y="3451785"/>
            <a:ext cx="5648325" cy="146685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677891" y="0"/>
            <a:ext cx="5306291" cy="581891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l’Agro-Alimentation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9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Espace réservé du contenu 2"/>
          <p:cNvSpPr>
            <a:spLocks noGrp="1"/>
          </p:cNvSpPr>
          <p:nvPr>
            <p:ph sz="half" idx="1"/>
          </p:nvPr>
        </p:nvSpPr>
        <p:spPr>
          <a:xfrm>
            <a:off x="1981200" y="762000"/>
            <a:ext cx="8153400" cy="5715000"/>
          </a:xfrm>
        </p:spPr>
        <p:txBody>
          <a:bodyPr/>
          <a:lstStyle/>
          <a:p>
            <a:r>
              <a:rPr lang="fr-FR" dirty="0" smtClean="0"/>
              <a:t>Affinage des fromages</a:t>
            </a:r>
          </a:p>
          <a:p>
            <a:r>
              <a:rPr lang="fr-FR" dirty="0" smtClean="0"/>
              <a:t>Confection des Produits alimentaires :</a:t>
            </a:r>
          </a:p>
          <a:p>
            <a:pPr>
              <a:buFontTx/>
              <a:buChar char="-"/>
            </a:pPr>
            <a:r>
              <a:rPr lang="fr-FR" dirty="0" err="1" smtClean="0"/>
              <a:t>Miso</a:t>
            </a:r>
            <a:r>
              <a:rPr lang="fr-FR" dirty="0" smtClean="0"/>
              <a:t>: </a:t>
            </a:r>
            <a:r>
              <a:rPr lang="fr-FR" i="1" dirty="0" smtClean="0"/>
              <a:t>Aspergillus </a:t>
            </a:r>
            <a:r>
              <a:rPr lang="fr-FR" i="1" dirty="0" err="1" smtClean="0"/>
              <a:t>oryzae</a:t>
            </a:r>
            <a:r>
              <a:rPr lang="fr-FR" dirty="0" smtClean="0"/>
              <a:t> (fermentation du soja)</a:t>
            </a:r>
          </a:p>
          <a:p>
            <a:pPr>
              <a:buFontTx/>
              <a:buChar char="-"/>
            </a:pPr>
            <a:r>
              <a:rPr lang="fr-FR" dirty="0" smtClean="0"/>
              <a:t>Saké</a:t>
            </a:r>
          </a:p>
          <a:p>
            <a:pPr>
              <a:buFontTx/>
              <a:buChar char="-"/>
            </a:pPr>
            <a:r>
              <a:rPr lang="fr-FR" dirty="0" smtClean="0"/>
              <a:t>Sauce de soja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pic>
        <p:nvPicPr>
          <p:cNvPr id="70660" name="Picture 2" descr="Résultat de recherche d'images pour &quot;miso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Résultat de recherche d'images pour &quot;saké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Résultat de recherche d'images pour &quot;sauce de soja&quot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590800"/>
            <a:ext cx="2543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677891" y="0"/>
            <a:ext cx="5306291" cy="581891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l’Agro-Alimentation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99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11771215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Production Antibiotiques</a:t>
            </a:r>
            <a:endParaRPr lang="fr-FR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3200" dirty="0" smtClean="0"/>
              <a:t>Pénicilline (antibiotique antibactérien):  </a:t>
            </a:r>
            <a:r>
              <a:rPr lang="fr-FR" sz="3200" i="1" dirty="0" smtClean="0">
                <a:solidFill>
                  <a:srgbClr val="7030A0"/>
                </a:solidFill>
              </a:rPr>
              <a:t>Penicillium </a:t>
            </a:r>
            <a:r>
              <a:rPr lang="fr-FR" sz="3200" i="1" dirty="0" err="1" smtClean="0">
                <a:solidFill>
                  <a:srgbClr val="7030A0"/>
                </a:solidFill>
              </a:rPr>
              <a:t>chrysogenum</a:t>
            </a:r>
            <a:endParaRPr lang="fr-FR" sz="32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3200" i="1" dirty="0">
                <a:solidFill>
                  <a:srgbClr val="7030A0"/>
                </a:solidFill>
              </a:rPr>
              <a:t> </a:t>
            </a:r>
            <a:r>
              <a:rPr lang="fr-FR" sz="3200" i="1" dirty="0" smtClean="0">
                <a:solidFill>
                  <a:srgbClr val="7030A0"/>
                </a:solidFill>
              </a:rPr>
              <a:t>                                                                          Penicillium </a:t>
            </a:r>
            <a:r>
              <a:rPr lang="fr-FR" sz="3200" i="1" dirty="0" err="1" smtClean="0">
                <a:solidFill>
                  <a:srgbClr val="7030A0"/>
                </a:solidFill>
              </a:rPr>
              <a:t>notatum</a:t>
            </a:r>
            <a:endParaRPr lang="fr-FR" sz="32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sz="32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3200" dirty="0" smtClean="0"/>
              <a:t>Griséofulvine (antibiotique antifongique actif contre les </a:t>
            </a:r>
            <a:r>
              <a:rPr lang="fr-FR" sz="3200" dirty="0" err="1" smtClean="0"/>
              <a:t>dermatophytes</a:t>
            </a:r>
            <a:r>
              <a:rPr lang="fr-FR" sz="3200" dirty="0" smtClean="0"/>
              <a:t>): </a:t>
            </a:r>
            <a:r>
              <a:rPr lang="fr-FR" sz="3200" i="1" dirty="0" smtClean="0">
                <a:solidFill>
                  <a:srgbClr val="7030A0"/>
                </a:solidFill>
              </a:rPr>
              <a:t>Penicillium </a:t>
            </a:r>
            <a:r>
              <a:rPr lang="fr-FR" sz="3200" i="1" dirty="0" err="1" smtClean="0">
                <a:solidFill>
                  <a:srgbClr val="7030A0"/>
                </a:solidFill>
              </a:rPr>
              <a:t>griseofulvum</a:t>
            </a:r>
            <a:endParaRPr lang="fr-FR" sz="3200" i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fr-FR" sz="3200" i="1" dirty="0" smtClean="0"/>
              <a:t>Largement répandue dans le sol et les </a:t>
            </a:r>
            <a:r>
              <a:rPr lang="fr-FR" sz="3200" i="1" dirty="0" err="1" smtClean="0"/>
              <a:t>matiéres</a:t>
            </a:r>
            <a:r>
              <a:rPr lang="fr-FR" sz="3200" i="1" dirty="0" smtClean="0"/>
              <a:t> en décomposition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 smtClean="0"/>
          </a:p>
          <a:p>
            <a:pPr>
              <a:buFontTx/>
              <a:buChar char="-"/>
            </a:pPr>
            <a:endParaRPr lang="fr-FR" sz="3200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677891" y="0"/>
            <a:ext cx="5306291" cy="581891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le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pharmaceutique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4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285276" y="835822"/>
            <a:ext cx="11518797" cy="5715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Production industrielle de certains composés</a:t>
            </a:r>
          </a:p>
          <a:p>
            <a:pPr marL="0" indent="0" algn="just">
              <a:buNone/>
            </a:pPr>
            <a:endParaRPr lang="fr-FR" sz="3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b="1" i="1" u="sng" dirty="0" smtClean="0">
                <a:solidFill>
                  <a:srgbClr val="FF0000"/>
                </a:solidFill>
              </a:rPr>
              <a:t>Exemples</a:t>
            </a:r>
          </a:p>
          <a:p>
            <a:pPr marL="0" indent="0" algn="just">
              <a:buNone/>
            </a:pPr>
            <a:r>
              <a:rPr lang="fr-FR" sz="3200" dirty="0" smtClean="0"/>
              <a:t>Acide citrique (E330): </a:t>
            </a:r>
            <a:r>
              <a:rPr lang="fr-FR" sz="3200" i="1" dirty="0" smtClean="0">
                <a:solidFill>
                  <a:srgbClr val="7030A0"/>
                </a:solidFill>
              </a:rPr>
              <a:t>Aspergillus </a:t>
            </a:r>
            <a:r>
              <a:rPr lang="fr-FR" sz="3200" i="1" dirty="0" err="1" smtClean="0">
                <a:solidFill>
                  <a:srgbClr val="7030A0"/>
                </a:solidFill>
              </a:rPr>
              <a:t>niger</a:t>
            </a:r>
            <a:r>
              <a:rPr lang="fr-FR" sz="3200" dirty="0" smtClean="0"/>
              <a:t>, </a:t>
            </a:r>
            <a:r>
              <a:rPr lang="fr-FR" sz="3200" i="1" dirty="0" smtClean="0">
                <a:solidFill>
                  <a:srgbClr val="7030A0"/>
                </a:solidFill>
              </a:rPr>
              <a:t>Penicillium </a:t>
            </a:r>
            <a:r>
              <a:rPr lang="fr-FR" sz="3200" i="1" dirty="0" err="1" smtClean="0">
                <a:solidFill>
                  <a:srgbClr val="7030A0"/>
                </a:solidFill>
              </a:rPr>
              <a:t>citrimun</a:t>
            </a:r>
            <a:endParaRPr lang="fr-FR" sz="3200" i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fr-FR" sz="3200" dirty="0" smtClean="0"/>
              <a:t>Acide gluconique, oxalique, fumarique, </a:t>
            </a:r>
            <a:r>
              <a:rPr lang="fr-FR" sz="3200" dirty="0" err="1" smtClean="0"/>
              <a:t>galique</a:t>
            </a:r>
            <a:r>
              <a:rPr lang="fr-FR" sz="3200" dirty="0" smtClean="0"/>
              <a:t> : </a:t>
            </a:r>
            <a:r>
              <a:rPr lang="fr-FR" sz="3200" i="1" dirty="0" err="1" smtClean="0">
                <a:solidFill>
                  <a:srgbClr val="00B050"/>
                </a:solidFill>
              </a:rPr>
              <a:t>Aspergilus</a:t>
            </a:r>
            <a:r>
              <a:rPr lang="fr-FR" sz="3200" i="1" dirty="0" smtClean="0">
                <a:solidFill>
                  <a:srgbClr val="00B050"/>
                </a:solidFill>
              </a:rPr>
              <a:t> </a:t>
            </a:r>
            <a:r>
              <a:rPr lang="fr-FR" sz="3200" i="1" dirty="0" err="1" smtClean="0">
                <a:solidFill>
                  <a:srgbClr val="00B050"/>
                </a:solidFill>
              </a:rPr>
              <a:t>niger</a:t>
            </a:r>
            <a:endParaRPr lang="fr-FR" sz="3200" i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fr-FR" sz="3200" dirty="0" err="1" smtClean="0"/>
              <a:t>Dextranes</a:t>
            </a:r>
            <a:r>
              <a:rPr lang="fr-FR" sz="3200" dirty="0" smtClean="0"/>
              <a:t>: </a:t>
            </a:r>
            <a:r>
              <a:rPr lang="fr-FR" sz="3200" i="1" dirty="0" err="1">
                <a:solidFill>
                  <a:srgbClr val="00B0F0"/>
                </a:solidFill>
              </a:rPr>
              <a:t>P</a:t>
            </a:r>
            <a:r>
              <a:rPr lang="fr-FR" sz="3200" i="1" dirty="0" err="1" smtClean="0">
                <a:solidFill>
                  <a:srgbClr val="00B0F0"/>
                </a:solidFill>
              </a:rPr>
              <a:t>enicilium</a:t>
            </a:r>
            <a:r>
              <a:rPr lang="fr-FR" sz="3200" i="1" dirty="0" smtClean="0">
                <a:solidFill>
                  <a:srgbClr val="00B0F0"/>
                </a:solidFill>
              </a:rPr>
              <a:t> </a:t>
            </a:r>
            <a:r>
              <a:rPr lang="fr-FR" sz="3200" i="1" dirty="0" err="1" smtClean="0">
                <a:solidFill>
                  <a:srgbClr val="00B0F0"/>
                </a:solidFill>
              </a:rPr>
              <a:t>lilacimum</a:t>
            </a:r>
            <a:endParaRPr lang="fr-FR" sz="3200" i="1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fr-FR" sz="3200" dirty="0" smtClean="0"/>
              <a:t>Amylase: </a:t>
            </a:r>
            <a:r>
              <a:rPr lang="fr-FR" sz="3200" i="1" dirty="0" smtClean="0">
                <a:solidFill>
                  <a:srgbClr val="FFC000"/>
                </a:solidFill>
              </a:rPr>
              <a:t>Aspergillus </a:t>
            </a:r>
            <a:r>
              <a:rPr lang="fr-FR" sz="3200" i="1" dirty="0" err="1" smtClean="0">
                <a:solidFill>
                  <a:srgbClr val="FFC000"/>
                </a:solidFill>
              </a:rPr>
              <a:t>niger</a:t>
            </a:r>
            <a:endParaRPr lang="fr-FR" sz="3200" i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fr-FR" sz="3200" dirty="0" smtClean="0"/>
              <a:t>Pénicilline G: </a:t>
            </a:r>
            <a:r>
              <a:rPr lang="fr-FR" sz="3200" i="1" dirty="0" smtClean="0">
                <a:solidFill>
                  <a:srgbClr val="FF66CC"/>
                </a:solidFill>
              </a:rPr>
              <a:t>Penicillium </a:t>
            </a:r>
            <a:r>
              <a:rPr lang="fr-FR" sz="3200" i="1" dirty="0" err="1" smtClean="0">
                <a:solidFill>
                  <a:srgbClr val="FF66CC"/>
                </a:solidFill>
              </a:rPr>
              <a:t>notatum</a:t>
            </a:r>
            <a:endParaRPr lang="fr-FR" sz="3200" i="1" dirty="0" smtClean="0">
              <a:solidFill>
                <a:srgbClr val="FF66CC"/>
              </a:solidFill>
            </a:endParaRPr>
          </a:p>
          <a:p>
            <a:pPr marL="0" indent="0" algn="just">
              <a:buNone/>
            </a:pPr>
            <a:r>
              <a:rPr lang="fr-FR" sz="3200" dirty="0" smtClean="0"/>
              <a:t>Griséofulvine: </a:t>
            </a:r>
            <a:r>
              <a:rPr lang="fr-FR" sz="3200" i="1" dirty="0" smtClean="0">
                <a:solidFill>
                  <a:srgbClr val="FF0000"/>
                </a:solidFill>
              </a:rPr>
              <a:t>Penicillium </a:t>
            </a:r>
            <a:r>
              <a:rPr lang="fr-FR" sz="3200" i="1" dirty="0" err="1" smtClean="0">
                <a:solidFill>
                  <a:srgbClr val="FF0000"/>
                </a:solidFill>
              </a:rPr>
              <a:t>griseofuvum</a:t>
            </a:r>
            <a:endParaRPr lang="fr-FR" sz="3200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3200" dirty="0" smtClean="0"/>
              <a:t>Urate oxydase: </a:t>
            </a:r>
            <a:r>
              <a:rPr lang="fr-FR" sz="3200" i="1" dirty="0" smtClean="0">
                <a:solidFill>
                  <a:schemeClr val="accent6"/>
                </a:solidFill>
              </a:rPr>
              <a:t>Aspergillus </a:t>
            </a:r>
            <a:r>
              <a:rPr lang="fr-FR" sz="3200" i="1" dirty="0" err="1" smtClean="0">
                <a:solidFill>
                  <a:schemeClr val="accent6"/>
                </a:solidFill>
              </a:rPr>
              <a:t>flavus</a:t>
            </a:r>
            <a:r>
              <a:rPr lang="fr-FR" sz="3200" i="1" dirty="0" smtClean="0">
                <a:solidFill>
                  <a:schemeClr val="accent6"/>
                </a:solidFill>
              </a:rPr>
              <a:t> </a:t>
            </a:r>
          </a:p>
          <a:p>
            <a:pPr marL="0" indent="0" algn="just">
              <a:buNone/>
            </a:pPr>
            <a:endParaRPr lang="fr-FR" sz="3200" dirty="0" smtClean="0"/>
          </a:p>
          <a:p>
            <a:pPr algn="just">
              <a:buFontTx/>
              <a:buChar char="-"/>
            </a:pPr>
            <a:endParaRPr lang="fr-FR" sz="3200" dirty="0" smtClean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478982" y="0"/>
            <a:ext cx="3535640" cy="609600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l’industrie 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6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u contenu 2"/>
          <p:cNvSpPr>
            <a:spLocks noGrp="1"/>
          </p:cNvSpPr>
          <p:nvPr>
            <p:ph sz="half" idx="1"/>
          </p:nvPr>
        </p:nvSpPr>
        <p:spPr>
          <a:xfrm>
            <a:off x="2306781" y="858982"/>
            <a:ext cx="8534400" cy="5680364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			   </a:t>
            </a:r>
            <a:r>
              <a:rPr lang="fr-FR" b="1" dirty="0" smtClean="0"/>
              <a:t>Production industrielle</a:t>
            </a:r>
          </a:p>
          <a:p>
            <a:pPr>
              <a:buFontTx/>
              <a:buNone/>
            </a:pPr>
            <a:r>
              <a:rPr lang="fr-FR" b="1" dirty="0" smtClean="0"/>
              <a:t> </a:t>
            </a:r>
          </a:p>
          <a:p>
            <a:pPr algn="just">
              <a:buFontTx/>
              <a:buNone/>
            </a:pPr>
            <a:r>
              <a:rPr lang="fr-FR" dirty="0" smtClean="0"/>
              <a:t> </a:t>
            </a:r>
            <a:r>
              <a:rPr lang="fr-FR" b="1" dirty="0" smtClean="0"/>
              <a:t>Acide citrique (</a:t>
            </a:r>
            <a:r>
              <a:rPr lang="fr-FR" b="1" i="1" dirty="0" smtClean="0"/>
              <a:t>A. </a:t>
            </a:r>
            <a:r>
              <a:rPr lang="fr-FR" b="1" i="1" dirty="0" err="1" smtClean="0"/>
              <a:t>niger</a:t>
            </a:r>
            <a:r>
              <a:rPr lang="fr-FR" b="1" dirty="0" smtClean="0"/>
              <a:t>)</a:t>
            </a:r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endParaRPr lang="fr-FR" dirty="0" smtClean="0"/>
          </a:p>
          <a:p>
            <a:pPr algn="just">
              <a:buFontTx/>
              <a:buNone/>
            </a:pPr>
            <a:r>
              <a:rPr lang="fr-FR" dirty="0" smtClean="0"/>
              <a:t>                 </a:t>
            </a:r>
            <a:r>
              <a:rPr lang="fr-FR" b="1" dirty="0" smtClean="0"/>
              <a:t>Amylases (</a:t>
            </a:r>
            <a:r>
              <a:rPr lang="fr-FR" b="1" i="1" dirty="0" smtClean="0"/>
              <a:t>A. </a:t>
            </a:r>
            <a:r>
              <a:rPr lang="fr-FR" b="1" i="1" dirty="0" err="1" smtClean="0"/>
              <a:t>niger</a:t>
            </a:r>
            <a:r>
              <a:rPr lang="fr-FR" b="1" dirty="0" smtClean="0"/>
              <a:t>)</a:t>
            </a:r>
          </a:p>
        </p:txBody>
      </p:sp>
      <p:sp>
        <p:nvSpPr>
          <p:cNvPr id="81923" name="AutoShape 2" descr="Résultat de recherche d'images pour &quot;acide citrique&quot;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71684" name="Picture 6" descr="Résultat de recherche d'images pour &quot;acide citriqu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765" y="2518218"/>
            <a:ext cx="3248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8" descr="Résultat de recherche d'images pour &quot;amylase vent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771" y="4479636"/>
            <a:ext cx="28479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Ascomycètes </a:t>
            </a:r>
            <a:endParaRPr lang="fr-FR" sz="28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478982" y="0"/>
            <a:ext cx="3535640" cy="609600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l’industrie 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57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contenu 2"/>
          <p:cNvSpPr>
            <a:spLocks noGrp="1"/>
          </p:cNvSpPr>
          <p:nvPr>
            <p:ph sz="half" idx="1"/>
          </p:nvPr>
        </p:nvSpPr>
        <p:spPr>
          <a:xfrm>
            <a:off x="2687782" y="1489364"/>
            <a:ext cx="8077200" cy="1156855"/>
          </a:xfrm>
        </p:spPr>
        <p:txBody>
          <a:bodyPr/>
          <a:lstStyle/>
          <a:p>
            <a:pPr>
              <a:buFontTx/>
              <a:buNone/>
            </a:pPr>
            <a:r>
              <a:rPr lang="fr-FR" dirty="0" smtClean="0"/>
              <a:t>				</a:t>
            </a:r>
            <a:endParaRPr lang="fr-FR" b="1" dirty="0" smtClean="0"/>
          </a:p>
          <a:p>
            <a:pPr>
              <a:buFontTx/>
              <a:buNone/>
            </a:pPr>
            <a:r>
              <a:rPr lang="fr-FR" b="1" dirty="0" smtClean="0"/>
              <a:t>Production des cellulases: </a:t>
            </a:r>
            <a:r>
              <a:rPr lang="fr-FR" b="1" i="1" dirty="0" err="1" smtClean="0">
                <a:solidFill>
                  <a:srgbClr val="C00000"/>
                </a:solidFill>
              </a:rPr>
              <a:t>Trichoderma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  <a:r>
              <a:rPr lang="fr-FR" b="1" i="1" dirty="0" err="1" smtClean="0">
                <a:solidFill>
                  <a:srgbClr val="C00000"/>
                </a:solidFill>
              </a:rPr>
              <a:t>sp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82947" name="Picture 2" descr="Résultat de recherche d'images pour &quot;jean délavé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782" y="2812471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AutoShape 4" descr="Résultat de recherche d'images pour &quot;Trichoderma&quot;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82949" name="Picture 6" descr="Résultat de recherche d'images pour &quot;Trichoderma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473" y="2833255"/>
            <a:ext cx="3597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69315" y="916770"/>
            <a:ext cx="2879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Industrie textile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478982" y="0"/>
            <a:ext cx="3535640" cy="609600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l’industrie 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18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u contenu 2"/>
          <p:cNvSpPr>
            <a:spLocks noGrp="1"/>
          </p:cNvSpPr>
          <p:nvPr>
            <p:ph sz="half" idx="1"/>
          </p:nvPr>
        </p:nvSpPr>
        <p:spPr>
          <a:xfrm>
            <a:off x="207818" y="1281547"/>
            <a:ext cx="11984182" cy="4052454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</a:pPr>
            <a:r>
              <a:rPr lang="fr-FR" dirty="0" smtClean="0"/>
              <a:t>				</a:t>
            </a:r>
            <a:endParaRPr lang="fr-FR" b="1" dirty="0" smtClean="0"/>
          </a:p>
          <a:p>
            <a:pPr algn="just">
              <a:buFontTx/>
              <a:buNone/>
            </a:pPr>
            <a:r>
              <a:rPr lang="fr-FR" sz="9600" b="1" dirty="0" smtClean="0"/>
              <a:t>Certains champignons du genre ascomycètes sont utilisé en agriculture à de nombreuses fins:</a:t>
            </a:r>
          </a:p>
          <a:p>
            <a:pPr algn="just">
              <a:buFontTx/>
              <a:buNone/>
            </a:pPr>
            <a:endParaRPr lang="fr-FR" sz="9600" dirty="0" smtClean="0"/>
          </a:p>
          <a:p>
            <a:pPr algn="just">
              <a:buFontTx/>
              <a:buNone/>
            </a:pPr>
            <a:r>
              <a:rPr lang="fr-FR" sz="9600" dirty="0" smtClean="0">
                <a:sym typeface="Wingdings" pitchFamily="2" charset="2"/>
              </a:rPr>
              <a:t></a:t>
            </a:r>
            <a:r>
              <a:rPr lang="fr-FR" sz="9600" dirty="0" smtClean="0"/>
              <a:t>Influencent la  biodiversité et productivité des plantes,  et le fonctionnement  des écosystèmes</a:t>
            </a:r>
          </a:p>
          <a:p>
            <a:pPr algn="just">
              <a:buFontTx/>
              <a:buNone/>
            </a:pPr>
            <a:endParaRPr lang="fr-FR" sz="9600" dirty="0" smtClean="0"/>
          </a:p>
          <a:p>
            <a:pPr algn="just">
              <a:buFontTx/>
              <a:buNone/>
            </a:pPr>
            <a:r>
              <a:rPr lang="fr-FR" sz="9600" dirty="0" smtClean="0">
                <a:sym typeface="Wingdings" pitchFamily="2" charset="2"/>
              </a:rPr>
              <a:t></a:t>
            </a:r>
            <a:r>
              <a:rPr lang="fr-FR" sz="9600" dirty="0" smtClean="0"/>
              <a:t>Améliorent la croissance des plantes : nutrition minérale</a:t>
            </a:r>
          </a:p>
          <a:p>
            <a:pPr algn="just">
              <a:buFontTx/>
              <a:buNone/>
            </a:pPr>
            <a:endParaRPr lang="fr-FR" sz="9600" dirty="0" smtClean="0"/>
          </a:p>
          <a:p>
            <a:pPr algn="just">
              <a:buFontTx/>
              <a:buNone/>
            </a:pPr>
            <a:r>
              <a:rPr lang="fr-FR" sz="9600" dirty="0" smtClean="0">
                <a:sym typeface="Wingdings" pitchFamily="2" charset="2"/>
              </a:rPr>
              <a:t></a:t>
            </a:r>
            <a:r>
              <a:rPr lang="fr-FR" sz="9600" dirty="0" smtClean="0"/>
              <a:t>Protègent  les plantes contre les stress biotiques (pathogènes) et abiotiques (toxicité des métaux lourds ….)</a:t>
            </a:r>
          </a:p>
          <a:p>
            <a:pPr algn="just">
              <a:buFontTx/>
              <a:buNone/>
            </a:pPr>
            <a:endParaRPr lang="fr-FR" sz="9600" dirty="0" smtClean="0"/>
          </a:p>
          <a:p>
            <a:pPr algn="just">
              <a:buFontTx/>
              <a:buNone/>
            </a:pPr>
            <a:endParaRPr lang="fr-FR" sz="9600" dirty="0" smtClean="0"/>
          </a:p>
          <a:p>
            <a:pPr>
              <a:buFontTx/>
              <a:buNone/>
            </a:pPr>
            <a:endParaRPr lang="fr-FR" sz="9600" dirty="0" smtClean="0"/>
          </a:p>
          <a:p>
            <a:pPr>
              <a:buFontTx/>
              <a:buNone/>
            </a:pPr>
            <a:r>
              <a:rPr lang="fr-FR" sz="9600" b="1" dirty="0" smtClean="0"/>
              <a:t> </a:t>
            </a:r>
          </a:p>
        </p:txBody>
      </p:sp>
      <p:sp>
        <p:nvSpPr>
          <p:cNvPr id="82948" name="AutoShape 4" descr="Résultat de recherche d'images pour &quot;Trichoderma&quot;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478982" y="0"/>
            <a:ext cx="3535640" cy="609600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/>
              <a:t>En agriculture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18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038" y="709388"/>
            <a:ext cx="1157102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CA" sz="3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fr-CA" sz="32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sque:</a:t>
            </a:r>
            <a:r>
              <a:rPr lang="fr-CA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CA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est une cellule  reproductrice, caractéristique des champignons </a:t>
            </a:r>
            <a:r>
              <a:rPr lang="fr-CA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r>
              <a:rPr lang="fr-CA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scomycétes</a:t>
            </a:r>
            <a:r>
              <a:rPr lang="fr-CA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à l’</a:t>
            </a:r>
            <a:r>
              <a:rPr lang="fr-CA" sz="2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interieur</a:t>
            </a:r>
            <a:r>
              <a:rPr lang="fr-CA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de laquelle se forment en général </a:t>
            </a:r>
            <a:r>
              <a:rPr lang="fr-C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huit</a:t>
            </a:r>
            <a:r>
              <a:rPr lang="fr-CA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spores (ascospores, endospores) résultats d’une méiose.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663713"/>
            <a:ext cx="4628866" cy="33683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85" y="2663713"/>
            <a:ext cx="1000125" cy="34194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471971" y="6092841"/>
            <a:ext cx="403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Asque de morille contenant </a:t>
            </a:r>
            <a:r>
              <a:rPr lang="fr-FR" dirty="0" smtClean="0">
                <a:solidFill>
                  <a:srgbClr val="FF0000"/>
                </a:solidFill>
              </a:rPr>
              <a:t>8 </a:t>
            </a:r>
            <a:r>
              <a:rPr lang="fr-FR" dirty="0" smtClean="0"/>
              <a:t>ascospores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84066" y="6106026"/>
            <a:ext cx="2567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Asque d’ </a:t>
            </a:r>
            <a:r>
              <a:rPr lang="fr-FR" i="1" dirty="0" err="1" smtClean="0"/>
              <a:t>Hypocrea</a:t>
            </a:r>
            <a:r>
              <a:rPr lang="fr-FR" i="1" dirty="0" smtClean="0"/>
              <a:t> </a:t>
            </a:r>
            <a:r>
              <a:rPr lang="fr-FR" i="1" dirty="0"/>
              <a:t>virens</a:t>
            </a:r>
          </a:p>
          <a:p>
            <a:r>
              <a:rPr lang="fr-FR" dirty="0" smtClean="0"/>
              <a:t> contenant </a:t>
            </a:r>
            <a:r>
              <a:rPr lang="fr-FR" dirty="0" smtClean="0">
                <a:solidFill>
                  <a:srgbClr val="FF0000"/>
                </a:solidFill>
              </a:rPr>
              <a:t>16 </a:t>
            </a:r>
            <a:r>
              <a:rPr lang="fr-FR" dirty="0" smtClean="0"/>
              <a:t>ascospores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319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 descr="Résultat de recherche d'images pour &quot;Trichoderma&quot;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12448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478982" y="0"/>
            <a:ext cx="3535640" cy="609600"/>
          </a:xfrm>
          <a:prstGeom prst="rect">
            <a:avLst/>
          </a:prstGeom>
          <a:ln w="5715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/>
              <a:t>En agriculture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1" y="2329979"/>
            <a:ext cx="6096000" cy="28007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</a:pPr>
            <a:r>
              <a:rPr lang="fr-FR" sz="2000" b="1" dirty="0" smtClean="0"/>
              <a:t>Exemple: </a:t>
            </a:r>
            <a:r>
              <a:rPr lang="fr-FR" sz="2000" b="1" i="1" dirty="0" err="1" smtClean="0"/>
              <a:t>Tricoderma</a:t>
            </a:r>
            <a:endParaRPr lang="fr-FR" sz="2000" b="1" i="1" dirty="0" smtClean="0"/>
          </a:p>
          <a:p>
            <a:pPr>
              <a:buFontTx/>
              <a:buNone/>
            </a:pPr>
            <a:endParaRPr lang="fr-FR" sz="2000" dirty="0" smtClean="0"/>
          </a:p>
          <a:p>
            <a:pPr>
              <a:buFontTx/>
              <a:buNone/>
            </a:pPr>
            <a:r>
              <a:rPr lang="fr-FR" sz="2000" dirty="0" smtClean="0"/>
              <a:t>Utilisée en lutte biologique pour lutter contre certains champignons </a:t>
            </a:r>
            <a:r>
              <a:rPr lang="fr-FR" sz="2000" dirty="0" err="1" smtClean="0"/>
              <a:t>phytopathogénes</a:t>
            </a:r>
            <a:r>
              <a:rPr lang="fr-FR" sz="2000" dirty="0" smtClean="0"/>
              <a:t>  (comme: </a:t>
            </a:r>
            <a:r>
              <a:rPr lang="fr-FR" sz="2000" i="1" dirty="0" smtClean="0"/>
              <a:t>Botrytis </a:t>
            </a:r>
            <a:r>
              <a:rPr lang="fr-FR" sz="2000" i="1" dirty="0" err="1" smtClean="0"/>
              <a:t>cinerea</a:t>
            </a:r>
            <a:r>
              <a:rPr lang="fr-FR" sz="2000" i="1" dirty="0" smtClean="0"/>
              <a:t> responsable de la pourriture grise </a:t>
            </a:r>
            <a:r>
              <a:rPr lang="fr-FR" sz="2000" dirty="0" smtClean="0"/>
              <a:t>).</a:t>
            </a:r>
          </a:p>
          <a:p>
            <a:pPr>
              <a:buFontTx/>
              <a:buNone/>
            </a:pPr>
            <a:endParaRPr lang="fr-FR" sz="2000" dirty="0" smtClean="0"/>
          </a:p>
          <a:p>
            <a:pPr>
              <a:buFontTx/>
              <a:buNone/>
            </a:pPr>
            <a:r>
              <a:rPr lang="fr-FR" sz="2000" dirty="0" smtClean="0"/>
              <a:t>Mode d’action: Mycoparasitisme</a:t>
            </a:r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3" y="1920657"/>
            <a:ext cx="4576311" cy="37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18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52944" y="789710"/>
            <a:ext cx="9434947" cy="5749636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1" dirty="0" smtClean="0"/>
              <a:t>Agents de pourriture </a:t>
            </a:r>
            <a:r>
              <a:rPr lang="fr-FR" sz="2400" dirty="0" smtClean="0"/>
              <a:t>: certains champignons sont responsables d’importants dégâts sur fruits et légumes causant des pertes économiques importantes.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just"/>
            <a:r>
              <a:rPr lang="fr-FR" b="1" dirty="0" smtClean="0"/>
              <a:t>Mycoses humaines: </a:t>
            </a:r>
            <a:r>
              <a:rPr lang="fr-FR" sz="2400" dirty="0" smtClean="0"/>
              <a:t>certains champignons sont à l’origine de certains pathologies chez l’homme appelées « Mycose ». Exemple: l’aspergillose (au niveau du poumon, œil, sphère ORL).</a:t>
            </a:r>
          </a:p>
          <a:p>
            <a:pPr algn="just">
              <a:buFontTx/>
              <a:buNone/>
            </a:pPr>
            <a:r>
              <a:rPr lang="fr-FR" dirty="0" smtClean="0"/>
              <a:t>		</a:t>
            </a:r>
            <a:endParaRPr lang="fr-FR" sz="1800" dirty="0"/>
          </a:p>
          <a:p>
            <a:pPr algn="just"/>
            <a:r>
              <a:rPr lang="fr-FR" b="1" dirty="0" smtClean="0"/>
              <a:t>Agents de </a:t>
            </a:r>
            <a:r>
              <a:rPr lang="fr-FR" b="1" dirty="0" err="1" smtClean="0"/>
              <a:t>Mycotoxicoses</a:t>
            </a:r>
            <a:r>
              <a:rPr lang="fr-FR" b="1" dirty="0" smtClean="0"/>
              <a:t>: </a:t>
            </a:r>
            <a:r>
              <a:rPr lang="fr-FR" sz="2400" dirty="0" smtClean="0"/>
              <a:t>certains champignons libèrent certaines molécules appelées « Mycotoxines » capables de provoquer d’importants troubles et de fortes intoxication alimentaires. Ces molécules sont difficilement dégradables, elles peuvent subsister dans les denrées même après élimination des moisissure.</a:t>
            </a:r>
            <a:r>
              <a:rPr lang="fr-FR" dirty="0" smtClean="0"/>
              <a:t>		</a:t>
            </a:r>
          </a:p>
        </p:txBody>
      </p:sp>
      <p:pic>
        <p:nvPicPr>
          <p:cNvPr id="150532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547" y="1756096"/>
            <a:ext cx="2036617" cy="13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8" descr="Résultat de recherche d'images pour &quot;pourriture bleue des agrumes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835" y="1767143"/>
            <a:ext cx="1785658" cy="132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6317674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(nuisibilité)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6836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30" y="2302033"/>
            <a:ext cx="4208557" cy="38711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958" y="2302034"/>
            <a:ext cx="3815833" cy="37549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35871" y="1592859"/>
            <a:ext cx="1005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Pourriture  </a:t>
            </a:r>
            <a:r>
              <a:rPr lang="fr-FR" sz="2400" b="1" dirty="0" smtClean="0">
                <a:solidFill>
                  <a:schemeClr val="accent6"/>
                </a:solidFill>
              </a:rPr>
              <a:t>verte </a:t>
            </a:r>
            <a:r>
              <a:rPr lang="fr-FR" sz="2400" b="1" dirty="0" smtClean="0"/>
              <a:t>et </a:t>
            </a:r>
            <a:r>
              <a:rPr lang="fr-FR" sz="2400" b="1" dirty="0">
                <a:solidFill>
                  <a:srgbClr val="00B0F0"/>
                </a:solidFill>
              </a:rPr>
              <a:t>bleu </a:t>
            </a:r>
            <a:r>
              <a:rPr lang="fr-FR" sz="2400" b="1" dirty="0" smtClean="0"/>
              <a:t>des agrumes  : </a:t>
            </a:r>
            <a:r>
              <a:rPr lang="fr-FR" sz="2400" b="1" i="1" dirty="0" smtClean="0"/>
              <a:t>Penicillium </a:t>
            </a:r>
            <a:r>
              <a:rPr lang="fr-FR" sz="2400" b="1" i="1" dirty="0" err="1" smtClean="0"/>
              <a:t>digitatum</a:t>
            </a:r>
            <a:r>
              <a:rPr lang="fr-FR" sz="2400" b="1" i="1" dirty="0" smtClean="0"/>
              <a:t> </a:t>
            </a:r>
            <a:r>
              <a:rPr lang="fr-FR" sz="2400" b="1" dirty="0" smtClean="0"/>
              <a:t>et </a:t>
            </a:r>
            <a:r>
              <a:rPr lang="fr-FR" sz="2400" b="1" i="1" dirty="0" smtClean="0"/>
              <a:t>P. </a:t>
            </a:r>
            <a:r>
              <a:rPr lang="fr-FR" sz="2400" b="1" i="1" dirty="0" err="1" smtClean="0"/>
              <a:t>italicum</a:t>
            </a:r>
            <a:r>
              <a:rPr lang="fr-FR" sz="2400" b="1" i="1" dirty="0" smtClean="0"/>
              <a:t>  </a:t>
            </a:r>
            <a:endParaRPr lang="fr-FR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3921270" y="708331"/>
            <a:ext cx="4799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800" b="1" dirty="0">
                <a:solidFill>
                  <a:srgbClr val="FF0000"/>
                </a:solidFill>
              </a:rPr>
              <a:t>Agent de </a:t>
            </a:r>
            <a:r>
              <a:rPr lang="fr-FR" sz="2800" b="1" dirty="0" smtClean="0">
                <a:solidFill>
                  <a:srgbClr val="FF0000"/>
                </a:solidFill>
              </a:rPr>
              <a:t>pourriture (exemple)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6026727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 (nuisibilité)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715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804804" y="789708"/>
            <a:ext cx="10028830" cy="5548539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b="1" dirty="0" smtClean="0">
                <a:solidFill>
                  <a:srgbClr val="FF0000"/>
                </a:solidFill>
              </a:rPr>
              <a:t>Agent de mycoses humaines (exemple)</a:t>
            </a:r>
          </a:p>
          <a:p>
            <a:pPr>
              <a:buFontTx/>
              <a:buNone/>
            </a:pPr>
            <a:endParaRPr lang="fr-FR" b="1" dirty="0" smtClean="0"/>
          </a:p>
          <a:p>
            <a:pPr>
              <a:buFontTx/>
              <a:buNone/>
            </a:pPr>
            <a:r>
              <a:rPr lang="fr-FR" b="1" i="1" dirty="0" smtClean="0"/>
              <a:t>Aspergilloses : Aspergillus </a:t>
            </a:r>
            <a:r>
              <a:rPr lang="fr-FR" b="1" i="1" dirty="0" err="1" smtClean="0"/>
              <a:t>fumigatus</a:t>
            </a:r>
            <a:r>
              <a:rPr lang="fr-FR" b="1" i="1" dirty="0" smtClean="0"/>
              <a:t>, </a:t>
            </a:r>
            <a:r>
              <a:rPr lang="fr-FR" b="1" i="1" dirty="0" err="1" smtClean="0"/>
              <a:t>flavus</a:t>
            </a:r>
            <a:r>
              <a:rPr lang="fr-FR" b="1" i="1" dirty="0" smtClean="0"/>
              <a:t>, </a:t>
            </a:r>
            <a:r>
              <a:rPr lang="fr-FR" b="1" i="1" dirty="0" err="1" smtClean="0"/>
              <a:t>niger</a:t>
            </a:r>
            <a:r>
              <a:rPr lang="fr-FR" b="1" i="1" dirty="0" smtClean="0"/>
              <a:t>, </a:t>
            </a:r>
            <a:r>
              <a:rPr lang="fr-FR" b="1" i="1" dirty="0" err="1" smtClean="0"/>
              <a:t>nidulans</a:t>
            </a:r>
            <a:endParaRPr lang="fr-FR" b="1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9" y="2414269"/>
            <a:ext cx="5903186" cy="3976297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6082145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(nuisibilité) 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820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319894" y="997528"/>
            <a:ext cx="11345633" cy="5229884"/>
          </a:xfrm>
        </p:spPr>
        <p:txBody>
          <a:bodyPr/>
          <a:lstStyle/>
          <a:p>
            <a:pPr algn="just">
              <a:buFontTx/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              </a:t>
            </a:r>
          </a:p>
          <a:p>
            <a:pPr algn="just">
              <a:buFontTx/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                           Agent de </a:t>
            </a:r>
            <a:r>
              <a:rPr lang="fr-FR" b="1" dirty="0" err="1" smtClean="0">
                <a:solidFill>
                  <a:srgbClr val="FF0000"/>
                </a:solidFill>
              </a:rPr>
              <a:t>mycotoxicoses</a:t>
            </a:r>
            <a:r>
              <a:rPr lang="fr-FR" b="1" dirty="0" smtClean="0">
                <a:solidFill>
                  <a:srgbClr val="FF0000"/>
                </a:solidFill>
              </a:rPr>
              <a:t> (exemples)</a:t>
            </a:r>
          </a:p>
          <a:p>
            <a:pPr algn="just">
              <a:buFontTx/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fr-FR" b="1" dirty="0" smtClean="0"/>
              <a:t>Intoxications alimentaire provoquées par des aliments dans lesquels des </a:t>
            </a:r>
            <a:r>
              <a:rPr lang="fr-FR" b="1" dirty="0" err="1" smtClean="0"/>
              <a:t>micromycétes</a:t>
            </a:r>
            <a:r>
              <a:rPr lang="fr-FR" b="1" dirty="0" smtClean="0"/>
              <a:t> ont sécrété des substances toxique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= </a:t>
            </a:r>
            <a:r>
              <a:rPr lang="fr-FR" b="1" dirty="0" err="1" smtClean="0">
                <a:solidFill>
                  <a:srgbClr val="C00000"/>
                </a:solidFill>
              </a:rPr>
              <a:t>Myctoxines</a:t>
            </a:r>
            <a:endParaRPr lang="fr-FR" b="1" dirty="0" smtClean="0">
              <a:solidFill>
                <a:srgbClr val="C00000"/>
              </a:solidFill>
            </a:endParaRPr>
          </a:p>
          <a:p>
            <a:pPr algn="just">
              <a:buFontTx/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fr-FR" b="1" u="sng" dirty="0" smtClean="0">
                <a:solidFill>
                  <a:srgbClr val="FFC000"/>
                </a:solidFill>
              </a:rPr>
              <a:t>Exemples: </a:t>
            </a:r>
          </a:p>
          <a:p>
            <a:pPr algn="just">
              <a:buFontTx/>
              <a:buNone/>
            </a:pPr>
            <a:r>
              <a:rPr lang="fr-FR" b="1" dirty="0" smtClean="0"/>
              <a:t>Aflatoxines: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i="1" dirty="0" smtClean="0">
                <a:solidFill>
                  <a:srgbClr val="7030A0"/>
                </a:solidFill>
              </a:rPr>
              <a:t>Aspergillus </a:t>
            </a:r>
            <a:r>
              <a:rPr lang="fr-FR" b="1" i="1" dirty="0" err="1" smtClean="0">
                <a:solidFill>
                  <a:srgbClr val="7030A0"/>
                </a:solidFill>
              </a:rPr>
              <a:t>flavus</a:t>
            </a:r>
            <a:r>
              <a:rPr lang="fr-FR" b="1" dirty="0" smtClean="0">
                <a:solidFill>
                  <a:srgbClr val="7030A0"/>
                </a:solidFill>
              </a:rPr>
              <a:t>, </a:t>
            </a:r>
            <a:r>
              <a:rPr lang="fr-FR" b="1" i="1" dirty="0" smtClean="0">
                <a:solidFill>
                  <a:srgbClr val="7030A0"/>
                </a:solidFill>
              </a:rPr>
              <a:t>A. </a:t>
            </a:r>
            <a:r>
              <a:rPr lang="fr-FR" b="1" i="1" dirty="0" err="1" smtClean="0">
                <a:solidFill>
                  <a:srgbClr val="7030A0"/>
                </a:solidFill>
              </a:rPr>
              <a:t>niger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dirty="0" smtClean="0">
                <a:solidFill>
                  <a:srgbClr val="7030A0"/>
                </a:solidFill>
              </a:rPr>
              <a:t>…</a:t>
            </a:r>
          </a:p>
          <a:p>
            <a:pPr algn="just">
              <a:buFontTx/>
              <a:buNone/>
            </a:pPr>
            <a:r>
              <a:rPr lang="fr-FR" b="1" dirty="0" err="1" smtClean="0"/>
              <a:t>Patuline</a:t>
            </a:r>
            <a:r>
              <a:rPr lang="fr-FR" b="1" dirty="0" smtClean="0"/>
              <a:t> (neurotoxine): </a:t>
            </a:r>
            <a:r>
              <a:rPr lang="fr-FR" b="1" i="1" dirty="0" smtClean="0">
                <a:solidFill>
                  <a:srgbClr val="0070C0"/>
                </a:solidFill>
              </a:rPr>
              <a:t>Penicillium </a:t>
            </a:r>
            <a:r>
              <a:rPr lang="fr-FR" b="1" i="1" dirty="0" err="1" smtClean="0">
                <a:solidFill>
                  <a:srgbClr val="0070C0"/>
                </a:solidFill>
              </a:rPr>
              <a:t>expansum</a:t>
            </a:r>
            <a:r>
              <a:rPr lang="fr-FR" b="1" dirty="0" smtClean="0">
                <a:solidFill>
                  <a:srgbClr val="0070C0"/>
                </a:solidFill>
              </a:rPr>
              <a:t>, </a:t>
            </a:r>
            <a:r>
              <a:rPr lang="fr-FR" b="1" i="1" dirty="0" smtClean="0">
                <a:solidFill>
                  <a:srgbClr val="0070C0"/>
                </a:solidFill>
              </a:rPr>
              <a:t>Aspergillus </a:t>
            </a:r>
            <a:r>
              <a:rPr lang="fr-FR" b="1" i="1" dirty="0" err="1" smtClean="0">
                <a:solidFill>
                  <a:srgbClr val="0070C0"/>
                </a:solidFill>
              </a:rPr>
              <a:t>clavatus</a:t>
            </a:r>
            <a:endParaRPr lang="fr-FR" b="1" i="1" dirty="0" smtClean="0">
              <a:solidFill>
                <a:srgbClr val="0070C0"/>
              </a:solidFill>
            </a:endParaRPr>
          </a:p>
          <a:p>
            <a:pPr algn="just">
              <a:buFontTx/>
              <a:buNone/>
            </a:pPr>
            <a:r>
              <a:rPr lang="fr-FR" b="1" dirty="0" smtClean="0"/>
              <a:t>Toxine T-2:  </a:t>
            </a:r>
            <a:r>
              <a:rPr lang="fr-FR" b="1" i="1" dirty="0" err="1" smtClean="0">
                <a:solidFill>
                  <a:srgbClr val="00B050"/>
                </a:solidFill>
              </a:rPr>
              <a:t>Fusarium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tricinctum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just">
              <a:buFontTx/>
              <a:buNone/>
            </a:pPr>
            <a:endParaRPr lang="fr-FR" b="1" dirty="0" smtClean="0"/>
          </a:p>
          <a:p>
            <a:pPr algn="just">
              <a:buFontTx/>
              <a:buNone/>
            </a:pPr>
            <a:endParaRPr lang="fr-FR" b="1" dirty="0" smtClean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6525492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(nuisibilité)  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07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57" y="626939"/>
            <a:ext cx="8601572" cy="623106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6525492" cy="549190"/>
          </a:xfr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fr-FR" sz="2800" b="1" dirty="0" smtClean="0"/>
              <a:t>Importance des </a:t>
            </a:r>
            <a:r>
              <a:rPr lang="fr-FR" sz="2800" b="1" dirty="0" err="1" smtClean="0"/>
              <a:t>Ascomycétes</a:t>
            </a:r>
            <a:r>
              <a:rPr lang="fr-FR" sz="2800" b="1" dirty="0" smtClean="0"/>
              <a:t> (nuisibilité)   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9628909" y="0"/>
            <a:ext cx="228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Mycotoxine 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82" y="318655"/>
            <a:ext cx="11580951" cy="6124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CA" sz="2800" dirty="0">
                <a:solidFill>
                  <a:srgbClr val="222222"/>
                </a:solidFill>
              </a:rPr>
              <a:t>On peut donc classer les </a:t>
            </a:r>
            <a:r>
              <a:rPr lang="fr-CA" sz="2800" b="1" dirty="0">
                <a:solidFill>
                  <a:srgbClr val="222222"/>
                </a:solidFill>
              </a:rPr>
              <a:t>asques </a:t>
            </a:r>
            <a:r>
              <a:rPr lang="fr-CA" sz="2800" dirty="0">
                <a:solidFill>
                  <a:srgbClr val="222222"/>
                </a:solidFill>
              </a:rPr>
              <a:t>en trois types </a:t>
            </a:r>
            <a:r>
              <a:rPr lang="fr-CA" sz="2800" dirty="0" smtClean="0">
                <a:solidFill>
                  <a:srgbClr val="222222"/>
                </a:solidFill>
              </a:rPr>
              <a:t>:</a:t>
            </a:r>
          </a:p>
          <a:p>
            <a:pPr algn="just"/>
            <a:endParaRPr lang="fr-CA" sz="2800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b="1" dirty="0" err="1" smtClean="0">
                <a:solidFill>
                  <a:srgbClr val="FF0000"/>
                </a:solidFill>
              </a:rPr>
              <a:t>Unituniqué</a:t>
            </a:r>
            <a:r>
              <a:rPr lang="fr-CA" sz="2800" b="1" dirty="0" smtClean="0">
                <a:solidFill>
                  <a:srgbClr val="FF0000"/>
                </a:solidFill>
              </a:rPr>
              <a:t>: </a:t>
            </a:r>
            <a:r>
              <a:rPr lang="fr-CA" sz="2800" dirty="0" smtClean="0"/>
              <a:t>Lorsque </a:t>
            </a:r>
            <a:r>
              <a:rPr lang="fr-CA" sz="2800" dirty="0"/>
              <a:t>les deux membranes sont </a:t>
            </a:r>
            <a:r>
              <a:rPr lang="fr-CA" sz="2800" dirty="0" smtClean="0"/>
              <a:t>inséparables</a:t>
            </a:r>
            <a:endParaRPr lang="fr-CA" sz="2800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b="1" dirty="0" smtClean="0">
                <a:solidFill>
                  <a:srgbClr val="FF0000"/>
                </a:solidFill>
              </a:rPr>
              <a:t>Bituniqué: </a:t>
            </a:r>
            <a:r>
              <a:rPr lang="fr-CA" sz="2800" dirty="0"/>
              <a:t>Lorsque la membrane interne est épaisse et bien </a:t>
            </a:r>
            <a:r>
              <a:rPr lang="fr-CA" sz="2800" dirty="0" smtClean="0"/>
              <a:t>distincte</a:t>
            </a:r>
            <a:endParaRPr lang="fr-CA" sz="2800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b="1" dirty="0" err="1" smtClean="0">
                <a:solidFill>
                  <a:srgbClr val="FF0000"/>
                </a:solidFill>
              </a:rPr>
              <a:t>Prototuniqué</a:t>
            </a:r>
            <a:r>
              <a:rPr lang="fr-CA" sz="2800" b="1" dirty="0" smtClean="0">
                <a:solidFill>
                  <a:srgbClr val="FF0000"/>
                </a:solidFill>
              </a:rPr>
              <a:t>:</a:t>
            </a:r>
            <a:r>
              <a:rPr lang="fr-CA" sz="2800" b="1" dirty="0" smtClean="0">
                <a:solidFill>
                  <a:srgbClr val="222222"/>
                </a:solidFill>
              </a:rPr>
              <a:t> </a:t>
            </a:r>
            <a:r>
              <a:rPr lang="fr-CA" sz="2800" dirty="0" smtClean="0"/>
              <a:t>Lorsque </a:t>
            </a:r>
            <a:r>
              <a:rPr lang="fr-CA" sz="2800" dirty="0"/>
              <a:t>les membranes sont peu consistantes et évanescentes</a:t>
            </a:r>
            <a:endParaRPr lang="fr-CA" sz="2800" dirty="0" smtClean="0">
              <a:solidFill>
                <a:srgbClr val="222222"/>
              </a:solidFill>
            </a:endParaRPr>
          </a:p>
          <a:p>
            <a:pPr algn="just"/>
            <a:endParaRPr lang="fr-CA" sz="2800" dirty="0">
              <a:solidFill>
                <a:srgbClr val="222222"/>
              </a:solidFill>
            </a:endParaRPr>
          </a:p>
          <a:p>
            <a:pPr algn="just"/>
            <a:r>
              <a:rPr lang="fr-CA" sz="2800" dirty="0">
                <a:solidFill>
                  <a:srgbClr val="222222"/>
                </a:solidFill>
              </a:rPr>
              <a:t>En fonction du système apical qui permet la libération des </a:t>
            </a:r>
            <a:r>
              <a:rPr lang="fr-CA" sz="2800" dirty="0" err="1">
                <a:solidFill>
                  <a:srgbClr val="222222"/>
                </a:solidFill>
              </a:rPr>
              <a:t>ascopores</a:t>
            </a:r>
            <a:r>
              <a:rPr lang="fr-CA" sz="2800" dirty="0">
                <a:solidFill>
                  <a:srgbClr val="222222"/>
                </a:solidFill>
              </a:rPr>
              <a:t>, on peut distinguer quatre types d'asques </a:t>
            </a:r>
            <a:r>
              <a:rPr lang="fr-CA" sz="2800" dirty="0" smtClean="0">
                <a:solidFill>
                  <a:srgbClr val="222222"/>
                </a:solidFill>
              </a:rPr>
              <a:t>:</a:t>
            </a:r>
          </a:p>
          <a:p>
            <a:pPr algn="just"/>
            <a:endParaRPr lang="fr-CA" sz="2800" dirty="0">
              <a:solidFill>
                <a:srgbClr val="22222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b="1" dirty="0" smtClean="0">
                <a:solidFill>
                  <a:srgbClr val="FF0000"/>
                </a:solidFill>
              </a:rPr>
              <a:t>Operculé</a:t>
            </a:r>
            <a:r>
              <a:rPr lang="fr-CA" sz="2800" b="1" dirty="0">
                <a:solidFill>
                  <a:srgbClr val="FF0000"/>
                </a:solidFill>
              </a:rPr>
              <a:t> : </a:t>
            </a:r>
            <a:r>
              <a:rPr lang="fr-CA" sz="2800" dirty="0">
                <a:solidFill>
                  <a:srgbClr val="222222"/>
                </a:solidFill>
              </a:rPr>
              <a:t>un clapet retenu par une languette au sommet d'asques </a:t>
            </a:r>
            <a:r>
              <a:rPr lang="fr-CA" sz="2800" dirty="0" err="1">
                <a:solidFill>
                  <a:srgbClr val="222222"/>
                </a:solidFill>
              </a:rPr>
              <a:t>unituniqués</a:t>
            </a:r>
            <a:r>
              <a:rPr lang="fr-CA" sz="2800" dirty="0">
                <a:solidFill>
                  <a:srgbClr val="222222"/>
                </a:solidFill>
              </a:rPr>
              <a:t> permet la libération des </a:t>
            </a:r>
            <a:r>
              <a:rPr lang="fr-CA" sz="2800" dirty="0" smtClean="0">
                <a:solidFill>
                  <a:srgbClr val="222222"/>
                </a:solidFill>
              </a:rPr>
              <a:t>ascospores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b="1" dirty="0" err="1" smtClean="0">
                <a:solidFill>
                  <a:srgbClr val="FF0000"/>
                </a:solidFill>
              </a:rPr>
              <a:t>Annélascé</a:t>
            </a:r>
            <a:r>
              <a:rPr lang="fr-CA" sz="2800" b="1" dirty="0">
                <a:solidFill>
                  <a:srgbClr val="FF0000"/>
                </a:solidFill>
              </a:rPr>
              <a:t> : </a:t>
            </a:r>
            <a:r>
              <a:rPr lang="fr-CA" sz="2800" dirty="0">
                <a:solidFill>
                  <a:srgbClr val="222222"/>
                </a:solidFill>
              </a:rPr>
              <a:t>un anneau entoure un </a:t>
            </a:r>
            <a:r>
              <a:rPr lang="fr-CA" sz="2800" dirty="0" smtClean="0">
                <a:solidFill>
                  <a:srgbClr val="222222"/>
                </a:solidFill>
              </a:rPr>
              <a:t>tube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b="1" dirty="0" err="1" smtClean="0">
                <a:solidFill>
                  <a:srgbClr val="FF0000"/>
                </a:solidFill>
              </a:rPr>
              <a:t>Nassascé</a:t>
            </a:r>
            <a:r>
              <a:rPr lang="fr-CA" sz="2800" b="1" dirty="0">
                <a:solidFill>
                  <a:srgbClr val="FF0000"/>
                </a:solidFill>
              </a:rPr>
              <a:t> : </a:t>
            </a:r>
            <a:r>
              <a:rPr lang="fr-CA" sz="2800" dirty="0">
                <a:solidFill>
                  <a:srgbClr val="222222"/>
                </a:solidFill>
              </a:rPr>
              <a:t>le dôme apical contient une structure en forme de nasse.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b="1" dirty="0" err="1" smtClean="0">
                <a:solidFill>
                  <a:srgbClr val="FF0000"/>
                </a:solidFill>
              </a:rPr>
              <a:t>Archéascé</a:t>
            </a:r>
            <a:r>
              <a:rPr lang="fr-CA" sz="2800" b="1" dirty="0">
                <a:solidFill>
                  <a:srgbClr val="FF0000"/>
                </a:solidFill>
              </a:rPr>
              <a:t> : </a:t>
            </a:r>
            <a:r>
              <a:rPr lang="fr-CA" sz="2800" dirty="0">
                <a:solidFill>
                  <a:srgbClr val="222222"/>
                </a:solidFill>
              </a:rPr>
              <a:t>le dôme apical contient à la fois une nasse et un anneau.</a:t>
            </a:r>
            <a:endParaRPr lang="fr-CA" sz="28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4481945" y="540327"/>
            <a:ext cx="2304245" cy="457200"/>
          </a:xfrm>
        </p:spPr>
        <p:txBody>
          <a:bodyPr>
            <a:normAutofit fontScale="90000"/>
          </a:bodyPr>
          <a:lstStyle/>
          <a:p>
            <a:r>
              <a:rPr lang="fr-FR" sz="2800" b="1" u="sng" dirty="0">
                <a:solidFill>
                  <a:srgbClr val="00B0F0"/>
                </a:solidFill>
              </a:rPr>
              <a:t>Cloisonnement</a:t>
            </a:r>
          </a:p>
        </p:txBody>
      </p:sp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764275" y="1198206"/>
            <a:ext cx="1115022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algn="justLow">
              <a:buFontTx/>
              <a:buChar char="•"/>
            </a:pPr>
            <a:r>
              <a:rPr lang="fr-F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riph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 vers le centre, laissant un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pore 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(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300 - 400 nm) permet le passage de cytosol, mitochondries, petits noyaux.</a:t>
            </a:r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buFontTx/>
              <a:buChar char="•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 fur et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mesure de la croissance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Obturation des pores par des 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bouchons de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glucanes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dans les parties âg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du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mycelium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(qui disparaissent progressivement) </a:t>
            </a:r>
          </a:p>
          <a:p>
            <a:pPr algn="justLow"/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buFontTx/>
              <a:buChar char="•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Individualisation d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articles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plusieurs noyaux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Low"/>
            <a:endParaRPr lang="fr-F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/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buFontTx/>
              <a:buChar char="•"/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Pression intra vacuolaire plus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fr-F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42" y="4798515"/>
            <a:ext cx="4081682" cy="15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66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11345</TotalTime>
  <Words>1774</Words>
  <Application>Microsoft Office PowerPoint</Application>
  <PresentationFormat>Personnalisé</PresentationFormat>
  <Paragraphs>511</Paragraphs>
  <Slides>75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7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Cloisonnement</vt:lpstr>
      <vt:lpstr>Diapositive 10</vt:lpstr>
      <vt:lpstr>Diapositive 11</vt:lpstr>
      <vt:lpstr>Diapositive 12</vt:lpstr>
      <vt:lpstr>Diapositive 13</vt:lpstr>
      <vt:lpstr>Diapositive 14</vt:lpstr>
      <vt:lpstr>Phialide offre un nombre illimité de spores  </vt:lpstr>
      <vt:lpstr> Fusion du trichogyne avec le spermatocyste = Trichogamie ; passage direct des noyaux mâles dans le gamétocyste femelle   - Par régression : Autogamie (spermatocyste ne peut plus s’accoler au trichogyne, les noyaux du gamétocyste femelle s’apparient pour former un dicaryon)   - Par surévolution : Perittogamie (fusion deux filaments haploides, plus de formation d’organes sexuels donc plus d’individus male et femelle ni de sexualité au sens classique)   </vt:lpstr>
      <vt:lpstr>Diapositive 17</vt:lpstr>
      <vt:lpstr>Reproduction sexuée </vt:lpstr>
      <vt:lpstr>Diapositive 19</vt:lpstr>
      <vt:lpstr>Diapositive 20</vt:lpstr>
      <vt:lpstr>Diapositive 21</vt:lpstr>
      <vt:lpstr>Diapositive 22</vt:lpstr>
      <vt:lpstr>Formation des hyphes à crochets (dangeardies)</vt:lpstr>
      <vt:lpstr>Classification des Ascomycètes</vt:lpstr>
      <vt:lpstr>Ascomycètes</vt:lpstr>
      <vt:lpstr>Diapositive 26</vt:lpstr>
      <vt:lpstr>Diapositive 27</vt:lpstr>
      <vt:lpstr>Diapositive 28</vt:lpstr>
      <vt:lpstr>Hémiascomycètes</vt:lpstr>
      <vt:lpstr>Structure de la levure</vt:lpstr>
      <vt:lpstr>Modes de reproduction/ R. Asexuée</vt:lpstr>
      <vt:lpstr>Cycle de reproduction/ R. asexuée+ Sexuée</vt:lpstr>
      <vt:lpstr>Levures : importance</vt:lpstr>
      <vt:lpstr>Levures : importance</vt:lpstr>
      <vt:lpstr>Levures : importance</vt:lpstr>
      <vt:lpstr>Levures : nuisibilité (mycose)</vt:lpstr>
      <vt:lpstr>Levures : nuisibilité (mycose)</vt:lpstr>
      <vt:lpstr>Levures : nuisibilité (mycose)</vt:lpstr>
      <vt:lpstr>Levures : nuisibilité (mycose)</vt:lpstr>
      <vt:lpstr>Levures : nuisibilité (mycose)</vt:lpstr>
      <vt:lpstr>Euascomycètes  (vrais ascomycètes)</vt:lpstr>
      <vt:lpstr>Ascomycètes/ Euascomycètes</vt:lpstr>
      <vt:lpstr>Euascomycètes à apothécie </vt:lpstr>
      <vt:lpstr>Euascomycètes à apothécie </vt:lpstr>
      <vt:lpstr>Euascomycètes à apothécie </vt:lpstr>
      <vt:lpstr>Euascomycètes à apothécie </vt:lpstr>
      <vt:lpstr>Formes d’apothécies</vt:lpstr>
      <vt:lpstr>Formes d’apothécies</vt:lpstr>
      <vt:lpstr>Euascomycètes à périthèces</vt:lpstr>
      <vt:lpstr>Diapositive 50</vt:lpstr>
      <vt:lpstr>Sclérotes</vt:lpstr>
      <vt:lpstr>Cycle de reproduction / Ergot de seigle</vt:lpstr>
      <vt:lpstr>Diapositive 53</vt:lpstr>
      <vt:lpstr>Euascomycètes à cleistothèces</vt:lpstr>
      <vt:lpstr>Euascomycètes à cleistothèces</vt:lpstr>
      <vt:lpstr>Euascomycètes à cleistothèces</vt:lpstr>
      <vt:lpstr>Euascomycètes à cleistothèces</vt:lpstr>
      <vt:lpstr>Euascomycètes à cleistothèces</vt:lpstr>
      <vt:lpstr>Euascomycètes à ascostromas</vt:lpstr>
      <vt:lpstr>Euascomycètes à ascostromas</vt:lpstr>
      <vt:lpstr>Diapositive 61</vt:lpstr>
      <vt:lpstr>Importance des Ascomycétes </vt:lpstr>
      <vt:lpstr>Importance des Ascomycétes </vt:lpstr>
      <vt:lpstr>Importance des Ascomycétes </vt:lpstr>
      <vt:lpstr>Importance des Ascomycétes </vt:lpstr>
      <vt:lpstr>Importance des Ascomycétes </vt:lpstr>
      <vt:lpstr>Importance des Ascomycètes </vt:lpstr>
      <vt:lpstr>Importance des Ascomycétes </vt:lpstr>
      <vt:lpstr>Importance des Ascomycétes </vt:lpstr>
      <vt:lpstr>Importance des Ascomycétes </vt:lpstr>
      <vt:lpstr>Importance des Ascomycétes (nuisibilité) </vt:lpstr>
      <vt:lpstr>Importance des Ascomycétes  (nuisibilité) </vt:lpstr>
      <vt:lpstr>Importance des Ascomycétes (nuisibilité)  </vt:lpstr>
      <vt:lpstr>Importance des Ascomycétes (nuisibilité)   </vt:lpstr>
      <vt:lpstr>Importance des Ascomycétes (nuisibilité)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Acer</cp:lastModifiedBy>
  <cp:revision>223</cp:revision>
  <dcterms:created xsi:type="dcterms:W3CDTF">2019-09-17T23:19:28Z</dcterms:created>
  <dcterms:modified xsi:type="dcterms:W3CDTF">2020-12-23T18:18:12Z</dcterms:modified>
</cp:coreProperties>
</file>