
<file path=[Content_Types].xml><?xml version="1.0" encoding="utf-8"?>
<Types xmlns="http://schemas.openxmlformats.org/package/2006/content-types">
  <Default Extension="png" ContentType="image/png"/>
  <Default Extension="m4a" ContentType="audio/mp4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3" d="100"/>
          <a:sy n="73" d="100"/>
        </p:scale>
        <p:origin x="618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 smtClean="0"/>
              <a:t>Modifier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346C1E-02A6-4CEA-98F5-F8DD0EC77D55}" type="datetimeFigureOut">
              <a:rPr lang="fr-FR" smtClean="0"/>
              <a:t>31/05/2020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533E4F-FB0D-4528-9837-C8D0E4AEBF5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115834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346C1E-02A6-4CEA-98F5-F8DD0EC77D55}" type="datetimeFigureOut">
              <a:rPr lang="fr-FR" smtClean="0"/>
              <a:t>31/05/2020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533E4F-FB0D-4528-9837-C8D0E4AEBF5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223224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346C1E-02A6-4CEA-98F5-F8DD0EC77D55}" type="datetimeFigureOut">
              <a:rPr lang="fr-FR" smtClean="0"/>
              <a:t>31/05/2020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533E4F-FB0D-4528-9837-C8D0E4AEBF5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928532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346C1E-02A6-4CEA-98F5-F8DD0EC77D55}" type="datetimeFigureOut">
              <a:rPr lang="fr-FR" smtClean="0"/>
              <a:t>31/05/2020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533E4F-FB0D-4528-9837-C8D0E4AEBF5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779104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346C1E-02A6-4CEA-98F5-F8DD0EC77D55}" type="datetimeFigureOut">
              <a:rPr lang="fr-FR" smtClean="0"/>
              <a:t>31/05/2020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533E4F-FB0D-4528-9837-C8D0E4AEBF5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637568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346C1E-02A6-4CEA-98F5-F8DD0EC77D55}" type="datetimeFigureOut">
              <a:rPr lang="fr-FR" smtClean="0"/>
              <a:t>31/05/2020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533E4F-FB0D-4528-9837-C8D0E4AEBF5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686935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346C1E-02A6-4CEA-98F5-F8DD0EC77D55}" type="datetimeFigureOut">
              <a:rPr lang="fr-FR" smtClean="0"/>
              <a:t>31/05/2020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533E4F-FB0D-4528-9837-C8D0E4AEBF5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022514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346C1E-02A6-4CEA-98F5-F8DD0EC77D55}" type="datetimeFigureOut">
              <a:rPr lang="fr-FR" smtClean="0"/>
              <a:t>31/05/2020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533E4F-FB0D-4528-9837-C8D0E4AEBF5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999328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346C1E-02A6-4CEA-98F5-F8DD0EC77D55}" type="datetimeFigureOut">
              <a:rPr lang="fr-FR" smtClean="0"/>
              <a:t>31/05/2020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533E4F-FB0D-4528-9837-C8D0E4AEBF5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107883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smtClean="0"/>
              <a:t>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346C1E-02A6-4CEA-98F5-F8DD0EC77D55}" type="datetimeFigureOut">
              <a:rPr lang="fr-FR" smtClean="0"/>
              <a:t>31/05/2020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533E4F-FB0D-4528-9837-C8D0E4AEBF5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449127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smtClean="0"/>
              <a:t>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346C1E-02A6-4CEA-98F5-F8DD0EC77D55}" type="datetimeFigureOut">
              <a:rPr lang="fr-FR" smtClean="0"/>
              <a:t>31/05/2020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533E4F-FB0D-4528-9837-C8D0E4AEBF5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711263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346C1E-02A6-4CEA-98F5-F8DD0EC77D55}" type="datetimeFigureOut">
              <a:rPr lang="fr-FR" smtClean="0"/>
              <a:t>31/05/2020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533E4F-FB0D-4528-9837-C8D0E4AEBF5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938777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4a"/><Relationship Id="rId1" Type="http://schemas.microsoft.com/office/2007/relationships/media" Target="../media/media2.m4a"/><Relationship Id="rId5" Type="http://schemas.openxmlformats.org/officeDocument/2006/relationships/image" Target="../media/image1.png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4"/>
          <p:cNvSpPr>
            <a:spLocks noChangeArrowheads="1"/>
          </p:cNvSpPr>
          <p:nvPr/>
        </p:nvSpPr>
        <p:spPr bwMode="auto">
          <a:xfrm rot="10800000">
            <a:off x="0" y="69273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/>
          </a:p>
        </p:txBody>
      </p:sp>
      <p:grpSp>
        <p:nvGrpSpPr>
          <p:cNvPr id="5" name="Group 1"/>
          <p:cNvGrpSpPr>
            <a:grpSpLocks/>
          </p:cNvGrpSpPr>
          <p:nvPr/>
        </p:nvGrpSpPr>
        <p:grpSpPr bwMode="auto">
          <a:xfrm flipV="1">
            <a:off x="1512648" y="983674"/>
            <a:ext cx="9145148" cy="5514109"/>
            <a:chOff x="1546" y="4541"/>
            <a:chExt cx="10027" cy="3404"/>
          </a:xfrm>
        </p:grpSpPr>
        <p:sp>
          <p:nvSpPr>
            <p:cNvPr id="6" name="AutoShape 18"/>
            <p:cNvSpPr>
              <a:spLocks noChangeShapeType="1"/>
            </p:cNvSpPr>
            <p:nvPr/>
          </p:nvSpPr>
          <p:spPr bwMode="auto">
            <a:xfrm flipV="1">
              <a:off x="2212" y="4765"/>
              <a:ext cx="2475" cy="2699"/>
            </a:xfrm>
            <a:prstGeom prst="straightConnector1">
              <a:avLst/>
            </a:prstGeom>
            <a:noFill/>
            <a:ln w="31750">
              <a:solidFill>
                <a:srgbClr val="0000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68686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fr-FR"/>
            </a:p>
          </p:txBody>
        </p:sp>
        <p:grpSp>
          <p:nvGrpSpPr>
            <p:cNvPr id="7" name="Group 2"/>
            <p:cNvGrpSpPr>
              <a:grpSpLocks/>
            </p:cNvGrpSpPr>
            <p:nvPr/>
          </p:nvGrpSpPr>
          <p:grpSpPr bwMode="auto">
            <a:xfrm>
              <a:off x="1546" y="4541"/>
              <a:ext cx="10027" cy="3404"/>
              <a:chOff x="1009" y="5023"/>
              <a:chExt cx="11139" cy="4356"/>
            </a:xfrm>
          </p:grpSpPr>
          <p:sp>
            <p:nvSpPr>
              <p:cNvPr id="8" name="AutoShape 8"/>
              <p:cNvSpPr>
                <a:spLocks noChangeArrowheads="1"/>
              </p:cNvSpPr>
              <p:nvPr/>
            </p:nvSpPr>
            <p:spPr bwMode="auto">
              <a:xfrm rot="10800000">
                <a:off x="1470" y="8455"/>
                <a:ext cx="8670" cy="684"/>
              </a:xfrm>
              <a:prstGeom prst="flowChartManualOperation">
                <a:avLst/>
              </a:prstGeom>
              <a:gradFill rotWithShape="0">
                <a:gsLst>
                  <a:gs pos="0">
                    <a:srgbClr val="FABF8F"/>
                  </a:gs>
                  <a:gs pos="50000">
                    <a:srgbClr val="FDE9D9"/>
                  </a:gs>
                  <a:gs pos="100000">
                    <a:srgbClr val="FABF8F"/>
                  </a:gs>
                </a:gsLst>
                <a:lin ang="18900000" scaled="1"/>
              </a:gradFill>
              <a:ln w="12700">
                <a:solidFill>
                  <a:srgbClr val="FABF8F"/>
                </a:solidFill>
                <a:miter lim="800000"/>
                <a:headEnd/>
                <a:tailEnd/>
              </a:ln>
              <a:effectLst>
                <a:outerShdw dist="28398" dir="3806097" algn="ctr" rotWithShape="0">
                  <a:srgbClr val="974706">
                    <a:alpha val="50000"/>
                  </a:srgb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fr-FR" altLang="fr-FR" b="1" i="0" u="none" strike="noStrike" cap="none" normalizeH="0" baseline="0" dirty="0" smtClean="0">
                    <a:ln>
                      <a:noFill/>
                    </a:ln>
                    <a:solidFill>
                      <a:srgbClr val="0D0D0D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Oligo</a:t>
                </a:r>
                <a:r>
                  <a:rPr kumimoji="0" lang="fr-FR" altLang="fr-FR" b="1" i="0" u="none" strike="noStrike" cap="none" normalizeH="0" baseline="0" dirty="0" smtClean="0">
                    <a:ln>
                      <a:noFill/>
                    </a:ln>
                    <a:solidFill>
                      <a:srgbClr val="0D0D0D"/>
                    </a:solidFill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é</a:t>
                </a:r>
                <a:r>
                  <a:rPr kumimoji="0" lang="fr-FR" altLang="fr-FR" b="1" i="0" u="none" strike="noStrike" cap="none" normalizeH="0" baseline="0" dirty="0" smtClean="0">
                    <a:ln>
                      <a:noFill/>
                    </a:ln>
                    <a:solidFill>
                      <a:srgbClr val="0D0D0D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l</a:t>
                </a:r>
                <a:r>
                  <a:rPr kumimoji="0" lang="fr-FR" altLang="fr-FR" b="1" i="0" u="none" strike="noStrike" cap="none" normalizeH="0" baseline="0" dirty="0" smtClean="0">
                    <a:ln>
                      <a:noFill/>
                    </a:ln>
                    <a:solidFill>
                      <a:srgbClr val="0D0D0D"/>
                    </a:solidFill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é</a:t>
                </a:r>
                <a:r>
                  <a:rPr kumimoji="0" lang="fr-FR" altLang="fr-FR" b="1" i="0" u="none" strike="noStrike" cap="none" normalizeH="0" baseline="0" dirty="0" smtClean="0">
                    <a:ln>
                      <a:noFill/>
                    </a:ln>
                    <a:solidFill>
                      <a:srgbClr val="0D0D0D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ments  (zinc, s</a:t>
                </a:r>
                <a:r>
                  <a:rPr kumimoji="0" lang="fr-FR" altLang="fr-FR" b="1" i="0" u="none" strike="noStrike" cap="none" normalizeH="0" baseline="0" dirty="0" smtClean="0">
                    <a:ln>
                      <a:noFill/>
                    </a:ln>
                    <a:solidFill>
                      <a:srgbClr val="0D0D0D"/>
                    </a:solidFill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é</a:t>
                </a:r>
                <a:r>
                  <a:rPr kumimoji="0" lang="fr-FR" altLang="fr-FR" b="1" i="0" u="none" strike="noStrike" cap="none" normalizeH="0" baseline="0" dirty="0" smtClean="0">
                    <a:ln>
                      <a:noFill/>
                    </a:ln>
                    <a:solidFill>
                      <a:srgbClr val="0D0D0D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l</a:t>
                </a:r>
                <a:r>
                  <a:rPr kumimoji="0" lang="fr-FR" altLang="fr-FR" b="1" i="0" u="none" strike="noStrike" cap="none" normalizeH="0" baseline="0" dirty="0" smtClean="0">
                    <a:ln>
                      <a:noFill/>
                    </a:ln>
                    <a:solidFill>
                      <a:srgbClr val="0D0D0D"/>
                    </a:solidFill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é</a:t>
                </a:r>
                <a:r>
                  <a:rPr kumimoji="0" lang="fr-FR" altLang="fr-FR" b="1" i="0" u="none" strike="noStrike" cap="none" normalizeH="0" baseline="0" dirty="0" smtClean="0">
                    <a:ln>
                      <a:noFill/>
                    </a:ln>
                    <a:solidFill>
                      <a:srgbClr val="0D0D0D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nium etc.</a:t>
                </a:r>
                <a:r>
                  <a:rPr kumimoji="0" lang="fr-FR" altLang="fr-FR" b="1" i="0" u="none" strike="noStrike" cap="none" normalizeH="0" baseline="0" dirty="0" smtClean="0">
                    <a:ln>
                      <a:noFill/>
                    </a:ln>
                    <a:solidFill>
                      <a:srgbClr val="0D0D0D"/>
                    </a:solidFill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…</a:t>
                </a:r>
                <a:r>
                  <a:rPr kumimoji="0" lang="fr-FR" altLang="fr-FR" b="1" i="0" u="none" strike="noStrike" cap="none" normalizeH="0" baseline="0" dirty="0" smtClean="0">
                    <a:ln>
                      <a:noFill/>
                    </a:ln>
                    <a:solidFill>
                      <a:srgbClr val="0D0D0D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)</a:t>
                </a:r>
                <a:endParaRPr kumimoji="0" lang="fr-FR" altLang="fr-FR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9" name="AutoShape 9"/>
              <p:cNvSpPr>
                <a:spLocks noChangeArrowheads="1"/>
              </p:cNvSpPr>
              <p:nvPr/>
            </p:nvSpPr>
            <p:spPr bwMode="auto">
              <a:xfrm rot="10800000">
                <a:off x="2535" y="7706"/>
                <a:ext cx="6735" cy="750"/>
              </a:xfrm>
              <a:prstGeom prst="flowChartManualOperation">
                <a:avLst/>
              </a:prstGeom>
              <a:gradFill rotWithShape="0">
                <a:gsLst>
                  <a:gs pos="0">
                    <a:srgbClr val="D99594"/>
                  </a:gs>
                  <a:gs pos="50000">
                    <a:srgbClr val="F2DBDB"/>
                  </a:gs>
                  <a:gs pos="100000">
                    <a:srgbClr val="D99594"/>
                  </a:gs>
                </a:gsLst>
                <a:lin ang="18900000" scaled="1"/>
              </a:gradFill>
              <a:ln w="12700">
                <a:solidFill>
                  <a:srgbClr val="D99594"/>
                </a:solidFill>
                <a:miter lim="800000"/>
                <a:headEnd/>
                <a:tailEnd/>
              </a:ln>
              <a:effectLst>
                <a:outerShdw dist="28398" dir="3806097" algn="ctr" rotWithShape="0">
                  <a:srgbClr val="622423">
                    <a:alpha val="50000"/>
                  </a:srgb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fr-FR" altLang="fr-FR" sz="1600" b="1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Petites prot</a:t>
                </a:r>
                <a:r>
                  <a:rPr kumimoji="0" lang="fr-FR" altLang="fr-FR" sz="1600" b="1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é</a:t>
                </a:r>
                <a:r>
                  <a:rPr kumimoji="0" lang="fr-FR" altLang="fr-FR" sz="1600" b="1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ines (m</a:t>
                </a:r>
                <a:r>
                  <a:rPr kumimoji="0" lang="fr-FR" altLang="fr-FR" sz="1600" b="1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é</a:t>
                </a:r>
                <a:r>
                  <a:rPr kumimoji="0" lang="fr-FR" altLang="fr-FR" sz="1600" b="1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talloprot</a:t>
                </a:r>
                <a:r>
                  <a:rPr kumimoji="0" lang="fr-FR" altLang="fr-FR" sz="1600" b="1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é</a:t>
                </a:r>
                <a:r>
                  <a:rPr kumimoji="0" lang="fr-FR" altLang="fr-FR" sz="1600" b="1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ines)</a:t>
                </a:r>
                <a:endParaRPr kumimoji="0" lang="fr-FR" altLang="fr-FR" sz="16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fr-FR" altLang="fr-FR" sz="24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10" name="AutoShape 10"/>
              <p:cNvSpPr>
                <a:spLocks noChangeArrowheads="1"/>
              </p:cNvSpPr>
              <p:nvPr/>
            </p:nvSpPr>
            <p:spPr bwMode="auto">
              <a:xfrm rot="10800000">
                <a:off x="3210" y="6974"/>
                <a:ext cx="5370" cy="732"/>
              </a:xfrm>
              <a:prstGeom prst="flowChartManualOperation">
                <a:avLst/>
              </a:prstGeom>
              <a:gradFill rotWithShape="0">
                <a:gsLst>
                  <a:gs pos="0">
                    <a:srgbClr val="FFFFFF"/>
                  </a:gs>
                  <a:gs pos="100000">
                    <a:srgbClr val="B8CCE4"/>
                  </a:gs>
                </a:gsLst>
                <a:lin ang="5400000" scaled="1"/>
              </a:gradFill>
              <a:ln w="12700">
                <a:solidFill>
                  <a:srgbClr val="95B3D7"/>
                </a:solidFill>
                <a:miter lim="800000"/>
                <a:headEnd/>
                <a:tailEnd/>
              </a:ln>
              <a:effectLst>
                <a:outerShdw dist="28398" dir="3806097" algn="ctr" rotWithShape="0">
                  <a:srgbClr val="243F60">
                    <a:alpha val="50000"/>
                  </a:srgb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fr-FR" altLang="fr-FR" sz="1600" b="1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Carot</a:t>
                </a:r>
                <a:r>
                  <a:rPr kumimoji="0" lang="fr-FR" altLang="fr-FR" sz="1600" b="1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é</a:t>
                </a:r>
                <a:r>
                  <a:rPr kumimoji="0" lang="fr-FR" altLang="fr-FR" sz="1600" b="1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no</a:t>
                </a:r>
                <a:r>
                  <a:rPr kumimoji="0" lang="fr-FR" altLang="fr-FR" sz="1600" b="1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ï</a:t>
                </a:r>
                <a:r>
                  <a:rPr kumimoji="0" lang="fr-FR" altLang="fr-FR" sz="1600" b="1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de, vitamine E</a:t>
                </a:r>
                <a:r>
                  <a:rPr kumimoji="0" lang="fr-FR" altLang="fr-FR" sz="1600" b="1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 </a:t>
                </a:r>
                <a:r>
                  <a:rPr kumimoji="0" lang="fr-FR" altLang="fr-FR" sz="1600" b="1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, flavono</a:t>
                </a:r>
                <a:r>
                  <a:rPr kumimoji="0" lang="fr-FR" altLang="fr-FR" sz="1600" b="1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ï</a:t>
                </a:r>
                <a:r>
                  <a:rPr kumimoji="0" lang="fr-FR" altLang="fr-FR" sz="1600" b="1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des, vitamine A et C</a:t>
                </a:r>
                <a:endParaRPr kumimoji="0" lang="fr-FR" altLang="fr-FR" sz="16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11" name="AutoShape 11"/>
              <p:cNvSpPr>
                <a:spLocks noChangeArrowheads="1"/>
              </p:cNvSpPr>
              <p:nvPr/>
            </p:nvSpPr>
            <p:spPr bwMode="auto">
              <a:xfrm rot="10800000">
                <a:off x="3075" y="6446"/>
                <a:ext cx="5740" cy="528"/>
              </a:xfrm>
              <a:prstGeom prst="flowChartManualOperation">
                <a:avLst/>
              </a:prstGeom>
              <a:gradFill rotWithShape="0">
                <a:gsLst>
                  <a:gs pos="0">
                    <a:srgbClr val="FFFFFF"/>
                  </a:gs>
                  <a:gs pos="100000">
                    <a:srgbClr val="D6E3BC"/>
                  </a:gs>
                </a:gsLst>
                <a:lin ang="5400000" scaled="1"/>
              </a:gradFill>
              <a:ln w="12700">
                <a:solidFill>
                  <a:srgbClr val="C2D69B"/>
                </a:solidFill>
                <a:miter lim="800000"/>
                <a:headEnd/>
                <a:tailEnd/>
              </a:ln>
              <a:effectLst>
                <a:outerShdw dist="28398" dir="3806097" algn="ctr" rotWithShape="0">
                  <a:srgbClr val="4E6128">
                    <a:alpha val="50000"/>
                  </a:srgb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fr-FR" altLang="fr-FR" b="1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Catalase, glutathion peroxydase</a:t>
                </a:r>
                <a:endParaRPr kumimoji="0" lang="fr-FR" altLang="fr-FR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12" name="AutoShape 13"/>
              <p:cNvSpPr>
                <a:spLocks noChangeArrowheads="1"/>
              </p:cNvSpPr>
              <p:nvPr/>
            </p:nvSpPr>
            <p:spPr bwMode="auto">
              <a:xfrm rot="10800000">
                <a:off x="4717" y="5839"/>
                <a:ext cx="2355" cy="546"/>
              </a:xfrm>
              <a:prstGeom prst="flowChartManualOperation">
                <a:avLst/>
              </a:prstGeom>
              <a:gradFill rotWithShape="0">
                <a:gsLst>
                  <a:gs pos="0">
                    <a:srgbClr val="C2D69B"/>
                  </a:gs>
                  <a:gs pos="50000">
                    <a:srgbClr val="9BBB59"/>
                  </a:gs>
                  <a:gs pos="100000">
                    <a:srgbClr val="C2D69B"/>
                  </a:gs>
                </a:gsLst>
                <a:lin ang="5400000" scaled="1"/>
              </a:gradFill>
              <a:ln w="12700">
                <a:solidFill>
                  <a:srgbClr val="9BBB59"/>
                </a:solidFill>
                <a:miter lim="800000"/>
                <a:headEnd/>
                <a:tailEnd/>
              </a:ln>
              <a:effectLst>
                <a:outerShdw dist="28398" dir="3806097" algn="ctr" rotWithShape="0">
                  <a:srgbClr val="4E6128"/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fr-FR" altLang="fr-FR" b="1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SOD</a:t>
                </a:r>
                <a:endParaRPr kumimoji="0" lang="fr-FR" altLang="fr-FR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13" name="AutoShape 14"/>
              <p:cNvSpPr>
                <a:spLocks/>
              </p:cNvSpPr>
              <p:nvPr/>
            </p:nvSpPr>
            <p:spPr bwMode="auto">
              <a:xfrm rot="-2590414">
                <a:off x="9270" y="6536"/>
                <a:ext cx="446" cy="2843"/>
              </a:xfrm>
              <a:prstGeom prst="rightBrace">
                <a:avLst>
                  <a:gd name="adj1" fmla="val 53120"/>
                  <a:gd name="adj2" fmla="val 50000"/>
                </a:avLst>
              </a:prstGeom>
              <a:solidFill>
                <a:srgbClr val="FFFFFF"/>
              </a:solidFill>
              <a:ln w="31750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68686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fr-FR"/>
              </a:p>
            </p:txBody>
          </p:sp>
          <p:sp>
            <p:nvSpPr>
              <p:cNvPr id="14" name="AutoShape 17"/>
              <p:cNvSpPr>
                <a:spLocks/>
              </p:cNvSpPr>
              <p:nvPr/>
            </p:nvSpPr>
            <p:spPr bwMode="auto">
              <a:xfrm rot="-2587551">
                <a:off x="7514" y="5023"/>
                <a:ext cx="380" cy="2177"/>
              </a:xfrm>
              <a:prstGeom prst="rightBrace">
                <a:avLst>
                  <a:gd name="adj1" fmla="val 47741"/>
                  <a:gd name="adj2" fmla="val 50000"/>
                </a:avLst>
              </a:prstGeom>
              <a:solidFill>
                <a:srgbClr val="FFFFFF"/>
              </a:solidFill>
              <a:ln w="31750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68686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fr-FR"/>
              </a:p>
            </p:txBody>
          </p:sp>
          <p:sp>
            <p:nvSpPr>
              <p:cNvPr id="15" name="Rectangle 19"/>
              <p:cNvSpPr>
                <a:spLocks noChangeArrowheads="1"/>
              </p:cNvSpPr>
              <p:nvPr/>
            </p:nvSpPr>
            <p:spPr bwMode="auto">
              <a:xfrm rot="10800000">
                <a:off x="8580" y="5261"/>
                <a:ext cx="2575" cy="1080"/>
              </a:xfrm>
              <a:prstGeom prst="rect">
                <a:avLst/>
              </a:prstGeom>
              <a:gradFill rotWithShape="0">
                <a:gsLst>
                  <a:gs pos="0">
                    <a:srgbClr val="FFFFFF"/>
                  </a:gs>
                  <a:gs pos="100000">
                    <a:srgbClr val="B6DDE8"/>
                  </a:gs>
                </a:gsLst>
                <a:lin ang="5400000" scaled="1"/>
              </a:gradFill>
              <a:ln w="12700">
                <a:solidFill>
                  <a:srgbClr val="92CDDC"/>
                </a:solidFill>
                <a:miter lim="800000"/>
                <a:headEnd/>
                <a:tailEnd/>
              </a:ln>
              <a:effectLst>
                <a:outerShdw dist="28398" dir="3806097" algn="ctr" rotWithShape="0">
                  <a:srgbClr val="205867">
                    <a:alpha val="50000"/>
                  </a:srgb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fr-FR" altLang="fr-FR" b="1" i="1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Ligne de d</a:t>
                </a:r>
                <a:r>
                  <a:rPr kumimoji="0" lang="fr-FR" altLang="fr-FR" b="1" i="1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é</a:t>
                </a:r>
                <a:r>
                  <a:rPr kumimoji="0" lang="fr-FR" altLang="fr-FR" b="1" i="1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fense  enzymatique</a:t>
                </a:r>
                <a:endParaRPr kumimoji="0" lang="fr-FR" altLang="fr-FR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16" name="Rectangle 20"/>
              <p:cNvSpPr>
                <a:spLocks noChangeArrowheads="1"/>
              </p:cNvSpPr>
              <p:nvPr/>
            </p:nvSpPr>
            <p:spPr bwMode="auto">
              <a:xfrm rot="10800000">
                <a:off x="9730" y="6974"/>
                <a:ext cx="2418" cy="1017"/>
              </a:xfrm>
              <a:prstGeom prst="rect">
                <a:avLst/>
              </a:prstGeom>
              <a:gradFill rotWithShape="0">
                <a:gsLst>
                  <a:gs pos="0">
                    <a:srgbClr val="FFFFFF"/>
                  </a:gs>
                  <a:gs pos="100000">
                    <a:srgbClr val="B6DDE8"/>
                  </a:gs>
                </a:gsLst>
                <a:lin ang="5400000" scaled="1"/>
              </a:gradFill>
              <a:ln w="12700">
                <a:solidFill>
                  <a:srgbClr val="92CDDC"/>
                </a:solidFill>
                <a:miter lim="800000"/>
                <a:headEnd/>
                <a:tailEnd/>
              </a:ln>
              <a:effectLst>
                <a:outerShdw dist="28398" dir="3806097" algn="ctr" rotWithShape="0">
                  <a:srgbClr val="205867">
                    <a:alpha val="50000"/>
                  </a:srgb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fr-FR" altLang="fr-FR" b="1" i="1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Ligne de d</a:t>
                </a:r>
                <a:r>
                  <a:rPr kumimoji="0" lang="fr-FR" altLang="fr-FR" b="1" i="1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é</a:t>
                </a:r>
                <a:r>
                  <a:rPr kumimoji="0" lang="fr-FR" altLang="fr-FR" b="1" i="1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fense non enzymatique</a:t>
                </a:r>
                <a:endParaRPr kumimoji="0" lang="fr-FR" altLang="fr-FR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17" name="Rectangle 21"/>
              <p:cNvSpPr>
                <a:spLocks noChangeArrowheads="1"/>
              </p:cNvSpPr>
              <p:nvPr/>
            </p:nvSpPr>
            <p:spPr bwMode="auto">
              <a:xfrm rot="10800000">
                <a:off x="1009" y="6145"/>
                <a:ext cx="2066" cy="661"/>
              </a:xfrm>
              <a:prstGeom prst="rect">
                <a:avLst/>
              </a:prstGeom>
              <a:gradFill rotWithShape="0">
                <a:gsLst>
                  <a:gs pos="0">
                    <a:srgbClr val="FFFFFF"/>
                  </a:gs>
                  <a:gs pos="100000">
                    <a:srgbClr val="B6DDE8"/>
                  </a:gs>
                </a:gsLst>
                <a:lin ang="5400000" scaled="1"/>
              </a:gradFill>
              <a:ln w="12700">
                <a:solidFill>
                  <a:srgbClr val="92CDDC"/>
                </a:solidFill>
                <a:miter lim="800000"/>
                <a:headEnd/>
                <a:tailEnd/>
              </a:ln>
              <a:effectLst>
                <a:outerShdw dist="28398" dir="3806097" algn="ctr" rotWithShape="0">
                  <a:srgbClr val="205867">
                    <a:alpha val="50000"/>
                  </a:srgb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fr-FR" altLang="fr-FR" b="1" i="1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Effets protecteurs</a:t>
                </a:r>
                <a:endParaRPr kumimoji="0" lang="fr-FR" altLang="fr-FR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</p:grpSp>
      </p:grpSp>
      <p:sp>
        <p:nvSpPr>
          <p:cNvPr id="18" name="Rectangle 23"/>
          <p:cNvSpPr>
            <a:spLocks noChangeArrowheads="1"/>
          </p:cNvSpPr>
          <p:nvPr/>
        </p:nvSpPr>
        <p:spPr bwMode="auto">
          <a:xfrm>
            <a:off x="2569285" y="-562076"/>
            <a:ext cx="6335004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tabLst>
                <a:tab pos="1371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1371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1371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1371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1371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1371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1371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1371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1371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371600" algn="l"/>
              </a:tabLst>
            </a:pPr>
            <a:endParaRPr kumimoji="0" lang="fr-FR" altLang="fr-FR" sz="24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371600" algn="l"/>
              </a:tabLst>
            </a:pPr>
            <a:r>
              <a:rPr kumimoji="0" lang="fr-FR" altLang="fr-FR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	 </a:t>
            </a:r>
            <a:endParaRPr kumimoji="0" lang="fr-FR" altLang="fr-FR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371600" algn="l"/>
              </a:tabLst>
            </a:pPr>
            <a:r>
              <a:rPr kumimoji="0" lang="fr-FR" altLang="fr-FR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pyramide des systèmes de défense antioxydants</a:t>
            </a:r>
            <a:endParaRPr kumimoji="0" lang="fr-FR" altLang="fr-FR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pic>
        <p:nvPicPr>
          <p:cNvPr id="19" name="Son enregistré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0352996" y="333453"/>
            <a:ext cx="609600" cy="609600"/>
          </a:xfrm>
          <a:prstGeom prst="rect">
            <a:avLst/>
          </a:prstGeom>
          <a:solidFill>
            <a:srgbClr val="FF0000"/>
          </a:solidFill>
        </p:spPr>
      </p:pic>
    </p:spTree>
    <p:extLst>
      <p:ext uri="{BB962C8B-B14F-4D97-AF65-F5344CB8AC3E}">
        <p14:creationId xmlns:p14="http://schemas.microsoft.com/office/powerpoint/2010/main" val="24344049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9681" fill="hold"/>
                                        <p:tgtEl>
                                          <p:spTgt spid="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audio>
              <p:cMediaNode vol="10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9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36964" y="365125"/>
            <a:ext cx="8887691" cy="6038529"/>
          </a:xfrm>
          <a:prstGeom prst="rect">
            <a:avLst/>
          </a:prstGeom>
        </p:spPr>
      </p:pic>
      <p:pic>
        <p:nvPicPr>
          <p:cNvPr id="5" name="Son enregistré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0903527" y="365125"/>
            <a:ext cx="609600" cy="609600"/>
          </a:xfrm>
          <a:prstGeom prst="rect">
            <a:avLst/>
          </a:prstGeom>
          <a:solidFill>
            <a:srgbClr val="FF0000"/>
          </a:solidFill>
        </p:spPr>
      </p:pic>
    </p:spTree>
    <p:extLst>
      <p:ext uri="{BB962C8B-B14F-4D97-AF65-F5344CB8AC3E}">
        <p14:creationId xmlns:p14="http://schemas.microsoft.com/office/powerpoint/2010/main" val="14242224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553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32</Words>
  <Application>Microsoft Office PowerPoint</Application>
  <PresentationFormat>Grand écran</PresentationFormat>
  <Paragraphs>11</Paragraphs>
  <Slides>2</Slides>
  <Notes>0</Notes>
  <HiddenSlides>0</HiddenSlides>
  <MMClips>2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2</vt:i4>
      </vt:variant>
    </vt:vector>
  </HeadingPairs>
  <TitlesOfParts>
    <vt:vector size="7" baseType="lpstr">
      <vt:lpstr>Arial</vt:lpstr>
      <vt:lpstr>Calibri</vt:lpstr>
      <vt:lpstr>Calibri Light</vt:lpstr>
      <vt:lpstr>Times New Roman</vt:lpstr>
      <vt:lpstr>Thème Office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Utilisateur Windows</dc:creator>
  <cp:lastModifiedBy>Utilisateur Windows</cp:lastModifiedBy>
  <cp:revision>1</cp:revision>
  <dcterms:created xsi:type="dcterms:W3CDTF">2020-05-31T02:39:51Z</dcterms:created>
  <dcterms:modified xsi:type="dcterms:W3CDTF">2020-05-31T02:40:45Z</dcterms:modified>
</cp:coreProperties>
</file>