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159-E755-4B47-A23D-22BE09BF077F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1BE2-A3AD-43A7-9E36-910EBC030C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33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159-E755-4B47-A23D-22BE09BF077F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1BE2-A3AD-43A7-9E36-910EBC030C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62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159-E755-4B47-A23D-22BE09BF077F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1BE2-A3AD-43A7-9E36-910EBC030C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1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159-E755-4B47-A23D-22BE09BF077F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1BE2-A3AD-43A7-9E36-910EBC030C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74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159-E755-4B47-A23D-22BE09BF077F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1BE2-A3AD-43A7-9E36-910EBC030C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50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159-E755-4B47-A23D-22BE09BF077F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1BE2-A3AD-43A7-9E36-910EBC030C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06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159-E755-4B47-A23D-22BE09BF077F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1BE2-A3AD-43A7-9E36-910EBC030C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62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159-E755-4B47-A23D-22BE09BF077F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1BE2-A3AD-43A7-9E36-910EBC030C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890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159-E755-4B47-A23D-22BE09BF077F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1BE2-A3AD-43A7-9E36-910EBC030C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33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159-E755-4B47-A23D-22BE09BF077F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1BE2-A3AD-43A7-9E36-910EBC030C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7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159-E755-4B47-A23D-22BE09BF077F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1BE2-A3AD-43A7-9E36-910EBC030C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01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11159-E755-4B47-A23D-22BE09BF077F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21BE2-A3AD-43A7-9E36-910EBC030C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95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media2.m4a"/><Relationship Id="rId7" Type="http://schemas.openxmlformats.org/officeDocument/2006/relationships/oleObject" Target="../embeddings/oleObject2.bin"/><Relationship Id="rId2" Type="http://schemas.microsoft.com/office/2007/relationships/media" Target="../media/media2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1.png"/><Relationship Id="rId2" Type="http://schemas.microsoft.com/office/2007/relationships/media" Target="../media/media3.m4a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4.m4a"/><Relationship Id="rId7" Type="http://schemas.openxmlformats.org/officeDocument/2006/relationships/oleObject" Target="../embeddings/oleObject5.bin"/><Relationship Id="rId2" Type="http://schemas.microsoft.com/office/2007/relationships/media" Target="../media/media4.m4a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1.png"/><Relationship Id="rId2" Type="http://schemas.microsoft.com/office/2007/relationships/media" Target="../media/media5.m4a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63552" y="1916833"/>
            <a:ext cx="7772400" cy="15001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sz="3600" dirty="0"/>
              <a:t>Transduction du signal par les ERO</a:t>
            </a:r>
          </a:p>
          <a:p>
            <a:pPr algn="ctr"/>
            <a:endParaRPr lang="fr-FR" sz="3600" dirty="0"/>
          </a:p>
          <a:p>
            <a:pPr algn="ctr"/>
            <a:r>
              <a:rPr lang="fr-FR" sz="3600" dirty="0"/>
              <a:t>ERO comme second messager</a:t>
            </a:r>
            <a:endParaRPr lang="fr-FR" sz="3600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36182" y="563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7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375536"/>
              </p:ext>
            </p:extLst>
          </p:nvPr>
        </p:nvGraphicFramePr>
        <p:xfrm>
          <a:off x="679267" y="1698171"/>
          <a:ext cx="10398036" cy="4767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iapositive" r:id="rId5" imgW="4570610" imgH="3427477" progId="PowerPoint.Slide.12">
                  <p:embed/>
                </p:oleObj>
              </mc:Choice>
              <mc:Fallback>
                <p:oleObj name="Diapositive" r:id="rId5" imgW="4570610" imgH="3427477" progId="PowerPoint.Slide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67" y="1698171"/>
                        <a:ext cx="10398036" cy="47679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0" y="14630400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iapositive" r:id="rId7" imgW="4570610" imgH="3427477" progId="PowerPoint.Slide.12">
                  <p:embed/>
                </p:oleObj>
              </mc:Choice>
              <mc:Fallback>
                <p:oleObj name="Diapositive" r:id="rId7" imgW="4570610" imgH="3427477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630400"/>
                        <a:ext cx="457200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3886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28069" y="457200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52688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456939"/>
              </p:ext>
            </p:extLst>
          </p:nvPr>
        </p:nvGraphicFramePr>
        <p:xfrm>
          <a:off x="1136468" y="666207"/>
          <a:ext cx="9888583" cy="5852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iapositive" r:id="rId5" imgW="4570610" imgH="3427477" progId="PowerPoint.Slide.12">
                  <p:embed/>
                </p:oleObj>
              </mc:Choice>
              <mc:Fallback>
                <p:oleObj name="Diapositive" r:id="rId5" imgW="4570610" imgH="3427477" progId="PowerPoint.Slide.12">
                  <p:embed/>
                  <p:pic>
                    <p:nvPicPr>
                      <p:cNvPr id="4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468" y="666207"/>
                        <a:ext cx="9888583" cy="58521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26731" y="263434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3875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04919"/>
              </p:ext>
            </p:extLst>
          </p:nvPr>
        </p:nvGraphicFramePr>
        <p:xfrm>
          <a:off x="0" y="11201400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iapositive" r:id="rId5" imgW="4570610" imgH="3427477" progId="PowerPoint.Slide.12">
                  <p:embed/>
                </p:oleObj>
              </mc:Choice>
              <mc:Fallback>
                <p:oleObj name="Diapositive" r:id="rId5" imgW="4570610" imgH="3427477" progId="PowerPoint.Slide.12">
                  <p:embed/>
                  <p:pic>
                    <p:nvPicPr>
                      <p:cNvPr id="7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01400"/>
                        <a:ext cx="457200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19794" y="1005840"/>
            <a:ext cx="2420982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688085"/>
              </p:ext>
            </p:extLst>
          </p:nvPr>
        </p:nvGraphicFramePr>
        <p:xfrm>
          <a:off x="836024" y="1005839"/>
          <a:ext cx="9862456" cy="552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iapositive" r:id="rId7" imgW="4570610" imgH="3427477" progId="PowerPoint.Slide.12">
                  <p:embed/>
                </p:oleObj>
              </mc:Choice>
              <mc:Fallback>
                <p:oleObj name="Diapositive" r:id="rId7" imgW="4570610" imgH="3427477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024" y="1005839"/>
                        <a:ext cx="9862456" cy="55255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75373" y="396239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08702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058244" y="1687413"/>
            <a:ext cx="2732442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184583"/>
              </p:ext>
            </p:extLst>
          </p:nvPr>
        </p:nvGraphicFramePr>
        <p:xfrm>
          <a:off x="551328" y="470647"/>
          <a:ext cx="10246659" cy="566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iapositive" r:id="rId5" imgW="4570610" imgH="3427477" progId="PowerPoint.Slide.12">
                  <p:embed/>
                </p:oleObj>
              </mc:Choice>
              <mc:Fallback>
                <p:oleObj name="Diapositive" r:id="rId5" imgW="4570610" imgH="3427477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28" y="470647"/>
                        <a:ext cx="10246659" cy="5661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99167" y="0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06662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121" name="Image 3" descr="media_Ogier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0648"/>
            <a:ext cx="9144000" cy="4176464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 rot="10800000" flipV="1">
            <a:off x="2063552" y="4437113"/>
            <a:ext cx="856895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</a:t>
            </a:r>
            <a:r>
              <a:rPr lang="fr-FR" sz="1600" b="1" i="1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NADPH oxydase phagocytaire au repos et sous forme active.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Dans les cellules au repos, les composants de la NADPH oxydase sont associ</a:t>
            </a:r>
            <a:r>
              <a:rPr lang="fr-FR" sz="1600" dirty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aux membranes (gp91</a:t>
            </a:r>
            <a:r>
              <a:rPr lang="fr-FR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phox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ou </a:t>
            </a:r>
            <a:r>
              <a:rPr lang="fr-FR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Nox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-2 et p22</a:t>
            </a:r>
            <a:r>
              <a:rPr lang="fr-FR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phox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formant le cytochrome b558) et pr</a:t>
            </a:r>
            <a:r>
              <a:rPr lang="fr-FR" sz="1600" dirty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sents dans le cytosol (p47</a:t>
            </a:r>
            <a:r>
              <a:rPr lang="fr-FR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phox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p40</a:t>
            </a:r>
            <a:r>
              <a:rPr lang="fr-FR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phox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p67</a:t>
            </a:r>
            <a:r>
              <a:rPr lang="fr-FR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phox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Rac2 coupl</a:t>
            </a:r>
            <a:r>
              <a:rPr lang="fr-FR" sz="1600" dirty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1600" dirty="0"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son inhibiteur Rho-GDI). p47</a:t>
            </a:r>
            <a:r>
              <a:rPr lang="fr-FR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phox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existe sous deux formes</a:t>
            </a:r>
            <a:r>
              <a:rPr lang="fr-FR" sz="1600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seule ou li</a:t>
            </a:r>
            <a:r>
              <a:rPr lang="fr-FR" sz="1600" dirty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au complexe de 240 </a:t>
            </a:r>
            <a:r>
              <a:rPr lang="fr-FR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kDa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incluant</a:t>
            </a:r>
            <a:r>
              <a:rPr lang="fr-FR" sz="1600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p47</a:t>
            </a:r>
            <a:r>
              <a:rPr lang="fr-FR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phox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p40</a:t>
            </a:r>
            <a:r>
              <a:rPr lang="fr-FR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phox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p67</a:t>
            </a:r>
            <a:r>
              <a:rPr lang="fr-FR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phox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Apr</a:t>
            </a:r>
            <a:r>
              <a:rPr lang="fr-FR" sz="1600" dirty="0"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activation, la p47</a:t>
            </a:r>
            <a:r>
              <a:rPr lang="fr-FR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phox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est </a:t>
            </a:r>
            <a:r>
              <a:rPr lang="fr-FR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phosphoryl</a:t>
            </a:r>
            <a:r>
              <a:rPr lang="fr-FR" sz="1600" dirty="0" err="1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(ainsi que p40</a:t>
            </a:r>
            <a:r>
              <a:rPr lang="fr-FR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phox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p67</a:t>
            </a:r>
            <a:r>
              <a:rPr lang="fr-FR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phox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et se retrouve associ</a:t>
            </a:r>
            <a:r>
              <a:rPr lang="fr-FR" sz="1600" dirty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au cytochrome b558 avec le reste des composants pour produire l</a:t>
            </a:r>
            <a:r>
              <a:rPr lang="fr-FR" sz="1600" dirty="0"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anion </a:t>
            </a:r>
            <a:r>
              <a:rPr lang="fr-FR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superoxyde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O2.-. Rac2 </a:t>
            </a:r>
            <a:r>
              <a:rPr lang="fr-FR" sz="1600" dirty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change son GDP pour du GTP, migre </a:t>
            </a:r>
            <a:r>
              <a:rPr lang="fr-FR" sz="1600" dirty="0"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membrane et participe activement </a:t>
            </a:r>
            <a:r>
              <a:rPr lang="fr-FR" sz="1600" dirty="0"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production d</a:t>
            </a:r>
            <a:r>
              <a:rPr lang="fr-FR" sz="1600" dirty="0"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O2.-. Rho GDI</a:t>
            </a:r>
            <a:r>
              <a:rPr lang="fr-FR" sz="1600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fr-FR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Rho GDP-dissociation </a:t>
            </a:r>
            <a:r>
              <a:rPr lang="fr-FR" sz="16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inhibitor</a:t>
            </a:r>
            <a:r>
              <a:rPr lang="fr-FR" sz="1600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FAD</a:t>
            </a:r>
            <a:r>
              <a:rPr lang="fr-FR" sz="1600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flavine ad</a:t>
            </a:r>
            <a:r>
              <a:rPr lang="fr-FR" sz="1600" dirty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nine </a:t>
            </a:r>
            <a:r>
              <a:rPr lang="fr-FR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dinucl</a:t>
            </a:r>
            <a:r>
              <a:rPr lang="fr-FR" sz="1600" dirty="0" err="1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otide</a:t>
            </a:r>
            <a:r>
              <a:rPr lang="fr-FR" sz="1600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NADPH</a:t>
            </a:r>
            <a:r>
              <a:rPr lang="fr-FR" sz="1600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nicotinamide ad</a:t>
            </a:r>
            <a:r>
              <a:rPr lang="fr-FR" sz="1600" dirty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nine </a:t>
            </a:r>
            <a:r>
              <a:rPr lang="fr-FR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dinucl</a:t>
            </a:r>
            <a:r>
              <a:rPr lang="fr-FR" sz="1600" dirty="0" err="1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otide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phosphate r</a:t>
            </a:r>
            <a:r>
              <a:rPr lang="fr-FR" sz="1600" dirty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duit</a:t>
            </a:r>
            <a:r>
              <a:rPr lang="fr-FR" sz="1600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cercle rouge</a:t>
            </a:r>
            <a:r>
              <a:rPr lang="fr-FR" sz="1600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groupement phosphate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fr-FR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fr-FR" sz="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</Words>
  <Application>Microsoft Office PowerPoint</Application>
  <PresentationFormat>Grand écran</PresentationFormat>
  <Paragraphs>5</Paragraphs>
  <Slides>6</Slides>
  <Notes>0</Notes>
  <HiddenSlides>0</HiddenSlides>
  <MMClips>5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Thème Office</vt:lpstr>
      <vt:lpstr>Diapositive Microsoft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3</cp:revision>
  <dcterms:created xsi:type="dcterms:W3CDTF">2020-06-01T02:47:15Z</dcterms:created>
  <dcterms:modified xsi:type="dcterms:W3CDTF">2020-06-01T03:04:33Z</dcterms:modified>
</cp:coreProperties>
</file>