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7" r:id="rId3"/>
    <p:sldId id="256"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5" d="100"/>
          <a:sy n="65" d="100"/>
        </p:scale>
        <p:origin x="-1452" y="-114"/>
      </p:cViewPr>
      <p:guideLst>
        <p:guide orient="horz" pos="4319"/>
        <p:guide pos="57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11" name="Espace réservé du numéro de diapositive 10"/>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4" name="Espace réservé du pied de page 3"/>
          <p:cNvSpPr>
            <a:spLocks noGrp="1"/>
          </p:cNvSpPr>
          <p:nvPr>
            <p:ph type="ftr" sz="quarter" idx="11"/>
          </p:nvPr>
        </p:nvSpPr>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3" name="Espace réservé du pied de page 2"/>
          <p:cNvSpPr>
            <a:spLocks noGrp="1"/>
          </p:cNvSpPr>
          <p:nvPr>
            <p:ph type="ftr" sz="quarter" idx="11"/>
          </p:nvPr>
        </p:nvSpPr>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0ED9E9FB-B4DA-4F7E-B618-B4CB67C96E0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8ED87B4-BC80-4D1D-9B8E-0DBB9F8645BB}" type="datetimeFigureOut">
              <a:rPr lang="en-US" smtClean="0"/>
              <a:pPr/>
              <a:t>2/11/2014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0ED9E9FB-B4DA-4F7E-B618-B4CB67C96E08}" type="slidenum">
              <a:rPr lang="en-US" smtClean="0"/>
              <a:pPr/>
              <a:t>‹N°›</a:t>
            </a:fld>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8ED87B4-BC80-4D1D-9B8E-0DBB9F8645BB}" type="datetimeFigureOut">
              <a:rPr lang="en-US" smtClean="0"/>
              <a:pPr/>
              <a:t>2/11/2014</a:t>
            </a:fld>
            <a:endParaRPr lang="en-US"/>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ED9E9FB-B4DA-4F7E-B618-B4CB67C96E0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376" y="1436758"/>
            <a:ext cx="7772400" cy="1828800"/>
          </a:xfrm>
        </p:spPr>
        <p:txBody>
          <a:bodyPr/>
          <a:lstStyle/>
          <a:p>
            <a:r>
              <a:rPr lang="fr-FR" smtClean="0"/>
              <a:t>Introduction </a:t>
            </a:r>
            <a:br>
              <a:rPr lang="fr-FR" smtClean="0"/>
            </a:br>
            <a:r>
              <a:rPr lang="fr-FR" smtClean="0"/>
              <a:t>Biologie Animale</a:t>
            </a:r>
            <a:endParaRPr lang="fr-FR"/>
          </a:p>
        </p:txBody>
      </p:sp>
      <p:sp>
        <p:nvSpPr>
          <p:cNvPr id="3" name="ZoneTexte 2"/>
          <p:cNvSpPr txBox="1"/>
          <p:nvPr/>
        </p:nvSpPr>
        <p:spPr>
          <a:xfrm>
            <a:off x="6268070" y="3716605"/>
            <a:ext cx="2408032" cy="369332"/>
          </a:xfrm>
          <a:prstGeom prst="rect">
            <a:avLst/>
          </a:prstGeom>
          <a:noFill/>
        </p:spPr>
        <p:txBody>
          <a:bodyPr wrap="none" rtlCol="0">
            <a:spAutoFit/>
          </a:bodyPr>
          <a:lstStyle/>
          <a:p>
            <a:r>
              <a:rPr lang="fr-FR" dirty="0" smtClean="0">
                <a:latin typeface="Comic Sans MS" pitchFamily="66" charset="0"/>
              </a:rPr>
              <a:t>Enseignante : Ait-Ali</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48928" y="841642"/>
            <a:ext cx="77576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Les gonades des Vertébrés jouent aussi un rôle endocrinien en renfermant dans leur tissu des cellules endocrines, d'où le terme de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glandes génitales</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fr-FR" sz="200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3795" name="Picture 3"/>
          <p:cNvPicPr>
            <a:picLocks noChangeAspect="1" noChangeArrowheads="1"/>
          </p:cNvPicPr>
          <p:nvPr/>
        </p:nvPicPr>
        <p:blipFill>
          <a:blip r:embed="rId2" cstate="print"/>
          <a:srcRect l="33117" t="20989" r="22675" b="46136"/>
          <a:stretch>
            <a:fillRect/>
          </a:stretch>
        </p:blipFill>
        <p:spPr bwMode="auto">
          <a:xfrm>
            <a:off x="545695" y="2256503"/>
            <a:ext cx="8148484" cy="3406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34180" y="467227"/>
            <a:ext cx="780288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 typeface="Wingdings" pitchFamily="2" charset="2"/>
              <a:buChar char="v"/>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Chez les espèces dites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gonochoriques</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spermatogenèse et ovogenèse se déroulent chez des individus différents. </a:t>
            </a:r>
          </a:p>
          <a:p>
            <a:pPr marL="280988" marR="0" lvl="0" indent="-104775" algn="just" defTabSz="914400" rtl="0" eaLnBrk="1" fontAlgn="base" latinLnBrk="0" hangingPunct="1">
              <a:lnSpc>
                <a:spcPct val="100000"/>
              </a:lnSpc>
              <a:spcBef>
                <a:spcPct val="0"/>
              </a:spcBef>
              <a:spcAft>
                <a:spcPts val="600"/>
              </a:spcAft>
              <a:buClrTx/>
              <a:buSzTx/>
              <a:buFont typeface="Wingdings" pitchFamily="2" charset="2"/>
              <a:buChar char="§"/>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C'est le cas de la plupart des Vertébrés, sauf certains poissons et reptiles. </a:t>
            </a:r>
          </a:p>
          <a:p>
            <a:pPr marL="280988" marR="0" lvl="0" indent="-104775"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 sexe des individus gonochoriques est déterminé génétiquement dès la fécondation par la nature des chromosomes sexuels, symbolisés par X et Y chez les mammifères et Z et W chez les oiseaux.</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4817" name="Rectangle 1"/>
          <p:cNvSpPr>
            <a:spLocks noChangeArrowheads="1"/>
          </p:cNvSpPr>
          <p:nvPr/>
        </p:nvSpPr>
        <p:spPr bwMode="auto">
          <a:xfrm>
            <a:off x="634186" y="3345715"/>
            <a:ext cx="7860890"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 typeface="Wingdings" pitchFamily="2" charset="2"/>
              <a:buChar char="v"/>
              <a:tabLst/>
            </a:pPr>
            <a:r>
              <a:rPr lang="fr-FR" sz="2000" dirty="0">
                <a:latin typeface="Comic Sans MS" pitchFamily="66"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L'un des sexes est homogamétique et ne forme qu'une catégorie de gamètes: </a:t>
            </a:r>
          </a:p>
          <a:p>
            <a:pPr marL="176213" marR="0" lvl="0" algn="just" defTabSz="914400" rtl="0" eaLnBrk="1" fontAlgn="base" latinLnBrk="0" hangingPunct="1">
              <a:lnSpc>
                <a:spcPct val="100000"/>
              </a:lnSpc>
              <a:spcBef>
                <a:spcPct val="0"/>
              </a:spcBef>
              <a:spcAft>
                <a:spcPts val="600"/>
              </a:spcAft>
              <a:buClrTx/>
              <a:buSzTx/>
              <a:buFont typeface="Wingdings" pitchFamily="2" charset="2"/>
              <a:buChar char="§"/>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 femelle (XX) chez les mammifères </a:t>
            </a:r>
          </a:p>
          <a:p>
            <a:pPr marL="176213" marR="0" lvl="0" algn="just" defTabSz="914400" rtl="0" eaLnBrk="1" fontAlgn="base" latinLnBrk="0" hangingPunct="1">
              <a:lnSpc>
                <a:spcPct val="100000"/>
              </a:lnSpc>
              <a:spcBef>
                <a:spcPct val="0"/>
              </a:spcBef>
              <a:spcAft>
                <a:spcPts val="600"/>
              </a:spcAft>
              <a:buClrTx/>
              <a:buSzTx/>
              <a:buFont typeface="Wingdings" pitchFamily="2" charset="2"/>
              <a:buChar char="§"/>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 mâle (ZZ) chez les oiseaux.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v"/>
              <a:tabLst/>
            </a:pPr>
            <a:r>
              <a:rPr lang="fr-FR" sz="2000" dirty="0">
                <a:latin typeface="Comic Sans MS" pitchFamily="66"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L'autre sexe est hétérogamétique et forme deux catégories de gamètes différents par la nature d'un chromosome sexuel: </a:t>
            </a:r>
          </a:p>
          <a:p>
            <a:pPr marL="176213" marR="0" lvl="0" algn="just" defTabSz="914400" rtl="0" eaLnBrk="0" fontAlgn="base" latinLnBrk="0" hangingPunct="0">
              <a:lnSpc>
                <a:spcPct val="100000"/>
              </a:lnSpc>
              <a:spcBef>
                <a:spcPct val="0"/>
              </a:spcBef>
              <a:spcAft>
                <a:spcPts val="600"/>
              </a:spcAft>
              <a:buClrTx/>
              <a:buSzTx/>
              <a:buFont typeface="Wingdings" pitchFamily="2" charset="2"/>
              <a:buChar char="§"/>
              <a:tabLst/>
            </a:pPr>
            <a:r>
              <a:rPr lang="fr-FR" sz="2000" dirty="0" smtClean="0">
                <a:latin typeface="Comic Sans MS" pitchFamily="66"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 mâle (XY) chez les mammifères </a:t>
            </a:r>
          </a:p>
          <a:p>
            <a:pPr marL="176213" marR="0" lvl="0" algn="just" defTabSz="914400" rtl="0" eaLnBrk="0" fontAlgn="base" latinLnBrk="0" hangingPunct="0">
              <a:lnSpc>
                <a:spcPct val="100000"/>
              </a:lnSpc>
              <a:spcBef>
                <a:spcPct val="0"/>
              </a:spcBef>
              <a:spcAft>
                <a:spcPct val="0"/>
              </a:spcAft>
              <a:buClrTx/>
              <a:buSzTx/>
              <a:buFont typeface="Wingdings" pitchFamily="2" charset="2"/>
              <a:buChar char="§"/>
              <a:tabLst/>
            </a:pPr>
            <a:r>
              <a:rPr lang="fr-FR" sz="2000" dirty="0">
                <a:latin typeface="Comic Sans MS" pitchFamily="66" charset="0"/>
                <a:ea typeface="Times New Roman" pitchFamily="18" charset="0"/>
                <a:cs typeface="Times New Roman" pitchFamily="18" charset="0"/>
              </a:rPr>
              <a:t>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la femelle (ZW) chez les oiseaux.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4877" y="842621"/>
            <a:ext cx="8019189"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Chez les espèces dites </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hermaphrodites</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un même individu porte les gonades mâle et femelle, comme on le rencontre fréquemment chez les Invertébrés. </a:t>
            </a:r>
            <a:endParaRPr kumimoji="0" lang="en-US" sz="2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fr-FR" sz="2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5843" name="Picture 3" descr="http://upload.wikimedia.org/wikipedia/commons/thumb/6/60/Premnas_biaculeatus_juvenile.jpg/220px-Premnas_biaculeatus_juvenile.jpg"/>
          <p:cNvPicPr>
            <a:picLocks noChangeAspect="1" noChangeArrowheads="1"/>
          </p:cNvPicPr>
          <p:nvPr/>
        </p:nvPicPr>
        <p:blipFill>
          <a:blip r:embed="rId2" cstate="print"/>
          <a:srcRect/>
          <a:stretch>
            <a:fillRect/>
          </a:stretch>
        </p:blipFill>
        <p:spPr bwMode="auto">
          <a:xfrm>
            <a:off x="5907465" y="4503115"/>
            <a:ext cx="1953444" cy="1394050"/>
          </a:xfrm>
          <a:prstGeom prst="rect">
            <a:avLst/>
          </a:prstGeom>
          <a:noFill/>
        </p:spPr>
      </p:pic>
      <p:sp>
        <p:nvSpPr>
          <p:cNvPr id="4" name="Rectangle 3"/>
          <p:cNvSpPr/>
          <p:nvPr/>
        </p:nvSpPr>
        <p:spPr>
          <a:xfrm>
            <a:off x="695370" y="4539662"/>
            <a:ext cx="4572000" cy="1323439"/>
          </a:xfrm>
          <a:prstGeom prst="rect">
            <a:avLst/>
          </a:prstGeom>
        </p:spPr>
        <p:txBody>
          <a:bodyPr>
            <a:spAutoFit/>
          </a:bodyPr>
          <a:lstStyle/>
          <a:p>
            <a:pPr lvl="0" algn="just" eaLnBrk="0" fontAlgn="base" hangingPunct="0">
              <a:spcBef>
                <a:spcPct val="0"/>
              </a:spcBef>
              <a:spcAft>
                <a:spcPct val="0"/>
              </a:spcAft>
              <a:buFontTx/>
              <a:buChar char="-"/>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Hermaphrodite successif: un même individu est successivement à activité mâle puis femelle. Ex. certains mollusques</a:t>
            </a:r>
            <a:r>
              <a:rPr kumimoji="0" lang="fr-FR" sz="20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et poissons.</a:t>
            </a:r>
            <a:endPar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p:txBody>
      </p:sp>
      <p:sp>
        <p:nvSpPr>
          <p:cNvPr id="6" name="ZoneTexte 5"/>
          <p:cNvSpPr txBox="1"/>
          <p:nvPr/>
        </p:nvSpPr>
        <p:spPr>
          <a:xfrm>
            <a:off x="695370" y="2353843"/>
            <a:ext cx="4850024" cy="1631216"/>
          </a:xfrm>
          <a:prstGeom prst="rect">
            <a:avLst/>
          </a:prstGeom>
          <a:noFill/>
        </p:spPr>
        <p:txBody>
          <a:bodyPr wrap="square" rtlCol="0">
            <a:spAutoFit/>
          </a:bodyPr>
          <a:lstStyle/>
          <a:p>
            <a:pPr marL="0" lvl="6" algn="just"/>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Hermaphrodite spontané: un même individu peut avoir simultanément des activités mâle et femelle, et la fécondation entre partenaires est réciproque. Ex. ver de terre, escargot.</a:t>
            </a:r>
            <a:endParaRPr lang="en-US" sz="2000" dirty="0"/>
          </a:p>
        </p:txBody>
      </p:sp>
      <p:sp>
        <p:nvSpPr>
          <p:cNvPr id="35845" name="AutoShape 5" descr="data:image/jpeg;base64,/9j/4AAQSkZJRgABAQAAAQABAAD/2wCEAAkGBxQTEhUUExQWFRUWFxgXGRcYGBgaFxgaHBgWFxoaFxoYHCggHBolHBgaITEiJSkrLi4uFx8zODMsNygtLisBCgoKDg0OGxAQGywlICQsLCwsLCwsLCwsLCwsLCwsLCwsLCwsLCwsLCwsLCwsLCwsLCwsLCwsLCwsLCwsLCwsLP/AABEIAMIBAwMBIgACEQEDEQH/xAAcAAACAgMBAQAAAAAAAAAAAAADBAIFAAEGBwj/xAA+EAABAwIDBQYFAwMCBgMBAAABAAIRAyEEMUEFElFhgSJxkaGx8AYTMsHRQlLhFCPxBzMVcoKSotJTYqND/8QAGgEAAwEBAQEAAAAAAAAAAAAAAQIDAAQFBv/EACsRAAICAgICAgEDAwUAAAAAAAABAhEDIRIxBEETUSIFMmEUcZEzgaGxwf/aAAwDAQACEQMRAD8AvokiR+FotaLA+K0HmDwy8UKhgjnJ63UX/BAjUpElU+18O003nMi44ZqyxeFe17TJLXdkjhz+yfxWCacO4GBJN+UBcPkRuDbXQce5bOIpYcQMufDkmqeHDiB6XKPToNENzt7CK2i6LQ0cvyuVQT2RcaZBuGAuTF8teqaw1KnEulx5JeIMRJRMKw5m2mf2W+JN9FYSrVCeLwx3puZ0m3WEfC0XO/tgDeNrI1Q71gCdMlvdNNpa2d51nOGg/a0+pSPEuWug82zWMeyiNykZebOqDzazlzVWaPQ8Qmm0DmUduFLrxbgh8behBIYWYkW5Z/hbbh+vvUKxqUfpA6DLvUf6fdNs+Kb4AUI02QUQ0g65Ph7zTLaQBIgk6nmVOs4RugQOOvvkhHAlsNFcWXnXh6QiuaeXIIlQcuGeeWv4U8PRJa5+6YHHUqbgjCWIiAwado95HLgEItj36c1MtJMk3ciOpz5fZQckKKlhMkA5fjktspyc4493RMfJvcmALZ8J9VNrMzEwBrmSbA8s/BHkJQuzD3DQeZPkNOF+qsKezgOPlxEd3BZQpnM38iO7lpHonhUBAgm3ERxi0lRyZZehlFPsFSwoaLNHvktilF4FhDhyHZBPKIHTmmXNmxJjWZI1UK1CL559xGovpCjHJvYzjSIFwOQI9BoemShUqRneRM+tuP5Q2vn6QT7yJyGeeWqxlQmzYn90THJk5Dnmqca7ApGnOLdBvTM57nTU+kcUNoERMeNx6z7smCzvHd9X5k8UqDuk/wARMieenqntMXpkwBzi45DS3P3xWxYfzA8/RDFtc7694vrb1K26L9/KbhBoaLChw1A8R+ViUewE5x3gz5LFuCNyLyg7fDR1KvMHlyAXMbHfmSbm/RdNsutvsqENMNgTxJNo45L6mE/xtjx2M1Gh/ZA7VieI4e+ShVwQFKCczMawncDst7XPrOBBLA0d2fjc+K2+gQ3mltZI7WiklxdHnuGH99zBznlfRO4sAWmSNAq3Y1T5uPq025hxvy1V9iGE9kAANyIGfMlcmKD4cScVdsrBSIEnVTZQJMAZ6BOfLJgQrCrSNFsNj5zv/wAxx/5ldYlEKjbE61FtABoP9w/VF45d6ReOnBdJsz4ZqVBvOO639x+o8wFbN+FKIzc9x6D0ySzSiqY6g30cDRw5LjlA92TbKXTmV2FDYNGYAg8yTKUrbOpiQ5hPGCZ9YUvkhCOyiwM5WO1YkxOWqmykbbwBMTHC2q6f/gdIgmm7keI7xoqmvs9zJaCL65IKcE7YHhkioa4C058Bqlxx8yna+BeDMGNDmk3jsnOOJ049VzTyrlRJxa7AMHHIXPIZ3QMRiHVLXDRk0epjVaquLrDstGk583c+SOyjEHj0nmuecm9RJ9kKNLKbx4z3qW4c49witqZACQPCc0RrSW/xPcuScqDqgBYBbPrrb8qLzBDSRcSR35eXqo4l0Wjv9+80u5jt4Eftbx4AfZNFWrZOUvocD4Gf8Z+v2UqVe5uRbjwIMengUs4nXI6f56IVCpcTOufGDbPisoWJy2X1JwIm9vevvJafXJzcI8lX4XEE2ny96JnEMABc0Whc/CnsspWtAq1TsuA/U9re8NG8fMtUhll77/HNDxAhwEwGtEd/1Oz5+gWg61laXpIC7C/M1F9fIH8KD3Axpx1Az95aoDa8Z6GD9rd1v8oNeuL5mDHHj+D5JlBiuQxTdzmw8rfY58EvUq3Ed2cZ8evooU6T93fndZP1OIAIP7RF8v08Vs12s/2xvuz3niGiNWt1txJ0srrHsVkabiQIaTzEkeqxGp1K0CH+ceQt4LFmkY6bYfw25kGq9ot9I7R8cvVdps+mykwAdls6m7j+eSq8BTLjA1N3aNHET3JTE4MOxIu5zad94n9Rg2GjY0VfEnn8p71H+DrUeCs7HGOG7HFVFR/ajSVKtVO6SToq2gXGXGy97SVIRuyi+IqmF2e6aTN2piXdt0/S0Zxwk+qzDYttT6CCI0Xn/wDqJtX+oxm7TuGNDBHG5Pr5K3+BMTuONOZfmSP08hzXPjn+X9zJ7O7EUxMb1U5D9v5PJW+wfh4h3za93G4aePF3PkjfDmzBHzXD/lB9TzV67ENAkkDvXQ6W2ysYkMQ+BoO9U+Kx7W2mSdfwq/bnxA2d1naOgbc+SQobOqu/uV/7bLdie07v4BeNkzTyZKxrX36O2GNJXIvcHVDgXZgHPmlqp3nd6Tq4wAbrRYZAFDZjw0FzjAbc8k7nGTUEMovsdbRc2uCD2XMh3Q9knxKBj2yrFuNBpNdq6/cMgPv0SguU3kY46iBWU7Xmmb3Yc2/+vNCx+DY9ocLtcJBGq6TGbML6cgCRdcrsOoS7EYc3NN++3k1wDo8ZSy8a41/gW0VjdnBrp/TnzUajL2HdflqVc1sMVVY/BOgwuRRlBVJEMuBVcSuL89c7zl3J3DVbcsgePFV4gADj4+5U6NS4nIG38LknGziWguKSD68BnEDL/qcrDEwfVVOKbdsG276ucmwrVCTtbRI1pzJz8jPj/K18wSDOs8NRwS2+dRqNe+3ijNEZnRX40RSHMO6JBmxjwTLanaAJJH1HmAC77R1Va+vkeMHrkT5Sj08PUcx7w0gRugkhovE3OkSk+O3bKq+kF+eSJOpnW+v3QG1uf3vp4yPAoTqbaf8AuVRxAYN7TjZoy8kTEY0CPkAAHJ5EvnkSOz3AdU6xgd9yJPw5BJeRTBBjeN3AGey0XKizEsH+00l0Ab1QA8DLG5DjeUlu71yb/qJ4k53Pl/CZezXnPdrfwF0+ogUt6IyXHecS487yLSBoBkQNEXct77vRadxPjr1tcLTrWOf+fH/KVuwBBWaM3QeHDw0WlC3HzA8liGhtnpWFxAawx9Tje+QGQE6XUvnazcR1XMVMZayyrtdzWy4wBmVTwv1H48ag49fR0ymmzqhWkRpwVT8V7abRoHtAFwIHLmuQ2j/qG2m2Gs3n6TYd5XA7W2vVxL9+q6eA0HcF67m8sdKkA3XxwEinrm8/Ufwrj4DpOfimMaYc9wE9bnwXNBsL2D/RnYYbTq457Z3QW0+NrvcOeg6poRp2vQErdI9hpMDQAMgAB0Q62FY76mgoOHxzHNDmkFpFiMilMftKBmjPyIcbOuMHYOvWp0ndhjG8wBPiqLbOMkTKU2rj9ZsuM2v8YU29hs1X5BrL35nILyp5p5bhFHVDH7LXF7QFMFxMAaqewMY/FPD4IojIZb/M/wD1VFsf4arYpwq4owybU/0t/wCbieS7qhu027rRA9fDRN4/jx8ZcpvZSclVR7HK+IjL8LeGrXSRxAWgQLgp45lkkS40jrnEfKcOS83+F3F2NxLwZHZbI7zbwC6baG0yzDu0JBAKpvgzDblMF1jUcX9AIb0tPVd1VsRLTLV1Mk2j33IWPwBaJI8EWpY/UT3Jov36cc9SSecSoOKmmZaPPPiFgpua4ZPMf9UW8RKRo4jPkYHTJdD8ZYLewtWJ3mDfb3tM+i4nCVX1GjdaSHDenS+d+RJ8Fwzwas4/JhTtFxXxAgSlKr4cJ/a0ff7rPm0WXq1Q4/tp3M8JyCg/bYkmnSa3KC7tOt32CnDDSOdx+w1DBVKkloMWubDxKnFJgl9TfNoDBMaXJgKqq4yrUMucT3nLuAsFKo09dQPXkE/CtMV0ixp7R3rUqTWgCN49p2ecG0oFcvc4/MeXRqcoUMECDLfH8pus0HWDHvxySN06Rm7QF1IBsHI37jlPh5LMM0zBj3aZ6qW9Lb9UGm4Rcxw/B5cO9DbQoYU73uRy6Gw4plzIHUdLGP8AKUIcMxzmJ14qT6pM8IHjI/JQabNQUDPx5dOeXitU6ZLt0CZynLLP+Vtpc4ARofyPMBCFzdzWkazlmZsjFM1E3uLTuk3HM/ZYhVCJM8TmTPosTUMZgfiNr2AVGgE3kKW09qNcwB8hpz3fQ8CuIwlQTJKtqe0BEL1f6PEkq0WYvidi75LqT2vHAm6QfQcww5pBVzvMcbdnmLFEAdkHB4/+w+6d8ktGKFjCT9l9WfDGyhhsJRoD9DGg83RLj1JK+cdnU6X9RSDgWzUZlcHtBfTmHqSEceT7Hxq7ZzO0fhNzXF2FqvpSZLAQWdGusOipsbsXaTpAe0jjutuvRd5RqVQBdLPBg7s6455o8rH+m2JrEHE4kx+0fwrXZnwRg8L9LN937nZT910uM2hnC5zH48ybriy+VjxR/FFVzl2ExmIAsI7gLKor4hDrYuUhUqFeNmzyzMtGNDL8RzTNLGTnYDNc/VdmZgDM8kt/VvqHcZdvmeq9HwMLewTRfPrOxD90AbnmBqc1e4GqGvHZMBsCNMlQ4QCkzdycbuIv58Fd7JqQzeP6suQXpzyJ6XogxypTBMgFGwbTMR4qDsbTYJe8Acyq53xVQLt1p3jPRTx8m9ILRYbU2eHhw4gg8LheRbb2JVo4OhO82C9r26SXuLTHkvS/iH4hqCn8ykwOgZAOJ/8AELz/ABO2quNp1JqBgESzcM5i4nPpJlaWLKpXWhJKMoNezkqLgM+qbp1ZsffJL4nDhry28TmbW0ke80SiYFswVpx9nnPHssKL9fH7d0p2lmL56+H58lU/OJiYhPU69lyziJQ2yWmZHPgeYTW8DymPyqk4iSBp7z9E3h3QJ6Ze9VOWM1Fizd3CY594tYDvSZbE2gfbTNPYemd141It43ShB4ZcfP0SONBaBjsuPQyD71RQHZbztNT3rToBGo14otFsmOvspJM1A6gJIk5ifAx9pUHN09++9O4mkLESYA7uJjrKUe6DzHU/4WUr6A4kPmOFoFuRWIn9Q08B35rE+/oFfyecsKZp1EFjExSpL3ZNF2M0q8aJplQlAo0Bqm2ABRAGoHdc18SWkEdDK+i8HjGuY1zTZwBnvuvnLeXZ/DPxr/TMZSrz8vJlQXA4td3TbkUmSNxL4Fuj1qvj4KUxOPnVc/R20x/aY9rhFiCELE4+RK4srcVs61EaxWLVHj691HE7RaLlwHVc1tb4nosntbx4NXmPHkyypKy8UWVavdIY/bDKIl7hybqei5HaHxO+pamN3zKBg9g1ah36p3Rzu49F34f09R/LK6/gZyS6LLDY+ri6oAbDBMNGXeSuzwbGUG59s5nhyHJVOy67aTdym2BqdT3omJxwAMroyZ1FcYLQlOTGq+0miS49ltzxPBo71VY/43qEQyGDqT5Bc5iKxqvO8YYMiPumKNKk3ISeJ06LsxRhGH5bZCd3SC08XXrG5c6e8BbbjfkkB9ieceia/wCKMpjeJgDTUnkFy21tqGvUJNh+kcP5VoSlN6VIGkdpg9uPI3Q+crDu4pvDYYubLYDjrmb3tK5DYVTPXL73XZbExQgeff3Lj8nkn2VjVHO4rYdRpc4EuzJBz/lIU8yvRMfSEBw1181zm2tjlw32DtXkRE/ynhK1TOPLiraKJSa/L3dLb5m4vry4otISe9aUEzmoN8yE5h62mZ93P4SrYGnXh3ItAwVGWPQOJaMxjhrfLogidD74Hp90ua3XTopBr3ZRuiNb9BxUHjFYdpAIJOeQzMJujU0jrr7zVbuOJPY109PfBSq4gjkPXRSlC9C8qLl7hEWHVIV8Q3jwGXIfhI/Pk5nIac7eSi4ibG2evNCOHiK57Jl7jcR4rEqcQf3HwH5W10cBeRz1FidpMUWMRmkLrc7Ze7DsC36LVEFxAaC4nQK3pbDrkfSB3uH2WU17Gim+imqVSBlJTmAxbBIqtD6bo3m68i3UOHFWjPhV5nee1vdJRqfwpSaO09x7oC0s0F7LQxzTtCOJ+EwYfhq8NcJG9OR5j8JI7CxrR/vSOHzHeS6qhgqdJm6zeidXE9b2SVffbOoXJPyZJ0v+T0IOXbOUr7ExB+t//kSo09gD9TifILoX1+LSl6lWdEV5OT0NxvsBhqLaf0NA56+KYbieJnkgOlAfiQOfch+U2Gkizp4uOSotsbW/S3xQ8Ri3HKw4ce9KPceHvwXXg8aKdyJZMj6QB1NzvqcRyGij8sj/APo/xUn1OXvwQXVeRXoxqjnbZI4cHNxPM3KFVplsXngsNY8D76KVOuf2n30TALfY4zzuR910mAqGeNyJHdAnlZU2zaXZyz/jLmrTDk6DUi2thoOS4slSOiGkda2rNEHn9kFlxM++HeiUQPlAG/am0ZR9vshYR05GfLjZQiqNJHPfFOygIqtz/V11sqSgd0+/YXf7QwTqlJ7ZHaBAtrp9lwAbFjYq2mtnFONMYLgbi3LgptCEwIzQg460IzY5KX9axpgnI5C91oFa+UDmFJwQrQy3apn6YHH098kLaGIJ1tHnnClSw7YgzmPQqbcGDzvN+HPl+Vz8Fd0SlFsSpNLjMWgfj7JkYVx5cyT4c09TYGiAATx06D88FOJzvPH+UG22b40Ksw1OBJcecBbTm6sU+Q9L6ONAlEYFFoRWNXYxDoPhau1pc0wHHInXkunNUgWXnzW24pvD4iqywe6OGY6LfEns6ceSlTOz/qPDU8FB1TQTOd4jvK5+htt7frbvDQi0Jqn8Q0TmC1b+nR0LKi0eTNoM8ftGiEWGYsLSTf0S+H2pSebOE9+nBNNc0R2rmZIIJjr4JH4yHWQUxOFPK/iqrGYRw1txldGYPasTpeeXmlsVh9BnMSB49PwgsKQyyM5F9J1zz5oD6RmJuuhxGFvAmBxv4jx8VXvwZi4EETraytFUbnZVVKWV5nRQq0J14WzVpUw9wJGulsu9AxFG+YOXEBXixJFXiGRpH2CG2mfPNOVt0Nkx3SePekauOYBAjp/KsrE0acw8us8FKmwR4+EhO7M2PiMRBbTIZY7zuy38nounwPwsynJefmOn/pHT8ot6MkLbMw280QIsInKfHkm9wsztl7HgrOrXDBAyy93XM7U2m0vI4Rl+VBxLxf2dI3GdhjRaS46X0MJ7AtOZv35ri6GNktvku52bUDm58OCkluhp9DRFtQvOP+JO3zfeG8ZDm7wz46L0vF4UvpvDCAS0gToYK81q7NdSduVQQR58wdQquCrZxZLDU8UwntUwObSR+Uw35JOb28iAR5QVX7gmyJTClwS6JWWDcGHXZUYdYJ3T5rP6GqP0OPMDeH/jKBTZ6H0TFCoWmQSDyKVqRtEWg5Qc8oM3R3uAEeJ4/wAJijtWoLOh4JAhwBWxiKLyA6nu82GPIyEjv2gaFWu/P3RGlMOwLDJZUsIzb0vBt4ITaI0ezzHqEKT6Fo2tIracat/7gsU+KNRx4EKbAnP6IIrKA4KiYgsxhPet7hITzW+CPE6Ccp/wm50NYgGGEN7JFxBy71aNYNbckOq0GRGWiPNhs5zE0TNtUJ++B9R8Ve1MNJkJephnRZuSKym5FY3F1QPrcmG4+qLl55c/cozcPYmBbP0S9RknyjRH5LN8jI/8UrX7SDU2hVy3kU0Z4Kw2BsY4iqKc7ggkuzy4DqnUwrI3ooHYmoP1FSZh61Y/2g95OYGn8Lta/wAO0MO7+6d7hvWHlcqNT4lZTG5Rp2HCGN8r+issiRa6/cyr2b8BVX3xFQUx+0dp/wCAfFdJhtj4LCDehoI/XUImeW9l0XL7R2ziXtLmP3Wj6gyxHXOOa5quHOJLiXHiSSfEp1JS9jLJE9JrfErHAlh3he4sOhP4VDifiubDdb3mSuQJdG7JjhNvBCNNNwT9jfJ9HYVMa6o365nwVU+jfkqqhi3MEAJxu026gypvHJdFY5E+y6wGEkieUrqqu0WYalvG9uyOJ4Lj8NttrRkSnNsYplXDMeDDmus3W+Y6RKgsbcrkNkyLj+Je7G+NXi9doAmxbmBzbN+i64DD4ulm17dCMweR0K8epV2g7xkmOA+6s9n7Sc0g0y5jxcxEFVujj+T7Og218NVKJ3m9qnxAuP8Am/KrGBdRsf4wDhuVhGm9p1GnRE2rsRlUb9AtDjeP0nu4JWr2jOKe0cs13msWq+Ge1xa8QeH3QojUqTIsZOZ0Gnp77kSkxBYBGVyc+5EZU4e9EtgsYpPLbgwPVFa0Ou3q3hpbilja2dukJpjQO+J7kDA3TyWIhrTctae8CViNI1gvkEZqTMMDn5Jljeqcw1EWsuTkJ2VhwsaIjaPCysKlAyYAWxhznupeaNxZXjDA9/FAfhxOqu24V0WbZCr4Yi5aR0KZyQ1MpjhYE6qIonhGfFPPECx16qTHNNzoOiW2wCDqFnSP0/cfdIPA0art9MEOuBaw6hVdRhnRGLAyvqjujkLrdDGvpPD2WcNfsZTTmDz4rbaQJTxnQtlfjsc+q4ueZcegHcMgknNVpVoXiMuWvPx8kMYSbgdFVTDyti1GqQch3ceR4otfZe83fpgbv6m6tP8A680VmHOoPT7lHw9Q0yN2ZHcQRwyus5vtGKCpgoOS0cEOS6XE0w+XAAG8tGnMToq00OA9bKsMraKJspa2DEJb5CssS4gxEX1H5QJOq6I5GMpsXZSRxTUtxHbTt78EssgHMAGIrWIjWKbRqpOZJzNUnFvdw0Vpg9tVKbpY6OLHXafwq7dUgwQk50BZGjv9lY2jjv7dX+3U95EZhc/8WYAYaowU3FwcLhwuCOeouqfB4l1Nwc0kFuXI8vwiY/G1Kzt57y52mQjuiyb5E1so8ylHfYbAVd8EEdU+xozS+DeCIkSYkc+aMATl487+SnYEHLLhSqvAAkkTbwW2U4GY5nT3ZRLd48QmQTe83UhYpNrACIWLbMXFOk39RDRxKp9qfGOGw8tYDVcNRkD35Lg9t7dqV3kklrdGg6c1UJ8Pg3vI/wDYuscYnUY345xD/p3WDkJKRHxXiv8A5fIKkWLsj42KPUUGjoqfxrixHbH/AGhWGB/1ExLT2wx7eER6FcasTfBj64oJ6xs/4kwuN7P+xW0ByPctY2g6k6HDuOhXlTTF9dOS6/ZHxg4sFGvDgLB5z6rg8jwmvyxf4ElDkdGcTOgEIbg13ehijNxkcuBRXu8dV5ztOvZzNNaYB1KFEi9jf2ExTbvGCYKEWwckbABdTHBYG5x7CnWcY0S4eQqJgGWU94KBZGfPqoNrQjMcS25gcDqjdBNUTFwb8kziNnioN5nZfqwa8x+Eo5/7fHX/AAtMLmmQSCNU4yYpV2fOY8kCrskgW9F0NKamcb/hvfz6peq4zeyKk0aimbs61ybI7cG0e/NPeCjWpTeBKzkCyqqsBNsuKg5t8v5R/lcR+FhZPKEORJgon3ZRcixw681o0dZH3WsUgR6KLgmnU+0C4dk80VvyxPYlGxkhOmHceeceassNiTuwbjUjMd4/CrjqNEWgwzAK3KgqRfUKrIJ3gBHFIYraLWkholAbhombobcCOMz4/wAplkRRyZjse43+yxROCP7vJYtzf2Js4pRIRIUYXsneQWKRatFqxjS2FvdWljGlixbCxjsvhT4oawCjiLsyDv2967Gvs6G/NpkPYb2Xjqu9gfE1bDGGuLmasOXTguLyfDWV8o6f/Yso2dXiN6SdPRRfiLCFdbNx+GxrOwQypq02P8qq2rsh9M5dRkV5Moyg+M1RzTxtbE2YmTBRG3yuk6tMxlBQN4gzknSvolbGH4gA2ummOJuVXnDmQdCrDDsjSE2kFBWgaIwlYKfOEQYc6EI2UBBxlOUwKgh0B2jjkeR/KD8oXm58lJlOdRYIVZgT6BaSCLqBmfVWFJ+8N11+DuH8JXHUCwxHUZFI5VoD6tCldwyFzGQShbBEi/DRWdKjaURlLkEFZOrKpmGLjYTy4Ix2Y7MR3K3w+FAkjNLvOZ8k6i/Y3CkVQw0Og5e7KNSmBpHLkrVoJuNOSG+JuAtTNxKp43Sd382UKec2yzRK2cHp+FBxgR4ok3osTMAhK4h5EKTcVaI0zQX1pFwEFaNKRnzysQN5YtQLOXbkguWli972eoRKwrFiJiWg71oarFiCMRWwsWIgJLRWLFgoYwNQte0tJBkXBgr2mid6iN69tb+qxYvM/VP9Nf3Jr9xzGKaN5VOM+pYsXm4jkl2N4D6U4VixU9hXRqimKGSxYqxCiVRQCxYg+zMMxP1BOHM3hYsU8n7GPH/wqMHknmLFiMRIm3Gyqq/1FYsXR6GkbpnsnohOzCxYosRkKbBwHglsQ0bxWLEi7JvohT+koJW1icSXRoLFixE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7" name="AutoShape 7" descr="data:image/jpeg;base64,/9j/4AAQSkZJRgABAQAAAQABAAD/2wCEAAkGBxQTEhUUExQWFRUWFxgXGRcYGBgaFxgaHBgWFxoaFxoYHCggHBolHBgaITEiJSkrLi4uFx8zODMsNygtLisBCgoKDg0OGxAQGywlICQsLCwsLCwsLCwsLCwsLCwsLCwsLCwsLCwsLCwsLCwsLCwsLCwsLCwsLCwsLCwsLCwsLP/AABEIAMIBAwMBIgACEQEDEQH/xAAcAAACAgMBAQAAAAAAAAAAAAADBAIFAAEGBwj/xAA+EAABAwIDBQYFAwMCBgMBAAABAAIRAyEEMUEFElFhgSJxkaGx8AYTMsHRQlLhFCPxBzMVcoKSotJTYqND/8QAGgEAAwEBAQEAAAAAAAAAAAAAAQIDAAQFBv/EACsRAAICAgICAgEDAwUAAAAAAAABAhEDIRIxBEETUSIFMmEUcZEzgaGxwf/aAAwDAQACEQMRAD8AvokiR+FotaLA+K0HmDwy8UKhgjnJ63UX/BAjUpElU+18O003nMi44ZqyxeFe17TJLXdkjhz+yfxWCacO4GBJN+UBcPkRuDbXQce5bOIpYcQMufDkmqeHDiB6XKPToNENzt7CK2i6LQ0cvyuVQT2RcaZBuGAuTF8teqaw1KnEulx5JeIMRJRMKw5m2mf2W+JN9FYSrVCeLwx3puZ0m3WEfC0XO/tgDeNrI1Q71gCdMlvdNNpa2d51nOGg/a0+pSPEuWug82zWMeyiNykZebOqDzazlzVWaPQ8Qmm0DmUduFLrxbgh8behBIYWYkW5Z/hbbh+vvUKxqUfpA6DLvUf6fdNs+Kb4AUI02QUQ0g65Ph7zTLaQBIgk6nmVOs4RugQOOvvkhHAlsNFcWXnXh6QiuaeXIIlQcuGeeWv4U8PRJa5+6YHHUqbgjCWIiAwado95HLgEItj36c1MtJMk3ciOpz5fZQckKKlhMkA5fjktspyc4493RMfJvcmALZ8J9VNrMzEwBrmSbA8s/BHkJQuzD3DQeZPkNOF+qsKezgOPlxEd3BZQpnM38iO7lpHonhUBAgm3ERxi0lRyZZehlFPsFSwoaLNHvktilF4FhDhyHZBPKIHTmmXNmxJjWZI1UK1CL559xGovpCjHJvYzjSIFwOQI9BoemShUqRneRM+tuP5Q2vn6QT7yJyGeeWqxlQmzYn90THJk5Dnmqca7ApGnOLdBvTM57nTU+kcUNoERMeNx6z7smCzvHd9X5k8UqDuk/wARMieenqntMXpkwBzi45DS3P3xWxYfzA8/RDFtc7694vrb1K26L9/KbhBoaLChw1A8R+ViUewE5x3gz5LFuCNyLyg7fDR1KvMHlyAXMbHfmSbm/RdNsutvsqENMNgTxJNo45L6mE/xtjx2M1Gh/ZA7VieI4e+ShVwQFKCczMawncDst7XPrOBBLA0d2fjc+K2+gQ3mltZI7WiklxdHnuGH99zBznlfRO4sAWmSNAq3Y1T5uPq025hxvy1V9iGE9kAANyIGfMlcmKD4cScVdsrBSIEnVTZQJMAZ6BOfLJgQrCrSNFsNj5zv/wAxx/5ldYlEKjbE61FtABoP9w/VF45d6ReOnBdJsz4ZqVBvOO639x+o8wFbN+FKIzc9x6D0ySzSiqY6g30cDRw5LjlA92TbKXTmV2FDYNGYAg8yTKUrbOpiQ5hPGCZ9YUvkhCOyiwM5WO1YkxOWqmykbbwBMTHC2q6f/gdIgmm7keI7xoqmvs9zJaCL65IKcE7YHhkioa4C058Bqlxx8yna+BeDMGNDmk3jsnOOJ049VzTyrlRJxa7AMHHIXPIZ3QMRiHVLXDRk0epjVaquLrDstGk583c+SOyjEHj0nmuecm9RJ9kKNLKbx4z3qW4c49witqZACQPCc0RrSW/xPcuScqDqgBYBbPrrb8qLzBDSRcSR35eXqo4l0Wjv9+80u5jt4Eftbx4AfZNFWrZOUvocD4Gf8Z+v2UqVe5uRbjwIMengUs4nXI6f56IVCpcTOufGDbPisoWJy2X1JwIm9vevvJafXJzcI8lX4XEE2ny96JnEMABc0Whc/CnsspWtAq1TsuA/U9re8NG8fMtUhll77/HNDxAhwEwGtEd/1Oz5+gWg61laXpIC7C/M1F9fIH8KD3Axpx1Az95aoDa8Z6GD9rd1v8oNeuL5mDHHj+D5JlBiuQxTdzmw8rfY58EvUq3Ed2cZ8evooU6T93fndZP1OIAIP7RF8v08Vs12s/2xvuz3niGiNWt1txJ0srrHsVkabiQIaTzEkeqxGp1K0CH+ceQt4LFmkY6bYfw25kGq9ot9I7R8cvVdps+mykwAdls6m7j+eSq8BTLjA1N3aNHET3JTE4MOxIu5zad94n9Rg2GjY0VfEnn8p71H+DrUeCs7HGOG7HFVFR/ajSVKtVO6SToq2gXGXGy97SVIRuyi+IqmF2e6aTN2piXdt0/S0Zxwk+qzDYttT6CCI0Xn/wDqJtX+oxm7TuGNDBHG5Pr5K3+BMTuONOZfmSP08hzXPjn+X9zJ7O7EUxMb1U5D9v5PJW+wfh4h3za93G4aePF3PkjfDmzBHzXD/lB9TzV67ENAkkDvXQ6W2ysYkMQ+BoO9U+Kx7W2mSdfwq/bnxA2d1naOgbc+SQobOqu/uV/7bLdie07v4BeNkzTyZKxrX36O2GNJXIvcHVDgXZgHPmlqp3nd6Tq4wAbrRYZAFDZjw0FzjAbc8k7nGTUEMovsdbRc2uCD2XMh3Q9knxKBj2yrFuNBpNdq6/cMgPv0SguU3kY46iBWU7Xmmb3Yc2/+vNCx+DY9ocLtcJBGq6TGbML6cgCRdcrsOoS7EYc3NN++3k1wDo8ZSy8a41/gW0VjdnBrp/TnzUajL2HdflqVc1sMVVY/BOgwuRRlBVJEMuBVcSuL89c7zl3J3DVbcsgePFV4gADj4+5U6NS4nIG38LknGziWguKSD68BnEDL/qcrDEwfVVOKbdsG276ucmwrVCTtbRI1pzJz8jPj/K18wSDOs8NRwS2+dRqNe+3ijNEZnRX40RSHMO6JBmxjwTLanaAJJH1HmAC77R1Va+vkeMHrkT5Sj08PUcx7w0gRugkhovE3OkSk+O3bKq+kF+eSJOpnW+v3QG1uf3vp4yPAoTqbaf8AuVRxAYN7TjZoy8kTEY0CPkAAHJ5EvnkSOz3AdU6xgd9yJPw5BJeRTBBjeN3AGey0XKizEsH+00l0Ab1QA8DLG5DjeUlu71yb/qJ4k53Pl/CZezXnPdrfwF0+ogUt6IyXHecS487yLSBoBkQNEXct77vRadxPjr1tcLTrWOf+fH/KVuwBBWaM3QeHDw0WlC3HzA8liGhtnpWFxAawx9Tje+QGQE6XUvnazcR1XMVMZayyrtdzWy4wBmVTwv1H48ag49fR0ymmzqhWkRpwVT8V7abRoHtAFwIHLmuQ2j/qG2m2Gs3n6TYd5XA7W2vVxL9+q6eA0HcF67m8sdKkA3XxwEinrm8/Ufwrj4DpOfimMaYc9wE9bnwXNBsL2D/RnYYbTq457Z3QW0+NrvcOeg6poRp2vQErdI9hpMDQAMgAB0Q62FY76mgoOHxzHNDmkFpFiMilMftKBmjPyIcbOuMHYOvWp0ndhjG8wBPiqLbOMkTKU2rj9ZsuM2v8YU29hs1X5BrL35nILyp5p5bhFHVDH7LXF7QFMFxMAaqewMY/FPD4IojIZb/M/wD1VFsf4arYpwq4owybU/0t/wCbieS7qhu027rRA9fDRN4/jx8ZcpvZSclVR7HK+IjL8LeGrXSRxAWgQLgp45lkkS40jrnEfKcOS83+F3F2NxLwZHZbI7zbwC6baG0yzDu0JBAKpvgzDblMF1jUcX9AIb0tPVd1VsRLTLV1Mk2j33IWPwBaJI8EWpY/UT3Jov36cc9SSecSoOKmmZaPPPiFgpua4ZPMf9UW8RKRo4jPkYHTJdD8ZYLewtWJ3mDfb3tM+i4nCVX1GjdaSHDenS+d+RJ8Fwzwas4/JhTtFxXxAgSlKr4cJ/a0ff7rPm0WXq1Q4/tp3M8JyCg/bYkmnSa3KC7tOt32CnDDSOdx+w1DBVKkloMWubDxKnFJgl9TfNoDBMaXJgKqq4yrUMucT3nLuAsFKo09dQPXkE/CtMV0ixp7R3rUqTWgCN49p2ecG0oFcvc4/MeXRqcoUMECDLfH8pus0HWDHvxySN06Rm7QF1IBsHI37jlPh5LMM0zBj3aZ6qW9Lb9UGm4Rcxw/B5cO9DbQoYU73uRy6Gw4plzIHUdLGP8AKUIcMxzmJ14qT6pM8IHjI/JQabNQUDPx5dOeXitU6ZLt0CZynLLP+Vtpc4ARofyPMBCFzdzWkazlmZsjFM1E3uLTuk3HM/ZYhVCJM8TmTPosTUMZgfiNr2AVGgE3kKW09qNcwB8hpz3fQ8CuIwlQTJKtqe0BEL1f6PEkq0WYvidi75LqT2vHAm6QfQcww5pBVzvMcbdnmLFEAdkHB4/+w+6d8ktGKFjCT9l9WfDGyhhsJRoD9DGg83RLj1JK+cdnU6X9RSDgWzUZlcHtBfTmHqSEceT7Hxq7ZzO0fhNzXF2FqvpSZLAQWdGusOipsbsXaTpAe0jjutuvRd5RqVQBdLPBg7s6455o8rH+m2JrEHE4kx+0fwrXZnwRg8L9LN937nZT910uM2hnC5zH48ybriy+VjxR/FFVzl2ExmIAsI7gLKor4hDrYuUhUqFeNmzyzMtGNDL8RzTNLGTnYDNc/VdmZgDM8kt/VvqHcZdvmeq9HwMLewTRfPrOxD90AbnmBqc1e4GqGvHZMBsCNMlQ4QCkzdycbuIv58Fd7JqQzeP6suQXpzyJ6XogxypTBMgFGwbTMR4qDsbTYJe8Acyq53xVQLt1p3jPRTx8m9ILRYbU2eHhw4gg8LheRbb2JVo4OhO82C9r26SXuLTHkvS/iH4hqCn8ykwOgZAOJ/8AELz/ABO2quNp1JqBgESzcM5i4nPpJlaWLKpXWhJKMoNezkqLgM+qbp1ZsffJL4nDhry28TmbW0ke80SiYFswVpx9nnPHssKL9fH7d0p2lmL56+H58lU/OJiYhPU69lyziJQ2yWmZHPgeYTW8DymPyqk4iSBp7z9E3h3QJ6Ze9VOWM1Fizd3CY594tYDvSZbE2gfbTNPYemd141It43ShB4ZcfP0SONBaBjsuPQyD71RQHZbztNT3rToBGo14otFsmOvspJM1A6gJIk5ifAx9pUHN09++9O4mkLESYA7uJjrKUe6DzHU/4WUr6A4kPmOFoFuRWIn9Q08B35rE+/oFfyecsKZp1EFjExSpL3ZNF2M0q8aJplQlAo0Bqm2ABRAGoHdc18SWkEdDK+i8HjGuY1zTZwBnvuvnLeXZ/DPxr/TMZSrz8vJlQXA4td3TbkUmSNxL4Fuj1qvj4KUxOPnVc/R20x/aY9rhFiCELE4+RK4srcVs61EaxWLVHj691HE7RaLlwHVc1tb4nosntbx4NXmPHkyypKy8UWVavdIY/bDKIl7hybqei5HaHxO+pamN3zKBg9g1ah36p3Rzu49F34f09R/LK6/gZyS6LLDY+ri6oAbDBMNGXeSuzwbGUG59s5nhyHJVOy67aTdym2BqdT3omJxwAMroyZ1FcYLQlOTGq+0miS49ltzxPBo71VY/43qEQyGDqT5Bc5iKxqvO8YYMiPumKNKk3ISeJ06LsxRhGH5bZCd3SC08XXrG5c6e8BbbjfkkB9ieceia/wCKMpjeJgDTUnkFy21tqGvUJNh+kcP5VoSlN6VIGkdpg9uPI3Q+crDu4pvDYYubLYDjrmb3tK5DYVTPXL73XZbExQgeff3Lj8nkn2VjVHO4rYdRpc4EuzJBz/lIU8yvRMfSEBw1181zm2tjlw32DtXkRE/ynhK1TOPLiraKJSa/L3dLb5m4vry4otISe9aUEzmoN8yE5h62mZ93P4SrYGnXh3ItAwVGWPQOJaMxjhrfLogidD74Hp90ua3XTopBr3ZRuiNb9BxUHjFYdpAIJOeQzMJujU0jrr7zVbuOJPY109PfBSq4gjkPXRSlC9C8qLl7hEWHVIV8Q3jwGXIfhI/Pk5nIac7eSi4ibG2evNCOHiK57Jl7jcR4rEqcQf3HwH5W10cBeRz1FidpMUWMRmkLrc7Ze7DsC36LVEFxAaC4nQK3pbDrkfSB3uH2WU17Gim+imqVSBlJTmAxbBIqtD6bo3m68i3UOHFWjPhV5nee1vdJRqfwpSaO09x7oC0s0F7LQxzTtCOJ+EwYfhq8NcJG9OR5j8JI7CxrR/vSOHzHeS6qhgqdJm6zeidXE9b2SVffbOoXJPyZJ0v+T0IOXbOUr7ExB+t//kSo09gD9TifILoX1+LSl6lWdEV5OT0NxvsBhqLaf0NA56+KYbieJnkgOlAfiQOfch+U2Gkizp4uOSotsbW/S3xQ8Ri3HKw4ce9KPceHvwXXg8aKdyJZMj6QB1NzvqcRyGij8sj/APo/xUn1OXvwQXVeRXoxqjnbZI4cHNxPM3KFVplsXngsNY8D76KVOuf2n30TALfY4zzuR910mAqGeNyJHdAnlZU2zaXZyz/jLmrTDk6DUi2thoOS4slSOiGkda2rNEHn9kFlxM++HeiUQPlAG/am0ZR9vshYR05GfLjZQiqNJHPfFOygIqtz/V11sqSgd0+/YXf7QwTqlJ7ZHaBAtrp9lwAbFjYq2mtnFONMYLgbi3LgptCEwIzQg460IzY5KX9axpgnI5C91oFa+UDmFJwQrQy3apn6YHH098kLaGIJ1tHnnClSw7YgzmPQqbcGDzvN+HPl+Vz8Fd0SlFsSpNLjMWgfj7JkYVx5cyT4c09TYGiAATx06D88FOJzvPH+UG22b40Ksw1OBJcecBbTm6sU+Q9L6ONAlEYFFoRWNXYxDoPhau1pc0wHHInXkunNUgWXnzW24pvD4iqywe6OGY6LfEns6ceSlTOz/qPDU8FB1TQTOd4jvK5+htt7frbvDQi0Jqn8Q0TmC1b+nR0LKi0eTNoM8ftGiEWGYsLSTf0S+H2pSebOE9+nBNNc0R2rmZIIJjr4JH4yHWQUxOFPK/iqrGYRw1txldGYPasTpeeXmlsVh9BnMSB49PwgsKQyyM5F9J1zz5oD6RmJuuhxGFvAmBxv4jx8VXvwZi4EETraytFUbnZVVKWV5nRQq0J14WzVpUw9wJGulsu9AxFG+YOXEBXixJFXiGRpH2CG2mfPNOVt0Nkx3SePekauOYBAjp/KsrE0acw8us8FKmwR4+EhO7M2PiMRBbTIZY7zuy38nounwPwsynJefmOn/pHT8ot6MkLbMw280QIsInKfHkm9wsztl7HgrOrXDBAyy93XM7U2m0vI4Rl+VBxLxf2dI3GdhjRaS46X0MJ7AtOZv35ri6GNktvku52bUDm58OCkluhp9DRFtQvOP+JO3zfeG8ZDm7wz46L0vF4UvpvDCAS0gToYK81q7NdSduVQQR58wdQquCrZxZLDU8UwntUwObSR+Uw35JOb28iAR5QVX7gmyJTClwS6JWWDcGHXZUYdYJ3T5rP6GqP0OPMDeH/jKBTZ6H0TFCoWmQSDyKVqRtEWg5Qc8oM3R3uAEeJ4/wAJijtWoLOh4JAhwBWxiKLyA6nu82GPIyEjv2gaFWu/P3RGlMOwLDJZUsIzb0vBt4ITaI0ezzHqEKT6Fo2tIracat/7gsU+KNRx4EKbAnP6IIrKA4KiYgsxhPet7hITzW+CPE6Ccp/wm50NYgGGEN7JFxBy71aNYNbckOq0GRGWiPNhs5zE0TNtUJ++B9R8Ve1MNJkJephnRZuSKym5FY3F1QPrcmG4+qLl55c/cozcPYmBbP0S9RknyjRH5LN8jI/8UrX7SDU2hVy3kU0Z4Kw2BsY4iqKc7ggkuzy4DqnUwrI3ooHYmoP1FSZh61Y/2g95OYGn8Lta/wAO0MO7+6d7hvWHlcqNT4lZTG5Rp2HCGN8r+issiRa6/cyr2b8BVX3xFQUx+0dp/wCAfFdJhtj4LCDehoI/XUImeW9l0XL7R2ziXtLmP3Wj6gyxHXOOa5quHOJLiXHiSSfEp1JS9jLJE9JrfErHAlh3he4sOhP4VDifiubDdb3mSuQJdG7JjhNvBCNNNwT9jfJ9HYVMa6o365nwVU+jfkqqhi3MEAJxu026gypvHJdFY5E+y6wGEkieUrqqu0WYalvG9uyOJ4Lj8NttrRkSnNsYplXDMeDDmus3W+Y6RKgsbcrkNkyLj+Je7G+NXi9doAmxbmBzbN+i64DD4ulm17dCMweR0K8epV2g7xkmOA+6s9n7Sc0g0y5jxcxEFVujj+T7Og218NVKJ3m9qnxAuP8Am/KrGBdRsf4wDhuVhGm9p1GnRE2rsRlUb9AtDjeP0nu4JWr2jOKe0cs13msWq+Ge1xa8QeH3QojUqTIsZOZ0Gnp77kSkxBYBGVyc+5EZU4e9EtgsYpPLbgwPVFa0Ou3q3hpbilja2dukJpjQO+J7kDA3TyWIhrTctae8CViNI1gvkEZqTMMDn5Jljeqcw1EWsuTkJ2VhwsaIjaPCysKlAyYAWxhznupeaNxZXjDA9/FAfhxOqu24V0WbZCr4Yi5aR0KZyQ1MpjhYE6qIonhGfFPPECx16qTHNNzoOiW2wCDqFnSP0/cfdIPA0art9MEOuBaw6hVdRhnRGLAyvqjujkLrdDGvpPD2WcNfsZTTmDz4rbaQJTxnQtlfjsc+q4ueZcegHcMgknNVpVoXiMuWvPx8kMYSbgdFVTDyti1GqQch3ceR4otfZe83fpgbv6m6tP8A680VmHOoPT7lHw9Q0yN2ZHcQRwyus5vtGKCpgoOS0cEOS6XE0w+XAAG8tGnMToq00OA9bKsMraKJspa2DEJb5CssS4gxEX1H5QJOq6I5GMpsXZSRxTUtxHbTt78EssgHMAGIrWIjWKbRqpOZJzNUnFvdw0Vpg9tVKbpY6OLHXafwq7dUgwQk50BZGjv9lY2jjv7dX+3U95EZhc/8WYAYaowU3FwcLhwuCOeouqfB4l1Nwc0kFuXI8vwiY/G1Kzt57y52mQjuiyb5E1so8ylHfYbAVd8EEdU+xozS+DeCIkSYkc+aMATl487+SnYEHLLhSqvAAkkTbwW2U4GY5nT3ZRLd48QmQTe83UhYpNrACIWLbMXFOk39RDRxKp9qfGOGw8tYDVcNRkD35Lg9t7dqV3kklrdGg6c1UJ8Pg3vI/wDYuscYnUY345xD/p3WDkJKRHxXiv8A5fIKkWLsj42KPUUGjoqfxrixHbH/AGhWGB/1ExLT2wx7eER6FcasTfBj64oJ6xs/4kwuN7P+xW0ByPctY2g6k6HDuOhXlTTF9dOS6/ZHxg4sFGvDgLB5z6rg8jwmvyxf4ElDkdGcTOgEIbg13ehijNxkcuBRXu8dV5ztOvZzNNaYB1KFEi9jf2ExTbvGCYKEWwckbABdTHBYG5x7CnWcY0S4eQqJgGWU94KBZGfPqoNrQjMcS25gcDqjdBNUTFwb8kziNnioN5nZfqwa8x+Eo5/7fHX/AAtMLmmQSCNU4yYpV2fOY8kCrskgW9F0NKamcb/hvfz6peq4zeyKk0aimbs61ybI7cG0e/NPeCjWpTeBKzkCyqqsBNsuKg5t8v5R/lcR+FhZPKEORJgon3ZRcixw681o0dZH3WsUgR6KLgmnU+0C4dk80VvyxPYlGxkhOmHceeceassNiTuwbjUjMd4/CrjqNEWgwzAK3KgqRfUKrIJ3gBHFIYraLWkholAbhombobcCOMz4/wAplkRRyZjse43+yxROCP7vJYtzf2Js4pRIRIUYXsneQWKRatFqxjS2FvdWljGlixbCxjsvhT4oawCjiLsyDv2967Gvs6G/NpkPYb2Xjqu9gfE1bDGGuLmasOXTguLyfDWV8o6f/Yso2dXiN6SdPRRfiLCFdbNx+GxrOwQypq02P8qq2rsh9M5dRkV5Moyg+M1RzTxtbE2YmTBRG3yuk6tMxlBQN4gzknSvolbGH4gA2ummOJuVXnDmQdCrDDsjSE2kFBWgaIwlYKfOEQYc6EI2UBBxlOUwKgh0B2jjkeR/KD8oXm58lJlOdRYIVZgT6BaSCLqBmfVWFJ+8N11+DuH8JXHUCwxHUZFI5VoD6tCldwyFzGQShbBEi/DRWdKjaURlLkEFZOrKpmGLjYTy4Ix2Y7MR3K3w+FAkjNLvOZ8k6i/Y3CkVQw0Og5e7KNSmBpHLkrVoJuNOSG+JuAtTNxKp43Sd382UKec2yzRK2cHp+FBxgR4ok3osTMAhK4h5EKTcVaI0zQX1pFwEFaNKRnzysQN5YtQLOXbkguWli972eoRKwrFiJiWg71oarFiCMRWwsWIgJLRWLFgoYwNQte0tJBkXBgr2mid6iN69tb+qxYvM/VP9Nf3Jr9xzGKaN5VOM+pYsXm4jkl2N4D6U4VixU9hXRqimKGSxYqxCiVRQCxYg+zMMxP1BOHM3hYsU8n7GPH/wqMHknmLFiMRIm3Gyqq/1FYsXR6GkbpnsnohOzCxYosRkKbBwHglsQ0bxWLEi7JvohT+koJW1icSXRoLFixE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9" name="AutoShape 9" descr="data:image/jpeg;base64,/9j/4AAQSkZJRgABAQAAAQABAAD/2wCEAAkGBxMTEhUUExQVFhUXFxoYGRcYGBcYGBwbGBgYFxUUGhgYHCggGBwlHBcUITEhJSkrLi4uFx8zODMsNygtLisBCgoKDg0OGxAQGy8mICQ0LCwvLCwsLCwvLCwsLCwsLCwsLCwsLCwsLCwsLCwsLCwsLCwsLCwsLCwsLCwsLCwsLP/AABEIAMIBAwMBIgACEQEDEQH/xAAbAAACAwEBAQAAAAAAAAAAAAAEBQIDBgABB//EAEAQAAECBAQEAwcDAwIFBAMAAAECEQADBCEFEjFBIlFhcROBkQYyobHB0fAUQlIjYuFy8UOCkqKyJDPC0gcVFv/EABoBAAMBAQEBAAAAAAAAAAAAAAECAwAEBQb/xAAwEQACAgEDAwMCBAYDAAAAAAAAAQIRIQMSMRNBUQQiMmFxBYGRwSNCobHw8RQz0f/aAAwDAQACEQMRAD8Axv6Qm+rRTTYY6iVxoBKOV2sI8XKuI8TrziQuymnwcFD/AJ3i5WEpCQB728HSpjtdm2j0JZTu8K9WTAAKwwbxMYcPKC6otcXeLKdJYk+kByZs2BfoUtA9Vg4ULWhuwaKUCBHVlF2gMVIoEgMNYJlYcneDEhLGLJUsBOsFzbHuwdOGJOkWfoAIslzRE/e0hNzBaKRSgxP9GItBAtvEEVQuDrGTNSB1UjRI0jiwixVQCItk1FmjJs30BxTJA6xJMkbiCJCQp+YiaVsbwb+psAcylSzgRWmSltIYKv2itKkgNC7smBRIBGkeiSBqBHk1SttI6ZMLM0Hc0gYIokgnQRISgSbRCXNUNotkrBMKpoFkDIEUqYbCDKuXyMBrkc3hrlYSeVLOwiHDyESXZg0TmSSnaHQAYU6XYpHpHIpJbFwIZVjZQ2rQDNAADw90ZMXz6GWNUi8DnC5TOEiGc0Oro2sU1SMtxDLUZkxYnBpJ2joOblpHQ/VfkNjBFU4brp+flo7E5ocZRe3+YmJaEs12ECVC8zkbRyydKgdyyScxfTpBUg5Sd2gGklqYKNmu3Tn5wdSzQXLaXhark3DwVz54Ivryi6lnm/KA1rK1OBYRdKW9iWeFruYtTNLEmKykjW7xFCgXTyhiqQPAzjtAjEarBky3QWF47wCBlN46gCgbxfUJI84aXFGqhfUy8ukHUMogvs0Uz0XDwXTzGF9ICoGLIqAJNmPOAJskPDWbMQSHtygSYBmIEDdg0sFdPI4SSdIM8HOkKSDF9GgAMrQxZMniWWTpDxl5GcXVixFOoBUQkVB0PrBK5hcl2G8AyPeJFxu0UhpT1H7VY0dKU62oOUcwyjWBKlJRtHiatlugW2eLpeJJWXUGvDT0Zxe1p2aejOLpoHlVNi4iCJqnsIZrmoNgBA0wHYRDa1hi7X3JSKkMQdeURqJbDOA0V08tySReKauetQ8M6c4ElihWghM8FimLajR/hC6lXkVlPkY8mVZUTyB1h4ppZM1JYYcKgM7R7PrCosCwgdNUkJI1BF+nWKsOCVp4ubAwXmqYVjkLq3Z+kUS5aFZSX1jkzA5lvaKgpnAu30g8sEkuUOVUSC4B20EI6qjUCzWOn3iP6lSVkuUiOmVbkkkuNIruRqKkoa146LxiUs30/Lx0LtibJaFgP+fn+YmhQAJI1+sUTphUEZR0PU7x7+rSzG+tolKQXwGpmZmOnT5RYCk+esJK2odiLM0MaWqSpPUaxoyvkVl8gWUAmwJgREshWYi20SpashJbncRcmodN2F4Ruxox3EPCYE8zpDELHhFHnACF8WZnvaI1NRzteM24obEWSl1lz6CKUVWY63EVrlJuUmKaOWysxG8TUtwqDkVOxuYvBBD6CKjJS7vrEqmUpk5EqUH2BI+EMrfAKtkFyiSkqsHghYGYkaCLZqlqAeUvl7phVMqVy1HMhWUc0kPD9KTdUUjpbnSDErOrx7OmkKDxTkSU+JcA2CesHUdCFAHpHf6P0K1cz4R1+n9LutzeCE6UVEIbW/lyhlJoACbbNEJFLlmpUdNIeiVHr+m0+jDadEf4UdqMziOHNLtzjyjwpxmMN8VGaWWBHE0HSqfKjyaKOnqKQz1MqXcy0zD2HI84swNBWS+z3MO62QAkvo14WYdVZJWYi2YjyeOP8QUNiff9ifqJRcb7/sCVD5m5GAMxzlw6T8Ia1NYm5Ac7QnExS+gdjHhTpcHmSw8DSVQBRCn20iUyiQymDH5wvAUDwkhoJnTGyqJLmKKdqjZlz2BKejcKtEV0YSv3m04ecN1qKRcAPAa5iZmZg+UhjzbbvAVJ0NSUfqDnClA5gQ+8VJkZV5nDPDKdUuop6Ow66QtXRKmbkdPr8YMs8CO2getlpXmyk5n8o8MwBpbOUjU+sG4bRFIZY3JfpAdbThlqB0FuerQe2AWKlT0vtHQOJJjoWl5BuZqlICGGocl+pu0CVSEgAjQ+vbtFsiWspVlIU7nr0gYS1KluoEEKZjEpJtsu9rgl3I1slIQli6jdosk8EsDdWsF4dIkrAzHjv8IrnYQpZKsz/wBo0PWKx08ckXHJ4WQkjNqIiEJASq6gNYjMw6ZYKF2g7DpZQSmYklCgx6cjC7UsloRSfJKVVJSB4Y4euo6GKMXpSvjQ/UcusEVmBrkKSoEmWoO+r9O8H0CeIZQVAi/TvCuL3CuPuozWHIVnYveNJQYGVqYlgoeZPyENKfD0PmKcyhowLC4Btz78jDSkqgkcQKSXAzJIGg39Wi8PT5tloaGPcAU+DpCSyA6Rycv0eGVGjKEJIIbjNuQYfMekXGodhoT8v94mS1xazE8+YjojFLgtVKkDTFJurbr8PvEs3A7BzZIIsSfsLx7XKQocRyqSHtoe42imnU5zm2WyR8yeph7d0DsSXhUpQHiICj/Jt+jRUcLCfc05QwlzH7b/AGj2YsIuSw/LCKw1ZQ4NGTXAmmSXs14KpVZk9RYxGpmkl9OXP1hbUVSpSwpAfNYp+sXl62EYNzxRZe9UHV8rMqUnmpz5QcuXduUJFLqc4WySzsOhFo8rcXUrNLQGmMNd31aOXQ/FtDVe1PIZabwC4/XAky0m2/2ganplrCWTwgb6Q6wrAAkZ5l1G7QzmywzANHX/AMfqy3anHZEdtyuX6GBrMLUklj9hA2UoBUA7ekanE5Kf3EnoISLmSr+9LbTr3EJ630mmtO4Kv3H19KHTTiqFkzEVKbgIs0VLriSH1TpFk6YsOQyg+3wtE5RQlObK6ibvHjNZs4XADxWrXN4iSDy2tA+A4oCrIS5e3cX+kGmnUtJJaynDcjYiFVFgxQvPckF25X3hnsa5+wrVmzyDxMw1I+W0eTJgF+pY99RAVPUFSwwsLE9xBUulM9K0+6L8R0vt3jaawZK8IUUvtCszchQQEnfUg9OUXVv8R7yj8P8AeA6eVMQpsrkqLq6Drygmaopm5iQWSBYuxe/weNL3OkHarAl0s0knLHQ2MyabhKSDpHQ22IuxguG4jlBdDl8qWsDf8vDhdCtTKCwHD5CISop1qmISEWBDkhgBqbdobYpUXygh9D0FmHR/kI0oQUbY06SSPagBIYJSrmoW8u0ATZxQQtII5h+UX1NOnIlSpjhy7adGgAZVKCcyjcfHboISmMoWOVrRMPDNYsCyx8AY5KF3CuVjqPWKqKQta1JlyDwk8RLgsW12FoY16RJKc6UcWqUrO2ojSjeRpaRfhWJulUmaCUgFiz9g/eDMIkMBsHO2p/BCetxcFDISJcsqBATcks1z8fODaKvSCxdikXDt2fyjp0Y92ViqWTU0twCkp7D784mqqCgd+n0MJZWMJKnPCeXyuI8oKxN1C2ZRVrzL+kdLaQaB0TClZTdKdbm/RI5D87tZVQpYA2H5b7xnsWnBU5DB2Dn1bU+cMaCoOmb0L+pFvmY55YKrKsNqUgDqNf8Ab7xAIEz+oCcwIBD9LKCXYHUWimfPsbfTzgXB6k+KUpYBTg79QXPUfGDeBWh5MIQAXc8hFSgTdWu3IRUxezqUDcn59Ikia5ZNzz2H51hxCS0WvYfnoIW1BYuBbrB8xQF1H16cvx+0KqpaTp9/8fGEnFSVMaLoZy54YcjCybVAThdm1AF+hflC6dVLSGQCeh3eziCvZpRUv+r740fVo8X0v4XqR9RcfijqUlts0SMQltdYEB1OKyN1vDfwZatgPlAdRg6D+xJ8mMfZReDnTVmcxHEEqHBod9BGfp0ZiplJKgdI0deJYlqZNkuCNw2sZmTOQoOEs4LevPmNY8/1mvNra+BdaT20+CqsRlKlEdP8xVJJWjKXI2fY94a1ckqlJWgOc1wbX3I+bQHUVgQhkJdSTcNe/wDmPNlxhnM5UqQBPoJ8lQSHGYO7uk94LpkKU4Nn1IMSr66apCRl4gkluzuPQQBh9VM8RKLqVNtkIuH1P5yguO53RPbLwaPDsL4yhKnDAnobXPlA3tbiQlJEuUWSg8XNSiOfT80h7VJFLKUEMZswkuef/wBUj6c4SysOE5ytKVoP7ma/NI33vpFNtY/X7eB6zgQYetUx1KzrA2DnzIG0aDDpctSSx1BLNcjRmgOuxMUwCKWU4/nqH6bnvCrD1qM7MpwFJLAm7kupQbRI5xumBwpc5CDSHmsdGMdFhxOeLBSSBYG8dFfYSoZq9oUsyRnWS/MXAtbQdzAkkmdOGfRsymDAhOo6AQKtOVSiRpsGPVhs5h77NVf/ABFggkMARZKE6s/Ms3+kxz1ueeCiTbuRKRh02oWoop1BAT7yzlSGsGfpu0GSaGkpQ6v6k2xygkh9rmAsa9rlLOROYJfUQCuXoouxSFOdS72+ES1dRxXtX5hep4/UYYj7QrlqTLQGJ4sw0AL2/wC74RTPpStlMAo+8r7RRhM6XMCipGVaOFzoUbfOC5VQV2AZJNubA6+vyEUTSj7uTPWkngS1QIChoUukdCpw/oPjFUvElJACgQe0U4lOUFqV+0qA7XLP5RcipBTrcaeW3o0dGm6idqWEMaEqN1EgbDnzeGIxHKGcev8AkRmxiDCxcHYwLVVzlg78t+wI1jXYaNDKrs8zMwPJyR9xuIcSKlXIAeX3+kZ7C0lrZFE7FgfQ6/GHACgm6GHW/wALROeWPwgyfUHv2BPzt8I8oKxWeWA5Gbm3IXDjnCWdNVz8raeekE4bJC5kscmOicu6r3J16Q90hGjUVU5iQo2H7UW9Tcn4d4HFd+1AyjkPz43iioqEgsE525WH1+kDy0zFXSMo/tH/AMzYRtOVoRrIVOVfiUPMv5MLvAdRWDke5t33+kEJpE7kqP8Aa6vVf2gWpkgaBA34jmN4q+DIDFSolwH7X+MbGZQCfKRNRwzAHB5HcHpGQRLUS5J9G+cO8MxbwE5XzE6JF/l5RT0s0p0+5Tl4CaeuzOhXBOTqk6HqIEm45MQopLBQ0fQiCKlCqguqQQRouwPxYwHN9npkwjOpBA04iFerGO7V1IwVxavwGaUVffwZjHMXX4rjhTMDKGzkMVCEFCsvl25E/EHYxv6/2EQuwnEHW4ceriIU3/46lpIJqF/3AJAB6BzaPN131HaIakt3HAqw4gpMsmyrg8jyhbVyppXwlmBSodR7qvP6Ruaf2TlIUlpiykXAYP8AK8Tn4BKK86VLCv4uAFDbaOCOhNM59krMZlmpyggqJAYgX190xqsJwhMoqnLSPFUL290HVIhpIloRxJDc3uofGKKieVOdB+bx2aemo+5h2sT1+HonLTMmucjlKSWABFwrmLOR68ozftBjC5iWkLCJemY8ObZLOGyWLc2hzWY5K4wwUgJsP5qfTtC6pMpaQspcKSGllsqd9N/lCdWI1qgLDkTZsseIkvmZ7EFtw0XZpUolRSMym1fOQCw4XsnvyjyRiuVKkh7HhKQAEuB5AfjQkrKtS5vuniDFaQ97Fy2/zgwe8yyhnNnoJJUkA8hKLR0IVVqknL4U5TblwT5NHsP05+f7A2IdyKhaSkgJYHVnBHIvYg8+kaBOIy1EhwCLFD3G/pdweReMtUH3kzVghwUpluG5g7N6wxwdcsjwpicqGBSzhd7uFnUXdi+tmjmhj6kH4sLqamSAWZxpaxjsSqx+npZglqUVeInVmyTGDgd4KVhkuTLM1DzEhJLs6mGrj88oH8RU3D5UxDOmeobCxD68nb1gNS5YYqrwDYaoKTxJAJJFk2Jdntqwa5gvEKwSiUpS/DZXwsNdXHUiB6ibklIKVNnypytxFRIDE7C+kEVEolXiWJdk7BOUsFEm2rnyENBP9TNJsSTmPCq4PvD0+OsKFS5idDmTte/pzvDas1Ym4IL9Dv6GA1joLRSLo9BZQs8KYb6Dqw1c6anSC6KnILvmI2dh/wAu+m+t+RjwKymwts/J7D1+IiwKA38jb0/xDyn4HSGsioTu46HiHrb5RdNrR+0pHQWhOuqIsfiH/wAj4xTM0cXHQ/TX4QivuGkOk1zliSx5Lyjq4AvDPDa9IUVFAASCQHYOrRwHez3jGyydS48tfvDHDKhwXsHu7h/IQWsCujWS69RulA7lJPoZjAekWy65SveW7bD+ofQAJHnGfNdKSxykkbsw9VEmKzjajZMtIH9zrP2EZMV0a41IDOxP96n/AO1PDEl1K1CysqeSUBPzjC1uITsr+KoAagcI/wC2ABjAVrnPckw63NYQto3K1pDhSr/6x8k3MeYYQJoKQ5BuTYDsOfeMnSVKlG3CBtv3eNNh1WlDf3DUPr+d421rkO42sicvdu76/CL0hTXA8jpGbk+0Cbdvh9YIT7QByH5ennGsFM0BNm+Y+ojlqYav3P44hAPaAFrduvURGdjQPK+557h4Fi0x5MN7mwuxf/eK133ZjwudP7XhEvFgxObbnf5xxxYtrw63vqCGjbjbRlWKZ+e93f7GKMucFKhYhj1eAjiWgIaDaWcDv5f53grOBWqPm/tNSmRMyNZITc2d2Gbpv6GKptZmASghKRYrIPmUjc940/tlSiblUElTBiHAJuCNPPreMWsnQhhyZmb80iEoRv7HPLDDAuUk5UzVZRuU6nc+rwwwyQt0CUVzfEd8hIIbVeZmQAGcktzELcMwYzrlQRLditW52SkfuP4YMWubJExIWrwjlOUF7JOUpb/mfq0PGrK6eTQyJEpKQn9TMW1swZi3dYfk7X1joycoJIcqmJO6QUgDtHRRw+pUXq8R80skoHvKIAHTcnV40WDUs8yUFSEqyBSDxDMQFOghuHRTa6ARZg8tSlTJISUo4lJJZyoAMR0bNZMTqKuaFGTNUoEBkkH3rMB3b5RCWo9uEcraaoHBngpmJWZZDsEKdQLsQoaH0aG8meZ4mJKEITZyOBJW4UtVnYlpT5evOAZaAgI8VKgsLUAkKUMyVAACZ/H91td7ParxFLlqKE6lalMGSnMphfZwhAA6QKvkeEc12LFy/wCulCkhBl3ISXZShYFTnNYKv/dAUmegkTFrytNV5jS/QEk+QhnIbKzWAUpwzH+N+iVBLH+MZ6a4JSxDpUCdVEBYUnX/AE6CKRXurwBctl2LVYXNK0ZilgCSGFrWGwZhAqZxfnZj9fztBFFTZlFHUMNzziyuwwyti3y6QxfSneGL5yrN6fn5pAy5xA1i+YmApqDDRSLvBy6g73/PSPAsbGKspiQHaK7UI5BP6pgQNYlQTikkqNuuvlBCMKK5YXLLsHWlrpf3VhtUEEX2NiNCSaTCAlisOdcu/nyGkLJxSoST7sFRWZy5SrKLc+0Xqn24E3PMgD5xqMMpUAf1EhKDcpAbY2d3D3AA+7hT5KFLtLyJfQEkM7FRJ95XX6WialB9gRe7gy65MyY7ktyH2i+RhunxEaqjw8XVmTlNhdmN305fWGOSUCGWDcBhvmLDXW4g9Z8IekjK09KAxu25/NINQi4AsDttbf8AxGqThabnKkhxZvwR7Lw4BjlHPQD5wHNhwZpElVrEhPf4NHjsVFuzv8DGwkCWgDMtIaIhMlYyhSVF2IPfrAUjbjJhmY66v+aRFU0ZhyA2YXjTVOCSi7AX5GFkxEmWQCQ+jC/xgs25FNElSiCLEg3N36NtDCkw9LJUdxcn4QiqfaaRKASDdPIObWhTN9rpinMtFn1Ve+pASGAO8OosRs3WWSFJ1I5sW9dIWpxTwZ13KSW69/rGWlYxWLVxKKndgWSBluRYXf6QV+vQQk5kqWWs5cHdLM5+ECWBW6Q/9op+SbZ7jNc2IULelx5QskUSZ4UtZ4EKALG7sCJY7i55C/KIYhjEtaZSSM60WOo4Ts2tmgTG585fhimKckoE5ZbBRUfeKkKLnQDQ6QrSk/Amx5bGknDlLWlKnKBmLpyy0pH7UnMToSOLfrtXiACStDhTixDlPUbHTttHUVdMTMTKnS1BSgwUAcijlBUnoR6Fto9rMLUWyBQDk2fcuSDtt0tAa4MpdpGWWtL2kLHcP846NEuaslylJPVibW/ifnHRXc/A9x8j2TgCJU5EwKUQ7h5ilbaMQXDE7/4TY+CtyDxou41tyL2NgRv8Y0s1CEjkMrCULAJ5WsgaWGu5MK5tNJVMyLSQCkAMVXJIYOIn05KOSUqlJUZ6lxBZUFcSlhwTe+YEBTbm8MqPFTTUq5cyXxLUVFveuGSkjQFg7auRaLpns9NkLJlJupxnzZQlP8UhySXGrduZZ4D7PLMseKbkklxx32PIi1y51icYZvgZXZnZdcsHOMqdmuS3nbS9oNoMGnVM1TpKZbk+IQ2qbBL+9qe0bzD/AGekSiDkGYMATf0BsC/IQzWwDCH6ebDSEGHYHKkgBIu1yq6j1J/NY6roEqBtDOauBVTuMI3uo9AGAHQkkehhsGMPivssSeDh7aQkrfZ5afdWDYPbffTbfzj6Pi83LLJuT7o6QiNQhEl5hIynQN5fL4RNzcWN1M0zDjA5p1b0hjTez2UBS+IuNXbVtvvDenxeWssWSFGxd+wJg+fMGQ3caWN32gPWfDA9WKdAFOtMtKZiffL5QCWGqb9ALMdet4qogVKuHJJP3UTyEVFQUTp2GnQDp+bwZIqpSUv4qElJ4jm0IN0uOUI7eEJmbGLZchB906+Wp+HkIqxVCS0yWEuSQr+0hL+hF/TnCer9pJaWljjWoslhZiWQp9NGMUYVWTPHImaLLKG2VOh/6X9YMoUk0M6VUWY/LMqUlBLCVLdX+tXGoD+5ygeUEezsgqkDOOJTknoWZLfm8DVk9E/MuYSpIUChIGpPNv2hgq/TtBmF1uVaQbcvO/1gOWKJ6kmsAsvFanOuWxShBup7NqGG5ZrbRRP9pUJBBmKUen59YKxucJkxTJmKl6slKg530DkQOmhlHKRKSNwCghXQr6cgR1NtX3RvKDvk+SVMvOAspOfVKSS4fRag++oHnCafPmFZTK8XxHPJifM8IhwvD5qiSJvhkFw3GpR/kouPTSDMPoz4iikkqX76gAkAsAWBJ5PAUlHP9AKbvkS1H65LJKyVEPlBCrdxoeh1haaepVdQWkvZ+FROzAxrl+zQJutRBLqcozHzKde4MRoqoU8xZlIQnRKFqCFq5WVrufWKrUpcf0KRm5cMzmKYNMKkrUnKpaeIFJ98WNgGuz+sQoU+CpQmgKSqyknMx1YlmZiXd/WHEipmrWozXXMzZhm0LO2U6AKTbuIBqppUlBWh0zCXAPulJZhsLMdIe21RkGTZUk8GfIcpKc4zIOdJSxy3sX1BFopRhwlAElJWw/alLOLjhAbf1iUyWJkgJF1oVmBIGZiGKLa/t5OQNIJqSlQGZSUkgOFOCcwexO99DHPNycVFfmZpsrpaJClBeqiLsUAp7psVd39GhmMIVnQvKCHyqDAkpVc5gf3OfJozlUmXIWDxFYvd8gv7yQXKt+nQ6xtfZKqmK8SZNuEjcaqOg8h9Io1tHdqkiNHOBmFBUtlFk5VTAElINmdiSX11catFqcUJ4EyFMeHPOJyl9QdfjAy6uW7HVSspFruXzDs0QxivQEpSJpY6DLxO7ZfevCKVukN7WyKqIoJSJMrU6EqDkub73MewImolNdan9I6EfJtumaHGKF0hRXkYcRGpG7MNfIxTSJCFy1IBslg7kvZiX3DveBqeqXNUnMQchcbC4a/O0N5yVBBUCBr+OfKO3epPPY5PjSCpMvxEgLP7s3YA733LCC5M4JmKBN9XPI7+sKKOqmBIMtWZT8WawtyFoqqapalFSsrlrhjpprCas1dFFJJDZWNEKIKXF7jXpaOxKrZaUBR/krsLgfnOM8udMOqm/wCUfEx4Zq7qMx1dQH+ET3YJdQf19WZcvMxUbeXL4xnKDE006FLnLHiTFPfMosNAAA7a+sVKr57kcJfmLR5OrFn3pKFdRrC5eUVWpEPnVfiJSTZ+JmbXS21mjPe06UqQlJIZJJUd3YjKHsOv+kwxTWuS4KdwCAe+kATqJMwnMgkEub9b684GbJJ5tmIo6KbNmZEKADueLMEAHUtyt3LCNbNcMhBPcsT1KmHvHX4Qf/8ApwH8ICWVEE2e+wtoANoskYUsasQ9yDDauruC5AkmQcq1HhSAAg7knXsdb7DvCORRyQCXcI1GvRJ7E2gnH59YpYSmRMCNBwkjfUpfu8A4Kg55iFiygEnMGYMVKUx5MPWDCDStseKfJrMIp0IAUlAcg5eEOEn3U6luFgW7RZg8hKpi0kpIlJUsgXy2KmJ7Bdn2jMY1jiyrw5XCNCx4j6XHl6w59laBSKGvm5eNctaQAC/upSlubmcvTlGeni2HTg3Lcyj2ZphOlEkXBKR0JCSS3PQesW4xQhGQHNmUSHRawY6bAR2D1CaaUmXlKlaqIPCVEB79NLcoY00yZUEgSVgu2YFgB/IFQy794jJK7QmyTlgVU8tMogqmKt/JWnPUsLfLeHFHWSQixSoqu/ybc94X1/snKQyJlWBMUoMFKSpyXA2BBcgcoBxOhMuZLk5V+Epmy2yqfLMuS4SCFK3DKEOtPdlPP2KS0rXJoamclQJBFgOm7H5R7T1UlHC5voAHHYsRGFFYpCikJPCT73E7OFIIa1nbtDXDfaopIStCUh7lLDza0T1PTzT3ck3Bo1n6qYbIlKI5qZCR6i+/OAanBDNWFJWk5WdKGUX1DhTAHozQwXVypgCnUsa6qIAGthp5xBU+YB/RQtSXukEHQPokhTt08omtWd5DB7ewuRhq82RUtSU6pUrKOL3sqchYaabN0g3EaNCpWQgJX724CrXOjv8AG0FyMfSbzEzEHRyH/wCobjyjq1UuckmSUGYk5gUtmPQjUj7RRzdYG3Gbp8AWtLghQ1BDAHpYndw/SOxvAAkJWCq5HVWdgnKR5a9IIkV82UfEQnNJN1gapO9ng2lrkzkTCpJY8bCx4eR5t84D1tqUgKeci+XTynQmcAUuAHPE+gI3F4IxCp/SGTJy5sy1lZaxSbJB8vlC5EkCYlaVJV7rEi7E2zAlrBrxqJ1TLmSiVMopISuzAjTMOz7Q++I+nXkyNNKaqyhJZCnQXexDuWtoYMr0PlmMLZy/Jzzgitw4SlqmZ1BGQ5FCxfZJ2MU4ZL8VIE1Qy3tz04S2ukGWZJhpti3/APlKiZxpWnKq4d3baOjqr2pmhaghgkFgGVoLR0dSUvITXhgRlRlQCLtc+t4azSFIIVo125QLNXmDKYFrdYnnOViNQ0K8StHLqO2Z5GJZ5i16JSMqR0Fio8z94jLQZpCleQ5JYtEZshAWUPZNiB/4v84ZUiwygABbzjjkm5Wxm6eBCiTPQvgmKKQCWJcaFtfKB6nE50sPMQhQJYWIJPK0aH9PmI7uerBmgnE6hMinzBIK/wBpZyNnHLeK13Ykc4MnIxs/ulTEjcgkj0tBwxaX/M+aD9BChMla9SQ/qekPaHDwlIJDt84CkmaVIJnylJAKgm+mz+sey0v+1Q572F4sn1uVOVge/m/zhKieVFRDgqZyLEIT7qRyffpC9wpJoeykZkqU5e9oiqocMk6an52hca0pZLn7fn3jya+Y2TkCcxUeFgdBvmJvtATbG6bcbQxlzVaO8dNmh2ABvdRY+V9mhFU40hDS0Zk5g+Yi5D2ZtBHkrFED/io82HxIEOot9gbJIdzghYyqFuhKf/EiPfBQZfhhS0iwDK7k2bid94AkVT3DHsfs8WmpfUEP2g12ApSXcY0aUyhwIlrWNFzQSod218mgDFxWzkHNNJu3hyylAbdVmPIM+xjpMyzFRPU2PaLkr5H4vDLDwUWs0ZymwdaJqFLlkAKcm50BIv3aNvKnZgAoAlsyDYhSVpvLL7gi3WWPJXOWW11b5xampJt71+9x3h27GWt3aM57QIEuYVhOUzWJFmSRdbHqcp8zCOrpnSlYScqt9Qk7u2gtvG8q5aJrCZKCuRIL+ogSVTSZZJSkh9Q7j0MMpNL6m6sWY6ixJcshlZgk2vcdQRpD6R7VqUlnAUNFfQtqPwRZMwGSp1CYEf2kcL+VwD5xXQezBczFrlrQElsj6s2nSFlDTlnuHYnwF1C1VILAy5hvculTWcHbzgKnpQFD+sUzGYpAN17EKiuVPUiwBIT7t7wyUlM9JWkstBBINvO2kR21gaEYvBVQV65MxSJrgnV+fPq8OMOqBMUFJSxS4UNAR0jwypdZKyqGWamwO6T1/kkwLTzTIKQsMTY/6h9xeOT1MGovb3Enp7UJ8ZKkKWNCD6p2I57QT7Nzg65ZNlJuILx1aFAaPqDy5wilYnKlqQwcvdj83iul/F0+BY5wafAcTlTgqjm3SXAJ2I0AOxEKJwnyFfplJByKJSvSxv5xDEVDMlaE5Lg9Xd3h7XVANMibNSV/tUU3I5ReL/lKW+BN+gC+JRWSdSEuH3a8dDOT7QcIyzCA1hljobYvP9//AEbH+f6GSitcrisRC1WNTUgJUHB0O4h1Pm5AAfOF9bKSUOI29pkdWHcU1CfDW3Nlavr9YMp5odXb6wNjYGSXMHYxdhEoKStR0ZoTUjQuxt0M6ZUW4yMyAki1u/NoHl1aAoISxMHVAHC+sI5bk0P0+nl+BZSUAQlSyOJrDk9gI8qZjBthv9YJxGtACQQ7qbyAck+kRl4lKJyNxEO33jRVEtm5XYnqpwEsk/usObDX1icgAIJVYatu50HUwTKw5c9bhBCQbPYMOneCMTojJKF5kEoJOU6EtYtu0LFhWm+DF1VQozlEuMobo50HyjQzcOVU0SVFeVSFMs/2nT6XgEBCXnVX7i6ZY3L6lo0vs3ORNSpNgiYkpI5ExWTao7dKttGCxLEJaMrZlKTwlR0Grd4z9UhZVxa69L8o0iJc/wAWbTLAX4bsFDXLcX6ho8p1S5yMvukWdrg/aOqM9nYWSEcimULi3bWNFiFXMlSZRzG61C99H1eOkYUrxEJl5FcQznNxsGzMDpvpDzH8IenkuDbMphzf/MLPUTkr4HWnaEMvGZiZS1LSCQyUgBnUbk22a8Rp/aJwc0u42B284tqqAGU4OZSWYHVjqD1FmgGRRBww95wwN3IYE+cGOxrglLRV8D/Dq8TUkpzAbP07QRU1nhqSFKyg6ONfQQXSYSUSiklIX+1I2tcE7veDFzJCMviZlr/iBlAHU6+kQXzb7G6asBlVjkJSb8mL94MXKK7gNzezeUdUYqsJIkykDr7oHnqYVpRMKZn6hQUFi2WxDddtoaxHpJBs+bLSCmWjxFtc7CE8utVKUWBSqxOUE/ARdLqBL4JUsqSRcJuz6uYFVh5JKpYKbPcnM/K8Gy6gkM/CRUJzFLKZ8ybeZSdfKBaSgmS5maWoKAF76jcNAtVWTglAKb8uQG/eHfsjVBaFBaVJKSxf5ws8LIu1X9QZYKCmdJfKdRuOaTBGNVQmyQoe8m4ty2MEYhUokTBw/wBNdnGjnciAsVTkDgWOvIiJrwyzipIyFfWqWl7kDWxt0gHCZHiEuCSL+caemC5JK5LKlK9+WoORzij9eAppaEISS/3i6e2NRRySjtwOJcjPKBBYgXG8N8KQf001L3FwNtIR1FXkZhYj56iLMPxBTLa4IiTjwykVuVipdUpy6Q/n9o8ggLPIR0OCjQzFEpuY6V7hjo6JT7jvgDxof+mT3ERw0/0F+cex0HV+JPT/AOwW+zRdSydc31jV1B4h2jo6EfyY/qO/2AMQ0Hn9Is9iJSSZiiATzID+sdHRmc0ODSV6ilCmLW2tHy3xlKmnMom+5J+cex0VXxLP4scykgoYgEdbx3s7ZagLDMNLR0dCS+Iuh8jzH7YshrOEv1jPSw1XMAsHXbb3jtHR0Xjx+RXV4CKi0yS3JMPaOYcsu593n3jo6Jy4iXjyxXXKIqyAbWh7RSE3OVL5tWEdHQZCfyo6Uo+Mn/V9o8xVZFYGJFjp2MeR0aPLElyiqaAVObnILm5iEgugvzPyjyOhO7/zsS1O4lqZhTKXlJGmhaFWHVCzNS6lep5GOjo64fBlUaxV0Xgr2fUc5/0iOjo5ewsuQbFlFyOsE1ReVe/DHR0JAquRLhajmTfUGEtfacoDnHR0dUOWLr8IdI/9sROi0MeR0QZCPJ4THR0dGZ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1" name="AutoShape 11" descr="data:image/jpeg;base64,/9j/4AAQSkZJRgABAQAAAQABAAD/2wCEAAkGBxMTEhUUExQVFhUXFxoYGRcYGBcYGBwbGBgYFxUUGhgYHCggGBwlHBcUITEhJSkrLi4uFx8zODMsNygtLisBCgoKDg0OGxAQGy8mICQ0LCwvLCwsLCwvLCwsLCwsLCwsLCwsLCwsLCwsLCwsLCwsLCwsLCwsLCwsLCwsLCwsLP/AABEIAMIBAwMBIgACEQEDEQH/xAAbAAACAwEBAQAAAAAAAAAAAAAEBQIDBgABB//EAEAQAAECBAQEAwcDAwIFBAMAAAECEQADBCEFEjFBIlFhcROBkQYyobHB0fAUQlIjYuFy8UOCkqKyJDPC0gcVFv/EABoBAAMBAQEBAAAAAAAAAAAAAAECAwAEBQb/xAAwEQACAgEDAwMCBAYDAAAAAAAAAQIRIQMSMRNBUQQiMmFxBYGRwSNCobHw8RQz0f/aAAwDAQACEQMRAD8Axv6Qm+rRTTYY6iVxoBKOV2sI8XKuI8TrziQuymnwcFD/AJ3i5WEpCQB728HSpjtdm2j0JZTu8K9WTAAKwwbxMYcPKC6otcXeLKdJYk+kByZs2BfoUtA9Vg4ULWhuwaKUCBHVlF2gMVIoEgMNYJlYcneDEhLGLJUsBOsFzbHuwdOGJOkWfoAIslzRE/e0hNzBaKRSgxP9GItBAtvEEVQuDrGTNSB1UjRI0jiwixVQCItk1FmjJs30BxTJA6xJMkbiCJCQp+YiaVsbwb+psAcylSzgRWmSltIYKv2itKkgNC7smBRIBGkeiSBqBHk1SttI6ZMLM0Hc0gYIokgnQRISgSbRCXNUNotkrBMKpoFkDIEUqYbCDKuXyMBrkc3hrlYSeVLOwiHDyESXZg0TmSSnaHQAYU6XYpHpHIpJbFwIZVjZQ2rQDNAADw90ZMXz6GWNUi8DnC5TOEiGc0Oro2sU1SMtxDLUZkxYnBpJ2joOblpHQ/VfkNjBFU4brp+flo7E5ocZRe3+YmJaEs12ECVC8zkbRyydKgdyyScxfTpBUg5Sd2gGklqYKNmu3Tn5wdSzQXLaXhark3DwVz54Ivryi6lnm/KA1rK1OBYRdKW9iWeFruYtTNLEmKykjW7xFCgXTyhiqQPAzjtAjEarBky3QWF47wCBlN46gCgbxfUJI84aXFGqhfUy8ukHUMogvs0Uz0XDwXTzGF9ICoGLIqAJNmPOAJskPDWbMQSHtygSYBmIEDdg0sFdPI4SSdIM8HOkKSDF9GgAMrQxZMniWWTpDxl5GcXVixFOoBUQkVB0PrBK5hcl2G8AyPeJFxu0UhpT1H7VY0dKU62oOUcwyjWBKlJRtHiatlugW2eLpeJJWXUGvDT0Zxe1p2aejOLpoHlVNi4iCJqnsIZrmoNgBA0wHYRDa1hi7X3JSKkMQdeURqJbDOA0V08tySReKauetQ8M6c4ElihWghM8FimLajR/hC6lXkVlPkY8mVZUTyB1h4ppZM1JYYcKgM7R7PrCosCwgdNUkJI1BF+nWKsOCVp4ubAwXmqYVjkLq3Z+kUS5aFZSX1jkzA5lvaKgpnAu30g8sEkuUOVUSC4B20EI6qjUCzWOn3iP6lSVkuUiOmVbkkkuNIruRqKkoa146LxiUs30/Lx0LtibJaFgP+fn+YmhQAJI1+sUTphUEZR0PU7x7+rSzG+tolKQXwGpmZmOnT5RYCk+esJK2odiLM0MaWqSpPUaxoyvkVl8gWUAmwJgREshWYi20SpashJbncRcmodN2F4Ruxox3EPCYE8zpDELHhFHnACF8WZnvaI1NRzteM24obEWSl1lz6CKUVWY63EVrlJuUmKaOWysxG8TUtwqDkVOxuYvBBD6CKjJS7vrEqmUpk5EqUH2BI+EMrfAKtkFyiSkqsHghYGYkaCLZqlqAeUvl7phVMqVy1HMhWUc0kPD9KTdUUjpbnSDErOrx7OmkKDxTkSU+JcA2CesHUdCFAHpHf6P0K1cz4R1+n9LutzeCE6UVEIbW/lyhlJoACbbNEJFLlmpUdNIeiVHr+m0+jDadEf4UdqMziOHNLtzjyjwpxmMN8VGaWWBHE0HSqfKjyaKOnqKQz1MqXcy0zD2HI84swNBWS+z3MO62QAkvo14WYdVZJWYi2YjyeOP8QUNiff9ifqJRcb7/sCVD5m5GAMxzlw6T8Ia1NYm5Ac7QnExS+gdjHhTpcHmSw8DSVQBRCn20iUyiQymDH5wvAUDwkhoJnTGyqJLmKKdqjZlz2BKejcKtEV0YSv3m04ecN1qKRcAPAa5iZmZg+UhjzbbvAVJ0NSUfqDnClA5gQ+8VJkZV5nDPDKdUuop6Ow66QtXRKmbkdPr8YMs8CO2getlpXmyk5n8o8MwBpbOUjU+sG4bRFIZY3JfpAdbThlqB0FuerQe2AWKlT0vtHQOJJjoWl5BuZqlICGGocl+pu0CVSEgAjQ+vbtFsiWspVlIU7nr0gYS1KluoEEKZjEpJtsu9rgl3I1slIQli6jdosk8EsDdWsF4dIkrAzHjv8IrnYQpZKsz/wBo0PWKx08ckXHJ4WQkjNqIiEJASq6gNYjMw6ZYKF2g7DpZQSmYklCgx6cjC7UsloRSfJKVVJSB4Y4euo6GKMXpSvjQ/UcusEVmBrkKSoEmWoO+r9O8H0CeIZQVAi/TvCuL3CuPuozWHIVnYveNJQYGVqYlgoeZPyENKfD0PmKcyhowLC4Btz78jDSkqgkcQKSXAzJIGg39Wi8PT5tloaGPcAU+DpCSyA6Rycv0eGVGjKEJIIbjNuQYfMekXGodhoT8v94mS1xazE8+YjojFLgtVKkDTFJurbr8PvEs3A7BzZIIsSfsLx7XKQocRyqSHtoe42imnU5zm2WyR8yeph7d0DsSXhUpQHiICj/Jt+jRUcLCfc05QwlzH7b/AGj2YsIuSw/LCKw1ZQ4NGTXAmmSXs14KpVZk9RYxGpmkl9OXP1hbUVSpSwpAfNYp+sXl62EYNzxRZe9UHV8rMqUnmpz5QcuXduUJFLqc4WySzsOhFo8rcXUrNLQGmMNd31aOXQ/FtDVe1PIZabwC4/XAky0m2/2ganplrCWTwgb6Q6wrAAkZ5l1G7QzmywzANHX/AMfqy3anHZEdtyuX6GBrMLUklj9hA2UoBUA7ekanE5Kf3EnoISLmSr+9LbTr3EJ630mmtO4Kv3H19KHTTiqFkzEVKbgIs0VLriSH1TpFk6YsOQyg+3wtE5RQlObK6ibvHjNZs4XADxWrXN4iSDy2tA+A4oCrIS5e3cX+kGmnUtJJaynDcjYiFVFgxQvPckF25X3hnsa5+wrVmzyDxMw1I+W0eTJgF+pY99RAVPUFSwwsLE9xBUulM9K0+6L8R0vt3jaawZK8IUUvtCszchQQEnfUg9OUXVv8R7yj8P8AeA6eVMQpsrkqLq6Drygmaopm5iQWSBYuxe/weNL3OkHarAl0s0knLHQ2MyabhKSDpHQ22IuxguG4jlBdDl8qWsDf8vDhdCtTKCwHD5CISop1qmISEWBDkhgBqbdobYpUXygh9D0FmHR/kI0oQUbY06SSPagBIYJSrmoW8u0ATZxQQtII5h+UX1NOnIlSpjhy7adGgAZVKCcyjcfHboISmMoWOVrRMPDNYsCyx8AY5KF3CuVjqPWKqKQta1JlyDwk8RLgsW12FoY16RJKc6UcWqUrO2ojSjeRpaRfhWJulUmaCUgFiz9g/eDMIkMBsHO2p/BCetxcFDISJcsqBATcks1z8fODaKvSCxdikXDt2fyjp0Y92ViqWTU0twCkp7D784mqqCgd+n0MJZWMJKnPCeXyuI8oKxN1C2ZRVrzL+kdLaQaB0TClZTdKdbm/RI5D87tZVQpYA2H5b7xnsWnBU5DB2Dn1bU+cMaCoOmb0L+pFvmY55YKrKsNqUgDqNf8Ab7xAIEz+oCcwIBD9LKCXYHUWimfPsbfTzgXB6k+KUpYBTg79QXPUfGDeBWh5MIQAXc8hFSgTdWu3IRUxezqUDcn59Ikia5ZNzz2H51hxCS0WvYfnoIW1BYuBbrB8xQF1H16cvx+0KqpaTp9/8fGEnFSVMaLoZy54YcjCybVAThdm1AF+hflC6dVLSGQCeh3eziCvZpRUv+r740fVo8X0v4XqR9RcfijqUlts0SMQltdYEB1OKyN1vDfwZatgPlAdRg6D+xJ8mMfZReDnTVmcxHEEqHBod9BGfp0ZiplJKgdI0deJYlqZNkuCNw2sZmTOQoOEs4LevPmNY8/1mvNra+BdaT20+CqsRlKlEdP8xVJJWjKXI2fY94a1ckqlJWgOc1wbX3I+bQHUVgQhkJdSTcNe/wDmPNlxhnM5UqQBPoJ8lQSHGYO7uk94LpkKU4Nn1IMSr66apCRl4gkluzuPQQBh9VM8RKLqVNtkIuH1P5yguO53RPbLwaPDsL4yhKnDAnobXPlA3tbiQlJEuUWSg8XNSiOfT80h7VJFLKUEMZswkuef/wBUj6c4SysOE5ytKVoP7ma/NI33vpFNtY/X7eB6zgQYetUx1KzrA2DnzIG0aDDpctSSx1BLNcjRmgOuxMUwCKWU4/nqH6bnvCrD1qM7MpwFJLAm7kupQbRI5xumBwpc5CDSHmsdGMdFhxOeLBSSBYG8dFfYSoZq9oUsyRnWS/MXAtbQdzAkkmdOGfRsymDAhOo6AQKtOVSiRpsGPVhs5h77NVf/ABFggkMARZKE6s/Ms3+kxz1ueeCiTbuRKRh02oWoop1BAT7yzlSGsGfpu0GSaGkpQ6v6k2xygkh9rmAsa9rlLOROYJfUQCuXoouxSFOdS72+ES1dRxXtX5hep4/UYYj7QrlqTLQGJ4sw0AL2/wC74RTPpStlMAo+8r7RRhM6XMCipGVaOFzoUbfOC5VQV2AZJNubA6+vyEUTSj7uTPWkngS1QIChoUukdCpw/oPjFUvElJACgQe0U4lOUFqV+0qA7XLP5RcipBTrcaeW3o0dGm6idqWEMaEqN1EgbDnzeGIxHKGcev8AkRmxiDCxcHYwLVVzlg78t+wI1jXYaNDKrs8zMwPJyR9xuIcSKlXIAeX3+kZ7C0lrZFE7FgfQ6/GHACgm6GHW/wALROeWPwgyfUHv2BPzt8I8oKxWeWA5Gbm3IXDjnCWdNVz8raeekE4bJC5kscmOicu6r3J16Q90hGjUVU5iQo2H7UW9Tcn4d4HFd+1AyjkPz43iioqEgsE525WH1+kDy0zFXSMo/tH/AMzYRtOVoRrIVOVfiUPMv5MLvAdRWDke5t33+kEJpE7kqP8Aa6vVf2gWpkgaBA34jmN4q+DIDFSolwH7X+MbGZQCfKRNRwzAHB5HcHpGQRLUS5J9G+cO8MxbwE5XzE6JF/l5RT0s0p0+5Tl4CaeuzOhXBOTqk6HqIEm45MQopLBQ0fQiCKlCqguqQQRouwPxYwHN9npkwjOpBA04iFerGO7V1IwVxavwGaUVffwZjHMXX4rjhTMDKGzkMVCEFCsvl25E/EHYxv6/2EQuwnEHW4ceriIU3/46lpIJqF/3AJAB6BzaPN131HaIakt3HAqw4gpMsmyrg8jyhbVyppXwlmBSodR7qvP6Ruaf2TlIUlpiykXAYP8AK8Tn4BKK86VLCv4uAFDbaOCOhNM59krMZlmpyggqJAYgX190xqsJwhMoqnLSPFUL290HVIhpIloRxJDc3uofGKKieVOdB+bx2aemo+5h2sT1+HonLTMmucjlKSWABFwrmLOR68ozftBjC5iWkLCJemY8ObZLOGyWLc2hzWY5K4wwUgJsP5qfTtC6pMpaQspcKSGllsqd9N/lCdWI1qgLDkTZsseIkvmZ7EFtw0XZpUolRSMym1fOQCw4XsnvyjyRiuVKkh7HhKQAEuB5AfjQkrKtS5vuniDFaQ97Fy2/zgwe8yyhnNnoJJUkA8hKLR0IVVqknL4U5TblwT5NHsP05+f7A2IdyKhaSkgJYHVnBHIvYg8+kaBOIy1EhwCLFD3G/pdweReMtUH3kzVghwUpluG5g7N6wxwdcsjwpicqGBSzhd7uFnUXdi+tmjmhj6kH4sLqamSAWZxpaxjsSqx+npZglqUVeInVmyTGDgd4KVhkuTLM1DzEhJLs6mGrj88oH8RU3D5UxDOmeobCxD68nb1gNS5YYqrwDYaoKTxJAJJFk2Jdntqwa5gvEKwSiUpS/DZXwsNdXHUiB6ibklIKVNnypytxFRIDE7C+kEVEolXiWJdk7BOUsFEm2rnyENBP9TNJsSTmPCq4PvD0+OsKFS5idDmTte/pzvDas1Ym4IL9Dv6GA1joLRSLo9BZQs8KYb6Dqw1c6anSC6KnILvmI2dh/wAu+m+t+RjwKymwts/J7D1+IiwKA38jb0/xDyn4HSGsioTu46HiHrb5RdNrR+0pHQWhOuqIsfiH/wAj4xTM0cXHQ/TX4QivuGkOk1zliSx5Lyjq4AvDPDa9IUVFAASCQHYOrRwHez3jGyydS48tfvDHDKhwXsHu7h/IQWsCujWS69RulA7lJPoZjAekWy65SveW7bD+ofQAJHnGfNdKSxykkbsw9VEmKzjajZMtIH9zrP2EZMV0a41IDOxP96n/AO1PDEl1K1CysqeSUBPzjC1uITsr+KoAagcI/wC2ABjAVrnPckw63NYQto3K1pDhSr/6x8k3MeYYQJoKQ5BuTYDsOfeMnSVKlG3CBtv3eNNh1WlDf3DUPr+d421rkO42sicvdu76/CL0hTXA8jpGbk+0Cbdvh9YIT7QByH5ennGsFM0BNm+Y+ojlqYav3P44hAPaAFrduvURGdjQPK+557h4Fi0x5MN7mwuxf/eK133ZjwudP7XhEvFgxObbnf5xxxYtrw63vqCGjbjbRlWKZ+e93f7GKMucFKhYhj1eAjiWgIaDaWcDv5f53grOBWqPm/tNSmRMyNZITc2d2Gbpv6GKptZmASghKRYrIPmUjc940/tlSiblUElTBiHAJuCNPPreMWsnQhhyZmb80iEoRv7HPLDDAuUk5UzVZRuU6nc+rwwwyQt0CUVzfEd8hIIbVeZmQAGcktzELcMwYzrlQRLditW52SkfuP4YMWubJExIWrwjlOUF7JOUpb/mfq0PGrK6eTQyJEpKQn9TMW1swZi3dYfk7X1joycoJIcqmJO6QUgDtHRRw+pUXq8R80skoHvKIAHTcnV40WDUs8yUFSEqyBSDxDMQFOghuHRTa6ARZg8tSlTJISUo4lJJZyoAMR0bNZMTqKuaFGTNUoEBkkH3rMB3b5RCWo9uEcraaoHBngpmJWZZDsEKdQLsQoaH0aG8meZ4mJKEITZyOBJW4UtVnYlpT5evOAZaAgI8VKgsLUAkKUMyVAACZ/H91td7ParxFLlqKE6lalMGSnMphfZwhAA6QKvkeEc12LFy/wCulCkhBl3ISXZShYFTnNYKv/dAUmegkTFrytNV5jS/QEk+QhnIbKzWAUpwzH+N+iVBLH+MZ6a4JSxDpUCdVEBYUnX/AE6CKRXurwBctl2LVYXNK0ZilgCSGFrWGwZhAqZxfnZj9fztBFFTZlFHUMNzziyuwwyti3y6QxfSneGL5yrN6fn5pAy5xA1i+YmApqDDRSLvBy6g73/PSPAsbGKspiQHaK7UI5BP6pgQNYlQTikkqNuuvlBCMKK5YXLLsHWlrpf3VhtUEEX2NiNCSaTCAlisOdcu/nyGkLJxSoST7sFRWZy5SrKLc+0Xqn24E3PMgD5xqMMpUAf1EhKDcpAbY2d3D3AA+7hT5KFLtLyJfQEkM7FRJ95XX6WialB9gRe7gy65MyY7ktyH2i+RhunxEaqjw8XVmTlNhdmN305fWGOSUCGWDcBhvmLDXW4g9Z8IekjK09KAxu25/NINQi4AsDttbf8AxGqThabnKkhxZvwR7Lw4BjlHPQD5wHNhwZpElVrEhPf4NHjsVFuzv8DGwkCWgDMtIaIhMlYyhSVF2IPfrAUjbjJhmY66v+aRFU0ZhyA2YXjTVOCSi7AX5GFkxEmWQCQ+jC/xgs25FNElSiCLEg3N36NtDCkw9LJUdxcn4QiqfaaRKASDdPIObWhTN9rpinMtFn1Ve+pASGAO8OosRs3WWSFJ1I5sW9dIWpxTwZ13KSW69/rGWlYxWLVxKKndgWSBluRYXf6QV+vQQk5kqWWs5cHdLM5+ECWBW6Q/9op+SbZ7jNc2IULelx5QskUSZ4UtZ4EKALG7sCJY7i55C/KIYhjEtaZSSM60WOo4Ts2tmgTG585fhimKckoE5ZbBRUfeKkKLnQDQ6QrSk/Amx5bGknDlLWlKnKBmLpyy0pH7UnMToSOLfrtXiACStDhTixDlPUbHTttHUVdMTMTKnS1BSgwUAcijlBUnoR6Fto9rMLUWyBQDk2fcuSDtt0tAa4MpdpGWWtL2kLHcP846NEuaslylJPVibW/ifnHRXc/A9x8j2TgCJU5EwKUQ7h5ilbaMQXDE7/4TY+CtyDxou41tyL2NgRv8Y0s1CEjkMrCULAJ5WsgaWGu5MK5tNJVMyLSQCkAMVXJIYOIn05KOSUqlJUZ6lxBZUFcSlhwTe+YEBTbm8MqPFTTUq5cyXxLUVFveuGSkjQFg7auRaLpns9NkLJlJupxnzZQlP8UhySXGrduZZ4D7PLMseKbkklxx32PIi1y51icYZvgZXZnZdcsHOMqdmuS3nbS9oNoMGnVM1TpKZbk+IQ2qbBL+9qe0bzD/AGekSiDkGYMATf0BsC/IQzWwDCH6ebDSEGHYHKkgBIu1yq6j1J/NY6roEqBtDOauBVTuMI3uo9AGAHQkkehhsGMPivssSeDh7aQkrfZ5afdWDYPbffTbfzj6Pi83LLJuT7o6QiNQhEl5hIynQN5fL4RNzcWN1M0zDjA5p1b0hjTez2UBS+IuNXbVtvvDenxeWssWSFGxd+wJg+fMGQ3caWN32gPWfDA9WKdAFOtMtKZiffL5QCWGqb9ALMdet4qogVKuHJJP3UTyEVFQUTp2GnQDp+bwZIqpSUv4qElJ4jm0IN0uOUI7eEJmbGLZchB906+Wp+HkIqxVCS0yWEuSQr+0hL+hF/TnCer9pJaWljjWoslhZiWQp9NGMUYVWTPHImaLLKG2VOh/6X9YMoUk0M6VUWY/LMqUlBLCVLdX+tXGoD+5ygeUEezsgqkDOOJTknoWZLfm8DVk9E/MuYSpIUChIGpPNv2hgq/TtBmF1uVaQbcvO/1gOWKJ6kmsAsvFanOuWxShBup7NqGG5ZrbRRP9pUJBBmKUen59YKxucJkxTJmKl6slKg530DkQOmhlHKRKSNwCghXQr6cgR1NtX3RvKDvk+SVMvOAspOfVKSS4fRag++oHnCafPmFZTK8XxHPJifM8IhwvD5qiSJvhkFw3GpR/kouPTSDMPoz4iikkqX76gAkAsAWBJ5PAUlHP9AKbvkS1H65LJKyVEPlBCrdxoeh1haaepVdQWkvZ+FROzAxrl+zQJutRBLqcozHzKde4MRoqoU8xZlIQnRKFqCFq5WVrufWKrUpcf0KRm5cMzmKYNMKkrUnKpaeIFJ98WNgGuz+sQoU+CpQmgKSqyknMx1YlmZiXd/WHEipmrWozXXMzZhm0LO2U6AKTbuIBqppUlBWh0zCXAPulJZhsLMdIe21RkGTZUk8GfIcpKc4zIOdJSxy3sX1BFopRhwlAElJWw/alLOLjhAbf1iUyWJkgJF1oVmBIGZiGKLa/t5OQNIJqSlQGZSUkgOFOCcwexO99DHPNycVFfmZpsrpaJClBeqiLsUAp7psVd39GhmMIVnQvKCHyqDAkpVc5gf3OfJozlUmXIWDxFYvd8gv7yQXKt+nQ6xtfZKqmK8SZNuEjcaqOg8h9Io1tHdqkiNHOBmFBUtlFk5VTAElINmdiSX11catFqcUJ4EyFMeHPOJyl9QdfjAy6uW7HVSspFruXzDs0QxivQEpSJpY6DLxO7ZfevCKVukN7WyKqIoJSJMrU6EqDkub73MewImolNdan9I6EfJtumaHGKF0hRXkYcRGpG7MNfIxTSJCFy1IBslg7kvZiX3DveBqeqXNUnMQchcbC4a/O0N5yVBBUCBr+OfKO3epPPY5PjSCpMvxEgLP7s3YA733LCC5M4JmKBN9XPI7+sKKOqmBIMtWZT8WawtyFoqqapalFSsrlrhjpprCas1dFFJJDZWNEKIKXF7jXpaOxKrZaUBR/krsLgfnOM8udMOqm/wCUfEx4Zq7qMx1dQH+ET3YJdQf19WZcvMxUbeXL4xnKDE006FLnLHiTFPfMosNAAA7a+sVKr57kcJfmLR5OrFn3pKFdRrC5eUVWpEPnVfiJSTZ+JmbXS21mjPe06UqQlJIZJJUd3YjKHsOv+kwxTWuS4KdwCAe+kATqJMwnMgkEub9b684GbJJ5tmIo6KbNmZEKADueLMEAHUtyt3LCNbNcMhBPcsT1KmHvHX4Qf/8ApwH8ICWVEE2e+wtoANoskYUsasQ9yDDauruC5AkmQcq1HhSAAg7knXsdb7DvCORRyQCXcI1GvRJ7E2gnH59YpYSmRMCNBwkjfUpfu8A4Kg55iFiygEnMGYMVKUx5MPWDCDStseKfJrMIp0IAUlAcg5eEOEn3U6luFgW7RZg8hKpi0kpIlJUsgXy2KmJ7Bdn2jMY1jiyrw5XCNCx4j6XHl6w59laBSKGvm5eNctaQAC/upSlubmcvTlGeni2HTg3Lcyj2ZphOlEkXBKR0JCSS3PQesW4xQhGQHNmUSHRawY6bAR2D1CaaUmXlKlaqIPCVEB79NLcoY00yZUEgSVgu2YFgB/IFQy794jJK7QmyTlgVU8tMogqmKt/JWnPUsLfLeHFHWSQixSoqu/ybc94X1/snKQyJlWBMUoMFKSpyXA2BBcgcoBxOhMuZLk5V+Epmy2yqfLMuS4SCFK3DKEOtPdlPP2KS0rXJoamclQJBFgOm7H5R7T1UlHC5voAHHYsRGFFYpCikJPCT73E7OFIIa1nbtDXDfaopIStCUh7lLDza0T1PTzT3ck3Bo1n6qYbIlKI5qZCR6i+/OAanBDNWFJWk5WdKGUX1DhTAHozQwXVypgCnUsa6qIAGthp5xBU+YB/RQtSXukEHQPokhTt08omtWd5DB7ewuRhq82RUtSU6pUrKOL3sqchYaabN0g3EaNCpWQgJX724CrXOjv8AG0FyMfSbzEzEHRyH/wCobjyjq1UuckmSUGYk5gUtmPQjUj7RRzdYG3Gbp8AWtLghQ1BDAHpYndw/SOxvAAkJWCq5HVWdgnKR5a9IIkV82UfEQnNJN1gapO9ng2lrkzkTCpJY8bCx4eR5t84D1tqUgKeci+XTynQmcAUuAHPE+gI3F4IxCp/SGTJy5sy1lZaxSbJB8vlC5EkCYlaVJV7rEi7E2zAlrBrxqJ1TLmSiVMopISuzAjTMOz7Q++I+nXkyNNKaqyhJZCnQXexDuWtoYMr0PlmMLZy/Jzzgitw4SlqmZ1BGQ5FCxfZJ2MU4ZL8VIE1Qy3tz04S2ukGWZJhpti3/APlKiZxpWnKq4d3baOjqr2pmhaghgkFgGVoLR0dSUvITXhgRlRlQCLtc+t4azSFIIVo125QLNXmDKYFrdYnnOViNQ0K8StHLqO2Z5GJZ5i16JSMqR0Fio8z94jLQZpCleQ5JYtEZshAWUPZNiB/4v84ZUiwygABbzjjkm5Wxm6eBCiTPQvgmKKQCWJcaFtfKB6nE50sPMQhQJYWIJPK0aH9PmI7uerBmgnE6hMinzBIK/wBpZyNnHLeK13Ykc4MnIxs/ulTEjcgkj0tBwxaX/M+aD9BChMla9SQ/qekPaHDwlIJDt84CkmaVIJnylJAKgm+mz+sey0v+1Q572F4sn1uVOVge/m/zhKieVFRDgqZyLEIT7qRyffpC9wpJoeykZkqU5e9oiqocMk6an52hca0pZLn7fn3jya+Y2TkCcxUeFgdBvmJvtATbG6bcbQxlzVaO8dNmh2ABvdRY+V9mhFU40hDS0Zk5g+Yi5D2ZtBHkrFED/io82HxIEOot9gbJIdzghYyqFuhKf/EiPfBQZfhhS0iwDK7k2bid94AkVT3DHsfs8WmpfUEP2g12ApSXcY0aUyhwIlrWNFzQSod218mgDFxWzkHNNJu3hyylAbdVmPIM+xjpMyzFRPU2PaLkr5H4vDLDwUWs0ZymwdaJqFLlkAKcm50BIv3aNvKnZgAoAlsyDYhSVpvLL7gi3WWPJXOWW11b5xampJt71+9x3h27GWt3aM57QIEuYVhOUzWJFmSRdbHqcp8zCOrpnSlYScqt9Qk7u2gtvG8q5aJrCZKCuRIL+ogSVTSZZJSkh9Q7j0MMpNL6m6sWY6ixJcshlZgk2vcdQRpD6R7VqUlnAUNFfQtqPwRZMwGSp1CYEf2kcL+VwD5xXQezBczFrlrQElsj6s2nSFlDTlnuHYnwF1C1VILAy5hvculTWcHbzgKnpQFD+sUzGYpAN17EKiuVPUiwBIT7t7wyUlM9JWkstBBINvO2kR21gaEYvBVQV65MxSJrgnV+fPq8OMOqBMUFJSxS4UNAR0jwypdZKyqGWamwO6T1/kkwLTzTIKQsMTY/6h9xeOT1MGovb3Enp7UJ8ZKkKWNCD6p2I57QT7Nzg65ZNlJuILx1aFAaPqDy5wilYnKlqQwcvdj83iul/F0+BY5wafAcTlTgqjm3SXAJ2I0AOxEKJwnyFfplJByKJSvSxv5xDEVDMlaE5Lg9Xd3h7XVANMibNSV/tUU3I5ReL/lKW+BN+gC+JRWSdSEuH3a8dDOT7QcIyzCA1hljobYvP9//AEbH+f6GSitcrisRC1WNTUgJUHB0O4h1Pm5AAfOF9bKSUOI29pkdWHcU1CfDW3Nlavr9YMp5odXb6wNjYGSXMHYxdhEoKStR0ZoTUjQuxt0M6ZUW4yMyAki1u/NoHl1aAoISxMHVAHC+sI5bk0P0+nl+BZSUAQlSyOJrDk9gI8qZjBthv9YJxGtACQQ7qbyAck+kRl4lKJyNxEO33jRVEtm5XYnqpwEsk/usObDX1icgAIJVYatu50HUwTKw5c9bhBCQbPYMOneCMTojJKF5kEoJOU6EtYtu0LFhWm+DF1VQozlEuMobo50HyjQzcOVU0SVFeVSFMs/2nT6XgEBCXnVX7i6ZY3L6lo0vs3ORNSpNgiYkpI5ExWTao7dKttGCxLEJaMrZlKTwlR0Grd4z9UhZVxa69L8o0iJc/wAWbTLAX4bsFDXLcX6ho8p1S5yMvukWdrg/aOqM9nYWSEcimULi3bWNFiFXMlSZRzG61C99H1eOkYUrxEJl5FcQznNxsGzMDpvpDzH8IenkuDbMphzf/MLPUTkr4HWnaEMvGZiZS1LSCQyUgBnUbk22a8Rp/aJwc0u42B284tqqAGU4OZSWYHVjqD1FmgGRRBww95wwN3IYE+cGOxrglLRV8D/Dq8TUkpzAbP07QRU1nhqSFKyg6ONfQQXSYSUSiklIX+1I2tcE7veDFzJCMviZlr/iBlAHU6+kQXzb7G6asBlVjkJSb8mL94MXKK7gNzezeUdUYqsJIkykDr7oHnqYVpRMKZn6hQUFi2WxDddtoaxHpJBs+bLSCmWjxFtc7CE8utVKUWBSqxOUE/ARdLqBL4JUsqSRcJuz6uYFVh5JKpYKbPcnM/K8Gy6gkM/CRUJzFLKZ8ybeZSdfKBaSgmS5maWoKAF76jcNAtVWTglAKb8uQG/eHfsjVBaFBaVJKSxf5ws8LIu1X9QZYKCmdJfKdRuOaTBGNVQmyQoe8m4ty2MEYhUokTBw/wBNdnGjnciAsVTkDgWOvIiJrwyzipIyFfWqWl7kDWxt0gHCZHiEuCSL+caemC5JK5LKlK9+WoORzij9eAppaEISS/3i6e2NRRySjtwOJcjPKBBYgXG8N8KQf001L3FwNtIR1FXkZhYj56iLMPxBTLa4IiTjwykVuVipdUpy6Q/n9o8ggLPIR0OCjQzFEpuY6V7hjo6JT7jvgDxof+mT3ERw0/0F+cex0HV+JPT/AOwW+zRdSydc31jV1B4h2jo6EfyY/qO/2AMQ0Hn9Is9iJSSZiiATzID+sdHRmc0ODSV6ilCmLW2tHy3xlKmnMom+5J+cex0VXxLP4scykgoYgEdbx3s7ZagLDMNLR0dCS+Iuh8jzH7YshrOEv1jPSw1XMAsHXbb3jtHR0Xjx+RXV4CKi0yS3JMPaOYcsu593n3jo6Jy4iXjyxXXKIqyAbWh7RSE3OVL5tWEdHQZCfyo6Uo+Mn/V9o8xVZFYGJFjp2MeR0aPLElyiqaAVObnILm5iEgugvzPyjyOhO7/zsS1O4lqZhTKXlJGmhaFWHVCzNS6lep5GOjo64fBlUaxV0Xgr2fUc5/0iOjo5ewsuQbFlFyOsE1ReVe/DHR0JAquRLhajmTfUGEtfacoDnHR0dUOWLr8IdI/9sROi0MeR0QZCPJ4THR0dGZ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3" name="AutoShape 13" descr="data:image/jpeg;base64,/9j/4AAQSkZJRgABAQAAAQABAAD/2wCEAAkGBxMTEhUUExQVFhUXFxoYGRcYGBcYGBwbGBgYFxUUGhgYHCggGBwlHBcUITEhJSkrLi4uFx8zODMsNygtLisBCgoKDg0OGxAQGy8mICQ0LCwvLCwsLCwvLCwsLCwsLCwsLCwsLCwsLCwsLCwsLCwsLCwsLCwsLCwsLCwsLCwsLP/AABEIAMIBAwMBIgACEQEDEQH/xAAbAAACAwEBAQAAAAAAAAAAAAAEBQIDBgABB//EAEAQAAECBAQEAwcDAwIFBAMAAAECEQADBCEFEjFBIlFhcROBkQYyobHB0fAUQlIjYuFy8UOCkqKyJDPC0gcVFv/EABoBAAMBAQEBAAAAAAAAAAAAAAECAwAEBQb/xAAwEQACAgEDAwMCBAYDAAAAAAAAAQIRIQMSMRNBUQQiMmFxBYGRwSNCobHw8RQz0f/aAAwDAQACEQMRAD8Axv6Qm+rRTTYY6iVxoBKOV2sI8XKuI8TrziQuymnwcFD/AJ3i5WEpCQB728HSpjtdm2j0JZTu8K9WTAAKwwbxMYcPKC6otcXeLKdJYk+kByZs2BfoUtA9Vg4ULWhuwaKUCBHVlF2gMVIoEgMNYJlYcneDEhLGLJUsBOsFzbHuwdOGJOkWfoAIslzRE/e0hNzBaKRSgxP9GItBAtvEEVQuDrGTNSB1UjRI0jiwixVQCItk1FmjJs30BxTJA6xJMkbiCJCQp+YiaVsbwb+psAcylSzgRWmSltIYKv2itKkgNC7smBRIBGkeiSBqBHk1SttI6ZMLM0Hc0gYIokgnQRISgSbRCXNUNotkrBMKpoFkDIEUqYbCDKuXyMBrkc3hrlYSeVLOwiHDyESXZg0TmSSnaHQAYU6XYpHpHIpJbFwIZVjZQ2rQDNAADw90ZMXz6GWNUi8DnC5TOEiGc0Oro2sU1SMtxDLUZkxYnBpJ2joOblpHQ/VfkNjBFU4brp+flo7E5ocZRe3+YmJaEs12ECVC8zkbRyydKgdyyScxfTpBUg5Sd2gGklqYKNmu3Tn5wdSzQXLaXhark3DwVz54Ivryi6lnm/KA1rK1OBYRdKW9iWeFruYtTNLEmKykjW7xFCgXTyhiqQPAzjtAjEarBky3QWF47wCBlN46gCgbxfUJI84aXFGqhfUy8ukHUMogvs0Uz0XDwXTzGF9ICoGLIqAJNmPOAJskPDWbMQSHtygSYBmIEDdg0sFdPI4SSdIM8HOkKSDF9GgAMrQxZMniWWTpDxl5GcXVixFOoBUQkVB0PrBK5hcl2G8AyPeJFxu0UhpT1H7VY0dKU62oOUcwyjWBKlJRtHiatlugW2eLpeJJWXUGvDT0Zxe1p2aejOLpoHlVNi4iCJqnsIZrmoNgBA0wHYRDa1hi7X3JSKkMQdeURqJbDOA0V08tySReKauetQ8M6c4ElihWghM8FimLajR/hC6lXkVlPkY8mVZUTyB1h4ppZM1JYYcKgM7R7PrCosCwgdNUkJI1BF+nWKsOCVp4ubAwXmqYVjkLq3Z+kUS5aFZSX1jkzA5lvaKgpnAu30g8sEkuUOVUSC4B20EI6qjUCzWOn3iP6lSVkuUiOmVbkkkuNIruRqKkoa146LxiUs30/Lx0LtibJaFgP+fn+YmhQAJI1+sUTphUEZR0PU7x7+rSzG+tolKQXwGpmZmOnT5RYCk+esJK2odiLM0MaWqSpPUaxoyvkVl8gWUAmwJgREshWYi20SpashJbncRcmodN2F4Ruxox3EPCYE8zpDELHhFHnACF8WZnvaI1NRzteM24obEWSl1lz6CKUVWY63EVrlJuUmKaOWysxG8TUtwqDkVOxuYvBBD6CKjJS7vrEqmUpk5EqUH2BI+EMrfAKtkFyiSkqsHghYGYkaCLZqlqAeUvl7phVMqVy1HMhWUc0kPD9KTdUUjpbnSDErOrx7OmkKDxTkSU+JcA2CesHUdCFAHpHf6P0K1cz4R1+n9LutzeCE6UVEIbW/lyhlJoACbbNEJFLlmpUdNIeiVHr+m0+jDadEf4UdqMziOHNLtzjyjwpxmMN8VGaWWBHE0HSqfKjyaKOnqKQz1MqXcy0zD2HI84swNBWS+z3MO62QAkvo14WYdVZJWYi2YjyeOP8QUNiff9ifqJRcb7/sCVD5m5GAMxzlw6T8Ia1NYm5Ac7QnExS+gdjHhTpcHmSw8DSVQBRCn20iUyiQymDH5wvAUDwkhoJnTGyqJLmKKdqjZlz2BKejcKtEV0YSv3m04ecN1qKRcAPAa5iZmZg+UhjzbbvAVJ0NSUfqDnClA5gQ+8VJkZV5nDPDKdUuop6Ow66QtXRKmbkdPr8YMs8CO2getlpXmyk5n8o8MwBpbOUjU+sG4bRFIZY3JfpAdbThlqB0FuerQe2AWKlT0vtHQOJJjoWl5BuZqlICGGocl+pu0CVSEgAjQ+vbtFsiWspVlIU7nr0gYS1KluoEEKZjEpJtsu9rgl3I1slIQli6jdosk8EsDdWsF4dIkrAzHjv8IrnYQpZKsz/wBo0PWKx08ckXHJ4WQkjNqIiEJASq6gNYjMw6ZYKF2g7DpZQSmYklCgx6cjC7UsloRSfJKVVJSB4Y4euo6GKMXpSvjQ/UcusEVmBrkKSoEmWoO+r9O8H0CeIZQVAi/TvCuL3CuPuozWHIVnYveNJQYGVqYlgoeZPyENKfD0PmKcyhowLC4Btz78jDSkqgkcQKSXAzJIGg39Wi8PT5tloaGPcAU+DpCSyA6Rycv0eGVGjKEJIIbjNuQYfMekXGodhoT8v94mS1xazE8+YjojFLgtVKkDTFJurbr8PvEs3A7BzZIIsSfsLx7XKQocRyqSHtoe42imnU5zm2WyR8yeph7d0DsSXhUpQHiICj/Jt+jRUcLCfc05QwlzH7b/AGj2YsIuSw/LCKw1ZQ4NGTXAmmSXs14KpVZk9RYxGpmkl9OXP1hbUVSpSwpAfNYp+sXl62EYNzxRZe9UHV8rMqUnmpz5QcuXduUJFLqc4WySzsOhFo8rcXUrNLQGmMNd31aOXQ/FtDVe1PIZabwC4/XAky0m2/2ganplrCWTwgb6Q6wrAAkZ5l1G7QzmywzANHX/AMfqy3anHZEdtyuX6GBrMLUklj9hA2UoBUA7ekanE5Kf3EnoISLmSr+9LbTr3EJ630mmtO4Kv3H19KHTTiqFkzEVKbgIs0VLriSH1TpFk6YsOQyg+3wtE5RQlObK6ibvHjNZs4XADxWrXN4iSDy2tA+A4oCrIS5e3cX+kGmnUtJJaynDcjYiFVFgxQvPckF25X3hnsa5+wrVmzyDxMw1I+W0eTJgF+pY99RAVPUFSwwsLE9xBUulM9K0+6L8R0vt3jaawZK8IUUvtCszchQQEnfUg9OUXVv8R7yj8P8AeA6eVMQpsrkqLq6Drygmaopm5iQWSBYuxe/weNL3OkHarAl0s0knLHQ2MyabhKSDpHQ22IuxguG4jlBdDl8qWsDf8vDhdCtTKCwHD5CISop1qmISEWBDkhgBqbdobYpUXygh9D0FmHR/kI0oQUbY06SSPagBIYJSrmoW8u0ATZxQQtII5h+UX1NOnIlSpjhy7adGgAZVKCcyjcfHboISmMoWOVrRMPDNYsCyx8AY5KF3CuVjqPWKqKQta1JlyDwk8RLgsW12FoY16RJKc6UcWqUrO2ojSjeRpaRfhWJulUmaCUgFiz9g/eDMIkMBsHO2p/BCetxcFDISJcsqBATcks1z8fODaKvSCxdikXDt2fyjp0Y92ViqWTU0twCkp7D784mqqCgd+n0MJZWMJKnPCeXyuI8oKxN1C2ZRVrzL+kdLaQaB0TClZTdKdbm/RI5D87tZVQpYA2H5b7xnsWnBU5DB2Dn1bU+cMaCoOmb0L+pFvmY55YKrKsNqUgDqNf8Ab7xAIEz+oCcwIBD9LKCXYHUWimfPsbfTzgXB6k+KUpYBTg79QXPUfGDeBWh5MIQAXc8hFSgTdWu3IRUxezqUDcn59Ikia5ZNzz2H51hxCS0WvYfnoIW1BYuBbrB8xQF1H16cvx+0KqpaTp9/8fGEnFSVMaLoZy54YcjCybVAThdm1AF+hflC6dVLSGQCeh3eziCvZpRUv+r740fVo8X0v4XqR9RcfijqUlts0SMQltdYEB1OKyN1vDfwZatgPlAdRg6D+xJ8mMfZReDnTVmcxHEEqHBod9BGfp0ZiplJKgdI0deJYlqZNkuCNw2sZmTOQoOEs4LevPmNY8/1mvNra+BdaT20+CqsRlKlEdP8xVJJWjKXI2fY94a1ckqlJWgOc1wbX3I+bQHUVgQhkJdSTcNe/wDmPNlxhnM5UqQBPoJ8lQSHGYO7uk94LpkKU4Nn1IMSr66apCRl4gkluzuPQQBh9VM8RKLqVNtkIuH1P5yguO53RPbLwaPDsL4yhKnDAnobXPlA3tbiQlJEuUWSg8XNSiOfT80h7VJFLKUEMZswkuef/wBUj6c4SysOE5ytKVoP7ma/NI33vpFNtY/X7eB6zgQYetUx1KzrA2DnzIG0aDDpctSSx1BLNcjRmgOuxMUwCKWU4/nqH6bnvCrD1qM7MpwFJLAm7kupQbRI5xumBwpc5CDSHmsdGMdFhxOeLBSSBYG8dFfYSoZq9oUsyRnWS/MXAtbQdzAkkmdOGfRsymDAhOo6AQKtOVSiRpsGPVhs5h77NVf/ABFggkMARZKE6s/Ms3+kxz1ueeCiTbuRKRh02oWoop1BAT7yzlSGsGfpu0GSaGkpQ6v6k2xygkh9rmAsa9rlLOROYJfUQCuXoouxSFOdS72+ES1dRxXtX5hep4/UYYj7QrlqTLQGJ4sw0AL2/wC74RTPpStlMAo+8r7RRhM6XMCipGVaOFzoUbfOC5VQV2AZJNubA6+vyEUTSj7uTPWkngS1QIChoUukdCpw/oPjFUvElJACgQe0U4lOUFqV+0qA7XLP5RcipBTrcaeW3o0dGm6idqWEMaEqN1EgbDnzeGIxHKGcev8AkRmxiDCxcHYwLVVzlg78t+wI1jXYaNDKrs8zMwPJyR9xuIcSKlXIAeX3+kZ7C0lrZFE7FgfQ6/GHACgm6GHW/wALROeWPwgyfUHv2BPzt8I8oKxWeWA5Gbm3IXDjnCWdNVz8raeekE4bJC5kscmOicu6r3J16Q90hGjUVU5iQo2H7UW9Tcn4d4HFd+1AyjkPz43iioqEgsE525WH1+kDy0zFXSMo/tH/AMzYRtOVoRrIVOVfiUPMv5MLvAdRWDke5t33+kEJpE7kqP8Aa6vVf2gWpkgaBA34jmN4q+DIDFSolwH7X+MbGZQCfKRNRwzAHB5HcHpGQRLUS5J9G+cO8MxbwE5XzE6JF/l5RT0s0p0+5Tl4CaeuzOhXBOTqk6HqIEm45MQopLBQ0fQiCKlCqguqQQRouwPxYwHN9npkwjOpBA04iFerGO7V1IwVxavwGaUVffwZjHMXX4rjhTMDKGzkMVCEFCsvl25E/EHYxv6/2EQuwnEHW4ceriIU3/46lpIJqF/3AJAB6BzaPN131HaIakt3HAqw4gpMsmyrg8jyhbVyppXwlmBSodR7qvP6Ruaf2TlIUlpiykXAYP8AK8Tn4BKK86VLCv4uAFDbaOCOhNM59krMZlmpyggqJAYgX190xqsJwhMoqnLSPFUL290HVIhpIloRxJDc3uofGKKieVOdB+bx2aemo+5h2sT1+HonLTMmucjlKSWABFwrmLOR68ozftBjC5iWkLCJemY8ObZLOGyWLc2hzWY5K4wwUgJsP5qfTtC6pMpaQspcKSGllsqd9N/lCdWI1qgLDkTZsseIkvmZ7EFtw0XZpUolRSMym1fOQCw4XsnvyjyRiuVKkh7HhKQAEuB5AfjQkrKtS5vuniDFaQ97Fy2/zgwe8yyhnNnoJJUkA8hKLR0IVVqknL4U5TblwT5NHsP05+f7A2IdyKhaSkgJYHVnBHIvYg8+kaBOIy1EhwCLFD3G/pdweReMtUH3kzVghwUpluG5g7N6wxwdcsjwpicqGBSzhd7uFnUXdi+tmjmhj6kH4sLqamSAWZxpaxjsSqx+npZglqUVeInVmyTGDgd4KVhkuTLM1DzEhJLs6mGrj88oH8RU3D5UxDOmeobCxD68nb1gNS5YYqrwDYaoKTxJAJJFk2Jdntqwa5gvEKwSiUpS/DZXwsNdXHUiB6ibklIKVNnypytxFRIDE7C+kEVEolXiWJdk7BOUsFEm2rnyENBP9TNJsSTmPCq4PvD0+OsKFS5idDmTte/pzvDas1Ym4IL9Dv6GA1joLRSLo9BZQs8KYb6Dqw1c6anSC6KnILvmI2dh/wAu+m+t+RjwKymwts/J7D1+IiwKA38jb0/xDyn4HSGsioTu46HiHrb5RdNrR+0pHQWhOuqIsfiH/wAj4xTM0cXHQ/TX4QivuGkOk1zliSx5Lyjq4AvDPDa9IUVFAASCQHYOrRwHez3jGyydS48tfvDHDKhwXsHu7h/IQWsCujWS69RulA7lJPoZjAekWy65SveW7bD+ofQAJHnGfNdKSxykkbsw9VEmKzjajZMtIH9zrP2EZMV0a41IDOxP96n/AO1PDEl1K1CysqeSUBPzjC1uITsr+KoAagcI/wC2ABjAVrnPckw63NYQto3K1pDhSr/6x8k3MeYYQJoKQ5BuTYDsOfeMnSVKlG3CBtv3eNNh1WlDf3DUPr+d421rkO42sicvdu76/CL0hTXA8jpGbk+0Cbdvh9YIT7QByH5ennGsFM0BNm+Y+ojlqYav3P44hAPaAFrduvURGdjQPK+557h4Fi0x5MN7mwuxf/eK133ZjwudP7XhEvFgxObbnf5xxxYtrw63vqCGjbjbRlWKZ+e93f7GKMucFKhYhj1eAjiWgIaDaWcDv5f53grOBWqPm/tNSmRMyNZITc2d2Gbpv6GKptZmASghKRYrIPmUjc940/tlSiblUElTBiHAJuCNPPreMWsnQhhyZmb80iEoRv7HPLDDAuUk5UzVZRuU6nc+rwwwyQt0CUVzfEd8hIIbVeZmQAGcktzELcMwYzrlQRLditW52SkfuP4YMWubJExIWrwjlOUF7JOUpb/mfq0PGrK6eTQyJEpKQn9TMW1swZi3dYfk7X1joycoJIcqmJO6QUgDtHRRw+pUXq8R80skoHvKIAHTcnV40WDUs8yUFSEqyBSDxDMQFOghuHRTa6ARZg8tSlTJISUo4lJJZyoAMR0bNZMTqKuaFGTNUoEBkkH3rMB3b5RCWo9uEcraaoHBngpmJWZZDsEKdQLsQoaH0aG8meZ4mJKEITZyOBJW4UtVnYlpT5evOAZaAgI8VKgsLUAkKUMyVAACZ/H91td7ParxFLlqKE6lalMGSnMphfZwhAA6QKvkeEc12LFy/wCulCkhBl3ISXZShYFTnNYKv/dAUmegkTFrytNV5jS/QEk+QhnIbKzWAUpwzH+N+iVBLH+MZ6a4JSxDpUCdVEBYUnX/AE6CKRXurwBctl2LVYXNK0ZilgCSGFrWGwZhAqZxfnZj9fztBFFTZlFHUMNzziyuwwyti3y6QxfSneGL5yrN6fn5pAy5xA1i+YmApqDDRSLvBy6g73/PSPAsbGKspiQHaK7UI5BP6pgQNYlQTikkqNuuvlBCMKK5YXLLsHWlrpf3VhtUEEX2NiNCSaTCAlisOdcu/nyGkLJxSoST7sFRWZy5SrKLc+0Xqn24E3PMgD5xqMMpUAf1EhKDcpAbY2d3D3AA+7hT5KFLtLyJfQEkM7FRJ95XX6WialB9gRe7gy65MyY7ktyH2i+RhunxEaqjw8XVmTlNhdmN305fWGOSUCGWDcBhvmLDXW4g9Z8IekjK09KAxu25/NINQi4AsDttbf8AxGqThabnKkhxZvwR7Lw4BjlHPQD5wHNhwZpElVrEhPf4NHjsVFuzv8DGwkCWgDMtIaIhMlYyhSVF2IPfrAUjbjJhmY66v+aRFU0ZhyA2YXjTVOCSi7AX5GFkxEmWQCQ+jC/xgs25FNElSiCLEg3N36NtDCkw9LJUdxcn4QiqfaaRKASDdPIObWhTN9rpinMtFn1Ve+pASGAO8OosRs3WWSFJ1I5sW9dIWpxTwZ13KSW69/rGWlYxWLVxKKndgWSBluRYXf6QV+vQQk5kqWWs5cHdLM5+ECWBW6Q/9op+SbZ7jNc2IULelx5QskUSZ4UtZ4EKALG7sCJY7i55C/KIYhjEtaZSSM60WOo4Ts2tmgTG585fhimKckoE5ZbBRUfeKkKLnQDQ6QrSk/Amx5bGknDlLWlKnKBmLpyy0pH7UnMToSOLfrtXiACStDhTixDlPUbHTttHUVdMTMTKnS1BSgwUAcijlBUnoR6Fto9rMLUWyBQDk2fcuSDtt0tAa4MpdpGWWtL2kLHcP846NEuaslylJPVibW/ifnHRXc/A9x8j2TgCJU5EwKUQ7h5ilbaMQXDE7/4TY+CtyDxou41tyL2NgRv8Y0s1CEjkMrCULAJ5WsgaWGu5MK5tNJVMyLSQCkAMVXJIYOIn05KOSUqlJUZ6lxBZUFcSlhwTe+YEBTbm8MqPFTTUq5cyXxLUVFveuGSkjQFg7auRaLpns9NkLJlJupxnzZQlP8UhySXGrduZZ4D7PLMseKbkklxx32PIi1y51icYZvgZXZnZdcsHOMqdmuS3nbS9oNoMGnVM1TpKZbk+IQ2qbBL+9qe0bzD/AGekSiDkGYMATf0BsC/IQzWwDCH6ebDSEGHYHKkgBIu1yq6j1J/NY6roEqBtDOauBVTuMI3uo9AGAHQkkehhsGMPivssSeDh7aQkrfZ5afdWDYPbffTbfzj6Pi83LLJuT7o6QiNQhEl5hIynQN5fL4RNzcWN1M0zDjA5p1b0hjTez2UBS+IuNXbVtvvDenxeWssWSFGxd+wJg+fMGQ3caWN32gPWfDA9WKdAFOtMtKZiffL5QCWGqb9ALMdet4qogVKuHJJP3UTyEVFQUTp2GnQDp+bwZIqpSUv4qElJ4jm0IN0uOUI7eEJmbGLZchB906+Wp+HkIqxVCS0yWEuSQr+0hL+hF/TnCer9pJaWljjWoslhZiWQp9NGMUYVWTPHImaLLKG2VOh/6X9YMoUk0M6VUWY/LMqUlBLCVLdX+tXGoD+5ygeUEezsgqkDOOJTknoWZLfm8DVk9E/MuYSpIUChIGpPNv2hgq/TtBmF1uVaQbcvO/1gOWKJ6kmsAsvFanOuWxShBup7NqGG5ZrbRRP9pUJBBmKUen59YKxucJkxTJmKl6slKg530DkQOmhlHKRKSNwCghXQr6cgR1NtX3RvKDvk+SVMvOAspOfVKSS4fRag++oHnCafPmFZTK8XxHPJifM8IhwvD5qiSJvhkFw3GpR/kouPTSDMPoz4iikkqX76gAkAsAWBJ5PAUlHP9AKbvkS1H65LJKyVEPlBCrdxoeh1haaepVdQWkvZ+FROzAxrl+zQJutRBLqcozHzKde4MRoqoU8xZlIQnRKFqCFq5WVrufWKrUpcf0KRm5cMzmKYNMKkrUnKpaeIFJ98WNgGuz+sQoU+CpQmgKSqyknMx1YlmZiXd/WHEipmrWozXXMzZhm0LO2U6AKTbuIBqppUlBWh0zCXAPulJZhsLMdIe21RkGTZUk8GfIcpKc4zIOdJSxy3sX1BFopRhwlAElJWw/alLOLjhAbf1iUyWJkgJF1oVmBIGZiGKLa/t5OQNIJqSlQGZSUkgOFOCcwexO99DHPNycVFfmZpsrpaJClBeqiLsUAp7psVd39GhmMIVnQvKCHyqDAkpVc5gf3OfJozlUmXIWDxFYvd8gv7yQXKt+nQ6xtfZKqmK8SZNuEjcaqOg8h9Io1tHdqkiNHOBmFBUtlFk5VTAElINmdiSX11catFqcUJ4EyFMeHPOJyl9QdfjAy6uW7HVSspFruXzDs0QxivQEpSJpY6DLxO7ZfevCKVukN7WyKqIoJSJMrU6EqDkub73MewImolNdan9I6EfJtumaHGKF0hRXkYcRGpG7MNfIxTSJCFy1IBslg7kvZiX3DveBqeqXNUnMQchcbC4a/O0N5yVBBUCBr+OfKO3epPPY5PjSCpMvxEgLP7s3YA733LCC5M4JmKBN9XPI7+sKKOqmBIMtWZT8WawtyFoqqapalFSsrlrhjpprCas1dFFJJDZWNEKIKXF7jXpaOxKrZaUBR/krsLgfnOM8udMOqm/wCUfEx4Zq7qMx1dQH+ET3YJdQf19WZcvMxUbeXL4xnKDE006FLnLHiTFPfMosNAAA7a+sVKr57kcJfmLR5OrFn3pKFdRrC5eUVWpEPnVfiJSTZ+JmbXS21mjPe06UqQlJIZJJUd3YjKHsOv+kwxTWuS4KdwCAe+kATqJMwnMgkEub9b684GbJJ5tmIo6KbNmZEKADueLMEAHUtyt3LCNbNcMhBPcsT1KmHvHX4Qf/8ApwH8ICWVEE2e+wtoANoskYUsasQ9yDDauruC5AkmQcq1HhSAAg7knXsdb7DvCORRyQCXcI1GvRJ7E2gnH59YpYSmRMCNBwkjfUpfu8A4Kg55iFiygEnMGYMVKUx5MPWDCDStseKfJrMIp0IAUlAcg5eEOEn3U6luFgW7RZg8hKpi0kpIlJUsgXy2KmJ7Bdn2jMY1jiyrw5XCNCx4j6XHl6w59laBSKGvm5eNctaQAC/upSlubmcvTlGeni2HTg3Lcyj2ZphOlEkXBKR0JCSS3PQesW4xQhGQHNmUSHRawY6bAR2D1CaaUmXlKlaqIPCVEB79NLcoY00yZUEgSVgu2YFgB/IFQy794jJK7QmyTlgVU8tMogqmKt/JWnPUsLfLeHFHWSQixSoqu/ybc94X1/snKQyJlWBMUoMFKSpyXA2BBcgcoBxOhMuZLk5V+Epmy2yqfLMuS4SCFK3DKEOtPdlPP2KS0rXJoamclQJBFgOm7H5R7T1UlHC5voAHHYsRGFFYpCikJPCT73E7OFIIa1nbtDXDfaopIStCUh7lLDza0T1PTzT3ck3Bo1n6qYbIlKI5qZCR6i+/OAanBDNWFJWk5WdKGUX1DhTAHozQwXVypgCnUsa6qIAGthp5xBU+YB/RQtSXukEHQPokhTt08omtWd5DB7ewuRhq82RUtSU6pUrKOL3sqchYaabN0g3EaNCpWQgJX724CrXOjv8AG0FyMfSbzEzEHRyH/wCobjyjq1UuckmSUGYk5gUtmPQjUj7RRzdYG3Gbp8AWtLghQ1BDAHpYndw/SOxvAAkJWCq5HVWdgnKR5a9IIkV82UfEQnNJN1gapO9ng2lrkzkTCpJY8bCx4eR5t84D1tqUgKeci+XTynQmcAUuAHPE+gI3F4IxCp/SGTJy5sy1lZaxSbJB8vlC5EkCYlaVJV7rEi7E2zAlrBrxqJ1TLmSiVMopISuzAjTMOz7Q++I+nXkyNNKaqyhJZCnQXexDuWtoYMr0PlmMLZy/Jzzgitw4SlqmZ1BGQ5FCxfZJ2MU4ZL8VIE1Qy3tz04S2ukGWZJhpti3/APlKiZxpWnKq4d3baOjqr2pmhaghgkFgGVoLR0dSUvITXhgRlRlQCLtc+t4azSFIIVo125QLNXmDKYFrdYnnOViNQ0K8StHLqO2Z5GJZ5i16JSMqR0Fio8z94jLQZpCleQ5JYtEZshAWUPZNiB/4v84ZUiwygABbzjjkm5Wxm6eBCiTPQvgmKKQCWJcaFtfKB6nE50sPMQhQJYWIJPK0aH9PmI7uerBmgnE6hMinzBIK/wBpZyNnHLeK13Ykc4MnIxs/ulTEjcgkj0tBwxaX/M+aD9BChMla9SQ/qekPaHDwlIJDt84CkmaVIJnylJAKgm+mz+sey0v+1Q572F4sn1uVOVge/m/zhKieVFRDgqZyLEIT7qRyffpC9wpJoeykZkqU5e9oiqocMk6an52hca0pZLn7fn3jya+Y2TkCcxUeFgdBvmJvtATbG6bcbQxlzVaO8dNmh2ABvdRY+V9mhFU40hDS0Zk5g+Yi5D2ZtBHkrFED/io82HxIEOot9gbJIdzghYyqFuhKf/EiPfBQZfhhS0iwDK7k2bid94AkVT3DHsfs8WmpfUEP2g12ApSXcY0aUyhwIlrWNFzQSod218mgDFxWzkHNNJu3hyylAbdVmPIM+xjpMyzFRPU2PaLkr5H4vDLDwUWs0ZymwdaJqFLlkAKcm50BIv3aNvKnZgAoAlsyDYhSVpvLL7gi3WWPJXOWW11b5xampJt71+9x3h27GWt3aM57QIEuYVhOUzWJFmSRdbHqcp8zCOrpnSlYScqt9Qk7u2gtvG8q5aJrCZKCuRIL+ogSVTSZZJSkh9Q7j0MMpNL6m6sWY6ixJcshlZgk2vcdQRpD6R7VqUlnAUNFfQtqPwRZMwGSp1CYEf2kcL+VwD5xXQezBczFrlrQElsj6s2nSFlDTlnuHYnwF1C1VILAy5hvculTWcHbzgKnpQFD+sUzGYpAN17EKiuVPUiwBIT7t7wyUlM9JWkstBBINvO2kR21gaEYvBVQV65MxSJrgnV+fPq8OMOqBMUFJSxS4UNAR0jwypdZKyqGWamwO6T1/kkwLTzTIKQsMTY/6h9xeOT1MGovb3Enp7UJ8ZKkKWNCD6p2I57QT7Nzg65ZNlJuILx1aFAaPqDy5wilYnKlqQwcvdj83iul/F0+BY5wafAcTlTgqjm3SXAJ2I0AOxEKJwnyFfplJByKJSvSxv5xDEVDMlaE5Lg9Xd3h7XVANMibNSV/tUU3I5ReL/lKW+BN+gC+JRWSdSEuH3a8dDOT7QcIyzCA1hljobYvP9//AEbH+f6GSitcrisRC1WNTUgJUHB0O4h1Pm5AAfOF9bKSUOI29pkdWHcU1CfDW3Nlavr9YMp5odXb6wNjYGSXMHYxdhEoKStR0ZoTUjQuxt0M6ZUW4yMyAki1u/NoHl1aAoISxMHVAHC+sI5bk0P0+nl+BZSUAQlSyOJrDk9gI8qZjBthv9YJxGtACQQ7qbyAck+kRl4lKJyNxEO33jRVEtm5XYnqpwEsk/usObDX1icgAIJVYatu50HUwTKw5c9bhBCQbPYMOneCMTojJKF5kEoJOU6EtYtu0LFhWm+DF1VQozlEuMobo50HyjQzcOVU0SVFeVSFMs/2nT6XgEBCXnVX7i6ZY3L6lo0vs3ORNSpNgiYkpI5ExWTao7dKttGCxLEJaMrZlKTwlR0Grd4z9UhZVxa69L8o0iJc/wAWbTLAX4bsFDXLcX6ho8p1S5yMvukWdrg/aOqM9nYWSEcimULi3bWNFiFXMlSZRzG61C99H1eOkYUrxEJl5FcQznNxsGzMDpvpDzH8IenkuDbMphzf/MLPUTkr4HWnaEMvGZiZS1LSCQyUgBnUbk22a8Rp/aJwc0u42B284tqqAGU4OZSWYHVjqD1FmgGRRBww95wwN3IYE+cGOxrglLRV8D/Dq8TUkpzAbP07QRU1nhqSFKyg6ONfQQXSYSUSiklIX+1I2tcE7veDFzJCMviZlr/iBlAHU6+kQXzb7G6asBlVjkJSb8mL94MXKK7gNzezeUdUYqsJIkykDr7oHnqYVpRMKZn6hQUFi2WxDddtoaxHpJBs+bLSCmWjxFtc7CE8utVKUWBSqxOUE/ARdLqBL4JUsqSRcJuz6uYFVh5JKpYKbPcnM/K8Gy6gkM/CRUJzFLKZ8ybeZSdfKBaSgmS5maWoKAF76jcNAtVWTglAKb8uQG/eHfsjVBaFBaVJKSxf5ws8LIu1X9QZYKCmdJfKdRuOaTBGNVQmyQoe8m4ty2MEYhUokTBw/wBNdnGjnciAsVTkDgWOvIiJrwyzipIyFfWqWl7kDWxt0gHCZHiEuCSL+caemC5JK5LKlK9+WoORzij9eAppaEISS/3i6e2NRRySjtwOJcjPKBBYgXG8N8KQf001L3FwNtIR1FXkZhYj56iLMPxBTLa4IiTjwykVuVipdUpy6Q/n9o8ggLPIR0OCjQzFEpuY6V7hjo6JT7jvgDxof+mT3ERw0/0F+cex0HV+JPT/AOwW+zRdSydc31jV1B4h2jo6EfyY/qO/2AMQ0Hn9Is9iJSSZiiATzID+sdHRmc0ODSV6ilCmLW2tHy3xlKmnMom+5J+cex0VXxLP4scykgoYgEdbx3s7ZagLDMNLR0dCS+Iuh8jzH7YshrOEv1jPSw1XMAsHXbb3jtHR0Xjx+RXV4CKi0yS3JMPaOYcsu593n3jo6Jy4iXjyxXXKIqyAbWh7RSE3OVL5tWEdHQZCfyo6Uo+Mn/V9o8xVZFYGJFjp2MeR0aPLElyiqaAVObnILm5iEgugvzPyjyOhO7/zsS1O4lqZhTKXlJGmhaFWHVCzNS6lep5GOjo64fBlUaxV0Xgr2fUc5/0iOjo5ewsuQbFlFyOsE1ReVe/DHR0JAquRLhajmTfUGEtfacoDnHR0dUOWLr8IdI/9sROi0MeR0QZCPJ4THR0dGZ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5" name="Picture 15" descr="http://www.gizmodo.fr/wp-content/uploads/2012/03/Fotolia_2287283_Subscription_XL.jpg"/>
          <p:cNvPicPr>
            <a:picLocks noChangeAspect="1" noChangeArrowheads="1"/>
          </p:cNvPicPr>
          <p:nvPr/>
        </p:nvPicPr>
        <p:blipFill>
          <a:blip r:embed="rId3" cstate="print"/>
          <a:srcRect l="11888" t="9186" r="8005" b="6496"/>
          <a:stretch>
            <a:fillRect/>
          </a:stretch>
        </p:blipFill>
        <p:spPr bwMode="auto">
          <a:xfrm>
            <a:off x="5810865" y="2418738"/>
            <a:ext cx="2098294" cy="14748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14400" y="723900"/>
            <a:ext cx="7315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685800" y="1351508"/>
            <a:ext cx="7848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 terme "</a:t>
            </a:r>
            <a:r>
              <a:rPr kumimoji="0" lang="fr-FR" sz="24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embryologie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signifie l'étude de la formation et du développement des êtres vivants.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Toutefois, il est rare d'employer le terme dans le cas des êtres unicellulaires, même si ceux-ci peuvent passer par différents stades durant leur vie. On parle plutôt de cycle cellulaire ou cycle vital. </a:t>
            </a:r>
          </a:p>
          <a:p>
            <a:pPr marL="0" marR="0" lvl="0" indent="0" algn="just" defTabSz="914400" rtl="0" eaLnBrk="1" fontAlgn="base" latinLnBrk="0" hangingPunct="1">
              <a:lnSpc>
                <a:spcPct val="100000"/>
              </a:lnSpc>
              <a:spcBef>
                <a:spcPct val="0"/>
              </a:spcBef>
              <a:spcAft>
                <a:spcPct val="0"/>
              </a:spcAft>
              <a:buClrTx/>
              <a:buSzTx/>
              <a:tabLst/>
            </a:pPr>
            <a:endParaRPr lang="fr-FR" sz="2400" dirty="0">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t>
            </a:r>
            <a:r>
              <a:rPr kumimoji="0" lang="fr-FR" sz="24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embryologie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est</a:t>
            </a:r>
            <a:r>
              <a:rPr kumimoji="0" lang="fr-FR" sz="24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donc</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l'étude du développement d'êtres pluricellulaires, résultant de la </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reproduction sexuée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de leurs parents. </a:t>
            </a:r>
            <a:endParaRPr kumimoji="0" lang="fr-FR" sz="2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62896" y="4921056"/>
            <a:ext cx="8001000" cy="1143000"/>
          </a:xfrm>
          <a:prstGeom prst="ellipse">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Rectangle 1"/>
          <p:cNvSpPr>
            <a:spLocks noChangeArrowheads="1"/>
          </p:cNvSpPr>
          <p:nvPr/>
        </p:nvSpPr>
        <p:spPr bwMode="auto">
          <a:xfrm>
            <a:off x="457200" y="493947"/>
            <a:ext cx="822960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buClrTx/>
              <a:buSzTx/>
              <a:buFontTx/>
              <a:buNone/>
              <a:tabLst/>
            </a:pPr>
            <a:r>
              <a:rPr lang="fr-FR" sz="2400" b="1" dirty="0">
                <a:solidFill>
                  <a:srgbClr val="0000FF"/>
                </a:solidFill>
                <a:latin typeface="Comic Sans MS" pitchFamily="66" charset="0"/>
                <a:ea typeface="Times New Roman" pitchFamily="18" charset="0"/>
                <a:cs typeface="Times New Roman" pitchFamily="18" charset="0"/>
              </a:rPr>
              <a:t>La r</a:t>
            </a:r>
            <a:r>
              <a:rPr kumimoji="0" lang="fr-FR"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eproduction asexuée</a:t>
            </a:r>
            <a:r>
              <a:rPr kumimoji="0" lang="fr-FR" sz="2400" b="1" i="0" u="none" strike="noStrike" cap="none" normalizeH="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ts val="1800"/>
              </a:spcAft>
              <a:buClrTx/>
              <a:buSzTx/>
              <a:buFontTx/>
              <a:buNone/>
              <a:tabLst/>
            </a:pPr>
            <a:r>
              <a:rPr kumimoji="0" lang="fr-FR" sz="2400" b="1" i="0" u="none" strike="noStrike" cap="none" normalizeH="0" dirty="0" smtClean="0">
                <a:ln>
                  <a:noFill/>
                </a:ln>
                <a:solidFill>
                  <a:srgbClr val="0000FF"/>
                </a:solidFill>
                <a:effectLst/>
                <a:latin typeface="Comic Sans MS" pitchFamily="66" charset="0"/>
                <a:ea typeface="Times New Roman" pitchFamily="18" charset="0"/>
                <a:cs typeface="Times New Roman" pitchFamily="18" charset="0"/>
              </a:rPr>
              <a:t>(non sexuée, pas de mâle    et femelle   )</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Est fréquente chez les unicellulaires</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 mécanisme de la </a:t>
            </a:r>
            <a:r>
              <a:rPr kumimoji="0" lang="fr-FR" sz="22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mitose</a:t>
            </a:r>
            <a:r>
              <a:rPr kumimoji="0" lang="fr-FR"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équationnelle assure en principe la transmission conforme de l'information génétique, les nouveaux individus étant identiques à leurs prédécesseurs.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Certains organismes pluricellulaires se reproduisent également par un simple processus de mitoses successives suivies d'une fragmentation de l'organisme parental, le fragment détaché du parent constituant le nouvel individu.</a:t>
            </a:r>
          </a:p>
        </p:txBody>
      </p:sp>
      <p:sp>
        <p:nvSpPr>
          <p:cNvPr id="3" name="ZoneTexte 2"/>
          <p:cNvSpPr txBox="1"/>
          <p:nvPr/>
        </p:nvSpPr>
        <p:spPr>
          <a:xfrm>
            <a:off x="963772" y="5121302"/>
            <a:ext cx="7199249" cy="830997"/>
          </a:xfrm>
          <a:prstGeom prst="rect">
            <a:avLst/>
          </a:prstGeom>
          <a:noFill/>
        </p:spPr>
        <p:txBody>
          <a:bodyPr wrap="square" rtlCol="0">
            <a:spAutoFit/>
          </a:bodyPr>
          <a:lstStyle/>
          <a:p>
            <a:pPr lvl="0" algn="ct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Dans la reproduction non sexuée il n'y a pas de brassage de gènes.</a:t>
            </a:r>
            <a:endParaRPr lang="en-US" sz="2400" b="1" dirty="0"/>
          </a:p>
        </p:txBody>
      </p:sp>
      <p:pic>
        <p:nvPicPr>
          <p:cNvPr id="5" name="Picture 2" descr="https://encrypted-tbn2.gstatic.com/images?q=tbn:ANd9GcREDvdlvtppwh9Uq6uKwy_f9iQbNzA3rQWnDW-1a4CU1D-z8aZLbwZ2BcJ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70030" y="924695"/>
            <a:ext cx="526787" cy="421849"/>
          </a:xfrm>
          <a:prstGeom prst="rect">
            <a:avLst/>
          </a:prstGeom>
          <a:noFill/>
        </p:spPr>
      </p:pic>
      <p:pic>
        <p:nvPicPr>
          <p:cNvPr id="6" name="Picture 4" descr="https://encrypted-tbn2.gstatic.com/images?q=tbn:ANd9GcRDHMajLU6MpQfTS3UDDUphFHSzkeJWIxJG3SuxFggRtQ_zRVKQxw4MUmT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31564" y="924695"/>
            <a:ext cx="526787" cy="42184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57200" y="419549"/>
            <a:ext cx="8229600"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buClrTx/>
              <a:buSzTx/>
              <a:buFontTx/>
              <a:buNone/>
              <a:tabLst/>
            </a:pPr>
            <a:r>
              <a:rPr lang="fr-FR" sz="2400" b="1" dirty="0">
                <a:solidFill>
                  <a:srgbClr val="0000FF"/>
                </a:solidFill>
                <a:latin typeface="Comic Sans MS" pitchFamily="66" charset="0"/>
                <a:ea typeface="Times New Roman" pitchFamily="18" charset="0"/>
                <a:cs typeface="Times New Roman" pitchFamily="18" charset="0"/>
              </a:rPr>
              <a:t>La r</a:t>
            </a:r>
            <a:r>
              <a:rPr kumimoji="0" lang="fr-FR"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eproduction sexuée</a:t>
            </a:r>
            <a:r>
              <a:rPr kumimoji="0" lang="fr-FR" sz="2400" b="1" i="0" u="none" strike="noStrike" cap="none" normalizeH="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ts val="1800"/>
              </a:spcAft>
              <a:buClrTx/>
              <a:buSzTx/>
              <a:buFontTx/>
              <a:buNone/>
              <a:tabLst/>
            </a:pPr>
            <a:r>
              <a:rPr kumimoji="0" lang="fr-FR" sz="2400" b="1" i="0" u="none" strike="noStrike" cap="none" normalizeH="0" dirty="0" smtClean="0">
                <a:ln>
                  <a:noFill/>
                </a:ln>
                <a:solidFill>
                  <a:srgbClr val="0000FF"/>
                </a:solidFill>
                <a:effectLst/>
                <a:latin typeface="Comic Sans MS" pitchFamily="66" charset="0"/>
                <a:ea typeface="Times New Roman" pitchFamily="18" charset="0"/>
                <a:cs typeface="Times New Roman" pitchFamily="18" charset="0"/>
              </a:rPr>
              <a:t>(</a:t>
            </a:r>
            <a:r>
              <a:rPr lang="fr-FR" sz="2400" b="1" dirty="0">
                <a:solidFill>
                  <a:srgbClr val="0000FF"/>
                </a:solidFill>
                <a:latin typeface="Comic Sans MS" pitchFamily="66" charset="0"/>
                <a:ea typeface="Times New Roman" pitchFamily="18" charset="0"/>
                <a:cs typeface="Times New Roman" pitchFamily="18" charset="0"/>
              </a:rPr>
              <a:t> </a:t>
            </a:r>
            <a:r>
              <a:rPr lang="fr-FR" sz="2400" b="1" dirty="0" smtClean="0">
                <a:solidFill>
                  <a:srgbClr val="0000FF"/>
                </a:solidFill>
                <a:latin typeface="Comic Sans MS" pitchFamily="66" charset="0"/>
                <a:ea typeface="Times New Roman" pitchFamily="18" charset="0"/>
                <a:cs typeface="Times New Roman" pitchFamily="18" charset="0"/>
              </a:rPr>
              <a:t>un </a:t>
            </a:r>
            <a:r>
              <a:rPr kumimoji="0" lang="fr-FR" sz="2400" b="1" i="0" u="none" strike="noStrike" cap="none" normalizeH="0" dirty="0" smtClean="0">
                <a:ln>
                  <a:noFill/>
                </a:ln>
                <a:solidFill>
                  <a:srgbClr val="0000FF"/>
                </a:solidFill>
                <a:effectLst/>
                <a:latin typeface="Comic Sans MS" pitchFamily="66" charset="0"/>
                <a:ea typeface="Times New Roman" pitchFamily="18" charset="0"/>
                <a:cs typeface="Times New Roman" pitchFamily="18" charset="0"/>
              </a:rPr>
              <a:t>mâle    et une femelle   )</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algn="just">
              <a:spcAft>
                <a:spcPts val="1200"/>
              </a:spcAft>
            </a:pPr>
            <a:r>
              <a:rPr lang="fr-FR" sz="2400" dirty="0" smtClean="0">
                <a:latin typeface="Comic Sans MS" pitchFamily="66" charset="0"/>
              </a:rPr>
              <a:t>Processus </a:t>
            </a:r>
            <a:r>
              <a:rPr lang="fr-FR" sz="2400" dirty="0">
                <a:latin typeface="Comic Sans MS" pitchFamily="66" charset="0"/>
              </a:rPr>
              <a:t>permettant le brassage des caractères </a:t>
            </a:r>
            <a:r>
              <a:rPr lang="fr-FR" sz="2400" dirty="0" smtClean="0">
                <a:latin typeface="Comic Sans MS" pitchFamily="66" charset="0"/>
              </a:rPr>
              <a:t>héréditaires.</a:t>
            </a:r>
          </a:p>
          <a:p>
            <a:pPr algn="just"/>
            <a:r>
              <a:rPr lang="fr-FR" sz="2400" dirty="0">
                <a:latin typeface="Comic Sans MS" pitchFamily="66" charset="0"/>
              </a:rPr>
              <a:t>L</a:t>
            </a:r>
            <a:r>
              <a:rPr lang="fr-FR" sz="2400" dirty="0" smtClean="0">
                <a:latin typeface="Comic Sans MS" pitchFamily="66" charset="0"/>
              </a:rPr>
              <a:t>a </a:t>
            </a:r>
            <a:r>
              <a:rPr lang="fr-FR" sz="2400" dirty="0">
                <a:latin typeface="Comic Sans MS" pitchFamily="66" charset="0"/>
              </a:rPr>
              <a:t>sexualisation a introduit la notion de </a:t>
            </a:r>
            <a:r>
              <a:rPr lang="fr-FR" sz="2400" b="1" dirty="0">
                <a:latin typeface="Comic Sans MS" pitchFamily="66" charset="0"/>
              </a:rPr>
              <a:t>variation</a:t>
            </a:r>
            <a:r>
              <a:rPr lang="fr-FR" sz="2400" dirty="0">
                <a:latin typeface="Comic Sans MS" pitchFamily="66" charset="0"/>
              </a:rPr>
              <a:t> dans l'espèce, favorisant ainsi les phénomènes d'évolution. </a:t>
            </a:r>
            <a:endParaRPr lang="en-US" sz="2400" dirty="0">
              <a:latin typeface="Comic Sans MS" pitchFamily="66" charset="0"/>
            </a:endParaRPr>
          </a:p>
        </p:txBody>
      </p:sp>
      <p:pic>
        <p:nvPicPr>
          <p:cNvPr id="6" name="Picture 2" descr="https://encrypted-tbn2.gstatic.com/images?q=tbn:ANd9GcREDvdlvtppwh9Uq6uKwy_f9iQbNzA3rQWnDW-1a4CU1D-z8aZLbwZ2BcJ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76513" y="791963"/>
            <a:ext cx="526787" cy="421849"/>
          </a:xfrm>
          <a:prstGeom prst="rect">
            <a:avLst/>
          </a:prstGeom>
          <a:noFill/>
        </p:spPr>
      </p:pic>
      <p:pic>
        <p:nvPicPr>
          <p:cNvPr id="7" name="Picture 4" descr="https://encrypted-tbn2.gstatic.com/images?q=tbn:ANd9GcRDHMajLU6MpQfTS3UDDUphFHSzkeJWIxJG3SuxFggRtQ_zRVKQxw4MUmT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76180" y="791963"/>
            <a:ext cx="526787" cy="421849"/>
          </a:xfrm>
          <a:prstGeom prst="rect">
            <a:avLst/>
          </a:prstGeom>
          <a:noFill/>
        </p:spPr>
      </p:pic>
      <p:sp>
        <p:nvSpPr>
          <p:cNvPr id="28677" name="Rectangle 5"/>
          <p:cNvSpPr>
            <a:spLocks noChangeArrowheads="1"/>
          </p:cNvSpPr>
          <p:nvPr/>
        </p:nvSpPr>
        <p:spPr bwMode="auto">
          <a:xfrm>
            <a:off x="501447" y="3255829"/>
            <a:ext cx="8126362" cy="3123932"/>
          </a:xfrm>
          <a:prstGeom prst="rect">
            <a:avLst/>
          </a:prstGeom>
          <a:solidFill>
            <a:schemeClr val="accent1">
              <a:lumMod val="20000"/>
              <a:lumOff val="80000"/>
            </a:schemeClr>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fr-FR" sz="2400" dirty="0" smtClean="0">
                <a:latin typeface="Comic Sans MS" pitchFamily="66" charset="0"/>
                <a:ea typeface="Times New Roman" pitchFamily="18" charset="0"/>
                <a:cs typeface="Times New Roman" pitchFamily="18" charset="0"/>
              </a:rPr>
              <a:t>Deux phénomènes essentiels:</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 </a:t>
            </a:r>
            <a:r>
              <a:rPr kumimoji="0" lang="fr-FR" sz="24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méiose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 complément diploïde des chromosomes est réduit à l'état haploïde </a:t>
            </a:r>
            <a:endParaRPr kumimoji="0" lang="en-US" sz="2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lang="fr-FR" sz="2400" dirty="0">
                <a:latin typeface="Comic Sans MS" pitchFamily="66" charset="0"/>
                <a:ea typeface="Times New Roman" pitchFamily="18" charset="0"/>
                <a:cs typeface="Times New Roman" pitchFamily="18" charset="0"/>
              </a:rPr>
              <a:t> </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la formation d'un </a:t>
            </a:r>
            <a:r>
              <a:rPr lang="fr-FR" sz="2400" b="1" dirty="0">
                <a:solidFill>
                  <a:srgbClr val="0000FF"/>
                </a:solidFill>
                <a:latin typeface="Comic Sans MS" pitchFamily="66" charset="0"/>
                <a:ea typeface="Times New Roman" pitchFamily="18" charset="0"/>
                <a:cs typeface="Times New Roman" pitchFamily="18" charset="0"/>
              </a:rPr>
              <a:t>tube de fertilisation</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grâce à la polymérisation de la protéine actine, mécanisme qui permettra la reconnaissance et la fusion du spermatozoïde et de l'</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oeuf</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chez les pluricellulaires sexués. </a:t>
            </a:r>
            <a:endParaRPr kumimoji="0" lang="fr-FR" sz="2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595725" y="613459"/>
            <a:ext cx="7958342"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Les organismes pluricellulaires ont pour la plupart adopté la voie de la reproduction sexuée.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Ils se constituent à partir d'une cellule diploïde initiale, le </a:t>
            </a:r>
            <a:r>
              <a:rPr kumimoji="0" lang="fr-FR" sz="20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zygote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par une succession </a:t>
            </a:r>
            <a:r>
              <a:rPr kumimoji="0" lang="fr-FR" sz="2000" i="0" u="none" strike="noStrike" cap="none" normalizeH="0" baseline="0" dirty="0" smtClean="0">
                <a:ln>
                  <a:noFill/>
                </a:ln>
                <a:effectLst/>
                <a:latin typeface="Comic Sans MS" pitchFamily="66" charset="0"/>
                <a:ea typeface="Times New Roman" pitchFamily="18" charset="0"/>
                <a:cs typeface="Times New Roman" pitchFamily="18" charset="0"/>
              </a:rPr>
              <a:t>de mitoses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équationnelles. </a:t>
            </a:r>
          </a:p>
          <a:p>
            <a:pPr marL="0" marR="0" lvl="0" indent="0" algn="l" defTabSz="914400" rtl="0" eaLnBrk="1" fontAlgn="base" latinLnBrk="0" hangingPunct="1">
              <a:lnSpc>
                <a:spcPct val="100000"/>
              </a:lnSpc>
              <a:spcBef>
                <a:spcPct val="0"/>
              </a:spcBef>
              <a:spcAft>
                <a:spcPct val="0"/>
              </a:spcAft>
              <a:buClrTx/>
              <a:buSzTx/>
              <a:buFontTx/>
              <a:buNone/>
              <a:tabLst/>
            </a:pPr>
            <a:endParaRPr lang="fr-FR" sz="2000" dirty="0">
              <a:latin typeface="Comic Sans MS" pitchFamily="66"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Ce processus conduit à l'établissement d'une communauté formée, d'une part, d'un grand nombre de cellules diploïdes qui sont spécialisées morphologiquement et fonctionnellement: </a:t>
            </a:r>
          </a:p>
          <a:p>
            <a:pPr marL="738188" marR="0" lvl="0" algn="l" defTabSz="914400" rtl="0" eaLnBrk="1" fontAlgn="base" latinLnBrk="0" hangingPunct="1">
              <a:lnSpc>
                <a:spcPct val="100000"/>
              </a:lnSpc>
              <a:spcBef>
                <a:spcPct val="0"/>
              </a:spcBef>
              <a:spcAft>
                <a:spcPts val="600"/>
              </a:spcAft>
              <a:buClrTx/>
              <a:buSzTx/>
              <a:buFont typeface="Wingdings" pitchFamily="2" charset="2"/>
              <a:buChar char="ü"/>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 </a:t>
            </a:r>
            <a:r>
              <a:rPr kumimoji="0" lang="fr-FR"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lignée</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somatique</a:t>
            </a:r>
          </a:p>
          <a:p>
            <a:pPr marL="738188" marR="0" lvl="0" algn="l" defTabSz="914400" rtl="0" eaLnBrk="1" fontAlgn="base" latinLnBrk="0" hangingPunct="1">
              <a:lnSpc>
                <a:spcPct val="100000"/>
              </a:lnSpc>
              <a:spcBef>
                <a:spcPct val="0"/>
              </a:spcBef>
              <a:spcAft>
                <a:spcPts val="1200"/>
              </a:spcAft>
              <a:buClrTx/>
              <a:buSzTx/>
              <a:buFont typeface="Wingdings" pitchFamily="2" charset="2"/>
              <a:buChar char="ü"/>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la lignée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germinale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Au terme de leur évolution, les cellules de la lignée germinale entreprennent la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méiose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et donnent naissance à des cellules haploïdes spécialisées en vue de la reproduction: les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gamètes</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L'union des gamètes mâle et femelle, la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fécondation</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conduit à la formation du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zygote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diploïde, qui est à l'origine d'un nouvel organisme.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3940" y="305074"/>
            <a:ext cx="843609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Le cycle vital des métazoaires comprend trois phases principales:</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phase progressive</a:t>
            </a:r>
            <a:r>
              <a:rPr kumimoji="0" lang="fr-FR"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qui elle-même comprend trois étapes importantes:</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
                <a:srgbClr val="C00000"/>
              </a:buClr>
              <a:buSzTx/>
              <a:buFont typeface="Wingdings" pitchFamily="2" charset="2"/>
              <a:buChar char="q"/>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pro-ontogenèse ou </a:t>
            </a:r>
            <a:r>
              <a:rPr kumimoji="0" lang="fr-FR"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progenèse</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qui inclut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gamétogenèse: formation des gamètes: soit spermatogenèse soit ovogenèse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fécondation: union des gamètes mâle et femelle donnant le zygote.</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embryogenèse: le développement embryonnaire comme tel, qui comprend: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segmentation: série de mitoses qui résulte en la formation de la blastula</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 typeface="Wingdings" pitchFamily="2" charset="2"/>
              <a:buChar char="§"/>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gastrulation: mouvements morphogénétiques des cellules de la blastula (blastomères) résultant en l'établissement des trois feuillets fondamentaux: endoderme, ectoderme, mésoderme.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600"/>
              </a:spcAft>
              <a:buClr>
                <a:srgbClr val="C00000"/>
              </a:buClr>
              <a:buSzPct val="100000"/>
              <a:buFont typeface="Wingdings" pitchFamily="2" charset="2"/>
              <a:buChar char="q"/>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organogenèse: division, réorganisation et migration des cellules des trois feuillets pour former les organes. La plupart des organes contiennent des cellules provenant de plus d'un feuillet.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1200"/>
              </a:spcAft>
              <a:buClr>
                <a:srgbClr val="C00000"/>
              </a:buClr>
              <a:buSzTx/>
              <a:buFont typeface="Wingdings" pitchFamily="2" charset="2"/>
              <a:buChar char="q"/>
              <a:tabLst/>
            </a:pPr>
            <a:r>
              <a:rPr lang="fr-FR" dirty="0">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croissance: période davantage caractérisée par une augmentation volumétrique des composantes de l'animal (et de l'animal entier) que par la formation de nouvelles structures. Dans cette période s'accomplit aussi la maturation des fonctions.</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Tx/>
              <a:buNone/>
              <a:tabLst/>
            </a:pPr>
            <a:r>
              <a:rPr kumimoji="0" lang="fr-FR"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phase adulte</a:t>
            </a:r>
            <a:r>
              <a:rPr kumimoji="0" lang="fr-FR"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arrêt général de la croissance, maintien de l'organisme</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phase sénile</a:t>
            </a:r>
            <a:r>
              <a:rPr kumimoji="0" lang="fr-FR"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a:t>
            </a:r>
            <a:r>
              <a:rPr kumimoji="0" lang="fr-FR" b="0" i="0" u="none" strike="noStrike" cap="none" normalizeH="0" dirty="0" smtClean="0">
                <a:ln>
                  <a:noFill/>
                </a:ln>
                <a:solidFill>
                  <a:srgbClr val="FF0000"/>
                </a:solidFill>
                <a:effectLst/>
                <a:latin typeface="Comic Sans MS" pitchFamily="66"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vieillissement de l'organisme, dégénérescence et mort éventuelle. </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42449" y="641625"/>
            <a:ext cx="8244349"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sz="2400" b="1"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Gamétogenèse</a:t>
            </a:r>
            <a:r>
              <a:rPr kumimoji="0" lang="fr-FR" sz="2400" b="0" i="0" u="none" strike="noStrike" cap="none" normalizeH="0" baseline="0" dirty="0" smtClean="0">
                <a:ln>
                  <a:noFill/>
                </a:ln>
                <a:solidFill>
                  <a:srgbClr val="FF0000"/>
                </a:solidFill>
                <a:effectLst/>
                <a:latin typeface="Comic Sans MS" pitchFamily="66" charset="0"/>
                <a:ea typeface="Times New Roman" pitchFamily="18" charset="0"/>
                <a:cs typeface="Times New Roman" pitchFamily="18" charset="0"/>
              </a:rPr>
              <a:t>:</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différenciation des cellules germinales ou reproductrices, les gamètes. </a:t>
            </a:r>
            <a:endParaRPr kumimoji="0" lang="en-US" sz="2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isogamie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est la condition selon laquelle les gamètes des deux sexes sont semblables (ex: champignons,</a:t>
            </a:r>
            <a:r>
              <a:rPr kumimoji="0" lang="fr-FR" sz="20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algues)</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Mais chez la plupart des espèces, les deux types de gamètes sont morphologiquement différents; il s'agit d'</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anisogamie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ou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hétérogamie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1746" name="Rectangle 2"/>
          <p:cNvSpPr>
            <a:spLocks noChangeArrowheads="1"/>
          </p:cNvSpPr>
          <p:nvPr/>
        </p:nvSpPr>
        <p:spPr bwMode="auto">
          <a:xfrm>
            <a:off x="1873011" y="3665461"/>
            <a:ext cx="1932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gamète mâle: </a:t>
            </a:r>
          </a:p>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spermatozoïde</a:t>
            </a:r>
            <a:endParaRPr kumimoji="0" lang="en-US" sz="2000" b="1" i="0" u="none" strike="noStrike" cap="none" normalizeH="0" baseline="0" dirty="0" smtClean="0">
              <a:ln>
                <a:noFill/>
              </a:ln>
              <a:solidFill>
                <a:srgbClr val="0000FF"/>
              </a:solidFill>
              <a:effectLst/>
              <a:latin typeface="Comic Sans MS" pitchFamily="66" charset="0"/>
              <a:cs typeface="Arial" pitchFamily="34" charset="0"/>
            </a:endParaRPr>
          </a:p>
        </p:txBody>
      </p:sp>
      <p:sp>
        <p:nvSpPr>
          <p:cNvPr id="4" name="ZoneTexte 3"/>
          <p:cNvSpPr txBox="1"/>
          <p:nvPr/>
        </p:nvSpPr>
        <p:spPr>
          <a:xfrm>
            <a:off x="5388327" y="3671869"/>
            <a:ext cx="2209259" cy="707886"/>
          </a:xfrm>
          <a:prstGeom prst="rect">
            <a:avLst/>
          </a:prstGeom>
          <a:noFill/>
        </p:spPr>
        <p:txBody>
          <a:bodyPr wrap="none" rtlCol="0">
            <a:spAutoFit/>
          </a:bodyPr>
          <a:lstStyle/>
          <a:p>
            <a:pPr lvl="0" algn="ct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gamète femelle: </a:t>
            </a:r>
          </a:p>
          <a:p>
            <a:pPr lvl="0" algn="ctr"/>
            <a:r>
              <a:rPr kumimoji="0" lang="fr-FR" sz="20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ovule ou ovocyte</a:t>
            </a:r>
            <a:endParaRPr lang="en-US" sz="2000" b="1" dirty="0">
              <a:solidFill>
                <a:srgbClr val="0000FF"/>
              </a:solidFill>
            </a:endParaRPr>
          </a:p>
        </p:txBody>
      </p:sp>
      <p:pic>
        <p:nvPicPr>
          <p:cNvPr id="31748" name="Picture 4" descr="http://passeurdesciences.blog.lemonde.fr/files/2012/03/Spermatozoide.jpg"/>
          <p:cNvPicPr>
            <a:picLocks noChangeAspect="1" noChangeArrowheads="1"/>
          </p:cNvPicPr>
          <p:nvPr/>
        </p:nvPicPr>
        <p:blipFill>
          <a:blip r:embed="rId2" cstate="print"/>
          <a:srcRect b="1435"/>
          <a:stretch>
            <a:fillRect/>
          </a:stretch>
        </p:blipFill>
        <p:spPr bwMode="auto">
          <a:xfrm>
            <a:off x="1622294" y="4381210"/>
            <a:ext cx="2433484" cy="1798928"/>
          </a:xfrm>
          <a:prstGeom prst="rect">
            <a:avLst/>
          </a:prstGeom>
          <a:noFill/>
        </p:spPr>
      </p:pic>
      <p:pic>
        <p:nvPicPr>
          <p:cNvPr id="31752" name="Picture 8" descr="http://perlbal.hi-pi.com/blog-images/215281/gd/1262024532/L-ovule-le-Graal-des-spermatozoides.jpg"/>
          <p:cNvPicPr>
            <a:picLocks noChangeAspect="1" noChangeArrowheads="1"/>
          </p:cNvPicPr>
          <p:nvPr/>
        </p:nvPicPr>
        <p:blipFill>
          <a:blip r:embed="rId3" cstate="print"/>
          <a:srcRect l="4508" r="8002"/>
          <a:stretch>
            <a:fillRect/>
          </a:stretch>
        </p:blipFill>
        <p:spPr bwMode="auto">
          <a:xfrm>
            <a:off x="5283589" y="4374238"/>
            <a:ext cx="2418735" cy="18095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923" y="684569"/>
            <a:ext cx="7580671" cy="1723549"/>
          </a:xfrm>
          <a:prstGeom prst="rect">
            <a:avLst/>
          </a:prstGeom>
        </p:spPr>
        <p:txBody>
          <a:bodyPr wrap="square">
            <a:spAutoFit/>
          </a:bodyPr>
          <a:lstStyle/>
          <a:p>
            <a:pPr algn="just">
              <a:spcAft>
                <a:spcPts val="1200"/>
              </a:spcAft>
              <a:buClr>
                <a:srgbClr val="0000FF"/>
              </a:buClr>
              <a:buFont typeface="Wingdings" pitchFamily="2" charset="2"/>
              <a:buChar char="v"/>
            </a:pPr>
            <a:r>
              <a:rPr lang="fr-FR" sz="2400" dirty="0" smtClean="0">
                <a:latin typeface="Comic Sans MS" pitchFamily="66" charset="0"/>
              </a:rPr>
              <a:t> La </a:t>
            </a:r>
            <a:r>
              <a:rPr lang="fr-FR" sz="2400" dirty="0">
                <a:latin typeface="Comic Sans MS" pitchFamily="66" charset="0"/>
              </a:rPr>
              <a:t>gamétogenèse prend le nom de </a:t>
            </a:r>
            <a:r>
              <a:rPr lang="fr-FR" sz="2400" b="1" dirty="0">
                <a:solidFill>
                  <a:srgbClr val="FF0000"/>
                </a:solidFill>
                <a:latin typeface="Comic Sans MS" pitchFamily="66" charset="0"/>
              </a:rPr>
              <a:t>spermatogenèse</a:t>
            </a:r>
            <a:r>
              <a:rPr lang="fr-FR" sz="2400" dirty="0">
                <a:latin typeface="Comic Sans MS" pitchFamily="66" charset="0"/>
              </a:rPr>
              <a:t> ou d'</a:t>
            </a:r>
            <a:r>
              <a:rPr lang="fr-FR" sz="2400" b="1" dirty="0">
                <a:solidFill>
                  <a:srgbClr val="FF0000"/>
                </a:solidFill>
                <a:latin typeface="Comic Sans MS" pitchFamily="66" charset="0"/>
              </a:rPr>
              <a:t>ovogenèse</a:t>
            </a:r>
            <a:r>
              <a:rPr lang="fr-FR" sz="2400" dirty="0">
                <a:latin typeface="Comic Sans MS" pitchFamily="66" charset="0"/>
              </a:rPr>
              <a:t>, selon le sexe. </a:t>
            </a:r>
            <a:endParaRPr lang="fr-FR" sz="2400" dirty="0" smtClean="0">
              <a:latin typeface="Comic Sans MS" pitchFamily="66" charset="0"/>
            </a:endParaRPr>
          </a:p>
          <a:p>
            <a:pPr algn="just">
              <a:buClr>
                <a:srgbClr val="0000FF"/>
              </a:buClr>
              <a:buFont typeface="Wingdings" pitchFamily="2" charset="2"/>
              <a:buChar char="v"/>
            </a:pPr>
            <a:r>
              <a:rPr lang="fr-FR" sz="2400" dirty="0">
                <a:latin typeface="Comic Sans MS" pitchFamily="66" charset="0"/>
              </a:rPr>
              <a:t> </a:t>
            </a:r>
            <a:r>
              <a:rPr lang="fr-FR" sz="2400" dirty="0" smtClean="0">
                <a:latin typeface="Comic Sans MS" pitchFamily="66" charset="0"/>
              </a:rPr>
              <a:t>Elle </a:t>
            </a:r>
            <a:r>
              <a:rPr lang="fr-FR" sz="2400" dirty="0">
                <a:latin typeface="Comic Sans MS" pitchFamily="66" charset="0"/>
              </a:rPr>
              <a:t>se produit dans des organes spécialisés, les </a:t>
            </a:r>
            <a:r>
              <a:rPr lang="fr-FR" sz="2400" b="1" dirty="0">
                <a:latin typeface="Comic Sans MS" pitchFamily="66" charset="0"/>
              </a:rPr>
              <a:t>gonades</a:t>
            </a:r>
            <a:r>
              <a:rPr lang="fr-FR" sz="2400" dirty="0">
                <a:latin typeface="Comic Sans MS" pitchFamily="66" charset="0"/>
              </a:rPr>
              <a:t>:</a:t>
            </a:r>
            <a:endParaRPr lang="en-US" sz="2400" dirty="0">
              <a:latin typeface="Comic Sans MS" pitchFamily="66" charset="0"/>
            </a:endParaRPr>
          </a:p>
        </p:txBody>
      </p:sp>
      <p:sp>
        <p:nvSpPr>
          <p:cNvPr id="3" name="Rectangle 2"/>
          <p:cNvSpPr>
            <a:spLocks noChangeArrowheads="1"/>
          </p:cNvSpPr>
          <p:nvPr/>
        </p:nvSpPr>
        <p:spPr bwMode="auto">
          <a:xfrm>
            <a:off x="1908444" y="2716654"/>
            <a:ext cx="1932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2000" dirty="0">
                <a:latin typeface="Comic Sans MS" pitchFamily="66" charset="0"/>
              </a:rPr>
              <a:t>gonade mâle: </a:t>
            </a:r>
            <a:r>
              <a:rPr lang="fr-FR" sz="2000" b="1" dirty="0">
                <a:solidFill>
                  <a:srgbClr val="0000FF"/>
                </a:solidFill>
                <a:latin typeface="Comic Sans MS" pitchFamily="66" charset="0"/>
              </a:rPr>
              <a:t>testicule</a:t>
            </a:r>
            <a:endParaRPr kumimoji="0" lang="en-US" sz="2000" b="1" i="0" u="none" strike="noStrike" cap="none" normalizeH="0" baseline="0" dirty="0" smtClean="0">
              <a:ln>
                <a:noFill/>
              </a:ln>
              <a:solidFill>
                <a:srgbClr val="0000FF"/>
              </a:solidFill>
              <a:effectLst/>
              <a:latin typeface="Comic Sans MS" pitchFamily="66" charset="0"/>
              <a:cs typeface="Arial" pitchFamily="34" charset="0"/>
            </a:endParaRPr>
          </a:p>
        </p:txBody>
      </p:sp>
      <p:sp>
        <p:nvSpPr>
          <p:cNvPr id="5" name="Rectangle 4"/>
          <p:cNvSpPr>
            <a:spLocks noChangeArrowheads="1"/>
          </p:cNvSpPr>
          <p:nvPr/>
        </p:nvSpPr>
        <p:spPr bwMode="auto">
          <a:xfrm>
            <a:off x="5267082" y="2746150"/>
            <a:ext cx="207464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fr-FR" sz="2000" dirty="0">
                <a:latin typeface="Comic Sans MS" pitchFamily="66" charset="0"/>
              </a:rPr>
              <a:t>gonade femelle: </a:t>
            </a:r>
            <a:r>
              <a:rPr lang="fr-FR" sz="2000" b="1" dirty="0">
                <a:solidFill>
                  <a:srgbClr val="0000FF"/>
                </a:solidFill>
                <a:latin typeface="Comic Sans MS" pitchFamily="66" charset="0"/>
              </a:rPr>
              <a:t>ovaire</a:t>
            </a:r>
            <a:endParaRPr kumimoji="0" lang="en-US" sz="2000" b="1" i="0" u="none" strike="noStrike" cap="none" normalizeH="0" baseline="0" dirty="0" smtClean="0">
              <a:ln>
                <a:noFill/>
              </a:ln>
              <a:solidFill>
                <a:srgbClr val="0000FF"/>
              </a:solidFill>
              <a:effectLst/>
              <a:latin typeface="Comic Sans MS" pitchFamily="66" charset="0"/>
              <a:cs typeface="Arial" pitchFamily="34" charset="0"/>
            </a:endParaRPr>
          </a:p>
        </p:txBody>
      </p:sp>
      <p:pic>
        <p:nvPicPr>
          <p:cNvPr id="32770" name="Picture 2"/>
          <p:cNvPicPr>
            <a:picLocks noChangeAspect="1" noChangeArrowheads="1"/>
          </p:cNvPicPr>
          <p:nvPr/>
        </p:nvPicPr>
        <p:blipFill>
          <a:blip r:embed="rId2" cstate="print"/>
          <a:srcRect b="2220"/>
          <a:stretch>
            <a:fillRect/>
          </a:stretch>
        </p:blipFill>
        <p:spPr bwMode="auto">
          <a:xfrm>
            <a:off x="5024283" y="3421629"/>
            <a:ext cx="2560239" cy="2876498"/>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t="841" b="6541"/>
          <a:stretch>
            <a:fillRect/>
          </a:stretch>
        </p:blipFill>
        <p:spPr bwMode="auto">
          <a:xfrm>
            <a:off x="1564782" y="3421628"/>
            <a:ext cx="2619375" cy="2875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1378</TotalTime>
  <Words>921</Words>
  <Application>Microsoft Office PowerPoint</Application>
  <PresentationFormat>Affichage à l'écran (4:3)</PresentationFormat>
  <Paragraphs>64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Aspect</vt:lpstr>
      <vt:lpstr>Introduction  Biologie Animale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Djida</dc:creator>
  <cp:lastModifiedBy>Djida</cp:lastModifiedBy>
  <cp:revision>40</cp:revision>
  <dcterms:created xsi:type="dcterms:W3CDTF">2014-02-01T17:25:34Z</dcterms:created>
  <dcterms:modified xsi:type="dcterms:W3CDTF">2014-02-11T22:40:49Z</dcterms:modified>
</cp:coreProperties>
</file>