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Inter Bold" panose="020B0604020202020204" charset="0"/>
      <p:regular r:id="rId14"/>
    </p:embeddedFont>
    <p:embeddedFont>
      <p:font typeface="Inter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(MS)" panose="020B0604020202020204" charset="0"/>
      <p:regular r:id="rId20"/>
    </p:embeddedFont>
    <p:embeddedFont>
      <p:font typeface="Petrona" panose="020B0604020202020204" charset="0"/>
      <p:regular r:id="rId21"/>
    </p:embeddedFont>
    <p:embeddedFont>
      <p:font typeface="Calibri (MS) Bold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45.svg"/><Relationship Id="rId12" Type="http://schemas.openxmlformats.org/officeDocument/2006/relationships/image" Target="../media/image5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2.png"/><Relationship Id="rId5" Type="http://schemas.openxmlformats.org/officeDocument/2006/relationships/image" Target="../media/image28.jpeg"/><Relationship Id="rId10" Type="http://schemas.openxmlformats.org/officeDocument/2006/relationships/image" Target="../media/image48.svg"/><Relationship Id="rId4" Type="http://schemas.openxmlformats.org/officeDocument/2006/relationships/image" Target="../media/image3.sv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5.sv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image" Target="../media/image13.png"/><Relationship Id="rId10" Type="http://schemas.openxmlformats.org/officeDocument/2006/relationships/image" Target="../media/image12.svg"/><Relationship Id="rId19" Type="http://schemas.openxmlformats.org/officeDocument/2006/relationships/image" Target="../media/image21.svg"/><Relationship Id="rId4" Type="http://schemas.openxmlformats.org/officeDocument/2006/relationships/image" Target="../media/image3.svg"/><Relationship Id="rId9" Type="http://schemas.openxmlformats.org/officeDocument/2006/relationships/image" Target="../media/image9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8.svg"/><Relationship Id="rId5" Type="http://schemas.openxmlformats.org/officeDocument/2006/relationships/image" Target="../media/image16.jpeg"/><Relationship Id="rId10" Type="http://schemas.openxmlformats.org/officeDocument/2006/relationships/image" Target="../media/image27.svg"/><Relationship Id="rId4" Type="http://schemas.openxmlformats.org/officeDocument/2006/relationships/image" Target="../media/image3.sv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svg"/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37.svg"/><Relationship Id="rId5" Type="http://schemas.openxmlformats.org/officeDocument/2006/relationships/image" Target="../media/image3.png"/><Relationship Id="rId15" Type="http://schemas.openxmlformats.org/officeDocument/2006/relationships/image" Target="../media/image41.svg"/><Relationship Id="rId10" Type="http://schemas.openxmlformats.org/officeDocument/2006/relationships/image" Target="../media/image24.png"/><Relationship Id="rId4" Type="http://schemas.openxmlformats.org/officeDocument/2006/relationships/image" Target="../media/image3.svg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17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87491" y="-101450"/>
            <a:ext cx="18462967" cy="10489398"/>
            <a:chOff x="0" y="0"/>
            <a:chExt cx="11557000" cy="6565900"/>
          </a:xfrm>
        </p:grpSpPr>
        <p:sp>
          <p:nvSpPr>
            <p:cNvPr id="3" name="Freeform 3"/>
            <p:cNvSpPr/>
            <p:nvPr/>
          </p:nvSpPr>
          <p:spPr>
            <a:xfrm>
              <a:off x="63500" y="63500"/>
              <a:ext cx="11430000" cy="6438900"/>
            </a:xfrm>
            <a:custGeom>
              <a:avLst/>
              <a:gdLst/>
              <a:ahLst/>
              <a:cxnLst/>
              <a:rect l="l" t="t" r="r" b="b"/>
              <a:pathLst>
                <a:path w="11430000" h="6438900">
                  <a:moveTo>
                    <a:pt x="0" y="6438900"/>
                  </a:moveTo>
                  <a:lnTo>
                    <a:pt x="11430000" y="6438900"/>
                  </a:lnTo>
                  <a:lnTo>
                    <a:pt x="1143000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85100"/>
                  </a:srgbClr>
                </a:gs>
                <a:gs pos="100000">
                  <a:srgbClr val="737373">
                    <a:alpha val="85100"/>
                  </a:srgbClr>
                </a:gs>
              </a:gsLst>
              <a:lin ang="0"/>
            </a:gradFill>
          </p:spPr>
        </p:sp>
        <p:sp>
          <p:nvSpPr>
            <p:cNvPr id="4" name="Freeform 4"/>
            <p:cNvSpPr/>
            <p:nvPr/>
          </p:nvSpPr>
          <p:spPr>
            <a:xfrm>
              <a:off x="1092200" y="5592826"/>
              <a:ext cx="9372600" cy="28575"/>
            </a:xfrm>
            <a:custGeom>
              <a:avLst/>
              <a:gdLst/>
              <a:ahLst/>
              <a:cxnLst/>
              <a:rect l="l" t="t" r="r" b="b"/>
              <a:pathLst>
                <a:path w="9372600" h="28575">
                  <a:moveTo>
                    <a:pt x="0" y="28575"/>
                  </a:moveTo>
                  <a:lnTo>
                    <a:pt x="9372600" y="28575"/>
                  </a:lnTo>
                  <a:lnTo>
                    <a:pt x="9372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5098"/>
              </a:srgbClr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092200" y="5611876"/>
              <a:ext cx="9372600" cy="9525"/>
            </a:xfrm>
            <a:custGeom>
              <a:avLst/>
              <a:gdLst/>
              <a:ahLst/>
              <a:cxnLst/>
              <a:rect l="l" t="t" r="r" b="b"/>
              <a:pathLst>
                <a:path w="9372600" h="9525">
                  <a:moveTo>
                    <a:pt x="0" y="9525"/>
                  </a:moveTo>
                  <a:lnTo>
                    <a:pt x="9372600" y="9525"/>
                  </a:lnTo>
                  <a:lnTo>
                    <a:pt x="9372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2228940" y="357374"/>
            <a:ext cx="14538408" cy="3101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94"/>
              </a:lnSpc>
            </a:pPr>
            <a:r>
              <a:rPr lang="en-US" sz="5828">
                <a:solidFill>
                  <a:srgbClr val="FFFFFF"/>
                </a:solidFill>
                <a:latin typeface="Petrona"/>
                <a:ea typeface="Petrona"/>
                <a:cs typeface="Petrona"/>
                <a:sym typeface="Petrona"/>
              </a:rPr>
              <a:t>University of Abderrahmane Mira Bejaia Faculty of social &amp; human sciences Department of psychology &amp; speech therapy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304316" y="4041118"/>
            <a:ext cx="98133" cy="754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39"/>
              </a:lnSpc>
            </a:pPr>
            <a:r>
              <a:rPr lang="en-US" sz="2695">
                <a:solidFill>
                  <a:srgbClr val="272525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20812" y="4069905"/>
            <a:ext cx="17754664" cy="4673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61"/>
              </a:lnSpc>
            </a:pPr>
            <a:r>
              <a:rPr lang="en-US" sz="3163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Prepared by:</a:t>
            </a:r>
            <a:r>
              <a:rPr lang="en-US" sz="3163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MEBARKI Ahmed , KARA </a:t>
            </a:r>
            <a:r>
              <a:rPr lang="en-US" sz="3163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Zineddine</a:t>
            </a:r>
            <a:r>
              <a:rPr lang="en-US" sz="3163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, ZEBICHA </a:t>
            </a:r>
            <a:r>
              <a:rPr lang="en-US" sz="3163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Soumia</a:t>
            </a:r>
            <a:r>
              <a:rPr lang="en-US" sz="3163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, MAHIOUS Yasmine , MADI </a:t>
            </a:r>
            <a:r>
              <a:rPr lang="en-US" sz="3163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Faiza</a:t>
            </a:r>
            <a:endParaRPr lang="en-US" sz="3163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7873"/>
              </a:lnSpc>
            </a:pPr>
            <a:r>
              <a:rPr lang="en-US" sz="3163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Teacher :</a:t>
            </a:r>
            <a:r>
              <a:rPr lang="en-US" sz="3163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Ms. </a:t>
            </a:r>
            <a:r>
              <a:rPr lang="en-US" sz="3163" smtClean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IACHOUCHENE </a:t>
            </a:r>
            <a:r>
              <a:rPr lang="en-US" sz="3163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Saida</a:t>
            </a:r>
            <a:r>
              <a:rPr lang="en-US" sz="3163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</a:p>
          <a:p>
            <a:pPr algn="l">
              <a:lnSpc>
                <a:spcPts val="7873"/>
              </a:lnSpc>
            </a:pPr>
            <a:r>
              <a:rPr lang="en-US" sz="3163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Specialty :</a:t>
            </a:r>
            <a:r>
              <a:rPr lang="en-US" sz="3163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Language and communication Pathologies</a:t>
            </a:r>
          </a:p>
          <a:p>
            <a:pPr algn="l">
              <a:lnSpc>
                <a:spcPts val="7873"/>
              </a:lnSpc>
            </a:pPr>
            <a:endParaRPr lang="en-US" sz="3163" dirty="0">
              <a:solidFill>
                <a:srgbClr val="FFFFFF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2283"/>
              </a:lnSpc>
            </a:pPr>
            <a:r>
              <a:rPr lang="en-US" sz="3163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                                                                                                                       </a:t>
            </a:r>
            <a:r>
              <a:rPr lang="en-US" sz="3163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Year : </a:t>
            </a:r>
            <a:r>
              <a:rPr lang="en-US" sz="3163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2025/2026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7" b="-11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727947" y="2717797"/>
            <a:ext cx="4794247" cy="4270372"/>
          </a:xfrm>
          <a:custGeom>
            <a:avLst/>
            <a:gdLst/>
            <a:ahLst/>
            <a:cxnLst/>
            <a:rect l="l" t="t" r="r" b="b"/>
            <a:pathLst>
              <a:path w="4794247" h="4270372">
                <a:moveTo>
                  <a:pt x="0" y="0"/>
                </a:moveTo>
                <a:lnTo>
                  <a:pt x="4794247" y="0"/>
                </a:lnTo>
                <a:lnTo>
                  <a:pt x="4794247" y="4270372"/>
                </a:lnTo>
                <a:lnTo>
                  <a:pt x="0" y="4270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686675" y="2676525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0" y="0"/>
                </a:moveTo>
                <a:lnTo>
                  <a:pt x="323850" y="0"/>
                </a:lnTo>
                <a:lnTo>
                  <a:pt x="323850" y="323850"/>
                </a:lnTo>
                <a:lnTo>
                  <a:pt x="0" y="3238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" r="-8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239625" y="6705600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0" y="0"/>
                </a:moveTo>
                <a:lnTo>
                  <a:pt x="323850" y="0"/>
                </a:lnTo>
                <a:lnTo>
                  <a:pt x="323850" y="323850"/>
                </a:lnTo>
                <a:lnTo>
                  <a:pt x="0" y="3238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8" r="-8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2623797" y="2717797"/>
            <a:ext cx="4794247" cy="4270372"/>
          </a:xfrm>
          <a:custGeom>
            <a:avLst/>
            <a:gdLst/>
            <a:ahLst/>
            <a:cxnLst/>
            <a:rect l="l" t="t" r="r" b="b"/>
            <a:pathLst>
              <a:path w="4794247" h="4270372">
                <a:moveTo>
                  <a:pt x="0" y="0"/>
                </a:moveTo>
                <a:lnTo>
                  <a:pt x="4794247" y="0"/>
                </a:lnTo>
                <a:lnTo>
                  <a:pt x="4794247" y="4270372"/>
                </a:lnTo>
                <a:lnTo>
                  <a:pt x="0" y="427037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582525" y="2676525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0" y="0"/>
                </a:moveTo>
                <a:lnTo>
                  <a:pt x="323850" y="0"/>
                </a:lnTo>
                <a:lnTo>
                  <a:pt x="323850" y="323850"/>
                </a:lnTo>
                <a:lnTo>
                  <a:pt x="0" y="3238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" r="-8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135475" y="6705600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0" y="0"/>
                </a:moveTo>
                <a:lnTo>
                  <a:pt x="323850" y="0"/>
                </a:lnTo>
                <a:lnTo>
                  <a:pt x="323850" y="323850"/>
                </a:lnTo>
                <a:lnTo>
                  <a:pt x="0" y="3238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8" r="-8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727947" y="7099297"/>
            <a:ext cx="9690097" cy="2527297"/>
          </a:xfrm>
          <a:custGeom>
            <a:avLst/>
            <a:gdLst/>
            <a:ahLst/>
            <a:cxnLst/>
            <a:rect l="l" t="t" r="r" b="b"/>
            <a:pathLst>
              <a:path w="9690097" h="2527297">
                <a:moveTo>
                  <a:pt x="0" y="0"/>
                </a:moveTo>
                <a:lnTo>
                  <a:pt x="9690097" y="0"/>
                </a:lnTo>
                <a:lnTo>
                  <a:pt x="9690097" y="2527297"/>
                </a:lnTo>
                <a:lnTo>
                  <a:pt x="0" y="252729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686675" y="7058025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0" y="0"/>
                </a:moveTo>
                <a:lnTo>
                  <a:pt x="323850" y="0"/>
                </a:lnTo>
                <a:lnTo>
                  <a:pt x="323850" y="323850"/>
                </a:lnTo>
                <a:lnTo>
                  <a:pt x="0" y="32385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8" r="-8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135475" y="9344025"/>
            <a:ext cx="323850" cy="323850"/>
          </a:xfrm>
          <a:custGeom>
            <a:avLst/>
            <a:gdLst/>
            <a:ahLst/>
            <a:cxnLst/>
            <a:rect l="l" t="t" r="r" b="b"/>
            <a:pathLst>
              <a:path w="323850" h="323850">
                <a:moveTo>
                  <a:pt x="0" y="0"/>
                </a:moveTo>
                <a:lnTo>
                  <a:pt x="323850" y="0"/>
                </a:lnTo>
                <a:lnTo>
                  <a:pt x="323850" y="323850"/>
                </a:lnTo>
                <a:lnTo>
                  <a:pt x="0" y="32385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8" b="-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4354213" y="401831"/>
            <a:ext cx="125301" cy="6631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3"/>
              </a:lnSpc>
            </a:pPr>
            <a:r>
              <a:rPr lang="en-US" sz="4279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190356" y="995648"/>
            <a:ext cx="7256088" cy="845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20"/>
              </a:lnSpc>
            </a:pPr>
            <a:r>
              <a:rPr lang="en-US" sz="5329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Real-Life Transformations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753975" y="278006"/>
            <a:ext cx="5815432" cy="787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1"/>
              </a:lnSpc>
            </a:pPr>
            <a:r>
              <a:rPr lang="en-US" sz="4279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PatientStories and Outco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262366" y="4010330"/>
            <a:ext cx="3020987" cy="859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8"/>
              </a:lnSpc>
            </a:pPr>
            <a:r>
              <a:rPr lang="en-US" sz="2102" b="1" spc="4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first time in years, I feel in control of my thoughts."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262366" y="3180769"/>
            <a:ext cx="3487807" cy="821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3"/>
              </a:lnSpc>
            </a:pPr>
            <a:r>
              <a:rPr lang="en-US" sz="2102" b="1" spc="4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"After 25 sessions, my anxiety dropped</a:t>
            </a:r>
            <a:r>
              <a:rPr lang="en-US" sz="2102" b="1" spc="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102" b="1" spc="4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dramatically.</a:t>
            </a:r>
            <a:r>
              <a:rPr lang="en-US" sz="2102" b="1" spc="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102" b="1" spc="4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For</a:t>
            </a:r>
            <a:r>
              <a:rPr lang="en-US" sz="2102" b="1" spc="4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102" b="1" spc="4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62366" y="5526205"/>
            <a:ext cx="3443002" cy="39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3"/>
              </a:lnSpc>
            </a:pPr>
            <a:r>
              <a:rPr lang="en-US" sz="2102" spc="4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— Sarah M., ADHD and anxiety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162664" y="4010330"/>
            <a:ext cx="3142488" cy="147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8"/>
              </a:lnSpc>
            </a:pPr>
            <a:r>
              <a:rPr lang="en-US" sz="2102" b="1" spc="4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instead of exhausted every morning."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— Michael T., sleep disorder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162664" y="3180769"/>
            <a:ext cx="3676536" cy="821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3"/>
              </a:lnSpc>
            </a:pPr>
            <a:r>
              <a:rPr lang="en-US" sz="2102" b="1" spc="8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"My sleep improved within weeks.I'mwakinguprefreshed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262366" y="7527350"/>
            <a:ext cx="8497281" cy="1467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8"/>
              </a:lnSpc>
            </a:pPr>
            <a:r>
              <a:rPr lang="en-US" sz="2102" b="1" spc="2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"I reduced my medication with my doctor's approval. Neurofeedback gave me tools to manage my own brain."</a:t>
            </a:r>
          </a:p>
          <a:p>
            <a:pPr algn="l">
              <a:lnSpc>
                <a:spcPts val="5256"/>
              </a:lnSpc>
            </a:pPr>
            <a:r>
              <a:rPr lang="en-US" sz="2102" spc="4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— Jennifer L., depression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90600" y="2933700"/>
            <a:ext cx="1419225" cy="1695450"/>
          </a:xfrm>
          <a:custGeom>
            <a:avLst/>
            <a:gdLst/>
            <a:ahLst/>
            <a:cxnLst/>
            <a:rect l="l" t="t" r="r" b="b"/>
            <a:pathLst>
              <a:path w="1419225" h="1695450">
                <a:moveTo>
                  <a:pt x="0" y="0"/>
                </a:moveTo>
                <a:lnTo>
                  <a:pt x="1419225" y="0"/>
                </a:lnTo>
                <a:lnTo>
                  <a:pt x="1419225" y="1695450"/>
                </a:lnTo>
                <a:lnTo>
                  <a:pt x="0" y="16954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2" b="-6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90600" y="4629150"/>
            <a:ext cx="1419225" cy="4181475"/>
          </a:xfrm>
          <a:custGeom>
            <a:avLst/>
            <a:gdLst/>
            <a:ahLst/>
            <a:cxnLst/>
            <a:rect l="l" t="t" r="r" b="b"/>
            <a:pathLst>
              <a:path w="1419225" h="4181475">
                <a:moveTo>
                  <a:pt x="0" y="0"/>
                </a:moveTo>
                <a:lnTo>
                  <a:pt x="1419225" y="0"/>
                </a:lnTo>
                <a:lnTo>
                  <a:pt x="1419225" y="4181475"/>
                </a:lnTo>
                <a:lnTo>
                  <a:pt x="0" y="418147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21706" y="-225790"/>
            <a:ext cx="3182045" cy="1220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99"/>
              </a:lnSpc>
            </a:pPr>
            <a:r>
              <a:rPr lang="en-US" sz="5554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Next Steps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101816" y="979199"/>
            <a:ext cx="129692" cy="1094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43"/>
              </a:lnSpc>
            </a:pPr>
            <a:r>
              <a:rPr lang="en-US" sz="4429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21706" y="1255424"/>
            <a:ext cx="8854116" cy="818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1"/>
              </a:lnSpc>
            </a:pPr>
            <a:r>
              <a:rPr lang="en-US" sz="4429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ExploringNeurofeedback for Yourself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694689" y="3003366"/>
            <a:ext cx="2576865" cy="61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2"/>
              </a:lnSpc>
            </a:pPr>
            <a:r>
              <a:rPr lang="en-US" sz="2777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Research &amp; Learn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181121" y="3603441"/>
            <a:ext cx="63751" cy="55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7"/>
              </a:lnSpc>
            </a:pPr>
            <a:r>
              <a:rPr lang="en-US" sz="2177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694689" y="6795211"/>
            <a:ext cx="2817933" cy="61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5"/>
              </a:lnSpc>
            </a:pPr>
            <a:r>
              <a:rPr lang="en-US" sz="2777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Begin Your Journey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238300" y="7395924"/>
            <a:ext cx="63675" cy="555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32"/>
              </a:lnSpc>
            </a:pPr>
            <a:r>
              <a:rPr lang="en-US" sz="2175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94689" y="4370775"/>
            <a:ext cx="3559473" cy="519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2777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Schedule a Consultation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694689" y="3755841"/>
            <a:ext cx="11836079" cy="403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8"/>
              </a:lnSpc>
            </a:pPr>
            <a:r>
              <a:rPr lang="en-US" sz="2177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Findcertifiedneurofeedback providers in your area and explore their qualifications and specializations.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694689" y="5458530"/>
            <a:ext cx="14096381" cy="403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8"/>
              </a:lnSpc>
            </a:pPr>
            <a:r>
              <a:rPr lang="en-US" sz="2177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Discuss your goals, medical history, and expectations with a trained clinician to determine if neurofeedback is right for you.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694689" y="7548324"/>
            <a:ext cx="13926036" cy="40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5"/>
              </a:lnSpc>
            </a:pPr>
            <a:r>
              <a:rPr lang="en-US" sz="2175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Startyourpersonalizedneurofeedback program and begin experiencing the benefits of brain training for lasting wellness.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2819" y="9049045"/>
            <a:ext cx="13309168" cy="328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18"/>
              </a:lnSpc>
            </a:pPr>
            <a:r>
              <a:rPr lang="en-US" sz="1727" spc="5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Neurofeedback offers hope for better mental health and peak performance. Take the first step toward unlocking your brain's full potential today.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>
                <a:alpha val="100000"/>
              </a:srgbClr>
            </a:gs>
            <a:gs pos="100000">
              <a:srgbClr val="737373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5614" y="125307"/>
            <a:ext cx="5979242" cy="1079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0"/>
              </a:lnSpc>
            </a:pPr>
            <a:r>
              <a:rPr lang="en-US" sz="6243">
                <a:solidFill>
                  <a:srgbClr val="CBCCCE"/>
                </a:solidFill>
                <a:latin typeface="Petrona"/>
                <a:ea typeface="Petrona"/>
                <a:cs typeface="Petrona"/>
                <a:sym typeface="Petrona"/>
              </a:rPr>
              <a:t>References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46451" y="1289928"/>
            <a:ext cx="17395098" cy="7583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96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  Arns, M., de Ridder, S., Strehl, U., Breteler, M., &amp; Coenen, A. (2009). Efficacy of neurofeedback treatment in ADHD: The effects on inattention, impulsivity and hyperactivity: A meta-analysis. Clinical EEG and Neuroscience, 40(3), 1803189. https://doi.org/10.1177/155005940904000305</a:t>
            </a:r>
          </a:p>
          <a:p>
            <a:pPr algn="l">
              <a:lnSpc>
                <a:spcPts val="3805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2  Kerson, C., &amp; Manalang, P. (2021). Neurofeedback Bibliography. Healthy Within.https://healthywithin.com/wp-</a:t>
            </a:r>
          </a:p>
          <a:p>
            <a:pPr algn="l">
              <a:lnSpc>
                <a:spcPts val="1099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content/uploads/2022/07/NFB-Bibliography-Kerson-RF.pdf</a:t>
            </a:r>
          </a:p>
          <a:p>
            <a:pPr algn="l">
              <a:lnSpc>
                <a:spcPts val="3805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3  Sitaram, R., Ros, T., Stoeckel, L., et al. (2017). Closed-loop brain training: The science of neurofeedback. Nature Reviews Neuroscience, 18(2), 863100. https://doi.org/10.1038/nrn.2016.164</a:t>
            </a:r>
          </a:p>
          <a:p>
            <a:pPr algn="l">
              <a:lnSpc>
                <a:spcPts val="3805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4  Dempster, T. (2012). Neurofeedback: A Comprehensive Review on System Design, Methodology and Clinical </a:t>
            </a:r>
          </a:p>
          <a:p>
            <a:pPr algn="l">
              <a:lnSpc>
                <a:spcPts val="1099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Applications. PMC. https://www.ncbi.nlm.nih.gov/pmc/articles/PMC4892319/</a:t>
            </a:r>
          </a:p>
          <a:p>
            <a:pPr algn="l">
              <a:lnSpc>
                <a:spcPts val="3805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5  Arns, M., Feddema, I., &amp; Kenemans, J. (2014). Differential effects of Theta/Beta and SMR neurofeedback in ADHD on sleep onset latency. Frontiers in Human Neuroscience, 8,1019.https://doi.org/10.3389/fnhum.2014.01019</a:t>
            </a:r>
          </a:p>
          <a:p>
            <a:pPr algn="l">
              <a:lnSpc>
                <a:spcPts val="3805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6  Cortese, S., Ferrin, M., Brandeis, D., et al. (2016). Neurofeedback for ADHD: Meta-Analysis of Clinical and </a:t>
            </a:r>
          </a:p>
          <a:p>
            <a:pPr algn="l">
              <a:lnSpc>
                <a:spcPts val="1099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Neuropsychological Outcomes From Randomized Controlled Trials. J Am Acad Child Adolesc Psychiatry, 55(6), </a:t>
            </a:r>
          </a:p>
          <a:p>
            <a:pPr algn="l">
              <a:lnSpc>
                <a:spcPts val="3805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444-455. https://doi.org/10.1016/j.jaac.2016.04.013 Ros, </a:t>
            </a:r>
          </a:p>
          <a:p>
            <a:pPr algn="l">
              <a:lnSpc>
                <a:spcPts val="3805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7  T., Enriquez-Geppert, S., Zotev, V., et al. (2020). Consensus on the reporting and experimental design of </a:t>
            </a:r>
          </a:p>
          <a:p>
            <a:pPr algn="l">
              <a:lnSpc>
                <a:spcPts val="1099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clinical and cognitive-behavioural neurofeedback studies (CRED-nf checklist). Brain, 143(6), 167431685. </a:t>
            </a:r>
          </a:p>
          <a:p>
            <a:pPr algn="l">
              <a:lnSpc>
                <a:spcPts val="3805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https://doi.org/10.1093/brain/awaa009</a:t>
            </a:r>
          </a:p>
          <a:p>
            <a:pPr algn="l">
              <a:lnSpc>
                <a:spcPts val="3805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8   Pope, A. (2018). NASA uses neurofeedback to improve pilot attention and engagement. MyBrainDR. </a:t>
            </a:r>
          </a:p>
          <a:p>
            <a:pPr algn="l">
              <a:lnSpc>
                <a:spcPts val="1099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https://mybraindr.com/2018/07/16/nasa-uses-neurofeedback</a:t>
            </a:r>
          </a:p>
          <a:p>
            <a:pPr algn="l">
              <a:lnSpc>
                <a:spcPts val="3805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9  Medical News Today. (2020). Neurofeedback for ADHD: Does it work? What to expect. </a:t>
            </a:r>
          </a:p>
          <a:p>
            <a:pPr algn="l">
              <a:lnSpc>
                <a:spcPts val="930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https://www.medicalnewstoday.com/articles/315261</a:t>
            </a:r>
          </a:p>
          <a:p>
            <a:pPr algn="l">
              <a:lnSpc>
                <a:spcPts val="3805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10  Micoulaud-Franchi, J. A., Geoffroy, P. A., Fond, G., et al. (2014). Neurofeedback in ADHD: efficacy and </a:t>
            </a:r>
          </a:p>
          <a:p>
            <a:pPr algn="l">
              <a:lnSpc>
                <a:spcPts val="1099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methodological issues. Neuroscience &amp; Biobehavioral Reviews, 44, 157-166. </a:t>
            </a:r>
          </a:p>
          <a:p>
            <a:pPr algn="l">
              <a:lnSpc>
                <a:spcPts val="3636"/>
              </a:lnSpc>
            </a:pPr>
            <a:r>
              <a:rPr lang="en-US" sz="152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https://doi.org/10.1016/j.neubiorev.2014.03.013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49625" y="9686925"/>
            <a:ext cx="2152650" cy="514350"/>
          </a:xfrm>
          <a:custGeom>
            <a:avLst/>
            <a:gdLst/>
            <a:ahLst/>
            <a:cxnLst/>
            <a:rect l="l" t="t" r="r" b="b"/>
            <a:pathLst>
              <a:path w="2152650" h="514350">
                <a:moveTo>
                  <a:pt x="0" y="0"/>
                </a:moveTo>
                <a:lnTo>
                  <a:pt x="2152650" y="0"/>
                </a:lnTo>
                <a:lnTo>
                  <a:pt x="2152650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15001" y="212741"/>
            <a:ext cx="9142447" cy="1039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76"/>
              </a:lnSpc>
            </a:pPr>
            <a:r>
              <a:rPr lang="en-US" sz="5554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Understanding Neurofeedback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15001" y="2547909"/>
            <a:ext cx="8619411" cy="818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1"/>
              </a:lnSpc>
            </a:pPr>
            <a:r>
              <a:rPr lang="en-US" sz="4429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Training Your Brain for Better Health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5001" y="4751775"/>
            <a:ext cx="9372438" cy="918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3"/>
              </a:lnSpc>
            </a:pPr>
            <a:r>
              <a:rPr lang="en-US" sz="2177" spc="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Discover how real-time brain monitoring can help you achieve lasting mental and physical wellness through the power of neurofeedback training.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9525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49625" y="9686925"/>
            <a:ext cx="2152650" cy="514350"/>
          </a:xfrm>
          <a:custGeom>
            <a:avLst/>
            <a:gdLst/>
            <a:ahLst/>
            <a:cxnLst/>
            <a:rect l="l" t="t" r="r" b="b"/>
            <a:pathLst>
              <a:path w="2152650" h="514350">
                <a:moveTo>
                  <a:pt x="0" y="0"/>
                </a:moveTo>
                <a:lnTo>
                  <a:pt x="2152650" y="0"/>
                </a:lnTo>
                <a:lnTo>
                  <a:pt x="2152650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191750" y="2190750"/>
            <a:ext cx="8096250" cy="8096250"/>
          </a:xfrm>
          <a:custGeom>
            <a:avLst/>
            <a:gdLst/>
            <a:ahLst/>
            <a:cxnLst/>
            <a:rect l="l" t="t" r="r" b="b"/>
            <a:pathLst>
              <a:path w="8096250" h="8096250">
                <a:moveTo>
                  <a:pt x="0" y="0"/>
                </a:moveTo>
                <a:lnTo>
                  <a:pt x="8096250" y="0"/>
                </a:lnTo>
                <a:lnTo>
                  <a:pt x="8096250" y="8096250"/>
                </a:lnTo>
                <a:lnTo>
                  <a:pt x="0" y="809625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75649" y="438283"/>
            <a:ext cx="5681815" cy="824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90"/>
              </a:lnSpc>
            </a:pPr>
            <a:r>
              <a:rPr lang="en-US" sz="4277" b="1" spc="4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is Neurofeedback?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41368" y="1229954"/>
            <a:ext cx="101079" cy="675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8"/>
              </a:lnSpc>
            </a:pPr>
            <a:r>
              <a:rPr lang="en-US" sz="3452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75649" y="1258529"/>
            <a:ext cx="4007691" cy="64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3"/>
              </a:lnSpc>
            </a:pPr>
            <a:r>
              <a:rPr lang="en-US" sz="3452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</a:t>
            </a:r>
            <a:r>
              <a:rPr lang="en-US" sz="345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452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Gentle</a:t>
            </a:r>
            <a:r>
              <a:rPr lang="en-US" sz="345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452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Introduction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5649" y="2371563"/>
            <a:ext cx="8301028" cy="1375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1650" spc="11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Neurofeedback is a non-invasive brain training technique that uses real-time displays of brain activity to teach self-regulation. Your brain receives immediate feedback about its own electrical patterns, allowing you to learn to modify activity and achieve healthier mental s</a:t>
            </a:r>
            <a:r>
              <a:rPr lang="en-US" sz="1650" spc="1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spc="11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tat</a:t>
            </a:r>
            <a:r>
              <a:rPr lang="en-US" sz="1650" spc="1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spc="11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es</a:t>
            </a:r>
            <a:r>
              <a:rPr lang="en-US" sz="1650" spc="11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650" spc="11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5649" y="3855939"/>
            <a:ext cx="7832665" cy="82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5"/>
              </a:lnSpc>
            </a:pPr>
            <a:r>
              <a:rPr lang="en-US" sz="1650" spc="14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Think of it as a mirror for your mind—you see your brain's activity and learn to adjust it, </a:t>
            </a:r>
          </a:p>
          <a:p>
            <a:pPr algn="l">
              <a:lnSpc>
                <a:spcPts val="1278"/>
              </a:lnSpc>
            </a:pPr>
            <a:r>
              <a:rPr lang="en-US" sz="1650" spc="9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much like adjusting your posture when looking in a mirror.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92819" y="877843"/>
            <a:ext cx="9879320" cy="10399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76"/>
              </a:lnSpc>
            </a:pPr>
            <a:r>
              <a:rPr lang="en-US" sz="5554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How Does Neurofeedback Work?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9338" y="2818162"/>
            <a:ext cx="7664386" cy="818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86"/>
              </a:lnSpc>
            </a:pPr>
            <a:r>
              <a:rPr lang="en-US" sz="4429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 Brain-Computer Connection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496912" y="3499685"/>
            <a:ext cx="81315" cy="786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71"/>
              </a:lnSpc>
            </a:pPr>
            <a:r>
              <a:rPr lang="en-US" sz="2777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819" y="6805746"/>
            <a:ext cx="3056477" cy="61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2"/>
              </a:lnSpc>
            </a:pPr>
            <a:r>
              <a:rPr lang="en-US" sz="2777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You Learn and Adapt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68816" y="7405821"/>
            <a:ext cx="63751" cy="55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7"/>
              </a:lnSpc>
            </a:pPr>
            <a:r>
              <a:rPr lang="en-US" sz="2177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819" y="3671135"/>
            <a:ext cx="3791541" cy="61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2"/>
              </a:lnSpc>
            </a:pPr>
            <a:r>
              <a:rPr lang="en-US" sz="2777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Electrodes</a:t>
            </a:r>
            <a:r>
              <a:rPr lang="en-US" sz="27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777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Detect</a:t>
            </a:r>
            <a:r>
              <a:rPr lang="en-US" sz="2777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777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Activity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59232" y="4271210"/>
            <a:ext cx="63751" cy="55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7"/>
              </a:lnSpc>
            </a:pPr>
            <a:r>
              <a:rPr lang="en-US" sz="2177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90685" y="3671135"/>
            <a:ext cx="3066907" cy="61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82"/>
              </a:lnSpc>
            </a:pPr>
            <a:r>
              <a:rPr lang="en-US" sz="2777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Data Gets Translated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395194" y="4271210"/>
            <a:ext cx="63751" cy="556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7"/>
              </a:lnSpc>
            </a:pPr>
            <a:r>
              <a:rPr lang="en-US" sz="2177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32293" y="6900996"/>
            <a:ext cx="3622796" cy="519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8"/>
              </a:lnSpc>
            </a:pPr>
            <a:r>
              <a:rPr lang="en-US" sz="2777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Changes Become Lasting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819" y="4423610"/>
            <a:ext cx="7622753" cy="861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8"/>
              </a:lnSpc>
            </a:pPr>
            <a:r>
              <a:rPr lang="en-US" sz="2177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Sensorsplacedonyourscalpmeasure electrical activity from your brain in real time, capturing brainwave patterns.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2819" y="7501071"/>
            <a:ext cx="7789736" cy="460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1"/>
              </a:lnSpc>
            </a:pPr>
            <a:r>
              <a:rPr lang="en-US" sz="2177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Byobservingthe feedback,you naturally learn to modify your brain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2819" y="7958528"/>
            <a:ext cx="8105099" cy="460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1"/>
              </a:lnSpc>
            </a:pPr>
            <a:r>
              <a:rPr lang="en-US" sz="2177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activity patterns toward healthier states through operant conditioning.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432293" y="8503482"/>
            <a:ext cx="6241437" cy="403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8"/>
              </a:lnSpc>
            </a:pPr>
            <a:r>
              <a:rPr lang="en-US" sz="2177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improvements in brain function and mental wellbeing.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290685" y="4423610"/>
            <a:ext cx="7604989" cy="403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8"/>
              </a:lnSpc>
            </a:pPr>
            <a:r>
              <a:rPr lang="en-US" sz="2177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Advancedsoftwareanalyzesthese patterns and converts complex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9290685" y="4881705"/>
            <a:ext cx="7357891" cy="40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5"/>
              </a:lnSpc>
            </a:pPr>
            <a:r>
              <a:rPr lang="en-US" sz="2175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brain data into simple, understandable visual or audio feedback.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432293" y="8046168"/>
            <a:ext cx="7874060" cy="4033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45"/>
              </a:lnSpc>
            </a:pPr>
            <a:r>
              <a:rPr lang="en-US" sz="2175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Repeated sessions strengthen new neural pathways, creating lasting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276975" y="4010025"/>
            <a:ext cx="5734050" cy="5724525"/>
          </a:xfrm>
          <a:custGeom>
            <a:avLst/>
            <a:gdLst/>
            <a:ahLst/>
            <a:cxnLst/>
            <a:rect l="l" t="t" r="r" b="b"/>
            <a:pathLst>
              <a:path w="5734050" h="5724525">
                <a:moveTo>
                  <a:pt x="0" y="0"/>
                </a:moveTo>
                <a:lnTo>
                  <a:pt x="5734050" y="0"/>
                </a:lnTo>
                <a:lnTo>
                  <a:pt x="5734050" y="5724525"/>
                </a:lnTo>
                <a:lnTo>
                  <a:pt x="0" y="57245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338555" y="5308873"/>
            <a:ext cx="362883" cy="764638"/>
          </a:xfrm>
          <a:custGeom>
            <a:avLst/>
            <a:gdLst/>
            <a:ahLst/>
            <a:cxnLst/>
            <a:rect l="l" t="t" r="r" b="b"/>
            <a:pathLst>
              <a:path w="362883" h="764638">
                <a:moveTo>
                  <a:pt x="0" y="0"/>
                </a:moveTo>
                <a:lnTo>
                  <a:pt x="362884" y="0"/>
                </a:lnTo>
                <a:lnTo>
                  <a:pt x="362884" y="764638"/>
                </a:lnTo>
                <a:lnTo>
                  <a:pt x="0" y="7646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276975" y="4010025"/>
            <a:ext cx="5734050" cy="5724525"/>
          </a:xfrm>
          <a:custGeom>
            <a:avLst/>
            <a:gdLst/>
            <a:ahLst/>
            <a:cxnLst/>
            <a:rect l="l" t="t" r="r" b="b"/>
            <a:pathLst>
              <a:path w="5734050" h="5724525">
                <a:moveTo>
                  <a:pt x="0" y="0"/>
                </a:moveTo>
                <a:lnTo>
                  <a:pt x="5734050" y="0"/>
                </a:lnTo>
                <a:lnTo>
                  <a:pt x="5734050" y="5724525"/>
                </a:lnTo>
                <a:lnTo>
                  <a:pt x="0" y="57245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529058" y="4676927"/>
            <a:ext cx="468154" cy="580863"/>
          </a:xfrm>
          <a:custGeom>
            <a:avLst/>
            <a:gdLst/>
            <a:ahLst/>
            <a:cxnLst/>
            <a:rect l="l" t="t" r="r" b="b"/>
            <a:pathLst>
              <a:path w="468154" h="580863">
                <a:moveTo>
                  <a:pt x="0" y="0"/>
                </a:moveTo>
                <a:lnTo>
                  <a:pt x="468153" y="0"/>
                </a:lnTo>
                <a:lnTo>
                  <a:pt x="468153" y="580863"/>
                </a:lnTo>
                <a:lnTo>
                  <a:pt x="0" y="5808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276975" y="4010025"/>
            <a:ext cx="5734050" cy="5724525"/>
          </a:xfrm>
          <a:custGeom>
            <a:avLst/>
            <a:gdLst/>
            <a:ahLst/>
            <a:cxnLst/>
            <a:rect l="l" t="t" r="r" b="b"/>
            <a:pathLst>
              <a:path w="5734050" h="5724525">
                <a:moveTo>
                  <a:pt x="0" y="0"/>
                </a:moveTo>
                <a:lnTo>
                  <a:pt x="5734050" y="0"/>
                </a:lnTo>
                <a:lnTo>
                  <a:pt x="5734050" y="5724525"/>
                </a:lnTo>
                <a:lnTo>
                  <a:pt x="0" y="572452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0775452" y="6688055"/>
            <a:ext cx="747112" cy="368484"/>
          </a:xfrm>
          <a:custGeom>
            <a:avLst/>
            <a:gdLst/>
            <a:ahLst/>
            <a:cxnLst/>
            <a:rect l="l" t="t" r="r" b="b"/>
            <a:pathLst>
              <a:path w="747112" h="368484">
                <a:moveTo>
                  <a:pt x="0" y="0"/>
                </a:moveTo>
                <a:lnTo>
                  <a:pt x="747112" y="0"/>
                </a:lnTo>
                <a:lnTo>
                  <a:pt x="747112" y="368484"/>
                </a:lnTo>
                <a:lnTo>
                  <a:pt x="0" y="3684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276975" y="4010025"/>
            <a:ext cx="5734050" cy="5724525"/>
          </a:xfrm>
          <a:custGeom>
            <a:avLst/>
            <a:gdLst/>
            <a:ahLst/>
            <a:cxnLst/>
            <a:rect l="l" t="t" r="r" b="b"/>
            <a:pathLst>
              <a:path w="5734050" h="5724525">
                <a:moveTo>
                  <a:pt x="0" y="0"/>
                </a:moveTo>
                <a:lnTo>
                  <a:pt x="5734050" y="0"/>
                </a:lnTo>
                <a:lnTo>
                  <a:pt x="5734050" y="5724525"/>
                </a:lnTo>
                <a:lnTo>
                  <a:pt x="0" y="572452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498902" y="8520122"/>
            <a:ext cx="528466" cy="514360"/>
          </a:xfrm>
          <a:custGeom>
            <a:avLst/>
            <a:gdLst/>
            <a:ahLst/>
            <a:cxnLst/>
            <a:rect l="l" t="t" r="r" b="b"/>
            <a:pathLst>
              <a:path w="528466" h="514360">
                <a:moveTo>
                  <a:pt x="0" y="0"/>
                </a:moveTo>
                <a:lnTo>
                  <a:pt x="528466" y="0"/>
                </a:lnTo>
                <a:lnTo>
                  <a:pt x="528466" y="514360"/>
                </a:lnTo>
                <a:lnTo>
                  <a:pt x="0" y="51436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276975" y="4010025"/>
            <a:ext cx="5734050" cy="5724525"/>
          </a:xfrm>
          <a:custGeom>
            <a:avLst/>
            <a:gdLst/>
            <a:ahLst/>
            <a:cxnLst/>
            <a:rect l="l" t="t" r="r" b="b"/>
            <a:pathLst>
              <a:path w="5734050" h="5724525">
                <a:moveTo>
                  <a:pt x="0" y="0"/>
                </a:moveTo>
                <a:lnTo>
                  <a:pt x="5734050" y="0"/>
                </a:lnTo>
                <a:lnTo>
                  <a:pt x="5734050" y="5724525"/>
                </a:lnTo>
                <a:lnTo>
                  <a:pt x="0" y="572452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251440" y="7793879"/>
            <a:ext cx="537181" cy="509511"/>
          </a:xfrm>
          <a:custGeom>
            <a:avLst/>
            <a:gdLst/>
            <a:ahLst/>
            <a:cxnLst/>
            <a:rect l="l" t="t" r="r" b="b"/>
            <a:pathLst>
              <a:path w="537181" h="509511">
                <a:moveTo>
                  <a:pt x="0" y="0"/>
                </a:moveTo>
                <a:lnTo>
                  <a:pt x="537181" y="0"/>
                </a:lnTo>
                <a:lnTo>
                  <a:pt x="537181" y="509511"/>
                </a:lnTo>
                <a:lnTo>
                  <a:pt x="0" y="50951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60758" y="523094"/>
            <a:ext cx="5476684" cy="1037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15"/>
              </a:lnSpc>
            </a:pPr>
            <a:r>
              <a:rPr lang="en-US" sz="5404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 Brain in Action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377422" y="1494282"/>
            <a:ext cx="125301" cy="891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9"/>
              </a:lnSpc>
            </a:pPr>
            <a:r>
              <a:rPr lang="en-US" sz="4279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0758" y="1599057"/>
            <a:ext cx="7075646" cy="787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1"/>
              </a:lnSpc>
            </a:pPr>
            <a:r>
              <a:rPr lang="en-US" sz="4279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Visualizing</a:t>
            </a:r>
            <a:r>
              <a:rPr lang="en-US" sz="427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279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Brainwave</a:t>
            </a:r>
            <a:r>
              <a:rPr lang="en-US" sz="427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4279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Patterns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296544" y="5230435"/>
            <a:ext cx="3636950" cy="39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spc="8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0.5-4 Hz: Deep sleep and healing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563475" y="6657022"/>
            <a:ext cx="3919042" cy="39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spc="6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8-12 Hz: Calm awareness and focus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58504" y="3120076"/>
            <a:ext cx="16637479" cy="39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spc="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Different brainwave frequencies correspond to different mental states. Neurofeedback targets specific patterns to optimize your brain's performance: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754498" y="7617771"/>
            <a:ext cx="2162108" cy="575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3"/>
              </a:lnSpc>
            </a:pPr>
            <a:r>
              <a:rPr lang="en-US" sz="27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Gamma Waves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834298" y="8169583"/>
            <a:ext cx="61551" cy="52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16"/>
              </a:lnSpc>
            </a:pPr>
            <a:r>
              <a:rPr lang="en-US" sz="210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108828" y="4620949"/>
            <a:ext cx="1801168" cy="499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83"/>
              </a:lnSpc>
            </a:pPr>
            <a:r>
              <a:rPr lang="en-US" sz="27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Delta Waves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426315" y="7873422"/>
            <a:ext cx="1684239" cy="575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6"/>
              </a:lnSpc>
            </a:pPr>
            <a:r>
              <a:rPr lang="en-US" sz="27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Beta Waves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057746" y="8425615"/>
            <a:ext cx="61551" cy="52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10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426315" y="4069137"/>
            <a:ext cx="1849136" cy="575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86"/>
              </a:lnSpc>
            </a:pPr>
            <a:r>
              <a:rPr lang="en-US" sz="27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Theta Waves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778635" y="4621330"/>
            <a:ext cx="61551" cy="5261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10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563475" y="6047413"/>
            <a:ext cx="1868386" cy="499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7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Alpha Waves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445001" y="8302933"/>
            <a:ext cx="3490265" cy="39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3"/>
              </a:lnSpc>
            </a:pPr>
            <a:r>
              <a:rPr lang="en-US" sz="2102" spc="4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30+ Hz: Peakcognitivefunction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2426315" y="4754680"/>
            <a:ext cx="3549758" cy="39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3"/>
              </a:lnSpc>
            </a:pPr>
            <a:r>
              <a:rPr lang="en-US" sz="210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4-8Hz:Creativityand relaxation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426315" y="8558965"/>
            <a:ext cx="4862874" cy="3927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3"/>
              </a:lnSpc>
            </a:pPr>
            <a:r>
              <a:rPr lang="en-US" sz="210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12-30Hz:Activethinking and concentration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18288000" cy="3105150"/>
          </a:xfrm>
          <a:custGeom>
            <a:avLst/>
            <a:gdLst/>
            <a:ahLst/>
            <a:cxnLst/>
            <a:rect l="l" t="t" r="r" b="b"/>
            <a:pathLst>
              <a:path w="18288000" h="3105150">
                <a:moveTo>
                  <a:pt x="0" y="0"/>
                </a:moveTo>
                <a:lnTo>
                  <a:pt x="18288000" y="0"/>
                </a:lnTo>
                <a:lnTo>
                  <a:pt x="18288000" y="3105150"/>
                </a:lnTo>
                <a:lnTo>
                  <a:pt x="0" y="31051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5" r="-35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03272" y="5594347"/>
            <a:ext cx="8280397" cy="1984248"/>
          </a:xfrm>
          <a:custGeom>
            <a:avLst/>
            <a:gdLst/>
            <a:ahLst/>
            <a:cxnLst/>
            <a:rect l="l" t="t" r="r" b="b"/>
            <a:pathLst>
              <a:path w="8280397" h="1984248">
                <a:moveTo>
                  <a:pt x="0" y="0"/>
                </a:moveTo>
                <a:lnTo>
                  <a:pt x="8280397" y="0"/>
                </a:lnTo>
                <a:lnTo>
                  <a:pt x="8280397" y="1984248"/>
                </a:lnTo>
                <a:lnTo>
                  <a:pt x="0" y="19842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03272" y="7689847"/>
            <a:ext cx="8280397" cy="1984277"/>
          </a:xfrm>
          <a:custGeom>
            <a:avLst/>
            <a:gdLst/>
            <a:ahLst/>
            <a:cxnLst/>
            <a:rect l="l" t="t" r="r" b="b"/>
            <a:pathLst>
              <a:path w="8280397" h="1984277">
                <a:moveTo>
                  <a:pt x="0" y="0"/>
                </a:moveTo>
                <a:lnTo>
                  <a:pt x="8280397" y="0"/>
                </a:lnTo>
                <a:lnTo>
                  <a:pt x="8280397" y="1984276"/>
                </a:lnTo>
                <a:lnTo>
                  <a:pt x="0" y="19842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9204322" y="5594347"/>
            <a:ext cx="8280397" cy="1984248"/>
          </a:xfrm>
          <a:custGeom>
            <a:avLst/>
            <a:gdLst/>
            <a:ahLst/>
            <a:cxnLst/>
            <a:rect l="l" t="t" r="r" b="b"/>
            <a:pathLst>
              <a:path w="8280397" h="1984248">
                <a:moveTo>
                  <a:pt x="0" y="0"/>
                </a:moveTo>
                <a:lnTo>
                  <a:pt x="8280397" y="0"/>
                </a:lnTo>
                <a:lnTo>
                  <a:pt x="8280397" y="1984248"/>
                </a:lnTo>
                <a:lnTo>
                  <a:pt x="0" y="19842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204322" y="7689847"/>
            <a:ext cx="8280397" cy="1984277"/>
          </a:xfrm>
          <a:custGeom>
            <a:avLst/>
            <a:gdLst/>
            <a:ahLst/>
            <a:cxnLst/>
            <a:rect l="l" t="t" r="r" b="b"/>
            <a:pathLst>
              <a:path w="8280397" h="1984277">
                <a:moveTo>
                  <a:pt x="0" y="0"/>
                </a:moveTo>
                <a:lnTo>
                  <a:pt x="8280397" y="0"/>
                </a:lnTo>
                <a:lnTo>
                  <a:pt x="8280397" y="1984276"/>
                </a:lnTo>
                <a:lnTo>
                  <a:pt x="0" y="19842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870585" y="3474339"/>
            <a:ext cx="7289378" cy="106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42"/>
              </a:lnSpc>
            </a:pPr>
            <a:r>
              <a:rPr lang="en-US" sz="4879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Conditions That Can Benefit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500934" y="4516803"/>
            <a:ext cx="114319" cy="960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42"/>
              </a:lnSpc>
            </a:pPr>
            <a:r>
              <a:rPr lang="en-US" sz="3904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43602" y="4754928"/>
            <a:ext cx="4698873" cy="722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6"/>
              </a:lnSpc>
            </a:pPr>
            <a:r>
              <a:rPr lang="en-US" sz="3904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From</a:t>
            </a:r>
            <a:r>
              <a:rPr lang="en-US" sz="390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904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Anxiety</a:t>
            </a:r>
            <a:r>
              <a:rPr lang="en-US" sz="390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904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to</a:t>
            </a:r>
            <a:r>
              <a:rPr lang="en-US" sz="3904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904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ADHD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28712" y="5807192"/>
            <a:ext cx="1890665" cy="49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2402" b="1" spc="14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ADHD &amp; Focus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51895" y="6277766"/>
            <a:ext cx="57160" cy="466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3"/>
              </a:lnSpc>
            </a:pPr>
            <a:r>
              <a:rPr lang="en-US" sz="19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28712" y="7906760"/>
            <a:ext cx="7463619" cy="1331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2402" b="1" spc="9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Sleep Disorders</a:t>
            </a:r>
          </a:p>
          <a:p>
            <a:pPr algn="l">
              <a:lnSpc>
                <a:spcPts val="3077"/>
              </a:lnSpc>
            </a:pPr>
            <a:r>
              <a:rPr lang="en-US" sz="19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Optimizes brainwavepatterns to promote deeper, more restorative sleep and better sleep cycles.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03210" y="8377447"/>
            <a:ext cx="57160" cy="466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3"/>
              </a:lnSpc>
            </a:pPr>
            <a:r>
              <a:rPr lang="en-US" sz="19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531353" y="7906760"/>
            <a:ext cx="2379593" cy="49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5"/>
              </a:lnSpc>
            </a:pPr>
            <a:r>
              <a:rPr lang="en-US" sz="2402" b="1" spc="7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Peak Performance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359314" y="8377447"/>
            <a:ext cx="57160" cy="466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3"/>
              </a:lnSpc>
            </a:pPr>
            <a:r>
              <a:rPr lang="en-US" sz="19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531353" y="5670032"/>
            <a:ext cx="7552134" cy="1469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402" b="1" spc="9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Anxiety &amp; Depression</a:t>
            </a:r>
          </a:p>
          <a:p>
            <a:pPr algn="l">
              <a:lnSpc>
                <a:spcPts val="2733"/>
              </a:lnSpc>
            </a:pPr>
            <a:r>
              <a:rPr lang="en-US" sz="19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Helps regulate mood and reduce symptoms by retraining neural pathways involved</a:t>
            </a:r>
            <a:r>
              <a:rPr lang="en-US" sz="195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9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in</a:t>
            </a:r>
            <a:r>
              <a:rPr lang="en-US" sz="195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9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emotional</a:t>
            </a:r>
            <a:r>
              <a:rPr lang="en-US" sz="195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9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regulation.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28712" y="6373016"/>
            <a:ext cx="6996970" cy="76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3"/>
              </a:lnSpc>
            </a:pPr>
            <a:r>
              <a:rPr lang="en-US" sz="19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Improvesattention,impulse control, and executive function through targeted</a:t>
            </a:r>
            <a:r>
              <a:rPr lang="en-US" sz="195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9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brainwave</a:t>
            </a:r>
            <a:r>
              <a:rPr lang="en-US" sz="1952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19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training.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531353" y="8444122"/>
            <a:ext cx="7812643" cy="39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7"/>
              </a:lnSpc>
            </a:pPr>
            <a:r>
              <a:rPr lang="en-US" sz="19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Athletesand professionals use neurofeedback to enhance focus, confidence,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531353" y="8834971"/>
            <a:ext cx="2713653" cy="399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7"/>
              </a:lnSpc>
            </a:pPr>
            <a:r>
              <a:rPr lang="en-US" sz="19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and optimal mental states.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63503" y="-63503"/>
            <a:ext cx="18414997" cy="10413997"/>
          </a:xfrm>
          <a:custGeom>
            <a:avLst/>
            <a:gdLst/>
            <a:ahLst/>
            <a:cxnLst/>
            <a:rect l="l" t="t" r="r" b="b"/>
            <a:pathLst>
              <a:path w="18414997" h="10413997">
                <a:moveTo>
                  <a:pt x="0" y="0"/>
                </a:moveTo>
                <a:lnTo>
                  <a:pt x="18414997" y="0"/>
                </a:lnTo>
                <a:lnTo>
                  <a:pt x="18414997" y="10413997"/>
                </a:lnTo>
                <a:lnTo>
                  <a:pt x="0" y="104139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096500" y="1028700"/>
            <a:ext cx="8191500" cy="8191500"/>
          </a:xfrm>
          <a:custGeom>
            <a:avLst/>
            <a:gdLst/>
            <a:ahLst/>
            <a:cxnLst/>
            <a:rect l="l" t="t" r="r" b="b"/>
            <a:pathLst>
              <a:path w="8191500" h="8191500">
                <a:moveTo>
                  <a:pt x="0" y="0"/>
                </a:moveTo>
                <a:lnTo>
                  <a:pt x="8191500" y="0"/>
                </a:lnTo>
                <a:lnTo>
                  <a:pt x="8191500" y="8191500"/>
                </a:lnTo>
                <a:lnTo>
                  <a:pt x="0" y="81915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06117" y="412794"/>
            <a:ext cx="5822880" cy="722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6"/>
              </a:lnSpc>
            </a:pPr>
            <a:r>
              <a:rPr lang="en-US" sz="3904" b="1" spc="7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 Neurofeedback Session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6117" y="1671218"/>
            <a:ext cx="2578884" cy="584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7"/>
              </a:lnSpc>
            </a:pPr>
            <a:r>
              <a:rPr lang="en-US" sz="3152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What to Expect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6936" y="2211057"/>
            <a:ext cx="157791" cy="493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6"/>
              </a:lnSpc>
            </a:pPr>
            <a:r>
              <a:rPr lang="en-US" sz="2402" b="1" spc="192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52101" y="2242080"/>
            <a:ext cx="57160" cy="408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2"/>
              </a:lnSpc>
            </a:pPr>
            <a:r>
              <a:rPr lang="en-US" sz="1952" b="1" spc="156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6936" y="3904355"/>
            <a:ext cx="157791" cy="43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4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56936" y="5540369"/>
            <a:ext cx="157791" cy="436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3"/>
              </a:lnSpc>
            </a:pPr>
            <a:r>
              <a:rPr lang="en-US" sz="24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61694" y="3916194"/>
            <a:ext cx="7414812" cy="11623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3"/>
              </a:lnSpc>
            </a:pPr>
            <a:r>
              <a:rPr lang="en-US" sz="195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Training Activity</a:t>
            </a:r>
          </a:p>
          <a:p>
            <a:pPr algn="l">
              <a:lnSpc>
                <a:spcPts val="2478"/>
              </a:lnSpc>
            </a:pPr>
            <a:r>
              <a:rPr lang="en-US" sz="1577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You watch a screen or listen to audio while engaging in relaxing or focusing activities. Your brain's feedback guides your mental state.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61694" y="2280180"/>
            <a:ext cx="1693088" cy="370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3"/>
              </a:lnSpc>
            </a:pPr>
            <a:r>
              <a:rPr lang="en-US" sz="195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Setup</a:t>
            </a:r>
            <a:r>
              <a:rPr lang="en-US" sz="195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95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&amp;</a:t>
            </a:r>
            <a:r>
              <a:rPr lang="en-US" sz="195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195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Sensors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61694" y="7188346"/>
            <a:ext cx="7543381" cy="116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3"/>
              </a:lnSpc>
            </a:pPr>
            <a:r>
              <a:rPr lang="en-US" sz="195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Duration &amp; Frequency</a:t>
            </a:r>
          </a:p>
          <a:p>
            <a:pPr algn="l">
              <a:lnSpc>
                <a:spcPts val="2476"/>
              </a:lnSpc>
            </a:pPr>
            <a:r>
              <a:rPr lang="en-US" sz="1577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Sessions typically last 30-60 minutes, with most people benefiting from 20-40 sessions over several weeks.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61694" y="5552332"/>
            <a:ext cx="7386199" cy="1162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3"/>
              </a:lnSpc>
            </a:pPr>
            <a:r>
              <a:rPr lang="en-US" sz="195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Monitoring &amp; Adjustment</a:t>
            </a:r>
          </a:p>
          <a:p>
            <a:pPr algn="l">
              <a:lnSpc>
                <a:spcPts val="2478"/>
              </a:lnSpc>
            </a:pPr>
            <a:r>
              <a:rPr lang="en-US" sz="1577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A trained clinician monitors your progress and adjusts protocols based on your brainwave responses and goals.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1694" y="2817828"/>
            <a:ext cx="7637288" cy="620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77"/>
              </a:lnSpc>
            </a:pPr>
            <a:r>
              <a:rPr lang="en-US" sz="1575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Small, painless electrodes are placed on your scalp using conductive gel. The process is quick and comfortable.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56936" y="7177154"/>
            <a:ext cx="157620" cy="43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049625" y="9686925"/>
            <a:ext cx="2152650" cy="514350"/>
          </a:xfrm>
          <a:custGeom>
            <a:avLst/>
            <a:gdLst/>
            <a:ahLst/>
            <a:cxnLst/>
            <a:rect l="l" t="t" r="r" b="b"/>
            <a:pathLst>
              <a:path w="2152650" h="514350">
                <a:moveTo>
                  <a:pt x="0" y="0"/>
                </a:moveTo>
                <a:lnTo>
                  <a:pt x="2152650" y="0"/>
                </a:lnTo>
                <a:lnTo>
                  <a:pt x="2152650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5" r="-5" b="-9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98497" y="2193922"/>
            <a:ext cx="10032997" cy="1851022"/>
          </a:xfrm>
          <a:custGeom>
            <a:avLst/>
            <a:gdLst/>
            <a:ahLst/>
            <a:cxnLst/>
            <a:rect l="l" t="t" r="r" b="b"/>
            <a:pathLst>
              <a:path w="10032997" h="1851022">
                <a:moveTo>
                  <a:pt x="0" y="0"/>
                </a:moveTo>
                <a:lnTo>
                  <a:pt x="10032997" y="0"/>
                </a:lnTo>
                <a:lnTo>
                  <a:pt x="10032997" y="1851022"/>
                </a:lnTo>
                <a:lnTo>
                  <a:pt x="0" y="18510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42950" y="2276475"/>
            <a:ext cx="114300" cy="1685925"/>
          </a:xfrm>
          <a:custGeom>
            <a:avLst/>
            <a:gdLst/>
            <a:ahLst/>
            <a:cxnLst/>
            <a:rect l="l" t="t" r="r" b="b"/>
            <a:pathLst>
              <a:path w="114300" h="1685925">
                <a:moveTo>
                  <a:pt x="0" y="0"/>
                </a:moveTo>
                <a:lnTo>
                  <a:pt x="114300" y="0"/>
                </a:lnTo>
                <a:lnTo>
                  <a:pt x="114300" y="1685925"/>
                </a:lnTo>
                <a:lnTo>
                  <a:pt x="0" y="1685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1" r="-3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698497" y="4108447"/>
            <a:ext cx="10032997" cy="1841497"/>
          </a:xfrm>
          <a:custGeom>
            <a:avLst/>
            <a:gdLst/>
            <a:ahLst/>
            <a:cxnLst/>
            <a:rect l="l" t="t" r="r" b="b"/>
            <a:pathLst>
              <a:path w="10032997" h="1841497">
                <a:moveTo>
                  <a:pt x="0" y="0"/>
                </a:moveTo>
                <a:lnTo>
                  <a:pt x="10032997" y="0"/>
                </a:lnTo>
                <a:lnTo>
                  <a:pt x="10032997" y="1841497"/>
                </a:lnTo>
                <a:lnTo>
                  <a:pt x="0" y="1841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98497" y="6013447"/>
            <a:ext cx="10032997" cy="1841497"/>
          </a:xfrm>
          <a:custGeom>
            <a:avLst/>
            <a:gdLst/>
            <a:ahLst/>
            <a:cxnLst/>
            <a:rect l="l" t="t" r="r" b="b"/>
            <a:pathLst>
              <a:path w="10032997" h="1841497">
                <a:moveTo>
                  <a:pt x="0" y="0"/>
                </a:moveTo>
                <a:lnTo>
                  <a:pt x="10032997" y="0"/>
                </a:lnTo>
                <a:lnTo>
                  <a:pt x="10032997" y="1841497"/>
                </a:lnTo>
                <a:lnTo>
                  <a:pt x="0" y="18414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98497" y="7927972"/>
            <a:ext cx="10032997" cy="1841497"/>
          </a:xfrm>
          <a:custGeom>
            <a:avLst/>
            <a:gdLst/>
            <a:ahLst/>
            <a:cxnLst/>
            <a:rect l="l" t="t" r="r" b="b"/>
            <a:pathLst>
              <a:path w="10032997" h="1841497">
                <a:moveTo>
                  <a:pt x="0" y="0"/>
                </a:moveTo>
                <a:lnTo>
                  <a:pt x="10032997" y="0"/>
                </a:lnTo>
                <a:lnTo>
                  <a:pt x="10032997" y="1841497"/>
                </a:lnTo>
                <a:lnTo>
                  <a:pt x="0" y="184149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42950" y="4181475"/>
            <a:ext cx="114300" cy="1685925"/>
          </a:xfrm>
          <a:custGeom>
            <a:avLst/>
            <a:gdLst/>
            <a:ahLst/>
            <a:cxnLst/>
            <a:rect l="l" t="t" r="r" b="b"/>
            <a:pathLst>
              <a:path w="114300" h="1685925">
                <a:moveTo>
                  <a:pt x="0" y="0"/>
                </a:moveTo>
                <a:lnTo>
                  <a:pt x="114300" y="0"/>
                </a:lnTo>
                <a:lnTo>
                  <a:pt x="114300" y="1685925"/>
                </a:lnTo>
                <a:lnTo>
                  <a:pt x="0" y="1685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1" r="-33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42950" y="6096000"/>
            <a:ext cx="114300" cy="1685925"/>
          </a:xfrm>
          <a:custGeom>
            <a:avLst/>
            <a:gdLst/>
            <a:ahLst/>
            <a:cxnLst/>
            <a:rect l="l" t="t" r="r" b="b"/>
            <a:pathLst>
              <a:path w="114300" h="1685925">
                <a:moveTo>
                  <a:pt x="0" y="0"/>
                </a:moveTo>
                <a:lnTo>
                  <a:pt x="114300" y="0"/>
                </a:lnTo>
                <a:lnTo>
                  <a:pt x="114300" y="1685925"/>
                </a:lnTo>
                <a:lnTo>
                  <a:pt x="0" y="1685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1" r="-33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742950" y="8001000"/>
            <a:ext cx="114300" cy="1685925"/>
          </a:xfrm>
          <a:custGeom>
            <a:avLst/>
            <a:gdLst/>
            <a:ahLst/>
            <a:cxnLst/>
            <a:rect l="l" t="t" r="r" b="b"/>
            <a:pathLst>
              <a:path w="114300" h="1685925">
                <a:moveTo>
                  <a:pt x="0" y="0"/>
                </a:moveTo>
                <a:lnTo>
                  <a:pt x="114300" y="0"/>
                </a:lnTo>
                <a:lnTo>
                  <a:pt x="114300" y="1685925"/>
                </a:lnTo>
                <a:lnTo>
                  <a:pt x="0" y="168592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41" r="-33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75649" y="552069"/>
            <a:ext cx="5409028" cy="710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57"/>
              </a:lnSpc>
            </a:pPr>
            <a:r>
              <a:rPr lang="en-US" sz="4279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Is Neurofeedback Safe?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98032" y="1185510"/>
            <a:ext cx="101079" cy="580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60"/>
              </a:lnSpc>
            </a:pPr>
            <a:r>
              <a:rPr lang="en-US" sz="3452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599058" y="1118835"/>
            <a:ext cx="5624446" cy="647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3"/>
              </a:lnSpc>
            </a:pPr>
            <a:r>
              <a:rPr lang="en-US" sz="3452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Addressing</a:t>
            </a:r>
            <a:r>
              <a:rPr lang="en-US" sz="345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452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Common</a:t>
            </a:r>
            <a:r>
              <a:rPr lang="en-US" sz="345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3452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Concerns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11568" y="6223949"/>
            <a:ext cx="2280999" cy="449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0"/>
              </a:lnSpc>
            </a:pPr>
            <a:r>
              <a:rPr lang="en-US" sz="2102" b="1" spc="10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Clinician Supervised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758801" y="6664538"/>
            <a:ext cx="48377" cy="40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6"/>
              </a:lnSpc>
            </a:pPr>
            <a:r>
              <a:rPr lang="en-US" sz="16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11568" y="4313606"/>
            <a:ext cx="2310956" cy="449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0"/>
              </a:lnSpc>
            </a:pPr>
            <a:r>
              <a:rPr lang="en-US" sz="2102" b="1" spc="4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Minimal Side Effects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558585" y="4754204"/>
            <a:ext cx="48377" cy="403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6"/>
              </a:lnSpc>
            </a:pPr>
            <a:r>
              <a:rPr lang="en-US" sz="16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111568" y="2402891"/>
            <a:ext cx="2931043" cy="449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82"/>
              </a:lnSpc>
            </a:pPr>
            <a:r>
              <a:rPr lang="en-US" sz="2102" b="1" spc="4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Non-Invasive &amp; Drug-Free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43048" y="2844003"/>
            <a:ext cx="48301" cy="402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0"/>
              </a:lnSpc>
            </a:pPr>
            <a:r>
              <a:rPr lang="en-US" sz="1650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11568" y="2901153"/>
            <a:ext cx="8820026" cy="34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1650" spc="8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Neurofeedbackuses no medications, electrical stimulation, or surgical procedures. It works entirely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11568" y="3244434"/>
            <a:ext cx="3022511" cy="345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2"/>
              </a:lnSpc>
            </a:pPr>
            <a:r>
              <a:rPr lang="en-US" sz="1650" spc="14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through observation and learning.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11568" y="8670769"/>
            <a:ext cx="8979894" cy="307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10"/>
              </a:lnSpc>
            </a:pPr>
            <a:r>
              <a:rPr lang="en-US" sz="1650" spc="11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Works well alongside conventional therapy and medication without interference or contraindications.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11568" y="4811354"/>
            <a:ext cx="9161545" cy="346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1"/>
              </a:lnSpc>
            </a:pPr>
            <a:r>
              <a:rPr lang="en-US" sz="1652" spc="9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Mostpeopleexperiencenonegative effects. Some may feel temporarily tired or emotional as the brain 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11568" y="5154511"/>
            <a:ext cx="2140220" cy="346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1"/>
              </a:lnSpc>
            </a:pPr>
            <a:r>
              <a:rPr lang="en-US" sz="1652" spc="9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adjusts to new patterns.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11568" y="6721688"/>
            <a:ext cx="9316536" cy="346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3"/>
              </a:lnSpc>
            </a:pPr>
            <a:r>
              <a:rPr lang="en-US" sz="165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Trainedneurofeedbackspecialists design personalized protocols and monitor your responses throughout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11568" y="7064969"/>
            <a:ext cx="956443" cy="346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03"/>
              </a:lnSpc>
            </a:pPr>
            <a:r>
              <a:rPr lang="en-US" sz="1652" spc="11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treatment.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11568" y="8192071"/>
            <a:ext cx="2999718" cy="39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b="1" spc="8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Complementary Approach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-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7826626" y="526523"/>
            <a:ext cx="6157941" cy="10370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48"/>
              </a:lnSpc>
            </a:pPr>
            <a:r>
              <a:rPr lang="en-US" sz="5404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The Science Behind It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871500" y="1502283"/>
            <a:ext cx="125301" cy="891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7"/>
              </a:lnSpc>
            </a:pPr>
            <a:r>
              <a:rPr lang="en-US" sz="4279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826626" y="1607058"/>
            <a:ext cx="5265430" cy="787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1"/>
              </a:lnSpc>
            </a:pPr>
            <a:r>
              <a:rPr lang="en-US" sz="4279" b="1">
                <a:solidFill>
                  <a:srgbClr val="CBCCCE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ResearchandEvidence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52058" y="6323009"/>
            <a:ext cx="2987754" cy="1737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8"/>
              </a:lnSpc>
            </a:pPr>
            <a:r>
              <a:rPr lang="en-US" sz="2102" spc="8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Decades of peer-reviewed studies documenting effectiveness across multiple conditions and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03257" y="8048682"/>
            <a:ext cx="1387659" cy="440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102" spc="4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populations.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97847" y="6323009"/>
            <a:ext cx="2880503" cy="440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102" spc="4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Approximately 60-80% of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609956" y="6752006"/>
            <a:ext cx="2031787" cy="440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102" spc="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participants show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98228" y="7190794"/>
            <a:ext cx="2875550" cy="440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102" spc="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significant improvements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14408" y="7619676"/>
            <a:ext cx="3041152" cy="440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10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in targeted symptoms with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16636" y="8048682"/>
            <a:ext cx="1817170" cy="879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8"/>
              </a:lnSpc>
            </a:pPr>
            <a:r>
              <a:rPr lang="en-US" sz="210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proper protocol </a:t>
            </a:r>
          </a:p>
          <a:p>
            <a:pPr algn="ctr">
              <a:lnSpc>
                <a:spcPts val="2940"/>
              </a:lnSpc>
            </a:pPr>
            <a:r>
              <a:rPr lang="en-US" sz="2100" spc="6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adherence.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62494" y="3005509"/>
            <a:ext cx="9474841" cy="859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8"/>
              </a:lnSpc>
            </a:pPr>
            <a:r>
              <a:rPr lang="en-US" sz="2102" spc="4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Neurofeedback has grown from experimental techniques to evidence-based practice with strong scientific support: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566897" y="6323009"/>
            <a:ext cx="2574331" cy="440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102" spc="6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Thousands of research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526511" y="6752006"/>
            <a:ext cx="2652493" cy="879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08"/>
              </a:lnSpc>
            </a:pPr>
            <a:r>
              <a:rPr lang="en-US" sz="2102" spc="4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papers in neuroscience journals demonstrating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397990" y="7619676"/>
            <a:ext cx="2856795" cy="440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102" spc="4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neuroplasticity and brain-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747491" y="8048682"/>
            <a:ext cx="2205276" cy="4404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08"/>
              </a:lnSpc>
            </a:pPr>
            <a:r>
              <a:rPr lang="en-US" sz="2102" spc="2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computer interface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611619" y="4523823"/>
            <a:ext cx="1393450" cy="717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6"/>
              </a:lnSpc>
            </a:pPr>
            <a:r>
              <a:rPr lang="en-US" sz="713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40+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05024" y="5042335"/>
            <a:ext cx="79115" cy="785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56"/>
              </a:lnSpc>
            </a:pPr>
            <a:r>
              <a:rPr lang="en-US" sz="27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1790931" y="4523823"/>
            <a:ext cx="1606239" cy="717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6"/>
              </a:lnSpc>
            </a:pPr>
            <a:r>
              <a:rPr lang="en-US" sz="713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60%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367851" y="5042335"/>
            <a:ext cx="79115" cy="785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56"/>
              </a:lnSpc>
            </a:pPr>
            <a:r>
              <a:rPr lang="en-US" sz="27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610331" y="4523823"/>
            <a:ext cx="2563311" cy="1345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66"/>
              </a:lnSpc>
            </a:pPr>
            <a:r>
              <a:rPr lang="en-US" sz="7132" b="1" spc="7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1000+</a:t>
            </a:r>
          </a:p>
          <a:p>
            <a:pPr algn="ctr">
              <a:lnSpc>
                <a:spcPts val="6756"/>
              </a:lnSpc>
            </a:pPr>
            <a:r>
              <a:rPr lang="en-US" sz="27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Published Studies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061960" y="5328085"/>
            <a:ext cx="2520239" cy="499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83"/>
              </a:lnSpc>
            </a:pPr>
            <a:r>
              <a:rPr lang="en-US" sz="27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Years</a:t>
            </a:r>
            <a:r>
              <a:rPr lang="en-US" sz="270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7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of</a:t>
            </a:r>
            <a:r>
              <a:rPr lang="en-US" sz="270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7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Research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359134" y="5366185"/>
            <a:ext cx="2487330" cy="46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8"/>
              </a:lnSpc>
            </a:pPr>
            <a:r>
              <a:rPr lang="en-US" sz="27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Clinical</a:t>
            </a:r>
            <a:r>
              <a:rPr lang="en-US" sz="270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</a:t>
            </a:r>
            <a:r>
              <a:rPr lang="en-US" sz="27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Response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257789" y="5795315"/>
            <a:ext cx="661654" cy="461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8"/>
              </a:lnSpc>
            </a:pPr>
            <a:r>
              <a:rPr lang="en-US" sz="2702" b="1">
                <a:solidFill>
                  <a:srgbClr val="CFD0D8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Rate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5319629" y="8535353"/>
            <a:ext cx="970893" cy="392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b</a:t>
            </a:r>
            <a:r>
              <a:rPr lang="en-US" sz="21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00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en</a:t>
            </a:r>
            <a:r>
              <a:rPr lang="en-US" sz="21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00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efi</a:t>
            </a:r>
            <a:r>
              <a:rPr lang="en-US" sz="21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</a:t>
            </a:r>
            <a:r>
              <a:rPr lang="en-US" sz="2100">
                <a:solidFill>
                  <a:srgbClr val="CFD0D8"/>
                </a:solidFill>
                <a:latin typeface="Calibri (MS)"/>
                <a:ea typeface="Calibri (MS)"/>
                <a:cs typeface="Calibri (MS)"/>
                <a:sym typeface="Calibri (MS)"/>
              </a:rPr>
              <a:t>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1192</Words>
  <Application>Microsoft Office PowerPoint</Application>
  <PresentationFormat>Custom</PresentationFormat>
  <Paragraphs>167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Inter Bold</vt:lpstr>
      <vt:lpstr>Inter</vt:lpstr>
      <vt:lpstr>Calibri</vt:lpstr>
      <vt:lpstr>Calibri (MS)</vt:lpstr>
      <vt:lpstr>Arial</vt:lpstr>
      <vt:lpstr>Petrona</vt:lpstr>
      <vt:lpstr>Calibri (MS)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Neurofeedback M2 Language and communication pathologies.pdf</dc:title>
  <cp:lastModifiedBy>AHMED MEBARKI</cp:lastModifiedBy>
  <cp:revision>2</cp:revision>
  <dcterms:created xsi:type="dcterms:W3CDTF">2006-08-16T00:00:00Z</dcterms:created>
  <dcterms:modified xsi:type="dcterms:W3CDTF">2025-11-07T16:40:48Z</dcterms:modified>
  <dc:identifier>DAG4BxcjPRI</dc:identifier>
</cp:coreProperties>
</file>