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4CFE3-393A-0B81-4993-70E18816C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0D441E-1AF4-A966-CF7B-96F64EAF8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51D1C-427A-9B9A-CDB1-12529FE80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A69F5-8BA9-E6D6-0C37-8C19162BC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A1CA0-97A0-3BCC-B0B6-2720A2DD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25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85F40-7158-D206-57C6-80DB43063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5C56EF-3066-6B6A-2993-86189EF55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769D7-9BDB-224C-0916-3CEC42CB7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23042-8321-0168-1923-DC7BB1B11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65CFF-F3CE-E033-5DA6-9079467A8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856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203C9E-D323-9DE4-9D97-AE697D8027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A116B0-9061-F529-85F3-2A0B312CF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3BF1A-1547-55E9-DE54-5171D22C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D2F00-7E33-CF1B-DEE9-99214539C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C9486-F3CD-7504-D0CF-EEDA5B37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857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146A8-244F-5826-F599-4F086AD92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48A92-34CE-3F4F-8B8D-A0E526825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E764C-A0B7-7054-F1E5-9A4A3DA3F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1504-B91B-9EB5-1057-B62C7F36E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C899F-9F45-5991-4D1B-C152DD705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683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A4B11-CFD5-ACE3-B42B-4665AF2AC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E6FF2-155B-A8CC-1D99-CF95814DC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7DF9F-BCEC-7A4B-DD97-89AD36CE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B5B3A-EB36-FED0-1A84-75D3DCA5B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A5520-FC29-0463-850F-2B77A6A3C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39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766BF-D42F-A799-0B43-4DF6F629C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2DAA7-0F31-894D-B094-941E9E8CED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782C5A-1977-670D-DC7B-75AE912C1E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DA7940-D080-A71E-EA12-521ECAD78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57F99-A1C0-1FE5-C3A9-268A547C0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A8127-2DB8-3FBC-989E-655ADF788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32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9971A-5636-8859-5605-FE47CD2EB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13084-54E1-DFC5-E533-84B352539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B2B4FE-5D87-0718-9D98-F58813526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E6206E-5873-117C-55A8-5160307CB5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BC6FD4-4D99-0587-B25B-494211F7B7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361E09-28EF-D2F7-1F35-7CAADE40E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3FF95A-CEE3-982F-816A-43CA74240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CBE52D-540E-0CD1-AE9E-DECFBC5AE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9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F1075-1F6C-D0E3-D78D-8FC605D52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F689AD-BAC2-39FE-54D7-6F74E038B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092906-9939-85A5-C456-D7997B5B6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3CF7F6-CA49-A48A-3F00-B89FFE4C4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107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07FADD-C1DE-4D1C-43C1-67A1C02B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359AD8-C53E-CE01-B19B-9D83C4DD3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24001D-8515-7C5A-A44B-9246106B0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458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1226A-376C-BDA9-DDEC-CEA4F65B7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D3C9E-C8BA-C2E5-1313-5D8ECF6E1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81A39-5D10-6FFF-2DB1-BAC8614ED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F81F2-1C31-864F-5A08-F6744B121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463119-9E0A-71B5-BCDE-E80A64F31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1753A7-9F38-AAA6-AF8C-79A2FC011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6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F46A7-0DB2-C657-8A46-F709C2EA9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CCA005-D92C-AEB7-C37D-295A067E44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652A7-DAB0-E571-4831-7A8B87291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924602-C9FE-A6F1-8444-F9C8BFCC0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0C859-DF3A-F475-0332-EEBD8B91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21425B-01F7-8202-DEFF-9D1603F2C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288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F297C6-E4C9-5881-ADDC-27BAB659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001B9-4156-73B0-2A6C-4CFE10E85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864A4-F6DE-EB58-F4F8-BEB678C397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C00CD-E852-47B1-B54E-9687214CD92E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D096D-665D-6A10-54DF-F7ABB37857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BDFB3-AD64-E449-0BB8-FB62404E2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415F5-2867-4061-92B8-D1CB07DC3B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41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591E2-7BF6-A4DB-390F-69BD3D00A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5945"/>
          </a:xfrm>
        </p:spPr>
        <p:txBody>
          <a:bodyPr/>
          <a:lstStyle/>
          <a:p>
            <a:r>
              <a:rPr lang="en-GB" dirty="0"/>
              <a:t>Tutorial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37AD49-4B94-44A1-1EC1-3A06327C58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Knowing your subject</a:t>
            </a:r>
          </a:p>
          <a:p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Nouns: Forming Possessives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7204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BAEEB-3B83-2059-C312-1A1E8AFD4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F3F81-5100-C189-891F-3B8ABC529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50000"/>
              </a:lnSpc>
              <a:buSzPts val="1200"/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Form possessives of singular and plural nouns.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200"/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Form possessives of compound nouns.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200"/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Correctly place the apostrophe when forming possessives.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200"/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Expand your knowledge and use of business terminology.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8728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39921-8CA8-681B-FBB2-8EEC17722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Tips on Forming Possessives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83C01-36B7-689D-DC31-F73FC621C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000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JOINT OWNERSHIP AND SEPARATE OWNERSHIP</a:t>
            </a:r>
            <a:endParaRPr lang="en-GB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  <a:tabLst>
                <a:tab pos="4000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spc="-3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show joint ownership—when something belongs to two or more—make the final noun or pronoun possessive: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indent="0">
              <a:lnSpc>
                <a:spcPct val="150000"/>
              </a:lnSpc>
              <a:buNone/>
              <a:tabLst>
                <a:tab pos="4000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Rozini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Marino’s factories are prospering.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indent="0">
              <a:lnSpc>
                <a:spcPct val="150000"/>
              </a:lnSpc>
              <a:buNone/>
              <a:tabLst>
                <a:tab pos="4000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John and Mary’s house is on a busy street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  <a:tabLst>
                <a:tab pos="4000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spc="-3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show separate ownership, make both nouns or pronouns possessive.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0">
              <a:lnSpc>
                <a:spcPct val="150000"/>
              </a:lnSpc>
              <a:buNone/>
              <a:tabLst>
                <a:tab pos="4000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Rozini’s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Marino’s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factories are competing with each other.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0">
              <a:lnSpc>
                <a:spcPct val="150000"/>
              </a:lnSpc>
              <a:buNone/>
              <a:tabLst>
                <a:tab pos="4000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spc="-3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John’s and Mary’s houses are across the street from each other.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682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9C374-112D-738E-0FCD-E6F8E4648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on Forming Possessives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7D530-BA39-E827-DFFA-6302A5921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ct val="150000"/>
              </a:lnSpc>
              <a:tabLst>
                <a:tab pos="-457200" algn="l"/>
                <a:tab pos="-457200" algn="l"/>
                <a:tab pos="40005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PROFESSIONAL TITLE AFTER A NAME</a:t>
            </a:r>
            <a:endParaRPr lang="en-GB" sz="1800" b="1" dirty="0">
              <a:effectLst/>
              <a:latin typeface="CG Times"/>
              <a:ea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  <a:tabLst>
                <a:tab pos="4000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a title follows the name of the “possessor,” it is better to use a prepositional phrase instead of a possessive form.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buNone/>
              <a:tabLst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	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Sidney Berger, PhD’s, report on Chaucer won the literary award.</a:t>
            </a:r>
            <a:endParaRPr lang="en-GB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buNone/>
              <a:tabLst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Yes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The report on Chaucer, written by Sidney Berger, PhD, won the literary award.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191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8B92B-9239-5F10-BD74-47CE3FE64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on forming possessives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41159-4556-E9AF-0F5F-666490EEA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1000"/>
              </a:spcBef>
              <a:tabLst>
                <a:tab pos="400050" algn="l"/>
                <a:tab pos="628650" algn="l"/>
                <a:tab pos="857250" algn="l"/>
                <a:tab pos="16002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ABBREVIATIONS MADE POSSESSIVE</a:t>
            </a:r>
            <a:endParaRPr lang="en-GB" sz="1800" i="1" dirty="0">
              <a:solidFill>
                <a:srgbClr val="40404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  <a:tabLst>
                <a:tab pos="400050" algn="l"/>
                <a:tab pos="628650" algn="l"/>
                <a:tab pos="8572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make an abbreviation of a singular abbreviation possessive, add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’s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371600" indent="0">
              <a:lnSpc>
                <a:spcPct val="150000"/>
              </a:lnSpc>
              <a:buNone/>
              <a:tabLst>
                <a:tab pos="400050" algn="l"/>
                <a:tab pos="628650" algn="l"/>
                <a:tab pos="8572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Nancy Cohen &amp; 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Co.’s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catalog arrived today.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  <a:tabLst>
                <a:tab pos="400050" algn="l"/>
                <a:tab pos="628650" algn="l"/>
                <a:tab pos="8572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make an abbreviation of a plural abbreviation possessive, add an apostrophe only, or rephrase to avoid using a possessive.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0">
              <a:lnSpc>
                <a:spcPct val="150000"/>
              </a:lnSpc>
              <a:buNone/>
              <a:tabLst>
                <a:tab pos="400050" algn="l"/>
                <a:tab pos="628650" algn="l"/>
                <a:tab pos="8572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Two MDs’ offices are on this floor.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    The offices of two MDs are on this floor.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1553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E1487-35AB-CDD6-E884-5295998A4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POSSESSIVES OF INANIMATE OBJECTS</a:t>
            </a:r>
            <a:br>
              <a:rPr lang="en-GB" sz="1800" b="1" dirty="0">
                <a:effectLst/>
                <a:latin typeface="CG Times"/>
                <a:ea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B78AD-4BB7-60EB-8365-DEBD3FB2A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400050" algn="l"/>
                <a:tab pos="628650" algn="l"/>
                <a:tab pos="8572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traditional grammar rule states that inanimate objects should not be made possessive. A statement that better agrees with good usage, however, is: Avoid using the possessive form for inanimate objects if the result is an awkward construction.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indent="0">
              <a:lnSpc>
                <a:spcPct val="150000"/>
              </a:lnSpc>
              <a:buNone/>
              <a:tabLst>
                <a:tab pos="400050" algn="l"/>
                <a:tab pos="628650" algn="l"/>
                <a:tab pos="857250" algn="l"/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28650">
              <a:lnSpc>
                <a:spcPct val="150000"/>
              </a:lnSpc>
              <a:tabLst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That chair’s leg is broken. [awkward]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28650">
              <a:lnSpc>
                <a:spcPct val="150000"/>
              </a:lnSpc>
              <a:tabLst>
                <a:tab pos="1371600" algn="l"/>
                <a:tab pos="1600200" algn="l"/>
                <a:tab pos="2400300" algn="l"/>
                <a:tab pos="2971800" algn="l"/>
                <a:tab pos="3943350" algn="l"/>
                <a:tab pos="4686300" algn="l"/>
                <a:tab pos="5486400" algn="l"/>
              </a:tabLst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Yes	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leg of that chair is broken.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43150">
              <a:lnSpc>
                <a:spcPct val="1500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BUT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28650">
              <a:lnSpc>
                <a:spcPct val="1500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Yes    </a:t>
            </a:r>
            <a:r>
              <a:rPr lang="en-US" sz="1800" spc="-3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Old Man Winter’s visit put us in the deep freeze.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lnSpc>
                <a:spcPct val="150000"/>
              </a:lnSpc>
              <a:buNone/>
            </a:pPr>
            <a:r>
              <a:rPr lang="en-US" sz="1800" spc="-3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Possessive personification is good usage.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28650">
              <a:lnSpc>
                <a:spcPct val="1500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Yes 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critic tried to explain the portrait’s appeal.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628650">
              <a:lnSpc>
                <a:spcPct val="150000"/>
              </a:lnSpc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This is an example of possessive inanimate that is good usage.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581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76CA6-E1E1-9D25-522C-0C3EDE1DB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POSSESSIVE FOLLOWED BY AN APPOSITIVE </a:t>
            </a:r>
            <a:br>
              <a:rPr lang="en-GB" sz="1800" b="1" dirty="0">
                <a:effectLst/>
                <a:latin typeface="CG Times"/>
                <a:ea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1DC26-6B5A-6D07-7ED8-3702854A2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963"/>
            <a:ext cx="10515600" cy="4625000"/>
          </a:xfrm>
        </p:spPr>
        <p:txBody>
          <a:bodyPr/>
          <a:lstStyle/>
          <a:p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an </a:t>
            </a:r>
            <a:r>
              <a:rPr lang="en-US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appositive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an explanation of preceding word(s), follows the name of the possessor, avoid using the possessive form; instead, rephrase the sentence.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r>
              <a:rPr lang="en-GB" dirty="0"/>
              <a:t>No    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Gary Gomez, our chief engineer’s, new office is in Hartford.</a:t>
            </a:r>
            <a:r>
              <a:rPr kumimoji="0" lang="en-GB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lvl="1"/>
            <a:r>
              <a:rPr lang="en-GB" altLang="en-US" dirty="0">
                <a:latin typeface="Arial" panose="020B0604020202020204" pitchFamily="34" charset="0"/>
              </a:rPr>
              <a:t>No     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Gary Gomez’s, our chief engineer, new office is in Hartford.</a:t>
            </a:r>
          </a:p>
          <a:p>
            <a:pPr lvl="1"/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Yes    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new office of Gary Gomez, our chief engineer, is in Hartford.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/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/>
            <a:endParaRPr kumimoji="0" lang="en-GB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7698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89F8B-B05F-2792-D053-BA693C10B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Proofreading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E2770-2113-823A-3194-8092550BC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457200" algn="l"/>
              </a:tabLst>
            </a:pP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Whistler Mother</a:t>
            </a: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457200" algn="l"/>
              </a:tabLst>
            </a:pP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worlds most famous museum, the Louvre’s in Paris, hangs a painting by America celebrated artist, James McNeill Whistler. This painting formal title is </a:t>
            </a:r>
            <a:r>
              <a:rPr kumimoji="0" lang="en-US" altLang="en-US" sz="28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Arrangement in Gray and Black,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 it is better known by the simple name </a:t>
            </a:r>
            <a:r>
              <a:rPr kumimoji="0" lang="en-US" altLang="en-US" sz="28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Whistler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Mother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457200" algn="l"/>
              </a:tabLst>
            </a:pP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Studies have been made to explain this portrait almost universal appeal, but what criteria can an art critic use to judge a painting? Critics are not like scientists. They cannot set up controlled experiment’s in which a number of stimuli are shot into subject’s and data collected on the subjects’ reactions. No, an art critic relies on inner emotions and sensitivity when analyzing a painting. Analysis of a painting is very personal.</a:t>
            </a:r>
            <a:endParaRPr kumimoji="0" lang="en-GB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457200" algn="l"/>
              </a:tabLst>
            </a:pP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When you visit Paris and look at </a:t>
            </a:r>
            <a:r>
              <a:rPr kumimoji="0" lang="en-US" altLang="en-US" sz="28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Whistler Mother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what will you see? Will you, like most of us, be left wondering about the source of this portrait greatness?</a:t>
            </a:r>
            <a:endParaRPr kumimoji="0" lang="en-US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8133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7C284-7476-7342-E1D3-7FFEB09DE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Check your answer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76F9175-BE6F-8A3A-C772-C68A472612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9" y="2108468"/>
            <a:ext cx="956414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04800"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457200" algn="l"/>
              </a:tabLs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Whistler’s Mother</a:t>
            </a:r>
            <a:endParaRPr kumimoji="0" lang="en-GB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457200" algn="l"/>
              </a:tabLs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world’s most famous museum, the Louvre in Paris, hangs a painting by America’s celebrated artist, James McNeill Whistler. This painting’s formal title is 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Arrangement in Gray and Black,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 it is better known by the simple name 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Whistler’s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Mother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GB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457200" algn="l"/>
              </a:tabLs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Studies have been made to explain this portrait’s almost universal appeal, but what criteria can an art critic use to judge a painting? Critics are not like scientists. They cannot set up controlled experiments in which a number of stimuli are shot into subjects and data collected on the subjects’ reactions. No, an art critic relies on inner emotions and sensitivity when analyzing a painting. Analysis of a painting is very personal.</a:t>
            </a:r>
            <a:endParaRPr kumimoji="0" lang="en-GB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457200" algn="l"/>
              </a:tabLst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When you visit Paris and look at </a:t>
            </a:r>
            <a:r>
              <a:rPr kumimoji="0" lang="en-US" altLang="en-US" sz="20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Whistler’s Mother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what will you see? Will you, like most of us, be left wondering about the source of this portrait’s greatness?</a:t>
            </a:r>
            <a:endParaRPr kumimoji="0" lang="en-US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457200" algn="l"/>
              </a:tabLs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76869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806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CG Times</vt:lpstr>
      <vt:lpstr>Symbol</vt:lpstr>
      <vt:lpstr>Times New Roman</vt:lpstr>
      <vt:lpstr>Office Theme</vt:lpstr>
      <vt:lpstr>Tutorial 4</vt:lpstr>
      <vt:lpstr>Objectives</vt:lpstr>
      <vt:lpstr>Tips on Forming Possessives</vt:lpstr>
      <vt:lpstr>Tips on Forming Possessives (cont.)</vt:lpstr>
      <vt:lpstr>Tips on forming possessives (cont.)</vt:lpstr>
      <vt:lpstr> POSSESSIVES OF INANIMATE OBJECTS </vt:lpstr>
      <vt:lpstr>POSSESSIVE FOLLOWED BY AN APPOSITIVE  </vt:lpstr>
      <vt:lpstr>Proofreading</vt:lpstr>
      <vt:lpstr>Check your answer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 4</dc:title>
  <dc:creator>Khelifa Mazouz</dc:creator>
  <cp:lastModifiedBy>Khelifa Mazouz</cp:lastModifiedBy>
  <cp:revision>1</cp:revision>
  <dcterms:created xsi:type="dcterms:W3CDTF">2023-10-19T15:14:42Z</dcterms:created>
  <dcterms:modified xsi:type="dcterms:W3CDTF">2023-10-19T15:40:56Z</dcterms:modified>
</cp:coreProperties>
</file>