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ranienbaum" panose="02000506080000020003" pitchFamily="2" charset="0"/>
      <p:regular r:id="rId22"/>
    </p:embeddedFont>
    <p:embeddedFont>
      <p:font typeface="Quattrocento Sans" panose="020B0502050000020003" pitchFamily="34" charset="0"/>
      <p:regular r:id="rId23"/>
      <p:bold r:id="rId24"/>
    </p:embeddedFont>
    <p:embeddedFont>
      <p:font typeface="Unna" panose="020B0604020202020204" charset="0"/>
      <p:regular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924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02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helpfulprofessor.com/1844e835376169147fa77c87884802dcf5e502a8.jpg"/>
          <p:cNvPicPr>
            <a:picLocks noChangeAspect="1"/>
          </p:cNvPicPr>
          <p:nvPr/>
        </p:nvPicPr>
        <p:blipFill>
          <a:blip r:embed="rId3">
            <a:alphaModFix amt="15000"/>
          </a:blip>
          <a:srcRect t="10221" b="1022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" y="-952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A3F4B">
                  <a:alpha val="85000"/>
                </a:srgbClr>
              </a:gs>
              <a:gs pos="100000">
                <a:srgbClr val="8E8273">
                  <a:alpha val="7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866775"/>
            <a:ext cx="4286250" cy="381000"/>
          </a:xfrm>
          <a:custGeom>
            <a:avLst/>
            <a:gdLst/>
            <a:ahLst/>
            <a:cxnLst/>
            <a:rect l="l" t="t" r="r" b="b"/>
            <a:pathLst>
              <a:path w="4286250" h="381000">
                <a:moveTo>
                  <a:pt x="0" y="0"/>
                </a:moveTo>
                <a:lnTo>
                  <a:pt x="4286250" y="0"/>
                </a:lnTo>
                <a:lnTo>
                  <a:pt x="42862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2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866775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942975"/>
            <a:ext cx="403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120" dirty="0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MÉTHODOLOGIE DE RECHERCHE EN SOCIOLOGIE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47637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Les </a:t>
            </a:r>
            <a:r>
              <a:rPr lang="en-US" sz="5400" b="1" dirty="0" err="1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Approches</a:t>
            </a:r>
            <a:r>
              <a:rPr lang="en-US" sz="54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 </a:t>
            </a:r>
            <a:r>
              <a:rPr lang="en-US" sz="5400" b="1" dirty="0" err="1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sociologiques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3419475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C8A97E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Macro et Micro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418147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0" name="Text 7"/>
          <p:cNvSpPr/>
          <p:nvPr/>
        </p:nvSpPr>
        <p:spPr>
          <a:xfrm>
            <a:off x="381000" y="4524375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4F1E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Comprendre les fondements épistémologiques et méthodologiques des approches en sociologie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23863" y="574357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7737" y="-5804"/>
                </a:moveTo>
                <a:cubicBezTo>
                  <a:pt x="102647" y="-6831"/>
                  <a:pt x="97423" y="-6831"/>
                  <a:pt x="92333" y="-5804"/>
                </a:cubicBezTo>
                <a:lnTo>
                  <a:pt x="8617" y="10939"/>
                </a:lnTo>
                <a:cubicBezTo>
                  <a:pt x="3617" y="11921"/>
                  <a:pt x="0" y="16341"/>
                  <a:pt x="0" y="21431"/>
                </a:cubicBezTo>
                <a:cubicBezTo>
                  <a:pt x="0" y="26030"/>
                  <a:pt x="2902" y="30048"/>
                  <a:pt x="7144" y="31522"/>
                </a:cubicBezTo>
                <a:lnTo>
                  <a:pt x="7144" y="64294"/>
                </a:lnTo>
                <a:lnTo>
                  <a:pt x="134" y="99387"/>
                </a:lnTo>
                <a:cubicBezTo>
                  <a:pt x="45" y="99789"/>
                  <a:pt x="0" y="100236"/>
                  <a:pt x="0" y="100682"/>
                </a:cubicBezTo>
                <a:cubicBezTo>
                  <a:pt x="0" y="104254"/>
                  <a:pt x="2902" y="107201"/>
                  <a:pt x="6519" y="107201"/>
                </a:cubicBezTo>
                <a:lnTo>
                  <a:pt x="22101" y="107201"/>
                </a:lnTo>
                <a:cubicBezTo>
                  <a:pt x="25673" y="107201"/>
                  <a:pt x="28620" y="104299"/>
                  <a:pt x="28620" y="100682"/>
                </a:cubicBezTo>
                <a:cubicBezTo>
                  <a:pt x="28620" y="100236"/>
                  <a:pt x="28575" y="99834"/>
                  <a:pt x="28486" y="99387"/>
                </a:cubicBezTo>
                <a:lnTo>
                  <a:pt x="21431" y="64294"/>
                </a:lnTo>
                <a:lnTo>
                  <a:pt x="21431" y="34513"/>
                </a:lnTo>
                <a:lnTo>
                  <a:pt x="42863" y="38799"/>
                </a:lnTo>
                <a:lnTo>
                  <a:pt x="42863" y="64294"/>
                </a:lnTo>
                <a:cubicBezTo>
                  <a:pt x="42863" y="95860"/>
                  <a:pt x="68446" y="121444"/>
                  <a:pt x="100013" y="121444"/>
                </a:cubicBezTo>
                <a:cubicBezTo>
                  <a:pt x="131579" y="121444"/>
                  <a:pt x="157163" y="95860"/>
                  <a:pt x="157163" y="64294"/>
                </a:cubicBezTo>
                <a:lnTo>
                  <a:pt x="157163" y="38799"/>
                </a:lnTo>
                <a:lnTo>
                  <a:pt x="191408" y="31968"/>
                </a:lnTo>
                <a:cubicBezTo>
                  <a:pt x="196408" y="30941"/>
                  <a:pt x="200025" y="26521"/>
                  <a:pt x="200025" y="21431"/>
                </a:cubicBezTo>
                <a:cubicBezTo>
                  <a:pt x="200025" y="16341"/>
                  <a:pt x="196408" y="11921"/>
                  <a:pt x="191408" y="10939"/>
                </a:cubicBezTo>
                <a:lnTo>
                  <a:pt x="107737" y="-5804"/>
                </a:lnTo>
                <a:close/>
                <a:moveTo>
                  <a:pt x="100013" y="100013"/>
                </a:moveTo>
                <a:cubicBezTo>
                  <a:pt x="80278" y="100013"/>
                  <a:pt x="64294" y="84028"/>
                  <a:pt x="64294" y="64294"/>
                </a:cubicBezTo>
                <a:lnTo>
                  <a:pt x="135731" y="64294"/>
                </a:lnTo>
                <a:cubicBezTo>
                  <a:pt x="135731" y="84028"/>
                  <a:pt x="119747" y="100013"/>
                  <a:pt x="100013" y="100013"/>
                </a:cubicBezTo>
                <a:close/>
                <a:moveTo>
                  <a:pt x="53623" y="142920"/>
                </a:moveTo>
                <a:cubicBezTo>
                  <a:pt x="26209" y="155511"/>
                  <a:pt x="7144" y="183193"/>
                  <a:pt x="7144" y="215339"/>
                </a:cubicBezTo>
                <a:cubicBezTo>
                  <a:pt x="7144" y="222662"/>
                  <a:pt x="13082" y="228600"/>
                  <a:pt x="20404" y="228600"/>
                </a:cubicBezTo>
                <a:lnTo>
                  <a:pt x="89297" y="228600"/>
                </a:lnTo>
                <a:lnTo>
                  <a:pt x="89297" y="163413"/>
                </a:lnTo>
                <a:lnTo>
                  <a:pt x="63669" y="144214"/>
                </a:lnTo>
                <a:cubicBezTo>
                  <a:pt x="60767" y="142027"/>
                  <a:pt x="56882" y="141446"/>
                  <a:pt x="53578" y="142964"/>
                </a:cubicBezTo>
                <a:close/>
                <a:moveTo>
                  <a:pt x="110728" y="228600"/>
                </a:moveTo>
                <a:lnTo>
                  <a:pt x="179621" y="228600"/>
                </a:lnTo>
                <a:cubicBezTo>
                  <a:pt x="186943" y="228600"/>
                  <a:pt x="192881" y="222662"/>
                  <a:pt x="192881" y="215339"/>
                </a:cubicBezTo>
                <a:cubicBezTo>
                  <a:pt x="192881" y="183193"/>
                  <a:pt x="173816" y="155511"/>
                  <a:pt x="146402" y="142964"/>
                </a:cubicBezTo>
                <a:cubicBezTo>
                  <a:pt x="143098" y="141446"/>
                  <a:pt x="139214" y="142027"/>
                  <a:pt x="136312" y="144214"/>
                </a:cubicBezTo>
                <a:lnTo>
                  <a:pt x="110683" y="163413"/>
                </a:lnTo>
                <a:lnTo>
                  <a:pt x="110683" y="22860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2" name="Text 9"/>
          <p:cNvSpPr/>
          <p:nvPr/>
        </p:nvSpPr>
        <p:spPr>
          <a:xfrm>
            <a:off x="740467" y="5709424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 err="1">
                <a:solidFill>
                  <a:srgbClr val="F4F1E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Niveau</a:t>
            </a:r>
            <a:r>
              <a:rPr lang="en-US" sz="1350" dirty="0">
                <a:solidFill>
                  <a:srgbClr val="F4F1E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L2 - </a:t>
            </a:r>
            <a:r>
              <a:rPr lang="en-US" sz="1350" dirty="0" err="1">
                <a:solidFill>
                  <a:srgbClr val="F4F1E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Sociologie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744688" y="5743575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4F1EC">
              <a:alpha val="3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3087588" y="57435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1399" y="9019"/>
                </a:moveTo>
                <a:cubicBezTo>
                  <a:pt x="117024" y="6519"/>
                  <a:pt x="111621" y="6519"/>
                  <a:pt x="107201" y="9019"/>
                </a:cubicBezTo>
                <a:lnTo>
                  <a:pt x="7188" y="66169"/>
                </a:lnTo>
                <a:cubicBezTo>
                  <a:pt x="1563" y="69384"/>
                  <a:pt x="-1206" y="75992"/>
                  <a:pt x="446" y="82242"/>
                </a:cubicBezTo>
                <a:cubicBezTo>
                  <a:pt x="2098" y="88493"/>
                  <a:pt x="7813" y="92869"/>
                  <a:pt x="14288" y="92869"/>
                </a:cubicBezTo>
                <a:lnTo>
                  <a:pt x="28575" y="92869"/>
                </a:lnTo>
                <a:lnTo>
                  <a:pt x="28575" y="185738"/>
                </a:lnTo>
                <a:lnTo>
                  <a:pt x="28575" y="185738"/>
                </a:lnTo>
                <a:lnTo>
                  <a:pt x="5715" y="202883"/>
                </a:lnTo>
                <a:cubicBezTo>
                  <a:pt x="2098" y="205561"/>
                  <a:pt x="0" y="209803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214313" y="228600"/>
                </a:lnTo>
                <a:cubicBezTo>
                  <a:pt x="222215" y="228600"/>
                  <a:pt x="228600" y="222215"/>
                  <a:pt x="228600" y="214313"/>
                </a:cubicBezTo>
                <a:cubicBezTo>
                  <a:pt x="228600" y="209803"/>
                  <a:pt x="226502" y="205561"/>
                  <a:pt x="222885" y="202883"/>
                </a:cubicBezTo>
                <a:lnTo>
                  <a:pt x="200025" y="185738"/>
                </a:lnTo>
                <a:lnTo>
                  <a:pt x="200025" y="92869"/>
                </a:lnTo>
                <a:lnTo>
                  <a:pt x="214313" y="92869"/>
                </a:lnTo>
                <a:cubicBezTo>
                  <a:pt x="220787" y="92869"/>
                  <a:pt x="226457" y="88493"/>
                  <a:pt x="228109" y="82242"/>
                </a:cubicBezTo>
                <a:cubicBezTo>
                  <a:pt x="229761" y="75992"/>
                  <a:pt x="226993" y="69384"/>
                  <a:pt x="221367" y="66169"/>
                </a:cubicBezTo>
                <a:lnTo>
                  <a:pt x="121354" y="9019"/>
                </a:lnTo>
                <a:close/>
                <a:moveTo>
                  <a:pt x="178594" y="92869"/>
                </a:moveTo>
                <a:lnTo>
                  <a:pt x="178594" y="185738"/>
                </a:lnTo>
                <a:lnTo>
                  <a:pt x="150019" y="185738"/>
                </a:lnTo>
                <a:lnTo>
                  <a:pt x="150019" y="92869"/>
                </a:lnTo>
                <a:lnTo>
                  <a:pt x="178594" y="92869"/>
                </a:lnTo>
                <a:close/>
                <a:moveTo>
                  <a:pt x="128588" y="92869"/>
                </a:moveTo>
                <a:lnTo>
                  <a:pt x="128588" y="185738"/>
                </a:lnTo>
                <a:lnTo>
                  <a:pt x="100013" y="185738"/>
                </a:lnTo>
                <a:lnTo>
                  <a:pt x="100013" y="92869"/>
                </a:lnTo>
                <a:lnTo>
                  <a:pt x="128588" y="92869"/>
                </a:lnTo>
                <a:close/>
                <a:moveTo>
                  <a:pt x="78581" y="92869"/>
                </a:moveTo>
                <a:lnTo>
                  <a:pt x="78581" y="185738"/>
                </a:lnTo>
                <a:lnTo>
                  <a:pt x="50006" y="185738"/>
                </a:lnTo>
                <a:lnTo>
                  <a:pt x="50006" y="92869"/>
                </a:lnTo>
                <a:lnTo>
                  <a:pt x="78581" y="92869"/>
                </a:lnTo>
                <a:close/>
                <a:moveTo>
                  <a:pt x="114300" y="42863"/>
                </a:moveTo>
                <a:cubicBezTo>
                  <a:pt x="122185" y="42863"/>
                  <a:pt x="128588" y="49265"/>
                  <a:pt x="128588" y="57150"/>
                </a:cubicBezTo>
                <a:cubicBezTo>
                  <a:pt x="128588" y="65035"/>
                  <a:pt x="122185" y="71438"/>
                  <a:pt x="114300" y="71438"/>
                </a:cubicBezTo>
                <a:cubicBezTo>
                  <a:pt x="106415" y="71438"/>
                  <a:pt x="100013" y="65035"/>
                  <a:pt x="100013" y="57150"/>
                </a:cubicBezTo>
                <a:cubicBezTo>
                  <a:pt x="100013" y="49265"/>
                  <a:pt x="106415" y="42863"/>
                  <a:pt x="114300" y="42863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5" name="Text 12"/>
          <p:cNvSpPr/>
          <p:nvPr/>
        </p:nvSpPr>
        <p:spPr>
          <a:xfrm>
            <a:off x="3459063" y="5724525"/>
            <a:ext cx="2971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4F1E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Université Abderramane Mira de Béjaïa</a:t>
            </a:r>
            <a:endParaRPr lang="en-US" sz="160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3BAC6804-21FE-F2FD-C3C8-ED0AE7FFC25E}"/>
              </a:ext>
            </a:extLst>
          </p:cNvPr>
          <p:cNvSpPr/>
          <p:nvPr/>
        </p:nvSpPr>
        <p:spPr>
          <a:xfrm>
            <a:off x="7810500" y="5712909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</a:rPr>
              <a:t>Dr SMAIL Idir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24C3B04F-C12D-04B6-E270-31334A88AB80}"/>
              </a:ext>
            </a:extLst>
          </p:cNvPr>
          <p:cNvSpPr/>
          <p:nvPr/>
        </p:nvSpPr>
        <p:spPr>
          <a:xfrm>
            <a:off x="7467711" y="5739857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7737" y="-5804"/>
                </a:moveTo>
                <a:cubicBezTo>
                  <a:pt x="102647" y="-6831"/>
                  <a:pt x="97423" y="-6831"/>
                  <a:pt x="92333" y="-5804"/>
                </a:cubicBezTo>
                <a:lnTo>
                  <a:pt x="8617" y="10939"/>
                </a:lnTo>
                <a:cubicBezTo>
                  <a:pt x="3617" y="11921"/>
                  <a:pt x="0" y="16341"/>
                  <a:pt x="0" y="21431"/>
                </a:cubicBezTo>
                <a:cubicBezTo>
                  <a:pt x="0" y="26030"/>
                  <a:pt x="2902" y="30048"/>
                  <a:pt x="7144" y="31522"/>
                </a:cubicBezTo>
                <a:lnTo>
                  <a:pt x="7144" y="64294"/>
                </a:lnTo>
                <a:lnTo>
                  <a:pt x="134" y="99387"/>
                </a:lnTo>
                <a:cubicBezTo>
                  <a:pt x="45" y="99789"/>
                  <a:pt x="0" y="100236"/>
                  <a:pt x="0" y="100682"/>
                </a:cubicBezTo>
                <a:cubicBezTo>
                  <a:pt x="0" y="104254"/>
                  <a:pt x="2902" y="107201"/>
                  <a:pt x="6519" y="107201"/>
                </a:cubicBezTo>
                <a:lnTo>
                  <a:pt x="22101" y="107201"/>
                </a:lnTo>
                <a:cubicBezTo>
                  <a:pt x="25673" y="107201"/>
                  <a:pt x="28620" y="104299"/>
                  <a:pt x="28620" y="100682"/>
                </a:cubicBezTo>
                <a:cubicBezTo>
                  <a:pt x="28620" y="100236"/>
                  <a:pt x="28575" y="99834"/>
                  <a:pt x="28486" y="99387"/>
                </a:cubicBezTo>
                <a:lnTo>
                  <a:pt x="21431" y="64294"/>
                </a:lnTo>
                <a:lnTo>
                  <a:pt x="21431" y="34513"/>
                </a:lnTo>
                <a:lnTo>
                  <a:pt x="42863" y="38799"/>
                </a:lnTo>
                <a:lnTo>
                  <a:pt x="42863" y="64294"/>
                </a:lnTo>
                <a:cubicBezTo>
                  <a:pt x="42863" y="95860"/>
                  <a:pt x="68446" y="121444"/>
                  <a:pt x="100013" y="121444"/>
                </a:cubicBezTo>
                <a:cubicBezTo>
                  <a:pt x="131579" y="121444"/>
                  <a:pt x="157163" y="95860"/>
                  <a:pt x="157163" y="64294"/>
                </a:cubicBezTo>
                <a:lnTo>
                  <a:pt x="157163" y="38799"/>
                </a:lnTo>
                <a:lnTo>
                  <a:pt x="191408" y="31968"/>
                </a:lnTo>
                <a:cubicBezTo>
                  <a:pt x="196408" y="30941"/>
                  <a:pt x="200025" y="26521"/>
                  <a:pt x="200025" y="21431"/>
                </a:cubicBezTo>
                <a:cubicBezTo>
                  <a:pt x="200025" y="16341"/>
                  <a:pt x="196408" y="11921"/>
                  <a:pt x="191408" y="10939"/>
                </a:cubicBezTo>
                <a:lnTo>
                  <a:pt x="107737" y="-5804"/>
                </a:lnTo>
                <a:close/>
                <a:moveTo>
                  <a:pt x="100013" y="100013"/>
                </a:moveTo>
                <a:cubicBezTo>
                  <a:pt x="80278" y="100013"/>
                  <a:pt x="64294" y="84028"/>
                  <a:pt x="64294" y="64294"/>
                </a:cubicBezTo>
                <a:lnTo>
                  <a:pt x="135731" y="64294"/>
                </a:lnTo>
                <a:cubicBezTo>
                  <a:pt x="135731" y="84028"/>
                  <a:pt x="119747" y="100013"/>
                  <a:pt x="100013" y="100013"/>
                </a:cubicBezTo>
                <a:close/>
                <a:moveTo>
                  <a:pt x="53623" y="142920"/>
                </a:moveTo>
                <a:cubicBezTo>
                  <a:pt x="26209" y="155511"/>
                  <a:pt x="7144" y="183193"/>
                  <a:pt x="7144" y="215339"/>
                </a:cubicBezTo>
                <a:cubicBezTo>
                  <a:pt x="7144" y="222662"/>
                  <a:pt x="13082" y="228600"/>
                  <a:pt x="20404" y="228600"/>
                </a:cubicBezTo>
                <a:lnTo>
                  <a:pt x="89297" y="228600"/>
                </a:lnTo>
                <a:lnTo>
                  <a:pt x="89297" y="163413"/>
                </a:lnTo>
                <a:lnTo>
                  <a:pt x="63669" y="144214"/>
                </a:lnTo>
                <a:cubicBezTo>
                  <a:pt x="60767" y="142027"/>
                  <a:pt x="56882" y="141446"/>
                  <a:pt x="53578" y="142964"/>
                </a:cubicBezTo>
                <a:close/>
                <a:moveTo>
                  <a:pt x="110728" y="228600"/>
                </a:moveTo>
                <a:lnTo>
                  <a:pt x="179621" y="228600"/>
                </a:lnTo>
                <a:cubicBezTo>
                  <a:pt x="186943" y="228600"/>
                  <a:pt x="192881" y="222662"/>
                  <a:pt x="192881" y="215339"/>
                </a:cubicBezTo>
                <a:cubicBezTo>
                  <a:pt x="192881" y="183193"/>
                  <a:pt x="173816" y="155511"/>
                  <a:pt x="146402" y="142964"/>
                </a:cubicBezTo>
                <a:cubicBezTo>
                  <a:pt x="143098" y="141446"/>
                  <a:pt x="139214" y="142027"/>
                  <a:pt x="136312" y="144214"/>
                </a:cubicBezTo>
                <a:lnTo>
                  <a:pt x="110683" y="163413"/>
                </a:lnTo>
                <a:lnTo>
                  <a:pt x="110683" y="228600"/>
                </a:lnTo>
                <a:close/>
              </a:path>
            </a:pathLst>
          </a:custGeom>
          <a:solidFill>
            <a:srgbClr val="C8A97E"/>
          </a:solidFill>
          <a:ln/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9735" y="369735"/>
            <a:ext cx="73947" cy="295788"/>
          </a:xfrm>
          <a:custGeom>
            <a:avLst/>
            <a:gdLst/>
            <a:ahLst/>
            <a:cxnLst/>
            <a:rect l="l" t="t" r="r" b="b"/>
            <a:pathLst>
              <a:path w="73947" h="295788">
                <a:moveTo>
                  <a:pt x="0" y="0"/>
                </a:moveTo>
                <a:lnTo>
                  <a:pt x="73947" y="0"/>
                </a:lnTo>
                <a:lnTo>
                  <a:pt x="73947" y="295788"/>
                </a:lnTo>
                <a:lnTo>
                  <a:pt x="0" y="295788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554602" y="406708"/>
            <a:ext cx="1922620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kern="0" spc="58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DÉBAT FONDAMENTAL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9735" y="739469"/>
            <a:ext cx="11618911" cy="3697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2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Holisme vs Individualisme Méthodologique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8221" y="1294071"/>
            <a:ext cx="11434044" cy="1109204"/>
          </a:xfrm>
          <a:custGeom>
            <a:avLst/>
            <a:gdLst/>
            <a:ahLst/>
            <a:cxnLst/>
            <a:rect l="l" t="t" r="r" b="b"/>
            <a:pathLst>
              <a:path w="11434044" h="1109204">
                <a:moveTo>
                  <a:pt x="0" y="0"/>
                </a:moveTo>
                <a:lnTo>
                  <a:pt x="11434044" y="0"/>
                </a:lnTo>
                <a:lnTo>
                  <a:pt x="11434044" y="1109204"/>
                </a:lnTo>
                <a:lnTo>
                  <a:pt x="0" y="1109204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88221" y="1294071"/>
            <a:ext cx="36973" cy="1109204"/>
          </a:xfrm>
          <a:custGeom>
            <a:avLst/>
            <a:gdLst/>
            <a:ahLst/>
            <a:cxnLst/>
            <a:rect l="l" t="t" r="r" b="b"/>
            <a:pathLst>
              <a:path w="36973" h="1109204">
                <a:moveTo>
                  <a:pt x="0" y="0"/>
                </a:moveTo>
                <a:lnTo>
                  <a:pt x="36973" y="0"/>
                </a:lnTo>
                <a:lnTo>
                  <a:pt x="36973" y="1109204"/>
                </a:lnTo>
                <a:lnTo>
                  <a:pt x="0" y="1109204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628549" y="1441965"/>
            <a:ext cx="11286150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6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Un Clivage Fondamental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28549" y="1774726"/>
            <a:ext cx="11267663" cy="480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 débat ne porte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 sur ce qui est le « plus important »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mais sur </a:t>
            </a:r>
            <a:r>
              <a:rPr lang="en-US" sz="1165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stratégie d'explication scientifique légitime 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Il s'agit de déterminer le niveau pertinent pour expliquer les phénomènes sociaux.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8221" y="2551169"/>
            <a:ext cx="5601480" cy="2606629"/>
          </a:xfrm>
          <a:custGeom>
            <a:avLst/>
            <a:gdLst/>
            <a:ahLst/>
            <a:cxnLst/>
            <a:rect l="l" t="t" r="r" b="b"/>
            <a:pathLst>
              <a:path w="5601480" h="2606629">
                <a:moveTo>
                  <a:pt x="0" y="0"/>
                </a:moveTo>
                <a:lnTo>
                  <a:pt x="5601480" y="0"/>
                </a:lnTo>
                <a:lnTo>
                  <a:pt x="5601480" y="2606629"/>
                </a:lnTo>
                <a:lnTo>
                  <a:pt x="0" y="2606629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388221" y="2551169"/>
            <a:ext cx="36973" cy="2606629"/>
          </a:xfrm>
          <a:custGeom>
            <a:avLst/>
            <a:gdLst/>
            <a:ahLst/>
            <a:cxnLst/>
            <a:rect l="l" t="t" r="r" b="b"/>
            <a:pathLst>
              <a:path w="36973" h="2606629">
                <a:moveTo>
                  <a:pt x="0" y="0"/>
                </a:moveTo>
                <a:lnTo>
                  <a:pt x="36973" y="0"/>
                </a:lnTo>
                <a:lnTo>
                  <a:pt x="36973" y="2606629"/>
                </a:lnTo>
                <a:lnTo>
                  <a:pt x="0" y="2606629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1" name="Shape 9"/>
          <p:cNvSpPr/>
          <p:nvPr/>
        </p:nvSpPr>
        <p:spPr>
          <a:xfrm>
            <a:off x="670144" y="2736036"/>
            <a:ext cx="332761" cy="332761"/>
          </a:xfrm>
          <a:custGeom>
            <a:avLst/>
            <a:gdLst/>
            <a:ahLst/>
            <a:cxnLst/>
            <a:rect l="l" t="t" r="r" b="b"/>
            <a:pathLst>
              <a:path w="332761" h="332761">
                <a:moveTo>
                  <a:pt x="151107" y="3380"/>
                </a:moveTo>
                <a:cubicBezTo>
                  <a:pt x="160791" y="-1105"/>
                  <a:pt x="171970" y="-1105"/>
                  <a:pt x="181654" y="3380"/>
                </a:cubicBezTo>
                <a:lnTo>
                  <a:pt x="323727" y="69022"/>
                </a:lnTo>
                <a:cubicBezTo>
                  <a:pt x="329252" y="71557"/>
                  <a:pt x="332761" y="77081"/>
                  <a:pt x="332761" y="83190"/>
                </a:cubicBezTo>
                <a:cubicBezTo>
                  <a:pt x="332761" y="89300"/>
                  <a:pt x="329252" y="94824"/>
                  <a:pt x="323727" y="97359"/>
                </a:cubicBezTo>
                <a:lnTo>
                  <a:pt x="181654" y="163001"/>
                </a:lnTo>
                <a:cubicBezTo>
                  <a:pt x="171970" y="167485"/>
                  <a:pt x="160791" y="167485"/>
                  <a:pt x="151107" y="163001"/>
                </a:cubicBezTo>
                <a:lnTo>
                  <a:pt x="9034" y="97359"/>
                </a:lnTo>
                <a:cubicBezTo>
                  <a:pt x="3510" y="94759"/>
                  <a:pt x="0" y="89235"/>
                  <a:pt x="0" y="83190"/>
                </a:cubicBezTo>
                <a:cubicBezTo>
                  <a:pt x="0" y="77146"/>
                  <a:pt x="3510" y="71557"/>
                  <a:pt x="9034" y="69022"/>
                </a:cubicBezTo>
                <a:lnTo>
                  <a:pt x="151107" y="3380"/>
                </a:lnTo>
                <a:close/>
                <a:moveTo>
                  <a:pt x="31261" y="141943"/>
                </a:moveTo>
                <a:lnTo>
                  <a:pt x="138044" y="191273"/>
                </a:lnTo>
                <a:cubicBezTo>
                  <a:pt x="156047" y="199592"/>
                  <a:pt x="176779" y="199592"/>
                  <a:pt x="194782" y="191273"/>
                </a:cubicBezTo>
                <a:lnTo>
                  <a:pt x="301565" y="141943"/>
                </a:lnTo>
                <a:lnTo>
                  <a:pt x="323727" y="152212"/>
                </a:lnTo>
                <a:cubicBezTo>
                  <a:pt x="329252" y="154747"/>
                  <a:pt x="332761" y="160271"/>
                  <a:pt x="332761" y="166381"/>
                </a:cubicBezTo>
                <a:cubicBezTo>
                  <a:pt x="332761" y="172490"/>
                  <a:pt x="329252" y="178014"/>
                  <a:pt x="323727" y="180549"/>
                </a:cubicBezTo>
                <a:lnTo>
                  <a:pt x="181654" y="246191"/>
                </a:lnTo>
                <a:cubicBezTo>
                  <a:pt x="171970" y="250676"/>
                  <a:pt x="160791" y="250676"/>
                  <a:pt x="151107" y="246191"/>
                </a:cubicBezTo>
                <a:lnTo>
                  <a:pt x="9034" y="180549"/>
                </a:lnTo>
                <a:cubicBezTo>
                  <a:pt x="3510" y="177949"/>
                  <a:pt x="0" y="172425"/>
                  <a:pt x="0" y="166381"/>
                </a:cubicBezTo>
                <a:cubicBezTo>
                  <a:pt x="0" y="160336"/>
                  <a:pt x="3510" y="154747"/>
                  <a:pt x="9034" y="152212"/>
                </a:cubicBezTo>
                <a:lnTo>
                  <a:pt x="31196" y="141943"/>
                </a:lnTo>
                <a:close/>
                <a:moveTo>
                  <a:pt x="9034" y="235403"/>
                </a:moveTo>
                <a:lnTo>
                  <a:pt x="31196" y="225134"/>
                </a:lnTo>
                <a:lnTo>
                  <a:pt x="137979" y="274463"/>
                </a:lnTo>
                <a:cubicBezTo>
                  <a:pt x="155982" y="282782"/>
                  <a:pt x="176714" y="282782"/>
                  <a:pt x="194717" y="274463"/>
                </a:cubicBezTo>
                <a:lnTo>
                  <a:pt x="301500" y="225134"/>
                </a:lnTo>
                <a:lnTo>
                  <a:pt x="323662" y="235403"/>
                </a:lnTo>
                <a:cubicBezTo>
                  <a:pt x="329187" y="237937"/>
                  <a:pt x="332696" y="243462"/>
                  <a:pt x="332696" y="249571"/>
                </a:cubicBezTo>
                <a:cubicBezTo>
                  <a:pt x="332696" y="255680"/>
                  <a:pt x="329187" y="261205"/>
                  <a:pt x="323662" y="263739"/>
                </a:cubicBezTo>
                <a:lnTo>
                  <a:pt x="181589" y="329382"/>
                </a:lnTo>
                <a:cubicBezTo>
                  <a:pt x="171905" y="333866"/>
                  <a:pt x="160726" y="333866"/>
                  <a:pt x="151042" y="329382"/>
                </a:cubicBezTo>
                <a:lnTo>
                  <a:pt x="9034" y="263739"/>
                </a:lnTo>
                <a:cubicBezTo>
                  <a:pt x="3510" y="261140"/>
                  <a:pt x="0" y="255615"/>
                  <a:pt x="0" y="249571"/>
                </a:cubicBezTo>
                <a:cubicBezTo>
                  <a:pt x="0" y="243527"/>
                  <a:pt x="3510" y="237937"/>
                  <a:pt x="9034" y="235403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2" name="Text 10"/>
          <p:cNvSpPr/>
          <p:nvPr/>
        </p:nvSpPr>
        <p:spPr>
          <a:xfrm>
            <a:off x="1155421" y="2754523"/>
            <a:ext cx="1506669" cy="29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Position Holiste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28549" y="3216691"/>
            <a:ext cx="5361152" cy="794929"/>
          </a:xfrm>
          <a:custGeom>
            <a:avLst/>
            <a:gdLst/>
            <a:ahLst/>
            <a:cxnLst/>
            <a:rect l="l" t="t" r="r" b="b"/>
            <a:pathLst>
              <a:path w="5361152" h="794929">
                <a:moveTo>
                  <a:pt x="0" y="0"/>
                </a:moveTo>
                <a:lnTo>
                  <a:pt x="5361152" y="0"/>
                </a:lnTo>
                <a:lnTo>
                  <a:pt x="5361152" y="794929"/>
                </a:lnTo>
                <a:lnTo>
                  <a:pt x="0" y="794929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4" name="Text 12"/>
          <p:cNvSpPr/>
          <p:nvPr/>
        </p:nvSpPr>
        <p:spPr>
          <a:xfrm>
            <a:off x="776443" y="3364585"/>
            <a:ext cx="5139312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 Durkheimienne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76443" y="3623400"/>
            <a:ext cx="5139312" cy="240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dirty="0">
                <a:solidFill>
                  <a:srgbClr val="F4F1E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phénomènes collectifs sont </a:t>
            </a:r>
            <a:r>
              <a:rPr lang="en-US" sz="1165" b="1" dirty="0">
                <a:solidFill>
                  <a:srgbClr val="F4F1E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irréductibles</a:t>
            </a:r>
            <a:r>
              <a:rPr lang="en-US" sz="1165" dirty="0">
                <a:solidFill>
                  <a:srgbClr val="F4F1E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aux propriétés des individus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42414" y="4233462"/>
            <a:ext cx="110920" cy="110920"/>
          </a:xfrm>
          <a:custGeom>
            <a:avLst/>
            <a:gdLst/>
            <a:ahLst/>
            <a:cxnLst/>
            <a:rect l="l" t="t" r="r" b="b"/>
            <a:pathLst>
              <a:path w="110920" h="110920">
                <a:moveTo>
                  <a:pt x="0" y="55460"/>
                </a:moveTo>
                <a:cubicBezTo>
                  <a:pt x="0" y="24851"/>
                  <a:pt x="24851" y="0"/>
                  <a:pt x="55460" y="0"/>
                </a:cubicBezTo>
                <a:cubicBezTo>
                  <a:pt x="86070" y="0"/>
                  <a:pt x="110920" y="24851"/>
                  <a:pt x="110920" y="55460"/>
                </a:cubicBezTo>
                <a:cubicBezTo>
                  <a:pt x="110920" y="86070"/>
                  <a:pt x="86070" y="110920"/>
                  <a:pt x="55460" y="110920"/>
                </a:cubicBezTo>
                <a:cubicBezTo>
                  <a:pt x="24851" y="110920"/>
                  <a:pt x="0" y="86070"/>
                  <a:pt x="0" y="5546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7" name="Text 15"/>
          <p:cNvSpPr/>
          <p:nvPr/>
        </p:nvSpPr>
        <p:spPr>
          <a:xfrm>
            <a:off x="841146" y="4159515"/>
            <a:ext cx="248646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faits sociaux ont leurs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propres lois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42414" y="4529249"/>
            <a:ext cx="110920" cy="110920"/>
          </a:xfrm>
          <a:custGeom>
            <a:avLst/>
            <a:gdLst/>
            <a:ahLst/>
            <a:cxnLst/>
            <a:rect l="l" t="t" r="r" b="b"/>
            <a:pathLst>
              <a:path w="110920" h="110920">
                <a:moveTo>
                  <a:pt x="0" y="55460"/>
                </a:moveTo>
                <a:cubicBezTo>
                  <a:pt x="0" y="24851"/>
                  <a:pt x="24851" y="0"/>
                  <a:pt x="55460" y="0"/>
                </a:cubicBezTo>
                <a:cubicBezTo>
                  <a:pt x="86070" y="0"/>
                  <a:pt x="110920" y="24851"/>
                  <a:pt x="110920" y="55460"/>
                </a:cubicBezTo>
                <a:cubicBezTo>
                  <a:pt x="110920" y="86070"/>
                  <a:pt x="86070" y="110920"/>
                  <a:pt x="55460" y="110920"/>
                </a:cubicBezTo>
                <a:cubicBezTo>
                  <a:pt x="24851" y="110920"/>
                  <a:pt x="0" y="86070"/>
                  <a:pt x="0" y="5546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9" name="Text 17"/>
          <p:cNvSpPr/>
          <p:nvPr/>
        </p:nvSpPr>
        <p:spPr>
          <a:xfrm>
            <a:off x="841146" y="4455303"/>
            <a:ext cx="3595669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Explication par des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causes sociales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niveau supérieur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42414" y="4825037"/>
            <a:ext cx="110920" cy="110920"/>
          </a:xfrm>
          <a:custGeom>
            <a:avLst/>
            <a:gdLst/>
            <a:ahLst/>
            <a:cxnLst/>
            <a:rect l="l" t="t" r="r" b="b"/>
            <a:pathLst>
              <a:path w="110920" h="110920">
                <a:moveTo>
                  <a:pt x="0" y="55460"/>
                </a:moveTo>
                <a:cubicBezTo>
                  <a:pt x="0" y="24851"/>
                  <a:pt x="24851" y="0"/>
                  <a:pt x="55460" y="0"/>
                </a:cubicBezTo>
                <a:cubicBezTo>
                  <a:pt x="86070" y="0"/>
                  <a:pt x="110920" y="24851"/>
                  <a:pt x="110920" y="55460"/>
                </a:cubicBezTo>
                <a:cubicBezTo>
                  <a:pt x="110920" y="86070"/>
                  <a:pt x="86070" y="110920"/>
                  <a:pt x="55460" y="110920"/>
                </a:cubicBezTo>
                <a:cubicBezTo>
                  <a:pt x="24851" y="110920"/>
                  <a:pt x="0" y="86070"/>
                  <a:pt x="0" y="5546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1" name="Text 19"/>
          <p:cNvSpPr/>
          <p:nvPr/>
        </p:nvSpPr>
        <p:spPr>
          <a:xfrm>
            <a:off x="841146" y="4751090"/>
            <a:ext cx="3115014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tout social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est plus que la somme des parties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5889" y="2551169"/>
            <a:ext cx="5601480" cy="2606629"/>
          </a:xfrm>
          <a:custGeom>
            <a:avLst/>
            <a:gdLst/>
            <a:ahLst/>
            <a:cxnLst/>
            <a:rect l="l" t="t" r="r" b="b"/>
            <a:pathLst>
              <a:path w="5601480" h="2606629">
                <a:moveTo>
                  <a:pt x="0" y="0"/>
                </a:moveTo>
                <a:lnTo>
                  <a:pt x="5601480" y="0"/>
                </a:lnTo>
                <a:lnTo>
                  <a:pt x="5601480" y="2606629"/>
                </a:lnTo>
                <a:lnTo>
                  <a:pt x="0" y="2606629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225889" y="2551169"/>
            <a:ext cx="36973" cy="2606629"/>
          </a:xfrm>
          <a:custGeom>
            <a:avLst/>
            <a:gdLst/>
            <a:ahLst/>
            <a:cxnLst/>
            <a:rect l="l" t="t" r="r" b="b"/>
            <a:pathLst>
              <a:path w="36973" h="2606629">
                <a:moveTo>
                  <a:pt x="0" y="0"/>
                </a:moveTo>
                <a:lnTo>
                  <a:pt x="36973" y="0"/>
                </a:lnTo>
                <a:lnTo>
                  <a:pt x="36973" y="2606629"/>
                </a:lnTo>
                <a:lnTo>
                  <a:pt x="0" y="260662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4" name="Shape 22"/>
          <p:cNvSpPr/>
          <p:nvPr/>
        </p:nvSpPr>
        <p:spPr>
          <a:xfrm>
            <a:off x="6528609" y="2736036"/>
            <a:ext cx="291166" cy="332761"/>
          </a:xfrm>
          <a:custGeom>
            <a:avLst/>
            <a:gdLst/>
            <a:ahLst/>
            <a:cxnLst/>
            <a:rect l="l" t="t" r="r" b="b"/>
            <a:pathLst>
              <a:path w="291166" h="332761">
                <a:moveTo>
                  <a:pt x="145583" y="161181"/>
                </a:moveTo>
                <a:cubicBezTo>
                  <a:pt x="188627" y="161181"/>
                  <a:pt x="223574" y="126235"/>
                  <a:pt x="223574" y="83190"/>
                </a:cubicBezTo>
                <a:cubicBezTo>
                  <a:pt x="223574" y="40146"/>
                  <a:pt x="188627" y="5199"/>
                  <a:pt x="145583" y="5199"/>
                </a:cubicBezTo>
                <a:cubicBezTo>
                  <a:pt x="102539" y="5199"/>
                  <a:pt x="67592" y="40146"/>
                  <a:pt x="67592" y="83190"/>
                </a:cubicBezTo>
                <a:cubicBezTo>
                  <a:pt x="67592" y="126235"/>
                  <a:pt x="102539" y="161181"/>
                  <a:pt x="145583" y="161181"/>
                </a:cubicBezTo>
                <a:close/>
                <a:moveTo>
                  <a:pt x="126280" y="197577"/>
                </a:moveTo>
                <a:cubicBezTo>
                  <a:pt x="62263" y="197577"/>
                  <a:pt x="10399" y="249441"/>
                  <a:pt x="10399" y="313458"/>
                </a:cubicBezTo>
                <a:cubicBezTo>
                  <a:pt x="10399" y="324117"/>
                  <a:pt x="19043" y="332761"/>
                  <a:pt x="29702" y="332761"/>
                </a:cubicBezTo>
                <a:lnTo>
                  <a:pt x="261464" y="332761"/>
                </a:lnTo>
                <a:cubicBezTo>
                  <a:pt x="272123" y="332761"/>
                  <a:pt x="280767" y="324117"/>
                  <a:pt x="280767" y="313458"/>
                </a:cubicBezTo>
                <a:cubicBezTo>
                  <a:pt x="280767" y="249441"/>
                  <a:pt x="228903" y="197577"/>
                  <a:pt x="164886" y="197577"/>
                </a:cubicBezTo>
                <a:lnTo>
                  <a:pt x="126280" y="197577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5" name="Text 23"/>
          <p:cNvSpPr/>
          <p:nvPr/>
        </p:nvSpPr>
        <p:spPr>
          <a:xfrm>
            <a:off x="6993088" y="2754523"/>
            <a:ext cx="2079757" cy="29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Position Individualiste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66216" y="3216691"/>
            <a:ext cx="5361152" cy="794929"/>
          </a:xfrm>
          <a:custGeom>
            <a:avLst/>
            <a:gdLst/>
            <a:ahLst/>
            <a:cxnLst/>
            <a:rect l="l" t="t" r="r" b="b"/>
            <a:pathLst>
              <a:path w="5361152" h="794929">
                <a:moveTo>
                  <a:pt x="0" y="0"/>
                </a:moveTo>
                <a:lnTo>
                  <a:pt x="5361152" y="0"/>
                </a:lnTo>
                <a:lnTo>
                  <a:pt x="5361152" y="794929"/>
                </a:lnTo>
                <a:lnTo>
                  <a:pt x="0" y="79492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7" name="Text 25"/>
          <p:cNvSpPr/>
          <p:nvPr/>
        </p:nvSpPr>
        <p:spPr>
          <a:xfrm>
            <a:off x="6614110" y="3364585"/>
            <a:ext cx="5139312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 de BOUDON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614110" y="3623400"/>
            <a:ext cx="5139312" cy="240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dirty="0">
                <a:solidFill>
                  <a:srgbClr val="F4F1E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Tout phénomène social est le </a:t>
            </a:r>
            <a:r>
              <a:rPr lang="en-US" sz="1165" b="1" dirty="0">
                <a:solidFill>
                  <a:srgbClr val="F4F1E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résultat de l'agrégation d'actions individuelles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80081" y="4233462"/>
            <a:ext cx="110920" cy="110920"/>
          </a:xfrm>
          <a:custGeom>
            <a:avLst/>
            <a:gdLst/>
            <a:ahLst/>
            <a:cxnLst/>
            <a:rect l="l" t="t" r="r" b="b"/>
            <a:pathLst>
              <a:path w="110920" h="110920">
                <a:moveTo>
                  <a:pt x="0" y="55460"/>
                </a:moveTo>
                <a:cubicBezTo>
                  <a:pt x="0" y="24851"/>
                  <a:pt x="24851" y="0"/>
                  <a:pt x="55460" y="0"/>
                </a:cubicBezTo>
                <a:cubicBezTo>
                  <a:pt x="86070" y="0"/>
                  <a:pt x="110920" y="24851"/>
                  <a:pt x="110920" y="55460"/>
                </a:cubicBezTo>
                <a:cubicBezTo>
                  <a:pt x="110920" y="86070"/>
                  <a:pt x="86070" y="110920"/>
                  <a:pt x="55460" y="110920"/>
                </a:cubicBezTo>
                <a:cubicBezTo>
                  <a:pt x="24851" y="110920"/>
                  <a:pt x="0" y="86070"/>
                  <a:pt x="0" y="5546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0" name="Text 28"/>
          <p:cNvSpPr/>
          <p:nvPr/>
        </p:nvSpPr>
        <p:spPr>
          <a:xfrm>
            <a:off x="6678814" y="4159515"/>
            <a:ext cx="3651130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Explication par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reconstruction de la logique d'agrégation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480081" y="4529249"/>
            <a:ext cx="110920" cy="110920"/>
          </a:xfrm>
          <a:custGeom>
            <a:avLst/>
            <a:gdLst/>
            <a:ahLst/>
            <a:cxnLst/>
            <a:rect l="l" t="t" r="r" b="b"/>
            <a:pathLst>
              <a:path w="110920" h="110920">
                <a:moveTo>
                  <a:pt x="0" y="55460"/>
                </a:moveTo>
                <a:cubicBezTo>
                  <a:pt x="0" y="24851"/>
                  <a:pt x="24851" y="0"/>
                  <a:pt x="55460" y="0"/>
                </a:cubicBezTo>
                <a:cubicBezTo>
                  <a:pt x="86070" y="0"/>
                  <a:pt x="110920" y="24851"/>
                  <a:pt x="110920" y="55460"/>
                </a:cubicBezTo>
                <a:cubicBezTo>
                  <a:pt x="110920" y="86070"/>
                  <a:pt x="86070" y="110920"/>
                  <a:pt x="55460" y="110920"/>
                </a:cubicBezTo>
                <a:cubicBezTo>
                  <a:pt x="24851" y="110920"/>
                  <a:pt x="0" y="86070"/>
                  <a:pt x="0" y="5546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2" name="Text 30"/>
          <p:cNvSpPr/>
          <p:nvPr/>
        </p:nvSpPr>
        <p:spPr>
          <a:xfrm>
            <a:off x="6678814" y="4455303"/>
            <a:ext cx="3697346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Effets souvent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intentionnels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des actions individuelles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80081" y="4825037"/>
            <a:ext cx="110920" cy="110920"/>
          </a:xfrm>
          <a:custGeom>
            <a:avLst/>
            <a:gdLst/>
            <a:ahLst/>
            <a:cxnLst/>
            <a:rect l="l" t="t" r="r" b="b"/>
            <a:pathLst>
              <a:path w="110920" h="110920">
                <a:moveTo>
                  <a:pt x="0" y="55460"/>
                </a:moveTo>
                <a:cubicBezTo>
                  <a:pt x="0" y="24851"/>
                  <a:pt x="24851" y="0"/>
                  <a:pt x="55460" y="0"/>
                </a:cubicBezTo>
                <a:cubicBezTo>
                  <a:pt x="86070" y="0"/>
                  <a:pt x="110920" y="24851"/>
                  <a:pt x="110920" y="55460"/>
                </a:cubicBezTo>
                <a:cubicBezTo>
                  <a:pt x="110920" y="86070"/>
                  <a:pt x="86070" y="110920"/>
                  <a:pt x="55460" y="110920"/>
                </a:cubicBezTo>
                <a:cubicBezTo>
                  <a:pt x="24851" y="110920"/>
                  <a:pt x="0" y="86070"/>
                  <a:pt x="0" y="5546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4" name="Text 32"/>
          <p:cNvSpPr/>
          <p:nvPr/>
        </p:nvSpPr>
        <p:spPr>
          <a:xfrm>
            <a:off x="6678814" y="4751090"/>
            <a:ext cx="2726793" cy="221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Contexte de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contraintes et d'opportunités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69735" y="5305692"/>
            <a:ext cx="11452531" cy="1183151"/>
          </a:xfrm>
          <a:custGeom>
            <a:avLst/>
            <a:gdLst/>
            <a:ahLst/>
            <a:cxnLst/>
            <a:rect l="l" t="t" r="r" b="b"/>
            <a:pathLst>
              <a:path w="11452531" h="1183151">
                <a:moveTo>
                  <a:pt x="0" y="0"/>
                </a:moveTo>
                <a:lnTo>
                  <a:pt x="11452531" y="0"/>
                </a:lnTo>
                <a:lnTo>
                  <a:pt x="11452531" y="1183151"/>
                </a:lnTo>
                <a:lnTo>
                  <a:pt x="0" y="1183151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554602" y="5490560"/>
            <a:ext cx="277301" cy="277301"/>
          </a:xfrm>
          <a:custGeom>
            <a:avLst/>
            <a:gdLst/>
            <a:ahLst/>
            <a:cxnLst/>
            <a:rect l="l" t="t" r="r" b="b"/>
            <a:pathLst>
              <a:path w="277301" h="277301">
                <a:moveTo>
                  <a:pt x="138650" y="0"/>
                </a:moveTo>
                <a:cubicBezTo>
                  <a:pt x="146612" y="0"/>
                  <a:pt x="153924" y="4387"/>
                  <a:pt x="157715" y="11374"/>
                </a:cubicBezTo>
                <a:lnTo>
                  <a:pt x="274701" y="228015"/>
                </a:lnTo>
                <a:cubicBezTo>
                  <a:pt x="278330" y="234731"/>
                  <a:pt x="278168" y="242855"/>
                  <a:pt x="274268" y="249408"/>
                </a:cubicBezTo>
                <a:cubicBezTo>
                  <a:pt x="270368" y="255962"/>
                  <a:pt x="263273" y="259970"/>
                  <a:pt x="255637" y="259970"/>
                </a:cubicBezTo>
                <a:lnTo>
                  <a:pt x="21664" y="259970"/>
                </a:lnTo>
                <a:cubicBezTo>
                  <a:pt x="14028" y="259970"/>
                  <a:pt x="6987" y="255962"/>
                  <a:pt x="3033" y="249408"/>
                </a:cubicBezTo>
                <a:cubicBezTo>
                  <a:pt x="-921" y="242855"/>
                  <a:pt x="-1029" y="234731"/>
                  <a:pt x="2600" y="228015"/>
                </a:cubicBezTo>
                <a:lnTo>
                  <a:pt x="119586" y="11374"/>
                </a:lnTo>
                <a:cubicBezTo>
                  <a:pt x="123377" y="4387"/>
                  <a:pt x="130689" y="0"/>
                  <a:pt x="138650" y="0"/>
                </a:cubicBezTo>
                <a:close/>
                <a:moveTo>
                  <a:pt x="138650" y="90989"/>
                </a:moveTo>
                <a:cubicBezTo>
                  <a:pt x="131447" y="90989"/>
                  <a:pt x="125652" y="96785"/>
                  <a:pt x="125652" y="103988"/>
                </a:cubicBezTo>
                <a:lnTo>
                  <a:pt x="125652" y="164647"/>
                </a:lnTo>
                <a:cubicBezTo>
                  <a:pt x="125652" y="171851"/>
                  <a:pt x="131447" y="177646"/>
                  <a:pt x="138650" y="177646"/>
                </a:cubicBezTo>
                <a:cubicBezTo>
                  <a:pt x="145854" y="177646"/>
                  <a:pt x="151649" y="171851"/>
                  <a:pt x="151649" y="164647"/>
                </a:cubicBezTo>
                <a:lnTo>
                  <a:pt x="151649" y="103988"/>
                </a:lnTo>
                <a:cubicBezTo>
                  <a:pt x="151649" y="96785"/>
                  <a:pt x="145854" y="90989"/>
                  <a:pt x="138650" y="90989"/>
                </a:cubicBezTo>
                <a:close/>
                <a:moveTo>
                  <a:pt x="153111" y="207976"/>
                </a:moveTo>
                <a:cubicBezTo>
                  <a:pt x="153440" y="202608"/>
                  <a:pt x="150763" y="197501"/>
                  <a:pt x="146162" y="194718"/>
                </a:cubicBezTo>
                <a:cubicBezTo>
                  <a:pt x="141561" y="191935"/>
                  <a:pt x="135795" y="191935"/>
                  <a:pt x="131193" y="194718"/>
                </a:cubicBezTo>
                <a:cubicBezTo>
                  <a:pt x="126592" y="197501"/>
                  <a:pt x="123915" y="202608"/>
                  <a:pt x="124244" y="207976"/>
                </a:cubicBezTo>
                <a:cubicBezTo>
                  <a:pt x="123915" y="213343"/>
                  <a:pt x="126592" y="218450"/>
                  <a:pt x="131193" y="221234"/>
                </a:cubicBezTo>
                <a:cubicBezTo>
                  <a:pt x="135795" y="224017"/>
                  <a:pt x="141561" y="224017"/>
                  <a:pt x="146162" y="221234"/>
                </a:cubicBezTo>
                <a:cubicBezTo>
                  <a:pt x="150763" y="218450"/>
                  <a:pt x="153440" y="213343"/>
                  <a:pt x="153111" y="207976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7" name="Text 35"/>
          <p:cNvSpPr/>
          <p:nvPr/>
        </p:nvSpPr>
        <p:spPr>
          <a:xfrm>
            <a:off x="975945" y="5490560"/>
            <a:ext cx="10750035" cy="258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Position de BOUDON (1988)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975945" y="5823321"/>
            <a:ext cx="10740792" cy="480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BOUDON défend vigoureusement </a:t>
            </a:r>
            <a:r>
              <a:rPr lang="en-US" sz="116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l'individualisme méthodologique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comme le fondement d'</a:t>
            </a:r>
            <a:r>
              <a:rPr lang="en-US" sz="1165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explications causales rigoureuses </a:t>
            </a:r>
            <a:r>
              <a:rPr lang="en-US" sz="116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critiquant le « holisme » qui réifie les concepts collectifs sans montrer les mécanismes.</a:t>
            </a:r>
            <a:endParaRPr lang="en-US" sz="1600" dirty="0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DCA8FC80-A7D1-F2BF-C4F2-CBB49A3802E1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5120" y="325120"/>
            <a:ext cx="65024" cy="260096"/>
          </a:xfrm>
          <a:custGeom>
            <a:avLst/>
            <a:gdLst/>
            <a:ahLst/>
            <a:cxnLst/>
            <a:rect l="l" t="t" r="r" b="b"/>
            <a:pathLst>
              <a:path w="65024" h="260096">
                <a:moveTo>
                  <a:pt x="0" y="0"/>
                </a:moveTo>
                <a:lnTo>
                  <a:pt x="65024" y="0"/>
                </a:lnTo>
                <a:lnTo>
                  <a:pt x="65024" y="260096"/>
                </a:lnTo>
                <a:lnTo>
                  <a:pt x="0" y="260096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487680" y="357632"/>
            <a:ext cx="202387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kern="0" spc="51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TENTATIVES DE DÉPASSEMENT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5120" y="650240"/>
            <a:ext cx="11688064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04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Les Articulations entre Macro et Micro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1376" y="1137920"/>
            <a:ext cx="11525504" cy="764032"/>
          </a:xfrm>
          <a:custGeom>
            <a:avLst/>
            <a:gdLst/>
            <a:ahLst/>
            <a:cxnLst/>
            <a:rect l="l" t="t" r="r" b="b"/>
            <a:pathLst>
              <a:path w="11525504" h="764032">
                <a:moveTo>
                  <a:pt x="0" y="0"/>
                </a:moveTo>
                <a:lnTo>
                  <a:pt x="11525504" y="0"/>
                </a:lnTo>
                <a:lnTo>
                  <a:pt x="11525504" y="764032"/>
                </a:lnTo>
                <a:lnTo>
                  <a:pt x="0" y="764032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41376" y="1137920"/>
            <a:ext cx="32512" cy="764032"/>
          </a:xfrm>
          <a:custGeom>
            <a:avLst/>
            <a:gdLst/>
            <a:ahLst/>
            <a:cxnLst/>
            <a:rect l="l" t="t" r="r" b="b"/>
            <a:pathLst>
              <a:path w="32512" h="764032">
                <a:moveTo>
                  <a:pt x="0" y="0"/>
                </a:moveTo>
                <a:lnTo>
                  <a:pt x="32512" y="0"/>
                </a:lnTo>
                <a:lnTo>
                  <a:pt x="32512" y="764032"/>
                </a:lnTo>
                <a:lnTo>
                  <a:pt x="0" y="764032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552704" y="1267968"/>
            <a:ext cx="1139545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Au-delà de l'Opposition Stérile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52704" y="1560580"/>
            <a:ext cx="11379200" cy="21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nombreux sociologues ont cherché à </a:t>
            </a:r>
            <a:r>
              <a:rPr lang="en-US" sz="1024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dépasser cette opposition stérile</a:t>
            </a:r>
            <a:r>
              <a:rPr lang="en-US" sz="1024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proposant des cadres qui </a:t>
            </a:r>
            <a:r>
              <a:rPr lang="en-US" sz="1024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intègrent les deux niveaux </a:t>
            </a:r>
            <a:r>
              <a:rPr lang="en-US" sz="1024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d'analyse.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5120" y="2048260"/>
            <a:ext cx="3738880" cy="3218688"/>
          </a:xfrm>
          <a:custGeom>
            <a:avLst/>
            <a:gdLst/>
            <a:ahLst/>
            <a:cxnLst/>
            <a:rect l="l" t="t" r="r" b="b"/>
            <a:pathLst>
              <a:path w="3738880" h="3218688">
                <a:moveTo>
                  <a:pt x="0" y="0"/>
                </a:moveTo>
                <a:lnTo>
                  <a:pt x="3738880" y="0"/>
                </a:lnTo>
                <a:lnTo>
                  <a:pt x="3738880" y="3218688"/>
                </a:lnTo>
                <a:lnTo>
                  <a:pt x="0" y="3218688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325120" y="2048260"/>
            <a:ext cx="3738880" cy="32512"/>
          </a:xfrm>
          <a:custGeom>
            <a:avLst/>
            <a:gdLst/>
            <a:ahLst/>
            <a:cxnLst/>
            <a:rect l="l" t="t" r="r" b="b"/>
            <a:pathLst>
              <a:path w="3738880" h="32512">
                <a:moveTo>
                  <a:pt x="0" y="0"/>
                </a:moveTo>
                <a:lnTo>
                  <a:pt x="3738880" y="0"/>
                </a:lnTo>
                <a:lnTo>
                  <a:pt x="3738880" y="32512"/>
                </a:lnTo>
                <a:lnTo>
                  <a:pt x="0" y="32512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1" name="Shape 9"/>
          <p:cNvSpPr/>
          <p:nvPr/>
        </p:nvSpPr>
        <p:spPr>
          <a:xfrm>
            <a:off x="520192" y="2227076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243840" h="243840">
                <a:moveTo>
                  <a:pt x="91440" y="30480"/>
                </a:moveTo>
                <a:cubicBezTo>
                  <a:pt x="91440" y="22050"/>
                  <a:pt x="98250" y="15240"/>
                  <a:pt x="106680" y="15240"/>
                </a:cubicBezTo>
                <a:lnTo>
                  <a:pt x="137160" y="15240"/>
                </a:lnTo>
                <a:cubicBezTo>
                  <a:pt x="145590" y="15240"/>
                  <a:pt x="152400" y="22050"/>
                  <a:pt x="152400" y="30480"/>
                </a:cubicBezTo>
                <a:lnTo>
                  <a:pt x="152400" y="60960"/>
                </a:lnTo>
                <a:cubicBezTo>
                  <a:pt x="152400" y="69390"/>
                  <a:pt x="145590" y="76200"/>
                  <a:pt x="137160" y="76200"/>
                </a:cubicBezTo>
                <a:lnTo>
                  <a:pt x="133350" y="76200"/>
                </a:lnTo>
                <a:lnTo>
                  <a:pt x="133350" y="106680"/>
                </a:lnTo>
                <a:lnTo>
                  <a:pt x="190500" y="106680"/>
                </a:lnTo>
                <a:cubicBezTo>
                  <a:pt x="209455" y="106680"/>
                  <a:pt x="224790" y="122015"/>
                  <a:pt x="224790" y="140970"/>
                </a:cubicBezTo>
                <a:lnTo>
                  <a:pt x="224790" y="167640"/>
                </a:lnTo>
                <a:lnTo>
                  <a:pt x="228600" y="167640"/>
                </a:lnTo>
                <a:cubicBezTo>
                  <a:pt x="237030" y="167640"/>
                  <a:pt x="243840" y="174450"/>
                  <a:pt x="243840" y="182880"/>
                </a:cubicBezTo>
                <a:lnTo>
                  <a:pt x="243840" y="213360"/>
                </a:lnTo>
                <a:cubicBezTo>
                  <a:pt x="243840" y="221790"/>
                  <a:pt x="237030" y="228600"/>
                  <a:pt x="228600" y="228600"/>
                </a:cubicBezTo>
                <a:lnTo>
                  <a:pt x="198120" y="228600"/>
                </a:lnTo>
                <a:cubicBezTo>
                  <a:pt x="189690" y="228600"/>
                  <a:pt x="182880" y="221790"/>
                  <a:pt x="182880" y="213360"/>
                </a:cubicBezTo>
                <a:lnTo>
                  <a:pt x="182880" y="182880"/>
                </a:lnTo>
                <a:cubicBezTo>
                  <a:pt x="182880" y="174450"/>
                  <a:pt x="189690" y="167640"/>
                  <a:pt x="198120" y="167640"/>
                </a:cubicBezTo>
                <a:lnTo>
                  <a:pt x="201930" y="167640"/>
                </a:lnTo>
                <a:lnTo>
                  <a:pt x="201930" y="140970"/>
                </a:lnTo>
                <a:cubicBezTo>
                  <a:pt x="201930" y="134636"/>
                  <a:pt x="196834" y="129540"/>
                  <a:pt x="190500" y="129540"/>
                </a:cubicBezTo>
                <a:lnTo>
                  <a:pt x="133350" y="129540"/>
                </a:lnTo>
                <a:lnTo>
                  <a:pt x="133350" y="167640"/>
                </a:lnTo>
                <a:lnTo>
                  <a:pt x="137160" y="167640"/>
                </a:lnTo>
                <a:cubicBezTo>
                  <a:pt x="145590" y="167640"/>
                  <a:pt x="152400" y="174450"/>
                  <a:pt x="152400" y="182880"/>
                </a:cubicBezTo>
                <a:lnTo>
                  <a:pt x="152400" y="213360"/>
                </a:lnTo>
                <a:cubicBezTo>
                  <a:pt x="152400" y="221790"/>
                  <a:pt x="145590" y="228600"/>
                  <a:pt x="137160" y="228600"/>
                </a:cubicBezTo>
                <a:lnTo>
                  <a:pt x="106680" y="228600"/>
                </a:lnTo>
                <a:cubicBezTo>
                  <a:pt x="98250" y="228600"/>
                  <a:pt x="91440" y="221790"/>
                  <a:pt x="91440" y="213360"/>
                </a:cubicBezTo>
                <a:lnTo>
                  <a:pt x="91440" y="182880"/>
                </a:lnTo>
                <a:cubicBezTo>
                  <a:pt x="91440" y="174450"/>
                  <a:pt x="98250" y="167640"/>
                  <a:pt x="106680" y="167640"/>
                </a:cubicBezTo>
                <a:lnTo>
                  <a:pt x="110490" y="167640"/>
                </a:lnTo>
                <a:lnTo>
                  <a:pt x="110490" y="129540"/>
                </a:lnTo>
                <a:lnTo>
                  <a:pt x="53340" y="129540"/>
                </a:lnTo>
                <a:cubicBezTo>
                  <a:pt x="47006" y="129540"/>
                  <a:pt x="41910" y="134636"/>
                  <a:pt x="41910" y="140970"/>
                </a:cubicBezTo>
                <a:lnTo>
                  <a:pt x="41910" y="167640"/>
                </a:lnTo>
                <a:lnTo>
                  <a:pt x="45720" y="167640"/>
                </a:lnTo>
                <a:cubicBezTo>
                  <a:pt x="54150" y="167640"/>
                  <a:pt x="60960" y="174450"/>
                  <a:pt x="60960" y="182880"/>
                </a:cubicBezTo>
                <a:lnTo>
                  <a:pt x="60960" y="213360"/>
                </a:lnTo>
                <a:cubicBezTo>
                  <a:pt x="60960" y="221790"/>
                  <a:pt x="54150" y="228600"/>
                  <a:pt x="45720" y="228600"/>
                </a:cubicBezTo>
                <a:lnTo>
                  <a:pt x="15240" y="228600"/>
                </a:lnTo>
                <a:cubicBezTo>
                  <a:pt x="6810" y="228600"/>
                  <a:pt x="0" y="221790"/>
                  <a:pt x="0" y="213360"/>
                </a:cubicBezTo>
                <a:lnTo>
                  <a:pt x="0" y="182880"/>
                </a:lnTo>
                <a:cubicBezTo>
                  <a:pt x="0" y="174450"/>
                  <a:pt x="6810" y="167640"/>
                  <a:pt x="15240" y="167640"/>
                </a:cubicBezTo>
                <a:lnTo>
                  <a:pt x="19050" y="167640"/>
                </a:lnTo>
                <a:lnTo>
                  <a:pt x="19050" y="140970"/>
                </a:lnTo>
                <a:cubicBezTo>
                  <a:pt x="19050" y="122015"/>
                  <a:pt x="34385" y="106680"/>
                  <a:pt x="53340" y="106680"/>
                </a:cubicBezTo>
                <a:lnTo>
                  <a:pt x="110490" y="106680"/>
                </a:lnTo>
                <a:lnTo>
                  <a:pt x="110490" y="76200"/>
                </a:lnTo>
                <a:lnTo>
                  <a:pt x="106680" y="76200"/>
                </a:lnTo>
                <a:cubicBezTo>
                  <a:pt x="98250" y="76200"/>
                  <a:pt x="91440" y="69390"/>
                  <a:pt x="91440" y="60960"/>
                </a:cubicBezTo>
                <a:lnTo>
                  <a:pt x="91440" y="3048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2" name="Text 10"/>
          <p:cNvSpPr/>
          <p:nvPr/>
        </p:nvSpPr>
        <p:spPr>
          <a:xfrm>
            <a:off x="890016" y="2235204"/>
            <a:ext cx="74777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BOURDIEU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87680" y="2600964"/>
            <a:ext cx="347878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Théorie des Champs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7680" y="2893572"/>
            <a:ext cx="3413760" cy="747776"/>
          </a:xfrm>
          <a:custGeom>
            <a:avLst/>
            <a:gdLst/>
            <a:ahLst/>
            <a:cxnLst/>
            <a:rect l="l" t="t" r="r" b="b"/>
            <a:pathLst>
              <a:path w="3413760" h="747776">
                <a:moveTo>
                  <a:pt x="0" y="0"/>
                </a:moveTo>
                <a:lnTo>
                  <a:pt x="3413760" y="0"/>
                </a:lnTo>
                <a:lnTo>
                  <a:pt x="3413760" y="747776"/>
                </a:lnTo>
                <a:lnTo>
                  <a:pt x="0" y="747776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585216" y="299110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Champ (Macro)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85216" y="3218692"/>
            <a:ext cx="3275584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 objective de positions définies par la distribution du capital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87680" y="3706372"/>
            <a:ext cx="3413760" cy="585216"/>
          </a:xfrm>
          <a:custGeom>
            <a:avLst/>
            <a:gdLst/>
            <a:ahLst/>
            <a:cxnLst/>
            <a:rect l="l" t="t" r="r" b="b"/>
            <a:pathLst>
              <a:path w="3413760" h="585216">
                <a:moveTo>
                  <a:pt x="0" y="0"/>
                </a:moveTo>
                <a:lnTo>
                  <a:pt x="3413760" y="0"/>
                </a:lnTo>
                <a:lnTo>
                  <a:pt x="341376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0196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585216" y="380390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Habitus (Micro)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85216" y="4031492"/>
            <a:ext cx="3275584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Système de dispositions incorporées qui génère des pratiques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87680" y="4356612"/>
            <a:ext cx="3413760" cy="747776"/>
          </a:xfrm>
          <a:custGeom>
            <a:avLst/>
            <a:gdLst/>
            <a:ahLst/>
            <a:cxnLst/>
            <a:rect l="l" t="t" r="r" b="b"/>
            <a:pathLst>
              <a:path w="3413760" h="747776">
                <a:moveTo>
                  <a:pt x="0" y="0"/>
                </a:moveTo>
                <a:lnTo>
                  <a:pt x="3413760" y="0"/>
                </a:lnTo>
                <a:lnTo>
                  <a:pt x="3413760" y="747776"/>
                </a:lnTo>
                <a:lnTo>
                  <a:pt x="0" y="747776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585216" y="445414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Pratiques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85216" y="4681732"/>
            <a:ext cx="3275584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Rencontre entre l'habitus et les contraintes/opportunités du champ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227746" y="2048260"/>
            <a:ext cx="3738880" cy="3218688"/>
          </a:xfrm>
          <a:custGeom>
            <a:avLst/>
            <a:gdLst/>
            <a:ahLst/>
            <a:cxnLst/>
            <a:rect l="l" t="t" r="r" b="b"/>
            <a:pathLst>
              <a:path w="3738880" h="3218688">
                <a:moveTo>
                  <a:pt x="0" y="0"/>
                </a:moveTo>
                <a:lnTo>
                  <a:pt x="3738880" y="0"/>
                </a:lnTo>
                <a:lnTo>
                  <a:pt x="3738880" y="3218688"/>
                </a:lnTo>
                <a:lnTo>
                  <a:pt x="0" y="3218688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4227746" y="2048260"/>
            <a:ext cx="3738880" cy="32512"/>
          </a:xfrm>
          <a:custGeom>
            <a:avLst/>
            <a:gdLst/>
            <a:ahLst/>
            <a:cxnLst/>
            <a:rect l="l" t="t" r="r" b="b"/>
            <a:pathLst>
              <a:path w="3738880" h="32512">
                <a:moveTo>
                  <a:pt x="0" y="0"/>
                </a:moveTo>
                <a:lnTo>
                  <a:pt x="3738880" y="0"/>
                </a:lnTo>
                <a:lnTo>
                  <a:pt x="3738880" y="32512"/>
                </a:lnTo>
                <a:lnTo>
                  <a:pt x="0" y="32512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5" name="Shape 23"/>
          <p:cNvSpPr/>
          <p:nvPr/>
        </p:nvSpPr>
        <p:spPr>
          <a:xfrm>
            <a:off x="4422818" y="2227076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243840" h="243840">
                <a:moveTo>
                  <a:pt x="0" y="38100"/>
                </a:moveTo>
                <a:cubicBezTo>
                  <a:pt x="0" y="25479"/>
                  <a:pt x="10239" y="15240"/>
                  <a:pt x="22860" y="15240"/>
                </a:cubicBezTo>
                <a:lnTo>
                  <a:pt x="68580" y="15240"/>
                </a:lnTo>
                <a:cubicBezTo>
                  <a:pt x="81201" y="15240"/>
                  <a:pt x="91440" y="25479"/>
                  <a:pt x="91440" y="38100"/>
                </a:cubicBezTo>
                <a:lnTo>
                  <a:pt x="91440" y="45720"/>
                </a:lnTo>
                <a:lnTo>
                  <a:pt x="152400" y="45720"/>
                </a:lnTo>
                <a:lnTo>
                  <a:pt x="152400" y="38100"/>
                </a:lnTo>
                <a:cubicBezTo>
                  <a:pt x="152400" y="25479"/>
                  <a:pt x="162639" y="15240"/>
                  <a:pt x="175260" y="15240"/>
                </a:cubicBezTo>
                <a:lnTo>
                  <a:pt x="220980" y="15240"/>
                </a:lnTo>
                <a:cubicBezTo>
                  <a:pt x="233601" y="15240"/>
                  <a:pt x="243840" y="25479"/>
                  <a:pt x="243840" y="38100"/>
                </a:cubicBezTo>
                <a:lnTo>
                  <a:pt x="243840" y="83820"/>
                </a:lnTo>
                <a:cubicBezTo>
                  <a:pt x="243840" y="96441"/>
                  <a:pt x="233601" y="106680"/>
                  <a:pt x="220980" y="106680"/>
                </a:cubicBezTo>
                <a:lnTo>
                  <a:pt x="175260" y="106680"/>
                </a:lnTo>
                <a:cubicBezTo>
                  <a:pt x="162639" y="106680"/>
                  <a:pt x="152400" y="96441"/>
                  <a:pt x="152400" y="83820"/>
                </a:cubicBezTo>
                <a:lnTo>
                  <a:pt x="152400" y="76200"/>
                </a:lnTo>
                <a:lnTo>
                  <a:pt x="91440" y="76200"/>
                </a:lnTo>
                <a:lnTo>
                  <a:pt x="91440" y="83820"/>
                </a:lnTo>
                <a:cubicBezTo>
                  <a:pt x="91440" y="87297"/>
                  <a:pt x="90630" y="90630"/>
                  <a:pt x="89249" y="93583"/>
                </a:cubicBezTo>
                <a:lnTo>
                  <a:pt x="121920" y="137160"/>
                </a:lnTo>
                <a:lnTo>
                  <a:pt x="160020" y="137160"/>
                </a:lnTo>
                <a:cubicBezTo>
                  <a:pt x="172641" y="137160"/>
                  <a:pt x="182880" y="147399"/>
                  <a:pt x="182880" y="160020"/>
                </a:cubicBezTo>
                <a:lnTo>
                  <a:pt x="182880" y="205740"/>
                </a:lnTo>
                <a:cubicBezTo>
                  <a:pt x="182880" y="218361"/>
                  <a:pt x="172641" y="228600"/>
                  <a:pt x="160020" y="228600"/>
                </a:cubicBezTo>
                <a:lnTo>
                  <a:pt x="114300" y="228600"/>
                </a:lnTo>
                <a:cubicBezTo>
                  <a:pt x="101679" y="228600"/>
                  <a:pt x="91440" y="218361"/>
                  <a:pt x="91440" y="205740"/>
                </a:cubicBezTo>
                <a:lnTo>
                  <a:pt x="91440" y="160020"/>
                </a:lnTo>
                <a:cubicBezTo>
                  <a:pt x="91440" y="156543"/>
                  <a:pt x="92250" y="153210"/>
                  <a:pt x="93631" y="150257"/>
                </a:cubicBezTo>
                <a:lnTo>
                  <a:pt x="60960" y="106680"/>
                </a:lnTo>
                <a:lnTo>
                  <a:pt x="22860" y="106680"/>
                </a:lnTo>
                <a:cubicBezTo>
                  <a:pt x="10239" y="106680"/>
                  <a:pt x="0" y="96441"/>
                  <a:pt x="0" y="83820"/>
                </a:cubicBezTo>
                <a:lnTo>
                  <a:pt x="0" y="3810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6" name="Text 24"/>
          <p:cNvSpPr/>
          <p:nvPr/>
        </p:nvSpPr>
        <p:spPr>
          <a:xfrm>
            <a:off x="4792642" y="2235204"/>
            <a:ext cx="633984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BOUDON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390306" y="2600964"/>
            <a:ext cx="347878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Individualisme Méthodologique Complexe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390306" y="2893572"/>
            <a:ext cx="3413760" cy="747776"/>
          </a:xfrm>
          <a:custGeom>
            <a:avLst/>
            <a:gdLst/>
            <a:ahLst/>
            <a:cxnLst/>
            <a:rect l="l" t="t" r="r" b="b"/>
            <a:pathLst>
              <a:path w="3413760" h="747776">
                <a:moveTo>
                  <a:pt x="0" y="0"/>
                </a:moveTo>
                <a:lnTo>
                  <a:pt x="3413760" y="0"/>
                </a:lnTo>
                <a:lnTo>
                  <a:pt x="3413760" y="747776"/>
                </a:lnTo>
                <a:lnTo>
                  <a:pt x="0" y="747776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4487842" y="299110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Contexte Macro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487842" y="3218692"/>
            <a:ext cx="3275584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Intègre pleinement le contexte institutionnel, culturel et informationnel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390306" y="3706372"/>
            <a:ext cx="3413760" cy="585216"/>
          </a:xfrm>
          <a:custGeom>
            <a:avLst/>
            <a:gdLst/>
            <a:ahLst/>
            <a:cxnLst/>
            <a:rect l="l" t="t" r="r" b="b"/>
            <a:pathLst>
              <a:path w="3413760" h="585216">
                <a:moveTo>
                  <a:pt x="0" y="0"/>
                </a:moveTo>
                <a:lnTo>
                  <a:pt x="3413760" y="0"/>
                </a:lnTo>
                <a:lnTo>
                  <a:pt x="341376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0196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4487842" y="380390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Acteurs Micro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87842" y="4031492"/>
            <a:ext cx="3275584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Choix rationnels (au sens large) dans une situation définie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390306" y="4356612"/>
            <a:ext cx="3413760" cy="585216"/>
          </a:xfrm>
          <a:custGeom>
            <a:avLst/>
            <a:gdLst/>
            <a:ahLst/>
            <a:cxnLst/>
            <a:rect l="l" t="t" r="r" b="b"/>
            <a:pathLst>
              <a:path w="3413760" h="585216">
                <a:moveTo>
                  <a:pt x="0" y="0"/>
                </a:moveTo>
                <a:lnTo>
                  <a:pt x="3413760" y="0"/>
                </a:lnTo>
                <a:lnTo>
                  <a:pt x="341376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4487842" y="445414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Effets de Composition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87842" y="4681732"/>
            <a:ext cx="3275584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phénomènes collectifs sont des effets d'agrégation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130371" y="2048260"/>
            <a:ext cx="3738880" cy="3218688"/>
          </a:xfrm>
          <a:custGeom>
            <a:avLst/>
            <a:gdLst/>
            <a:ahLst/>
            <a:cxnLst/>
            <a:rect l="l" t="t" r="r" b="b"/>
            <a:pathLst>
              <a:path w="3738880" h="3218688">
                <a:moveTo>
                  <a:pt x="0" y="0"/>
                </a:moveTo>
                <a:lnTo>
                  <a:pt x="3738880" y="0"/>
                </a:lnTo>
                <a:lnTo>
                  <a:pt x="3738880" y="3218688"/>
                </a:lnTo>
                <a:lnTo>
                  <a:pt x="0" y="3218688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8130371" y="2048260"/>
            <a:ext cx="3738880" cy="32512"/>
          </a:xfrm>
          <a:custGeom>
            <a:avLst/>
            <a:gdLst/>
            <a:ahLst/>
            <a:cxnLst/>
            <a:rect l="l" t="t" r="r" b="b"/>
            <a:pathLst>
              <a:path w="3738880" h="32512">
                <a:moveTo>
                  <a:pt x="0" y="0"/>
                </a:moveTo>
                <a:lnTo>
                  <a:pt x="3738880" y="0"/>
                </a:lnTo>
                <a:lnTo>
                  <a:pt x="3738880" y="32512"/>
                </a:lnTo>
                <a:lnTo>
                  <a:pt x="0" y="32512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9" name="Shape 37"/>
          <p:cNvSpPr/>
          <p:nvPr/>
        </p:nvSpPr>
        <p:spPr>
          <a:xfrm>
            <a:off x="8325443" y="2227076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243840" h="243840">
                <a:moveTo>
                  <a:pt x="228648" y="91440"/>
                </a:moveTo>
                <a:lnTo>
                  <a:pt x="232410" y="91440"/>
                </a:lnTo>
                <a:cubicBezTo>
                  <a:pt x="238744" y="91440"/>
                  <a:pt x="243840" y="86344"/>
                  <a:pt x="243840" y="80010"/>
                </a:cubicBezTo>
                <a:lnTo>
                  <a:pt x="243840" y="11430"/>
                </a:lnTo>
                <a:cubicBezTo>
                  <a:pt x="243840" y="6810"/>
                  <a:pt x="241078" y="2619"/>
                  <a:pt x="236791" y="857"/>
                </a:cubicBezTo>
                <a:cubicBezTo>
                  <a:pt x="232505" y="-905"/>
                  <a:pt x="227600" y="95"/>
                  <a:pt x="224314" y="3334"/>
                </a:cubicBezTo>
                <a:lnTo>
                  <a:pt x="199692" y="28004"/>
                </a:lnTo>
                <a:cubicBezTo>
                  <a:pt x="178594" y="10525"/>
                  <a:pt x="151448" y="0"/>
                  <a:pt x="121920" y="0"/>
                </a:cubicBezTo>
                <a:cubicBezTo>
                  <a:pt x="60484" y="0"/>
                  <a:pt x="9668" y="45434"/>
                  <a:pt x="1238" y="104537"/>
                </a:cubicBezTo>
                <a:cubicBezTo>
                  <a:pt x="48" y="112871"/>
                  <a:pt x="5810" y="120587"/>
                  <a:pt x="14145" y="121777"/>
                </a:cubicBezTo>
                <a:cubicBezTo>
                  <a:pt x="22479" y="122968"/>
                  <a:pt x="30194" y="117157"/>
                  <a:pt x="31385" y="108871"/>
                </a:cubicBezTo>
                <a:cubicBezTo>
                  <a:pt x="37719" y="64532"/>
                  <a:pt x="75867" y="30480"/>
                  <a:pt x="121920" y="30480"/>
                </a:cubicBezTo>
                <a:cubicBezTo>
                  <a:pt x="143065" y="30480"/>
                  <a:pt x="162497" y="37624"/>
                  <a:pt x="177975" y="49673"/>
                </a:cubicBezTo>
                <a:lnTo>
                  <a:pt x="155734" y="71914"/>
                </a:lnTo>
                <a:cubicBezTo>
                  <a:pt x="152448" y="75200"/>
                  <a:pt x="151495" y="80105"/>
                  <a:pt x="153257" y="84391"/>
                </a:cubicBezTo>
                <a:cubicBezTo>
                  <a:pt x="155019" y="88678"/>
                  <a:pt x="159210" y="91440"/>
                  <a:pt x="163830" y="91440"/>
                </a:cubicBezTo>
                <a:lnTo>
                  <a:pt x="228648" y="91440"/>
                </a:lnTo>
                <a:close/>
                <a:moveTo>
                  <a:pt x="242649" y="139303"/>
                </a:moveTo>
                <a:cubicBezTo>
                  <a:pt x="243840" y="130969"/>
                  <a:pt x="238030" y="123254"/>
                  <a:pt x="229743" y="122063"/>
                </a:cubicBezTo>
                <a:cubicBezTo>
                  <a:pt x="221456" y="120872"/>
                  <a:pt x="213693" y="126683"/>
                  <a:pt x="212503" y="134969"/>
                </a:cubicBezTo>
                <a:cubicBezTo>
                  <a:pt x="206169" y="179261"/>
                  <a:pt x="168021" y="213312"/>
                  <a:pt x="121968" y="213312"/>
                </a:cubicBezTo>
                <a:cubicBezTo>
                  <a:pt x="100822" y="213312"/>
                  <a:pt x="81391" y="206169"/>
                  <a:pt x="65913" y="194120"/>
                </a:cubicBezTo>
                <a:lnTo>
                  <a:pt x="88106" y="171926"/>
                </a:lnTo>
                <a:cubicBezTo>
                  <a:pt x="91392" y="168640"/>
                  <a:pt x="92345" y="163735"/>
                  <a:pt x="90583" y="159449"/>
                </a:cubicBezTo>
                <a:cubicBezTo>
                  <a:pt x="88821" y="155162"/>
                  <a:pt x="84630" y="152400"/>
                  <a:pt x="80010" y="152400"/>
                </a:cubicBezTo>
                <a:lnTo>
                  <a:pt x="11430" y="152400"/>
                </a:lnTo>
                <a:cubicBezTo>
                  <a:pt x="5096" y="152400"/>
                  <a:pt x="0" y="157496"/>
                  <a:pt x="0" y="163830"/>
                </a:cubicBezTo>
                <a:lnTo>
                  <a:pt x="0" y="232410"/>
                </a:lnTo>
                <a:cubicBezTo>
                  <a:pt x="0" y="237030"/>
                  <a:pt x="2762" y="241221"/>
                  <a:pt x="7049" y="242983"/>
                </a:cubicBezTo>
                <a:cubicBezTo>
                  <a:pt x="11335" y="244745"/>
                  <a:pt x="16240" y="243745"/>
                  <a:pt x="19526" y="240506"/>
                </a:cubicBezTo>
                <a:lnTo>
                  <a:pt x="44196" y="215836"/>
                </a:lnTo>
                <a:cubicBezTo>
                  <a:pt x="65246" y="233315"/>
                  <a:pt x="92393" y="243840"/>
                  <a:pt x="121920" y="243840"/>
                </a:cubicBezTo>
                <a:cubicBezTo>
                  <a:pt x="183356" y="243840"/>
                  <a:pt x="234172" y="198406"/>
                  <a:pt x="242602" y="139303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0" name="Text 38"/>
          <p:cNvSpPr/>
          <p:nvPr/>
        </p:nvSpPr>
        <p:spPr>
          <a:xfrm>
            <a:off x="8695267" y="2235204"/>
            <a:ext cx="650240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GIDDENS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292931" y="2600964"/>
            <a:ext cx="347878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Théorie de la Structuration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292931" y="2893572"/>
            <a:ext cx="3413760" cy="585216"/>
          </a:xfrm>
          <a:custGeom>
            <a:avLst/>
            <a:gdLst/>
            <a:ahLst/>
            <a:cxnLst/>
            <a:rect l="l" t="t" r="r" b="b"/>
            <a:pathLst>
              <a:path w="3413760" h="585216">
                <a:moveTo>
                  <a:pt x="0" y="0"/>
                </a:moveTo>
                <a:lnTo>
                  <a:pt x="3413760" y="0"/>
                </a:lnTo>
                <a:lnTo>
                  <a:pt x="341376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0196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8390467" y="299110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Dualité de la Structure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390467" y="3218692"/>
            <a:ext cx="3275584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structure est à la fois le moyen et le résultat des pratiques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292931" y="3543812"/>
            <a:ext cx="3413760" cy="747776"/>
          </a:xfrm>
          <a:custGeom>
            <a:avLst/>
            <a:gdLst/>
            <a:ahLst/>
            <a:cxnLst/>
            <a:rect l="l" t="t" r="r" b="b"/>
            <a:pathLst>
              <a:path w="3413760" h="747776">
                <a:moveTo>
                  <a:pt x="0" y="0"/>
                </a:moveTo>
                <a:lnTo>
                  <a:pt x="3413760" y="0"/>
                </a:lnTo>
                <a:lnTo>
                  <a:pt x="3413760" y="747776"/>
                </a:lnTo>
                <a:lnTo>
                  <a:pt x="0" y="747776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8390467" y="364134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Reproduction/Transformation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390467" y="3868932"/>
            <a:ext cx="3275584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structures n'existent que dans et à travers les pratiques des acteurs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292931" y="4356612"/>
            <a:ext cx="3413760" cy="585216"/>
          </a:xfrm>
          <a:custGeom>
            <a:avLst/>
            <a:gdLst/>
            <a:ahLst/>
            <a:cxnLst/>
            <a:rect l="l" t="t" r="r" b="b"/>
            <a:pathLst>
              <a:path w="3413760" h="585216">
                <a:moveTo>
                  <a:pt x="0" y="0"/>
                </a:moveTo>
                <a:lnTo>
                  <a:pt x="3413760" y="0"/>
                </a:lnTo>
                <a:lnTo>
                  <a:pt x="341376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8390467" y="4454148"/>
            <a:ext cx="32837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Dissolution de l'Opposition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390467" y="4681732"/>
            <a:ext cx="3275584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Tentative de dépasser le clivage macro/micro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341376" y="5396996"/>
            <a:ext cx="11525504" cy="764032"/>
          </a:xfrm>
          <a:custGeom>
            <a:avLst/>
            <a:gdLst/>
            <a:ahLst/>
            <a:cxnLst/>
            <a:rect l="l" t="t" r="r" b="b"/>
            <a:pathLst>
              <a:path w="11525504" h="764032">
                <a:moveTo>
                  <a:pt x="0" y="0"/>
                </a:moveTo>
                <a:lnTo>
                  <a:pt x="11525504" y="0"/>
                </a:lnTo>
                <a:lnTo>
                  <a:pt x="11525504" y="764032"/>
                </a:lnTo>
                <a:lnTo>
                  <a:pt x="0" y="764032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341376" y="5396996"/>
            <a:ext cx="32512" cy="764032"/>
          </a:xfrm>
          <a:custGeom>
            <a:avLst/>
            <a:gdLst/>
            <a:ahLst/>
            <a:cxnLst/>
            <a:rect l="l" t="t" r="r" b="b"/>
            <a:pathLst>
              <a:path w="32512" h="764032">
                <a:moveTo>
                  <a:pt x="0" y="0"/>
                </a:moveTo>
                <a:lnTo>
                  <a:pt x="32512" y="0"/>
                </a:lnTo>
                <a:lnTo>
                  <a:pt x="32512" y="764032"/>
                </a:lnTo>
                <a:lnTo>
                  <a:pt x="0" y="764032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53" name="Shape 51"/>
          <p:cNvSpPr/>
          <p:nvPr/>
        </p:nvSpPr>
        <p:spPr>
          <a:xfrm>
            <a:off x="550672" y="5527044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80" h="243840">
                <a:moveTo>
                  <a:pt x="139494" y="182880"/>
                </a:moveTo>
                <a:cubicBezTo>
                  <a:pt x="142970" y="172260"/>
                  <a:pt x="149923" y="162639"/>
                  <a:pt x="157782" y="154353"/>
                </a:cubicBezTo>
                <a:cubicBezTo>
                  <a:pt x="173355" y="137970"/>
                  <a:pt x="182880" y="115824"/>
                  <a:pt x="182880" y="91440"/>
                </a:cubicBezTo>
                <a:cubicBezTo>
                  <a:pt x="182880" y="40958"/>
                  <a:pt x="141922" y="0"/>
                  <a:pt x="91440" y="0"/>
                </a:cubicBezTo>
                <a:cubicBezTo>
                  <a:pt x="40957" y="0"/>
                  <a:pt x="0" y="40958"/>
                  <a:pt x="0" y="91440"/>
                </a:cubicBezTo>
                <a:cubicBezTo>
                  <a:pt x="0" y="115824"/>
                  <a:pt x="9525" y="137970"/>
                  <a:pt x="25098" y="154353"/>
                </a:cubicBezTo>
                <a:cubicBezTo>
                  <a:pt x="32957" y="162639"/>
                  <a:pt x="39957" y="172260"/>
                  <a:pt x="43386" y="182880"/>
                </a:cubicBezTo>
                <a:lnTo>
                  <a:pt x="139446" y="182880"/>
                </a:lnTo>
                <a:close/>
                <a:moveTo>
                  <a:pt x="137160" y="205740"/>
                </a:moveTo>
                <a:lnTo>
                  <a:pt x="45720" y="205740"/>
                </a:lnTo>
                <a:lnTo>
                  <a:pt x="45720" y="213360"/>
                </a:lnTo>
                <a:cubicBezTo>
                  <a:pt x="45720" y="234410"/>
                  <a:pt x="62770" y="251460"/>
                  <a:pt x="83820" y="251460"/>
                </a:cubicBezTo>
                <a:lnTo>
                  <a:pt x="99060" y="251460"/>
                </a:lnTo>
                <a:cubicBezTo>
                  <a:pt x="120110" y="251460"/>
                  <a:pt x="137160" y="234410"/>
                  <a:pt x="137160" y="213360"/>
                </a:cubicBezTo>
                <a:lnTo>
                  <a:pt x="137160" y="205740"/>
                </a:lnTo>
                <a:close/>
                <a:moveTo>
                  <a:pt x="87630" y="53340"/>
                </a:moveTo>
                <a:cubicBezTo>
                  <a:pt x="68675" y="53340"/>
                  <a:pt x="53340" y="68675"/>
                  <a:pt x="53340" y="87630"/>
                </a:cubicBezTo>
                <a:cubicBezTo>
                  <a:pt x="53340" y="93964"/>
                  <a:pt x="48244" y="99060"/>
                  <a:pt x="41910" y="99060"/>
                </a:cubicBezTo>
                <a:cubicBezTo>
                  <a:pt x="35576" y="99060"/>
                  <a:pt x="30480" y="93964"/>
                  <a:pt x="30480" y="87630"/>
                </a:cubicBezTo>
                <a:cubicBezTo>
                  <a:pt x="30480" y="56055"/>
                  <a:pt x="56055" y="30480"/>
                  <a:pt x="87630" y="30480"/>
                </a:cubicBezTo>
                <a:cubicBezTo>
                  <a:pt x="93964" y="30480"/>
                  <a:pt x="99060" y="35576"/>
                  <a:pt x="99060" y="41910"/>
                </a:cubicBezTo>
                <a:cubicBezTo>
                  <a:pt x="99060" y="48244"/>
                  <a:pt x="93964" y="53340"/>
                  <a:pt x="87630" y="5334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54" name="Text 52"/>
          <p:cNvSpPr/>
          <p:nvPr/>
        </p:nvSpPr>
        <p:spPr>
          <a:xfrm>
            <a:off x="922528" y="5527044"/>
            <a:ext cx="1017625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Vers une Intégration Complexe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922528" y="5819652"/>
            <a:ext cx="10168128" cy="21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Ces trois approches représentent des </a:t>
            </a:r>
            <a:r>
              <a:rPr lang="en-US" sz="1024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tentatives sophistiquées</a:t>
            </a:r>
            <a:r>
              <a:rPr lang="en-US" sz="1024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penser l'</a:t>
            </a:r>
            <a:r>
              <a:rPr lang="en-US" sz="1024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imbrication complexe des logiques structurelles et des actions situées </a:t>
            </a:r>
            <a:r>
              <a:rPr lang="en-US" sz="1024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évitant les réductions excessives.</a:t>
            </a:r>
            <a:endParaRPr lang="en-US" sz="1600" dirty="0"/>
          </a:p>
        </p:txBody>
      </p:sp>
      <p:sp>
        <p:nvSpPr>
          <p:cNvPr id="56" name="Text 9">
            <a:extLst>
              <a:ext uri="{FF2B5EF4-FFF2-40B4-BE49-F238E27FC236}">
                <a16:creationId xmlns:a16="http://schemas.microsoft.com/office/drawing/2014/main" id="{06A25951-2BC7-2D69-5565-912DFBC055C2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4191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CONSTRUCTION DE LA RECHERCHE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Le Cadre Théorique en Recherche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333500"/>
            <a:ext cx="6743700" cy="1143000"/>
          </a:xfrm>
          <a:custGeom>
            <a:avLst/>
            <a:gdLst/>
            <a:ahLst/>
            <a:cxnLst/>
            <a:rect l="l" t="t" r="r" b="b"/>
            <a:pathLst>
              <a:path w="6743700" h="1143000">
                <a:moveTo>
                  <a:pt x="0" y="0"/>
                </a:moveTo>
                <a:lnTo>
                  <a:pt x="6743700" y="0"/>
                </a:lnTo>
                <a:lnTo>
                  <a:pt x="67437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335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647700" y="1485900"/>
            <a:ext cx="6591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Définition du Cadre Théorique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7700" y="1828800"/>
            <a:ext cx="6572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cadre théorique est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perspective explicative générale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que le chercheur adopte pour aborder son objet. Il est sélectionné et construit à partir du patrimoine théorique exploré.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2628900"/>
            <a:ext cx="6762750" cy="2133600"/>
          </a:xfrm>
          <a:custGeom>
            <a:avLst/>
            <a:gdLst/>
            <a:ahLst/>
            <a:cxnLst/>
            <a:rect l="l" t="t" r="r" b="b"/>
            <a:pathLst>
              <a:path w="6762750" h="2133600">
                <a:moveTo>
                  <a:pt x="0" y="0"/>
                </a:moveTo>
                <a:lnTo>
                  <a:pt x="6762750" y="0"/>
                </a:lnTo>
                <a:lnTo>
                  <a:pt x="6762750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84597" y="286702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75043" y="32515"/>
                </a:moveTo>
                <a:lnTo>
                  <a:pt x="75043" y="49124"/>
                </a:lnTo>
                <a:lnTo>
                  <a:pt x="75210" y="49292"/>
                </a:lnTo>
                <a:cubicBezTo>
                  <a:pt x="77387" y="21699"/>
                  <a:pt x="100459" y="0"/>
                  <a:pt x="128621" y="0"/>
                </a:cubicBezTo>
                <a:cubicBezTo>
                  <a:pt x="135352" y="0"/>
                  <a:pt x="141815" y="1239"/>
                  <a:pt x="147742" y="3516"/>
                </a:cubicBezTo>
                <a:cubicBezTo>
                  <a:pt x="151090" y="4789"/>
                  <a:pt x="151693" y="9041"/>
                  <a:pt x="149182" y="11586"/>
                </a:cubicBezTo>
                <a:lnTo>
                  <a:pt x="119479" y="41289"/>
                </a:lnTo>
                <a:cubicBezTo>
                  <a:pt x="118475" y="42293"/>
                  <a:pt x="117905" y="43666"/>
                  <a:pt x="117905" y="45073"/>
                </a:cubicBezTo>
                <a:lnTo>
                  <a:pt x="117905" y="58936"/>
                </a:lnTo>
                <a:cubicBezTo>
                  <a:pt x="117905" y="61883"/>
                  <a:pt x="120316" y="64294"/>
                  <a:pt x="123263" y="64294"/>
                </a:cubicBezTo>
                <a:lnTo>
                  <a:pt x="137127" y="64294"/>
                </a:lnTo>
                <a:cubicBezTo>
                  <a:pt x="138533" y="64294"/>
                  <a:pt x="139906" y="63724"/>
                  <a:pt x="140910" y="62720"/>
                </a:cubicBezTo>
                <a:lnTo>
                  <a:pt x="170613" y="33018"/>
                </a:lnTo>
                <a:cubicBezTo>
                  <a:pt x="173158" y="30473"/>
                  <a:pt x="177411" y="31109"/>
                  <a:pt x="178683" y="34457"/>
                </a:cubicBezTo>
                <a:cubicBezTo>
                  <a:pt x="180960" y="40385"/>
                  <a:pt x="182199" y="46847"/>
                  <a:pt x="182199" y="53578"/>
                </a:cubicBezTo>
                <a:cubicBezTo>
                  <a:pt x="182199" y="73871"/>
                  <a:pt x="170914" y="91552"/>
                  <a:pt x="154238" y="100626"/>
                </a:cubicBezTo>
                <a:lnTo>
                  <a:pt x="181529" y="127918"/>
                </a:lnTo>
                <a:cubicBezTo>
                  <a:pt x="187791" y="134180"/>
                  <a:pt x="187791" y="144360"/>
                  <a:pt x="181529" y="150655"/>
                </a:cubicBezTo>
                <a:lnTo>
                  <a:pt x="161404" y="170780"/>
                </a:lnTo>
                <a:cubicBezTo>
                  <a:pt x="155142" y="177042"/>
                  <a:pt x="144962" y="177042"/>
                  <a:pt x="138667" y="170780"/>
                </a:cubicBezTo>
                <a:lnTo>
                  <a:pt x="96474" y="128588"/>
                </a:lnTo>
                <a:cubicBezTo>
                  <a:pt x="87299" y="119412"/>
                  <a:pt x="85223" y="105850"/>
                  <a:pt x="90279" y="94666"/>
                </a:cubicBezTo>
                <a:lnTo>
                  <a:pt x="59907" y="64294"/>
                </a:lnTo>
                <a:lnTo>
                  <a:pt x="43298" y="64294"/>
                </a:lnTo>
                <a:cubicBezTo>
                  <a:pt x="39715" y="64294"/>
                  <a:pt x="36366" y="62519"/>
                  <a:pt x="34390" y="59539"/>
                </a:cubicBezTo>
                <a:lnTo>
                  <a:pt x="7836" y="19723"/>
                </a:lnTo>
                <a:cubicBezTo>
                  <a:pt x="6429" y="17614"/>
                  <a:pt x="6697" y="14767"/>
                  <a:pt x="8506" y="12959"/>
                </a:cubicBezTo>
                <a:lnTo>
                  <a:pt x="23708" y="-2244"/>
                </a:lnTo>
                <a:cubicBezTo>
                  <a:pt x="25517" y="-4052"/>
                  <a:pt x="28329" y="-4320"/>
                  <a:pt x="30473" y="-2913"/>
                </a:cubicBezTo>
                <a:lnTo>
                  <a:pt x="70288" y="23608"/>
                </a:lnTo>
                <a:cubicBezTo>
                  <a:pt x="73268" y="25584"/>
                  <a:pt x="75043" y="28932"/>
                  <a:pt x="75043" y="32515"/>
                </a:cubicBezTo>
                <a:close/>
                <a:moveTo>
                  <a:pt x="72197" y="99320"/>
                </a:moveTo>
                <a:cubicBezTo>
                  <a:pt x="70087" y="111710"/>
                  <a:pt x="73000" y="124804"/>
                  <a:pt x="81037" y="135285"/>
                </a:cubicBezTo>
                <a:lnTo>
                  <a:pt x="49225" y="167063"/>
                </a:lnTo>
                <a:cubicBezTo>
                  <a:pt x="39815" y="176473"/>
                  <a:pt x="24545" y="176473"/>
                  <a:pt x="15136" y="167063"/>
                </a:cubicBezTo>
                <a:cubicBezTo>
                  <a:pt x="5726" y="157654"/>
                  <a:pt x="5726" y="142384"/>
                  <a:pt x="15136" y="132974"/>
                </a:cubicBezTo>
                <a:lnTo>
                  <a:pt x="60476" y="87634"/>
                </a:lnTo>
                <a:lnTo>
                  <a:pt x="72197" y="99354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1" name="Text 9"/>
          <p:cNvSpPr/>
          <p:nvPr/>
        </p:nvSpPr>
        <p:spPr>
          <a:xfrm>
            <a:off x="790575" y="2819400"/>
            <a:ext cx="6248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Fonctions Essentielles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90550" y="32385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3337" y="8334"/>
                </a:moveTo>
                <a:cubicBezTo>
                  <a:pt x="33337" y="3724"/>
                  <a:pt x="29613" y="0"/>
                  <a:pt x="25003" y="0"/>
                </a:cubicBezTo>
                <a:cubicBezTo>
                  <a:pt x="20393" y="0"/>
                  <a:pt x="16669" y="3724"/>
                  <a:pt x="16669" y="8334"/>
                </a:cubicBezTo>
                <a:lnTo>
                  <a:pt x="16669" y="16669"/>
                </a:lnTo>
                <a:lnTo>
                  <a:pt x="8334" y="16669"/>
                </a:lnTo>
                <a:cubicBezTo>
                  <a:pt x="3724" y="16669"/>
                  <a:pt x="0" y="20393"/>
                  <a:pt x="0" y="25003"/>
                </a:cubicBezTo>
                <a:cubicBezTo>
                  <a:pt x="0" y="29613"/>
                  <a:pt x="3724" y="33337"/>
                  <a:pt x="8334" y="33337"/>
                </a:cubicBezTo>
                <a:lnTo>
                  <a:pt x="16669" y="33337"/>
                </a:lnTo>
                <a:lnTo>
                  <a:pt x="16669" y="100013"/>
                </a:lnTo>
                <a:cubicBezTo>
                  <a:pt x="16669" y="109206"/>
                  <a:pt x="24144" y="116681"/>
                  <a:pt x="33337" y="116681"/>
                </a:cubicBezTo>
                <a:lnTo>
                  <a:pt x="87511" y="116681"/>
                </a:lnTo>
                <a:lnTo>
                  <a:pt x="87511" y="100013"/>
                </a:lnTo>
                <a:lnTo>
                  <a:pt x="33337" y="100013"/>
                </a:lnTo>
                <a:lnTo>
                  <a:pt x="33337" y="8334"/>
                </a:lnTo>
                <a:close/>
                <a:moveTo>
                  <a:pt x="100013" y="125016"/>
                </a:moveTo>
                <a:cubicBezTo>
                  <a:pt x="100013" y="129626"/>
                  <a:pt x="103737" y="133350"/>
                  <a:pt x="108347" y="133350"/>
                </a:cubicBezTo>
                <a:cubicBezTo>
                  <a:pt x="112957" y="133350"/>
                  <a:pt x="116681" y="129626"/>
                  <a:pt x="116681" y="125016"/>
                </a:cubicBezTo>
                <a:lnTo>
                  <a:pt x="116681" y="116681"/>
                </a:lnTo>
                <a:lnTo>
                  <a:pt x="125016" y="116681"/>
                </a:lnTo>
                <a:cubicBezTo>
                  <a:pt x="129626" y="116681"/>
                  <a:pt x="133350" y="112957"/>
                  <a:pt x="133350" y="108347"/>
                </a:cubicBezTo>
                <a:cubicBezTo>
                  <a:pt x="133350" y="103737"/>
                  <a:pt x="129626" y="100013"/>
                  <a:pt x="125016" y="100013"/>
                </a:cubicBezTo>
                <a:lnTo>
                  <a:pt x="116681" y="100013"/>
                </a:lnTo>
                <a:lnTo>
                  <a:pt x="116681" y="33337"/>
                </a:lnTo>
                <a:cubicBezTo>
                  <a:pt x="116681" y="24144"/>
                  <a:pt x="109206" y="16669"/>
                  <a:pt x="100013" y="16669"/>
                </a:cubicBezTo>
                <a:lnTo>
                  <a:pt x="45839" y="16669"/>
                </a:lnTo>
                <a:lnTo>
                  <a:pt x="45839" y="33337"/>
                </a:lnTo>
                <a:lnTo>
                  <a:pt x="100013" y="33337"/>
                </a:lnTo>
                <a:lnTo>
                  <a:pt x="100013" y="125016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3" name="Text 11"/>
          <p:cNvSpPr/>
          <p:nvPr/>
        </p:nvSpPr>
        <p:spPr>
          <a:xfrm>
            <a:off x="814388" y="3200400"/>
            <a:ext cx="2533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Cadrage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circonscrit l'angle d'attaque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34507" y="32385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00013" y="133350"/>
                </a:moveTo>
                <a:lnTo>
                  <a:pt x="25003" y="133350"/>
                </a:lnTo>
                <a:cubicBezTo>
                  <a:pt x="11199" y="133350"/>
                  <a:pt x="0" y="122151"/>
                  <a:pt x="0" y="108347"/>
                </a:cubicBezTo>
                <a:lnTo>
                  <a:pt x="0" y="25003"/>
                </a:lnTo>
                <a:cubicBezTo>
                  <a:pt x="0" y="11199"/>
                  <a:pt x="11199" y="0"/>
                  <a:pt x="25003" y="0"/>
                </a:cubicBezTo>
                <a:lnTo>
                  <a:pt x="104180" y="0"/>
                </a:lnTo>
                <a:cubicBezTo>
                  <a:pt x="111082" y="0"/>
                  <a:pt x="116681" y="5600"/>
                  <a:pt x="116681" y="12502"/>
                </a:cubicBezTo>
                <a:lnTo>
                  <a:pt x="116681" y="87511"/>
                </a:lnTo>
                <a:cubicBezTo>
                  <a:pt x="116681" y="92954"/>
                  <a:pt x="113191" y="97590"/>
                  <a:pt x="108347" y="99309"/>
                </a:cubicBezTo>
                <a:lnTo>
                  <a:pt x="108347" y="116681"/>
                </a:lnTo>
                <a:cubicBezTo>
                  <a:pt x="112957" y="116681"/>
                  <a:pt x="116681" y="120406"/>
                  <a:pt x="116681" y="125016"/>
                </a:cubicBezTo>
                <a:cubicBezTo>
                  <a:pt x="116681" y="129626"/>
                  <a:pt x="112957" y="133350"/>
                  <a:pt x="108347" y="133350"/>
                </a:cubicBezTo>
                <a:lnTo>
                  <a:pt x="100013" y="133350"/>
                </a:lnTo>
                <a:close/>
                <a:moveTo>
                  <a:pt x="25003" y="100013"/>
                </a:moveTo>
                <a:cubicBezTo>
                  <a:pt x="20393" y="100013"/>
                  <a:pt x="16669" y="103737"/>
                  <a:pt x="16669" y="108347"/>
                </a:cubicBezTo>
                <a:cubicBezTo>
                  <a:pt x="16669" y="112957"/>
                  <a:pt x="20393" y="116681"/>
                  <a:pt x="25003" y="116681"/>
                </a:cubicBezTo>
                <a:lnTo>
                  <a:pt x="91678" y="116681"/>
                </a:lnTo>
                <a:lnTo>
                  <a:pt x="91678" y="100013"/>
                </a:lnTo>
                <a:lnTo>
                  <a:pt x="25003" y="100013"/>
                </a:lnTo>
                <a:close/>
                <a:moveTo>
                  <a:pt x="33337" y="39588"/>
                </a:moveTo>
                <a:cubicBezTo>
                  <a:pt x="33337" y="43052"/>
                  <a:pt x="36124" y="45839"/>
                  <a:pt x="39588" y="45839"/>
                </a:cubicBezTo>
                <a:lnTo>
                  <a:pt x="85427" y="45839"/>
                </a:lnTo>
                <a:cubicBezTo>
                  <a:pt x="88891" y="45839"/>
                  <a:pt x="91678" y="43052"/>
                  <a:pt x="91678" y="39588"/>
                </a:cubicBezTo>
                <a:cubicBezTo>
                  <a:pt x="91678" y="36124"/>
                  <a:pt x="88891" y="33337"/>
                  <a:pt x="85427" y="33337"/>
                </a:cubicBezTo>
                <a:lnTo>
                  <a:pt x="39588" y="33337"/>
                </a:lnTo>
                <a:cubicBezTo>
                  <a:pt x="36124" y="33337"/>
                  <a:pt x="33337" y="36124"/>
                  <a:pt x="33337" y="39588"/>
                </a:cubicBezTo>
                <a:close/>
                <a:moveTo>
                  <a:pt x="39588" y="58341"/>
                </a:moveTo>
                <a:cubicBezTo>
                  <a:pt x="36124" y="58341"/>
                  <a:pt x="33337" y="61127"/>
                  <a:pt x="33337" y="64591"/>
                </a:cubicBezTo>
                <a:cubicBezTo>
                  <a:pt x="33337" y="68055"/>
                  <a:pt x="36124" y="70842"/>
                  <a:pt x="39588" y="70842"/>
                </a:cubicBezTo>
                <a:lnTo>
                  <a:pt x="85427" y="70842"/>
                </a:lnTo>
                <a:cubicBezTo>
                  <a:pt x="88891" y="70842"/>
                  <a:pt x="91678" y="68055"/>
                  <a:pt x="91678" y="64591"/>
                </a:cubicBezTo>
                <a:cubicBezTo>
                  <a:pt x="91678" y="61127"/>
                  <a:pt x="88891" y="58341"/>
                  <a:pt x="85427" y="58341"/>
                </a:cubicBezTo>
                <a:lnTo>
                  <a:pt x="39588" y="58341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5" name="Text 13"/>
          <p:cNvSpPr/>
          <p:nvPr/>
        </p:nvSpPr>
        <p:spPr>
          <a:xfrm>
            <a:off x="4039493" y="3200400"/>
            <a:ext cx="2990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Fourniture conceptuelle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offre un vocabulaire précis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07219" y="381000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7" name="Text 15"/>
          <p:cNvSpPr/>
          <p:nvPr/>
        </p:nvSpPr>
        <p:spPr>
          <a:xfrm>
            <a:off x="814388" y="3771900"/>
            <a:ext cx="2914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Explication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propose des schèmas causaux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35698" y="38100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58341" y="0"/>
                </a:moveTo>
                <a:cubicBezTo>
                  <a:pt x="67534" y="0"/>
                  <a:pt x="75009" y="5600"/>
                  <a:pt x="75009" y="12502"/>
                </a:cubicBezTo>
                <a:cubicBezTo>
                  <a:pt x="75009" y="15210"/>
                  <a:pt x="73863" y="17711"/>
                  <a:pt x="71884" y="19768"/>
                </a:cubicBezTo>
                <a:cubicBezTo>
                  <a:pt x="70165" y="21565"/>
                  <a:pt x="68759" y="23753"/>
                  <a:pt x="68759" y="26253"/>
                </a:cubicBezTo>
                <a:cubicBezTo>
                  <a:pt x="68759" y="30160"/>
                  <a:pt x="71936" y="33337"/>
                  <a:pt x="75843" y="33337"/>
                </a:cubicBezTo>
                <a:lnTo>
                  <a:pt x="87511" y="33337"/>
                </a:lnTo>
                <a:cubicBezTo>
                  <a:pt x="94413" y="33337"/>
                  <a:pt x="100013" y="38937"/>
                  <a:pt x="100013" y="45839"/>
                </a:cubicBezTo>
                <a:lnTo>
                  <a:pt x="100013" y="57507"/>
                </a:lnTo>
                <a:cubicBezTo>
                  <a:pt x="100013" y="61414"/>
                  <a:pt x="103190" y="64591"/>
                  <a:pt x="107097" y="64591"/>
                </a:cubicBezTo>
                <a:cubicBezTo>
                  <a:pt x="109571" y="64591"/>
                  <a:pt x="111785" y="63185"/>
                  <a:pt x="113582" y="61466"/>
                </a:cubicBezTo>
                <a:cubicBezTo>
                  <a:pt x="115639" y="59513"/>
                  <a:pt x="118140" y="58341"/>
                  <a:pt x="120848" y="58341"/>
                </a:cubicBezTo>
                <a:cubicBezTo>
                  <a:pt x="127750" y="58341"/>
                  <a:pt x="133350" y="65816"/>
                  <a:pt x="133350" y="75009"/>
                </a:cubicBezTo>
                <a:cubicBezTo>
                  <a:pt x="133350" y="84203"/>
                  <a:pt x="127750" y="91678"/>
                  <a:pt x="120848" y="91678"/>
                </a:cubicBezTo>
                <a:cubicBezTo>
                  <a:pt x="118140" y="91678"/>
                  <a:pt x="115613" y="90532"/>
                  <a:pt x="113582" y="88553"/>
                </a:cubicBezTo>
                <a:cubicBezTo>
                  <a:pt x="111785" y="86834"/>
                  <a:pt x="109597" y="85427"/>
                  <a:pt x="107097" y="85427"/>
                </a:cubicBezTo>
                <a:cubicBezTo>
                  <a:pt x="103190" y="85427"/>
                  <a:pt x="100013" y="88605"/>
                  <a:pt x="100013" y="92512"/>
                </a:cubicBezTo>
                <a:lnTo>
                  <a:pt x="100013" y="120848"/>
                </a:lnTo>
                <a:cubicBezTo>
                  <a:pt x="100013" y="127750"/>
                  <a:pt x="94413" y="133350"/>
                  <a:pt x="87511" y="133350"/>
                </a:cubicBezTo>
                <a:lnTo>
                  <a:pt x="72717" y="133350"/>
                </a:lnTo>
                <a:cubicBezTo>
                  <a:pt x="69384" y="133350"/>
                  <a:pt x="66675" y="130641"/>
                  <a:pt x="66675" y="127308"/>
                </a:cubicBezTo>
                <a:cubicBezTo>
                  <a:pt x="66675" y="124911"/>
                  <a:pt x="68186" y="122802"/>
                  <a:pt x="70113" y="121369"/>
                </a:cubicBezTo>
                <a:cubicBezTo>
                  <a:pt x="73134" y="119103"/>
                  <a:pt x="75009" y="115978"/>
                  <a:pt x="75009" y="112514"/>
                </a:cubicBezTo>
                <a:cubicBezTo>
                  <a:pt x="75009" y="105612"/>
                  <a:pt x="67534" y="100013"/>
                  <a:pt x="58341" y="100013"/>
                </a:cubicBezTo>
                <a:cubicBezTo>
                  <a:pt x="49147" y="100013"/>
                  <a:pt x="41672" y="105612"/>
                  <a:pt x="41672" y="112514"/>
                </a:cubicBezTo>
                <a:cubicBezTo>
                  <a:pt x="41672" y="115978"/>
                  <a:pt x="43547" y="119103"/>
                  <a:pt x="46568" y="121369"/>
                </a:cubicBezTo>
                <a:cubicBezTo>
                  <a:pt x="48496" y="122802"/>
                  <a:pt x="50006" y="124885"/>
                  <a:pt x="50006" y="127308"/>
                </a:cubicBezTo>
                <a:cubicBezTo>
                  <a:pt x="50006" y="130641"/>
                  <a:pt x="47298" y="133350"/>
                  <a:pt x="43964" y="133350"/>
                </a:cubicBezTo>
                <a:lnTo>
                  <a:pt x="12502" y="133350"/>
                </a:lnTo>
                <a:cubicBezTo>
                  <a:pt x="5600" y="133350"/>
                  <a:pt x="0" y="127750"/>
                  <a:pt x="0" y="120848"/>
                </a:cubicBezTo>
                <a:lnTo>
                  <a:pt x="0" y="89386"/>
                </a:lnTo>
                <a:cubicBezTo>
                  <a:pt x="0" y="86052"/>
                  <a:pt x="2709" y="83344"/>
                  <a:pt x="6042" y="83344"/>
                </a:cubicBezTo>
                <a:cubicBezTo>
                  <a:pt x="8439" y="83344"/>
                  <a:pt x="10548" y="84854"/>
                  <a:pt x="11981" y="86782"/>
                </a:cubicBezTo>
                <a:cubicBezTo>
                  <a:pt x="14247" y="89803"/>
                  <a:pt x="17372" y="91678"/>
                  <a:pt x="20836" y="91678"/>
                </a:cubicBezTo>
                <a:cubicBezTo>
                  <a:pt x="27738" y="91678"/>
                  <a:pt x="33337" y="84203"/>
                  <a:pt x="33337" y="75009"/>
                </a:cubicBezTo>
                <a:cubicBezTo>
                  <a:pt x="33337" y="65816"/>
                  <a:pt x="27738" y="58341"/>
                  <a:pt x="20836" y="58341"/>
                </a:cubicBezTo>
                <a:cubicBezTo>
                  <a:pt x="17372" y="58341"/>
                  <a:pt x="14247" y="60216"/>
                  <a:pt x="11981" y="63237"/>
                </a:cubicBezTo>
                <a:cubicBezTo>
                  <a:pt x="10548" y="65164"/>
                  <a:pt x="8465" y="66675"/>
                  <a:pt x="6042" y="66675"/>
                </a:cubicBezTo>
                <a:cubicBezTo>
                  <a:pt x="2709" y="66675"/>
                  <a:pt x="0" y="63966"/>
                  <a:pt x="0" y="60633"/>
                </a:cubicBezTo>
                <a:lnTo>
                  <a:pt x="0" y="45839"/>
                </a:lnTo>
                <a:cubicBezTo>
                  <a:pt x="0" y="38937"/>
                  <a:pt x="5600" y="33337"/>
                  <a:pt x="12502" y="33337"/>
                </a:cubicBezTo>
                <a:lnTo>
                  <a:pt x="40838" y="33337"/>
                </a:lnTo>
                <a:cubicBezTo>
                  <a:pt x="44745" y="33337"/>
                  <a:pt x="47923" y="30160"/>
                  <a:pt x="47923" y="26253"/>
                </a:cubicBezTo>
                <a:cubicBezTo>
                  <a:pt x="47923" y="23779"/>
                  <a:pt x="46516" y="21565"/>
                  <a:pt x="44797" y="19768"/>
                </a:cubicBezTo>
                <a:cubicBezTo>
                  <a:pt x="42844" y="17711"/>
                  <a:pt x="41672" y="15210"/>
                  <a:pt x="41672" y="12502"/>
                </a:cubicBezTo>
                <a:cubicBezTo>
                  <a:pt x="41672" y="5600"/>
                  <a:pt x="49147" y="0"/>
                  <a:pt x="58341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9" name="Text 17"/>
          <p:cNvSpPr/>
          <p:nvPr/>
        </p:nvSpPr>
        <p:spPr>
          <a:xfrm>
            <a:off x="4057452" y="37719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Intégration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relie à un corps de connaissances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82216" y="4381500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62299" y="-2084"/>
                </a:moveTo>
                <a:cubicBezTo>
                  <a:pt x="60711" y="-3698"/>
                  <a:pt x="58393" y="-4350"/>
                  <a:pt x="56205" y="-3750"/>
                </a:cubicBezTo>
                <a:cubicBezTo>
                  <a:pt x="54017" y="-3151"/>
                  <a:pt x="52324" y="-1459"/>
                  <a:pt x="51777" y="729"/>
                </a:cubicBezTo>
                <a:lnTo>
                  <a:pt x="47792" y="16408"/>
                </a:lnTo>
                <a:cubicBezTo>
                  <a:pt x="47506" y="17554"/>
                  <a:pt x="46334" y="18231"/>
                  <a:pt x="45214" y="17893"/>
                </a:cubicBezTo>
                <a:lnTo>
                  <a:pt x="29639" y="13517"/>
                </a:lnTo>
                <a:cubicBezTo>
                  <a:pt x="27451" y="12892"/>
                  <a:pt x="25107" y="13517"/>
                  <a:pt x="23519" y="15106"/>
                </a:cubicBezTo>
                <a:cubicBezTo>
                  <a:pt x="21930" y="16695"/>
                  <a:pt x="21305" y="19039"/>
                  <a:pt x="21930" y="21227"/>
                </a:cubicBezTo>
                <a:lnTo>
                  <a:pt x="26331" y="36801"/>
                </a:lnTo>
                <a:cubicBezTo>
                  <a:pt x="26644" y="37921"/>
                  <a:pt x="25967" y="39093"/>
                  <a:pt x="24847" y="39380"/>
                </a:cubicBezTo>
                <a:lnTo>
                  <a:pt x="9142" y="43365"/>
                </a:lnTo>
                <a:cubicBezTo>
                  <a:pt x="6954" y="43912"/>
                  <a:pt x="5235" y="45631"/>
                  <a:pt x="4636" y="47818"/>
                </a:cubicBezTo>
                <a:cubicBezTo>
                  <a:pt x="4037" y="50006"/>
                  <a:pt x="4688" y="52324"/>
                  <a:pt x="6303" y="53913"/>
                </a:cubicBezTo>
                <a:lnTo>
                  <a:pt x="17893" y="65190"/>
                </a:lnTo>
                <a:cubicBezTo>
                  <a:pt x="18726" y="65998"/>
                  <a:pt x="18726" y="67352"/>
                  <a:pt x="17893" y="68186"/>
                </a:cubicBezTo>
                <a:lnTo>
                  <a:pt x="6329" y="79463"/>
                </a:lnTo>
                <a:cubicBezTo>
                  <a:pt x="4714" y="81052"/>
                  <a:pt x="4063" y="83370"/>
                  <a:pt x="4662" y="85558"/>
                </a:cubicBezTo>
                <a:cubicBezTo>
                  <a:pt x="5261" y="87745"/>
                  <a:pt x="6980" y="89438"/>
                  <a:pt x="9168" y="90011"/>
                </a:cubicBezTo>
                <a:lnTo>
                  <a:pt x="24847" y="93996"/>
                </a:lnTo>
                <a:cubicBezTo>
                  <a:pt x="25993" y="94283"/>
                  <a:pt x="26670" y="95455"/>
                  <a:pt x="26331" y="96575"/>
                </a:cubicBezTo>
                <a:lnTo>
                  <a:pt x="21930" y="112123"/>
                </a:lnTo>
                <a:cubicBezTo>
                  <a:pt x="21305" y="114311"/>
                  <a:pt x="21930" y="116655"/>
                  <a:pt x="23519" y="118244"/>
                </a:cubicBezTo>
                <a:cubicBezTo>
                  <a:pt x="25107" y="119833"/>
                  <a:pt x="27451" y="120458"/>
                  <a:pt x="29639" y="119833"/>
                </a:cubicBezTo>
                <a:lnTo>
                  <a:pt x="45214" y="115431"/>
                </a:lnTo>
                <a:cubicBezTo>
                  <a:pt x="46334" y="115119"/>
                  <a:pt x="47506" y="115796"/>
                  <a:pt x="47792" y="116916"/>
                </a:cubicBezTo>
                <a:lnTo>
                  <a:pt x="51777" y="132595"/>
                </a:lnTo>
                <a:cubicBezTo>
                  <a:pt x="52324" y="134782"/>
                  <a:pt x="54043" y="136501"/>
                  <a:pt x="56231" y="137100"/>
                </a:cubicBezTo>
                <a:cubicBezTo>
                  <a:pt x="58419" y="137700"/>
                  <a:pt x="60737" y="137048"/>
                  <a:pt x="62325" y="135434"/>
                </a:cubicBezTo>
                <a:lnTo>
                  <a:pt x="73603" y="123844"/>
                </a:lnTo>
                <a:cubicBezTo>
                  <a:pt x="74410" y="123010"/>
                  <a:pt x="75765" y="123010"/>
                  <a:pt x="76598" y="123844"/>
                </a:cubicBezTo>
                <a:lnTo>
                  <a:pt x="87850" y="135434"/>
                </a:lnTo>
                <a:cubicBezTo>
                  <a:pt x="89438" y="137048"/>
                  <a:pt x="91756" y="137700"/>
                  <a:pt x="93944" y="137100"/>
                </a:cubicBezTo>
                <a:cubicBezTo>
                  <a:pt x="96132" y="136501"/>
                  <a:pt x="97825" y="134782"/>
                  <a:pt x="98398" y="132595"/>
                </a:cubicBezTo>
                <a:lnTo>
                  <a:pt x="102383" y="116942"/>
                </a:lnTo>
                <a:cubicBezTo>
                  <a:pt x="102669" y="115796"/>
                  <a:pt x="103841" y="115119"/>
                  <a:pt x="104961" y="115457"/>
                </a:cubicBezTo>
                <a:lnTo>
                  <a:pt x="120536" y="119859"/>
                </a:lnTo>
                <a:cubicBezTo>
                  <a:pt x="122724" y="120484"/>
                  <a:pt x="125068" y="119859"/>
                  <a:pt x="126656" y="118270"/>
                </a:cubicBezTo>
                <a:cubicBezTo>
                  <a:pt x="128245" y="116681"/>
                  <a:pt x="128870" y="114337"/>
                  <a:pt x="128245" y="112149"/>
                </a:cubicBezTo>
                <a:lnTo>
                  <a:pt x="123844" y="96575"/>
                </a:lnTo>
                <a:cubicBezTo>
                  <a:pt x="123531" y="95455"/>
                  <a:pt x="124208" y="94283"/>
                  <a:pt x="125328" y="93996"/>
                </a:cubicBezTo>
                <a:lnTo>
                  <a:pt x="141007" y="90011"/>
                </a:lnTo>
                <a:cubicBezTo>
                  <a:pt x="143195" y="89464"/>
                  <a:pt x="144914" y="87745"/>
                  <a:pt x="145513" y="85558"/>
                </a:cubicBezTo>
                <a:cubicBezTo>
                  <a:pt x="146112" y="83370"/>
                  <a:pt x="145461" y="81026"/>
                  <a:pt x="143846" y="79463"/>
                </a:cubicBezTo>
                <a:lnTo>
                  <a:pt x="132256" y="68186"/>
                </a:lnTo>
                <a:cubicBezTo>
                  <a:pt x="131423" y="67378"/>
                  <a:pt x="131423" y="66024"/>
                  <a:pt x="132256" y="65190"/>
                </a:cubicBezTo>
                <a:lnTo>
                  <a:pt x="143846" y="53913"/>
                </a:lnTo>
                <a:cubicBezTo>
                  <a:pt x="145461" y="52324"/>
                  <a:pt x="146112" y="50006"/>
                  <a:pt x="145513" y="47818"/>
                </a:cubicBezTo>
                <a:cubicBezTo>
                  <a:pt x="144914" y="45631"/>
                  <a:pt x="143195" y="43938"/>
                  <a:pt x="141007" y="43365"/>
                </a:cubicBezTo>
                <a:lnTo>
                  <a:pt x="125328" y="39380"/>
                </a:lnTo>
                <a:cubicBezTo>
                  <a:pt x="124182" y="39093"/>
                  <a:pt x="123505" y="37921"/>
                  <a:pt x="123844" y="36801"/>
                </a:cubicBezTo>
                <a:lnTo>
                  <a:pt x="128245" y="21227"/>
                </a:lnTo>
                <a:cubicBezTo>
                  <a:pt x="128870" y="19039"/>
                  <a:pt x="128245" y="16695"/>
                  <a:pt x="126656" y="15106"/>
                </a:cubicBezTo>
                <a:cubicBezTo>
                  <a:pt x="125068" y="13517"/>
                  <a:pt x="122724" y="12892"/>
                  <a:pt x="120536" y="13517"/>
                </a:cubicBezTo>
                <a:lnTo>
                  <a:pt x="104961" y="17919"/>
                </a:lnTo>
                <a:cubicBezTo>
                  <a:pt x="103841" y="18231"/>
                  <a:pt x="102669" y="17554"/>
                  <a:pt x="102383" y="16434"/>
                </a:cubicBezTo>
                <a:lnTo>
                  <a:pt x="98398" y="729"/>
                </a:lnTo>
                <a:cubicBezTo>
                  <a:pt x="97851" y="-1459"/>
                  <a:pt x="96132" y="-3177"/>
                  <a:pt x="93944" y="-3777"/>
                </a:cubicBezTo>
                <a:cubicBezTo>
                  <a:pt x="91756" y="-4376"/>
                  <a:pt x="89438" y="-3724"/>
                  <a:pt x="87850" y="-2110"/>
                </a:cubicBezTo>
                <a:lnTo>
                  <a:pt x="76572" y="9506"/>
                </a:lnTo>
                <a:cubicBezTo>
                  <a:pt x="75765" y="10340"/>
                  <a:pt x="74410" y="10340"/>
                  <a:pt x="73577" y="9506"/>
                </a:cubicBezTo>
                <a:lnTo>
                  <a:pt x="62299" y="-2084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1" name="Text 19"/>
          <p:cNvSpPr/>
          <p:nvPr/>
        </p:nvSpPr>
        <p:spPr>
          <a:xfrm>
            <a:off x="814388" y="4343400"/>
            <a:ext cx="3543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Légitimation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donne une assise scientifique au travail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1000" y="4914900"/>
            <a:ext cx="6762750" cy="1257300"/>
          </a:xfrm>
          <a:custGeom>
            <a:avLst/>
            <a:gdLst/>
            <a:ahLst/>
            <a:cxnLst/>
            <a:rect l="l" t="t" r="r" b="b"/>
            <a:pathLst>
              <a:path w="6762750" h="1257300">
                <a:moveTo>
                  <a:pt x="0" y="0"/>
                </a:moveTo>
                <a:lnTo>
                  <a:pt x="6762750" y="0"/>
                </a:lnTo>
                <a:lnTo>
                  <a:pt x="676275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2157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06028" y="51530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0" y="72330"/>
                </a:moveTo>
                <a:cubicBezTo>
                  <a:pt x="0" y="50129"/>
                  <a:pt x="17982" y="32147"/>
                  <a:pt x="40184" y="32147"/>
                </a:cubicBezTo>
                <a:lnTo>
                  <a:pt x="42863" y="32147"/>
                </a:lnTo>
                <a:cubicBezTo>
                  <a:pt x="48790" y="32147"/>
                  <a:pt x="53578" y="36935"/>
                  <a:pt x="53578" y="42863"/>
                </a:cubicBezTo>
                <a:cubicBezTo>
                  <a:pt x="53578" y="48790"/>
                  <a:pt x="48790" y="53578"/>
                  <a:pt x="42863" y="53578"/>
                </a:cubicBezTo>
                <a:lnTo>
                  <a:pt x="40184" y="53578"/>
                </a:lnTo>
                <a:cubicBezTo>
                  <a:pt x="29836" y="53578"/>
                  <a:pt x="21431" y="61983"/>
                  <a:pt x="21431" y="72330"/>
                </a:cubicBezTo>
                <a:lnTo>
                  <a:pt x="21431" y="75009"/>
                </a:lnTo>
                <a:lnTo>
                  <a:pt x="42863" y="75009"/>
                </a:lnTo>
                <a:cubicBezTo>
                  <a:pt x="54683" y="75009"/>
                  <a:pt x="64294" y="84620"/>
                  <a:pt x="64294" y="96441"/>
                </a:cubicBezTo>
                <a:lnTo>
                  <a:pt x="64294" y="117872"/>
                </a:lnTo>
                <a:cubicBezTo>
                  <a:pt x="64294" y="129693"/>
                  <a:pt x="54683" y="139303"/>
                  <a:pt x="42863" y="139303"/>
                </a:cubicBezTo>
                <a:lnTo>
                  <a:pt x="21431" y="139303"/>
                </a:lnTo>
                <a:cubicBezTo>
                  <a:pt x="9611" y="139303"/>
                  <a:pt x="0" y="129693"/>
                  <a:pt x="0" y="117872"/>
                </a:cubicBezTo>
                <a:lnTo>
                  <a:pt x="0" y="72330"/>
                </a:lnTo>
                <a:close/>
                <a:moveTo>
                  <a:pt x="85725" y="72330"/>
                </a:moveTo>
                <a:cubicBezTo>
                  <a:pt x="85725" y="50129"/>
                  <a:pt x="103707" y="32147"/>
                  <a:pt x="125909" y="32147"/>
                </a:cubicBezTo>
                <a:lnTo>
                  <a:pt x="128588" y="32147"/>
                </a:lnTo>
                <a:cubicBezTo>
                  <a:pt x="134515" y="32147"/>
                  <a:pt x="139303" y="36935"/>
                  <a:pt x="139303" y="42863"/>
                </a:cubicBezTo>
                <a:cubicBezTo>
                  <a:pt x="139303" y="48790"/>
                  <a:pt x="134515" y="53578"/>
                  <a:pt x="128588" y="53578"/>
                </a:cubicBezTo>
                <a:lnTo>
                  <a:pt x="125909" y="53578"/>
                </a:lnTo>
                <a:cubicBezTo>
                  <a:pt x="115561" y="53578"/>
                  <a:pt x="107156" y="61983"/>
                  <a:pt x="107156" y="72330"/>
                </a:cubicBezTo>
                <a:lnTo>
                  <a:pt x="107156" y="75009"/>
                </a:lnTo>
                <a:lnTo>
                  <a:pt x="128588" y="75009"/>
                </a:lnTo>
                <a:cubicBezTo>
                  <a:pt x="140408" y="75009"/>
                  <a:pt x="150019" y="84620"/>
                  <a:pt x="150019" y="96441"/>
                </a:cubicBezTo>
                <a:lnTo>
                  <a:pt x="150019" y="117872"/>
                </a:lnTo>
                <a:cubicBezTo>
                  <a:pt x="150019" y="129693"/>
                  <a:pt x="140408" y="139303"/>
                  <a:pt x="128588" y="139303"/>
                </a:cubicBezTo>
                <a:lnTo>
                  <a:pt x="107156" y="139303"/>
                </a:lnTo>
                <a:cubicBezTo>
                  <a:pt x="95336" y="139303"/>
                  <a:pt x="85725" y="129693"/>
                  <a:pt x="85725" y="117872"/>
                </a:cubicBezTo>
                <a:lnTo>
                  <a:pt x="85725" y="7233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4" name="Text 22"/>
          <p:cNvSpPr/>
          <p:nvPr/>
        </p:nvSpPr>
        <p:spPr>
          <a:xfrm>
            <a:off x="790575" y="5105400"/>
            <a:ext cx="6248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MERTON (1965)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71500" y="5486400"/>
            <a:ext cx="6457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La théorie doit être assez abstraite pour dépasser la description, mais assez proche des faits observables pour guider la recherche empirique et en être éclairée »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376121" y="1333500"/>
            <a:ext cx="4438650" cy="4838700"/>
          </a:xfrm>
          <a:custGeom>
            <a:avLst/>
            <a:gdLst/>
            <a:ahLst/>
            <a:cxnLst/>
            <a:rect l="l" t="t" r="r" b="b"/>
            <a:pathLst>
              <a:path w="4438650" h="4838700">
                <a:moveTo>
                  <a:pt x="0" y="0"/>
                </a:moveTo>
                <a:lnTo>
                  <a:pt x="4438650" y="0"/>
                </a:lnTo>
                <a:lnTo>
                  <a:pt x="4438650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7" name="Shape 25"/>
          <p:cNvSpPr/>
          <p:nvPr/>
        </p:nvSpPr>
        <p:spPr>
          <a:xfrm>
            <a:off x="7590433" y="15621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26789"/>
                </a:moveTo>
                <a:cubicBezTo>
                  <a:pt x="0" y="21878"/>
                  <a:pt x="3981" y="17859"/>
                  <a:pt x="8930" y="17859"/>
                </a:cubicBezTo>
                <a:lnTo>
                  <a:pt x="26789" y="17859"/>
                </a:lnTo>
                <a:cubicBezTo>
                  <a:pt x="31738" y="17859"/>
                  <a:pt x="35719" y="21841"/>
                  <a:pt x="35719" y="26789"/>
                </a:cubicBezTo>
                <a:lnTo>
                  <a:pt x="35719" y="65484"/>
                </a:lnTo>
                <a:lnTo>
                  <a:pt x="44648" y="65484"/>
                </a:lnTo>
                <a:cubicBezTo>
                  <a:pt x="49597" y="65484"/>
                  <a:pt x="53578" y="69466"/>
                  <a:pt x="53578" y="74414"/>
                </a:cubicBezTo>
                <a:cubicBezTo>
                  <a:pt x="53578" y="79363"/>
                  <a:pt x="49597" y="83344"/>
                  <a:pt x="44648" y="83344"/>
                </a:cubicBezTo>
                <a:lnTo>
                  <a:pt x="8930" y="83344"/>
                </a:lnTo>
                <a:cubicBezTo>
                  <a:pt x="3981" y="83344"/>
                  <a:pt x="0" y="79363"/>
                  <a:pt x="0" y="74414"/>
                </a:cubicBezTo>
                <a:cubicBezTo>
                  <a:pt x="0" y="69466"/>
                  <a:pt x="3981" y="65484"/>
                  <a:pt x="8930" y="65484"/>
                </a:cubicBezTo>
                <a:lnTo>
                  <a:pt x="17859" y="65484"/>
                </a:lnTo>
                <a:lnTo>
                  <a:pt x="17859" y="35719"/>
                </a:lnTo>
                <a:lnTo>
                  <a:pt x="8930" y="35719"/>
                </a:lnTo>
                <a:cubicBezTo>
                  <a:pt x="3981" y="35719"/>
                  <a:pt x="0" y="31738"/>
                  <a:pt x="0" y="26789"/>
                </a:cubicBezTo>
                <a:close/>
                <a:moveTo>
                  <a:pt x="11311" y="112068"/>
                </a:moveTo>
                <a:cubicBezTo>
                  <a:pt x="15553" y="108868"/>
                  <a:pt x="20724" y="107156"/>
                  <a:pt x="26045" y="107156"/>
                </a:cubicBezTo>
                <a:lnTo>
                  <a:pt x="27868" y="107156"/>
                </a:lnTo>
                <a:cubicBezTo>
                  <a:pt x="40407" y="107156"/>
                  <a:pt x="50602" y="117351"/>
                  <a:pt x="50602" y="129890"/>
                </a:cubicBezTo>
                <a:cubicBezTo>
                  <a:pt x="50602" y="137182"/>
                  <a:pt x="47104" y="143991"/>
                  <a:pt x="41225" y="148270"/>
                </a:cubicBezTo>
                <a:lnTo>
                  <a:pt x="32296" y="154781"/>
                </a:lnTo>
                <a:lnTo>
                  <a:pt x="44648" y="154781"/>
                </a:lnTo>
                <a:cubicBezTo>
                  <a:pt x="49597" y="154781"/>
                  <a:pt x="53578" y="158762"/>
                  <a:pt x="53578" y="163711"/>
                </a:cubicBezTo>
                <a:cubicBezTo>
                  <a:pt x="53578" y="168659"/>
                  <a:pt x="49597" y="172641"/>
                  <a:pt x="44648" y="172641"/>
                </a:cubicBezTo>
                <a:lnTo>
                  <a:pt x="10902" y="172641"/>
                </a:lnTo>
                <a:cubicBezTo>
                  <a:pt x="4874" y="172641"/>
                  <a:pt x="0" y="167767"/>
                  <a:pt x="0" y="161739"/>
                </a:cubicBezTo>
                <a:cubicBezTo>
                  <a:pt x="0" y="158242"/>
                  <a:pt x="1674" y="154967"/>
                  <a:pt x="4502" y="152921"/>
                </a:cubicBezTo>
                <a:lnTo>
                  <a:pt x="30733" y="133834"/>
                </a:lnTo>
                <a:cubicBezTo>
                  <a:pt x="31998" y="132904"/>
                  <a:pt x="32742" y="131452"/>
                  <a:pt x="32742" y="129890"/>
                </a:cubicBezTo>
                <a:cubicBezTo>
                  <a:pt x="32742" y="127211"/>
                  <a:pt x="30547" y="125016"/>
                  <a:pt x="27868" y="125016"/>
                </a:cubicBezTo>
                <a:lnTo>
                  <a:pt x="26045" y="125016"/>
                </a:lnTo>
                <a:cubicBezTo>
                  <a:pt x="24594" y="125016"/>
                  <a:pt x="23180" y="125499"/>
                  <a:pt x="22027" y="126355"/>
                </a:cubicBezTo>
                <a:lnTo>
                  <a:pt x="14288" y="132159"/>
                </a:lnTo>
                <a:cubicBezTo>
                  <a:pt x="10344" y="135136"/>
                  <a:pt x="4762" y="134317"/>
                  <a:pt x="1786" y="130373"/>
                </a:cubicBezTo>
                <a:cubicBezTo>
                  <a:pt x="-1191" y="126429"/>
                  <a:pt x="-372" y="120848"/>
                  <a:pt x="3572" y="117872"/>
                </a:cubicBezTo>
                <a:lnTo>
                  <a:pt x="11311" y="112068"/>
                </a:lnTo>
                <a:close/>
                <a:moveTo>
                  <a:pt x="83344" y="23812"/>
                </a:moveTo>
                <a:lnTo>
                  <a:pt x="178594" y="23812"/>
                </a:lnTo>
                <a:cubicBezTo>
                  <a:pt x="185179" y="23812"/>
                  <a:pt x="190500" y="29133"/>
                  <a:pt x="190500" y="35719"/>
                </a:cubicBezTo>
                <a:cubicBezTo>
                  <a:pt x="190500" y="42304"/>
                  <a:pt x="185179" y="47625"/>
                  <a:pt x="178594" y="47625"/>
                </a:cubicBezTo>
                <a:lnTo>
                  <a:pt x="83344" y="47625"/>
                </a:lnTo>
                <a:cubicBezTo>
                  <a:pt x="76758" y="47625"/>
                  <a:pt x="71438" y="42304"/>
                  <a:pt x="71438" y="35719"/>
                </a:cubicBezTo>
                <a:cubicBezTo>
                  <a:pt x="71438" y="29133"/>
                  <a:pt x="76758" y="23812"/>
                  <a:pt x="83344" y="23812"/>
                </a:cubicBezTo>
                <a:close/>
                <a:moveTo>
                  <a:pt x="83344" y="83344"/>
                </a:move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83344" y="107156"/>
                </a:lnTo>
                <a:cubicBezTo>
                  <a:pt x="76758" y="107156"/>
                  <a:pt x="71438" y="101836"/>
                  <a:pt x="71438" y="95250"/>
                </a:cubicBezTo>
                <a:cubicBezTo>
                  <a:pt x="71438" y="88664"/>
                  <a:pt x="76758" y="83344"/>
                  <a:pt x="83344" y="83344"/>
                </a:cubicBezTo>
                <a:close/>
                <a:moveTo>
                  <a:pt x="83344" y="142875"/>
                </a:moveTo>
                <a:lnTo>
                  <a:pt x="178594" y="142875"/>
                </a:lnTo>
                <a:cubicBezTo>
                  <a:pt x="185179" y="142875"/>
                  <a:pt x="190500" y="148196"/>
                  <a:pt x="190500" y="154781"/>
                </a:cubicBezTo>
                <a:cubicBezTo>
                  <a:pt x="190500" y="161367"/>
                  <a:pt x="185179" y="166688"/>
                  <a:pt x="178594" y="166688"/>
                </a:cubicBezTo>
                <a:lnTo>
                  <a:pt x="83344" y="166688"/>
                </a:lnTo>
                <a:cubicBezTo>
                  <a:pt x="76758" y="166688"/>
                  <a:pt x="71438" y="161367"/>
                  <a:pt x="71438" y="154781"/>
                </a:cubicBezTo>
                <a:cubicBezTo>
                  <a:pt x="71438" y="148196"/>
                  <a:pt x="76758" y="142875"/>
                  <a:pt x="83344" y="142875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8" name="Text 26"/>
          <p:cNvSpPr/>
          <p:nvPr/>
        </p:nvSpPr>
        <p:spPr>
          <a:xfrm>
            <a:off x="7804746" y="1524000"/>
            <a:ext cx="3914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4F1EC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Étapes du Choix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566621" y="1943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0" name="Text 28"/>
          <p:cNvSpPr/>
          <p:nvPr/>
        </p:nvSpPr>
        <p:spPr>
          <a:xfrm>
            <a:off x="7533283" y="19431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985721" y="1943100"/>
            <a:ext cx="2809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Exploration et Cartographie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985721" y="2171700"/>
            <a:ext cx="28003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Identifier les paradigmes et théories pertinentes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566621" y="250269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4" name="Text 32"/>
          <p:cNvSpPr/>
          <p:nvPr/>
        </p:nvSpPr>
        <p:spPr>
          <a:xfrm>
            <a:off x="7533283" y="2502694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985721" y="2502694"/>
            <a:ext cx="3190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Évaluation de la Pertinence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985721" y="2731294"/>
            <a:ext cx="31813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Quelle théorie fournit les concepts les plus éclairants ?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566621" y="306228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8" name="Text 36"/>
          <p:cNvSpPr/>
          <p:nvPr/>
        </p:nvSpPr>
        <p:spPr>
          <a:xfrm>
            <a:off x="7533283" y="3062288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985721" y="3062288"/>
            <a:ext cx="2819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Choix (Nuancé)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985721" y="3290888"/>
            <a:ext cx="28098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Adoption unifiée, combinaison ou confrontation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566621" y="362188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42" name="Text 40"/>
          <p:cNvSpPr/>
          <p:nvPr/>
        </p:nvSpPr>
        <p:spPr>
          <a:xfrm>
            <a:off x="7533283" y="3621881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985721" y="3621881"/>
            <a:ext cx="2276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Présentation et Explicitation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985721" y="3850481"/>
            <a:ext cx="22669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Justifier le choix et définir les concepts</a:t>
            </a:r>
            <a:endParaRPr lang="en-US" sz="1600" dirty="0"/>
          </a:p>
        </p:txBody>
      </p:sp>
      <p:sp>
        <p:nvSpPr>
          <p:cNvPr id="45" name="Text 9">
            <a:extLst>
              <a:ext uri="{FF2B5EF4-FFF2-40B4-BE49-F238E27FC236}">
                <a16:creationId xmlns:a16="http://schemas.microsoft.com/office/drawing/2014/main" id="{89EF9226-4542-D6BC-F1AC-CEE3D54FF970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63500" cy="254000"/>
          </a:xfrm>
          <a:custGeom>
            <a:avLst/>
            <a:gdLst/>
            <a:ahLst/>
            <a:cxnLst/>
            <a:rect l="l" t="t" r="r" b="b"/>
            <a:pathLst>
              <a:path w="63500" h="254000">
                <a:moveTo>
                  <a:pt x="0" y="0"/>
                </a:moveTo>
                <a:lnTo>
                  <a:pt x="63500" y="0"/>
                </a:lnTo>
                <a:lnTo>
                  <a:pt x="635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476250" y="349250"/>
            <a:ext cx="2309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IMPLICATIONS METHODOLOGIQUES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6350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Impact du Niveau d'Analyse sur la Recherche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3375" y="1111250"/>
            <a:ext cx="11541125" cy="746125"/>
          </a:xfrm>
          <a:custGeom>
            <a:avLst/>
            <a:gdLst/>
            <a:ahLst/>
            <a:cxnLst/>
            <a:rect l="l" t="t" r="r" b="b"/>
            <a:pathLst>
              <a:path w="11541125" h="746125">
                <a:moveTo>
                  <a:pt x="0" y="0"/>
                </a:moveTo>
                <a:lnTo>
                  <a:pt x="11541125" y="0"/>
                </a:lnTo>
                <a:lnTo>
                  <a:pt x="11541125" y="746125"/>
                </a:lnTo>
                <a:lnTo>
                  <a:pt x="0" y="746125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33375" y="1111250"/>
            <a:ext cx="31750" cy="746125"/>
          </a:xfrm>
          <a:custGeom>
            <a:avLst/>
            <a:gdLst/>
            <a:ahLst/>
            <a:cxnLst/>
            <a:rect l="l" t="t" r="r" b="b"/>
            <a:pathLst>
              <a:path w="31750" h="746125">
                <a:moveTo>
                  <a:pt x="0" y="0"/>
                </a:moveTo>
                <a:lnTo>
                  <a:pt x="31750" y="0"/>
                </a:lnTo>
                <a:lnTo>
                  <a:pt x="31750" y="746125"/>
                </a:lnTo>
                <a:lnTo>
                  <a:pt x="0" y="746125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539750" y="1238250"/>
            <a:ext cx="11414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Conséquences Directes du Choix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9750" y="1524000"/>
            <a:ext cx="11398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choix (souvent implicite) d'un niveau d'analyse a des </a:t>
            </a:r>
            <a:r>
              <a:rPr lang="en-US" sz="1000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conséquences directes </a:t>
            </a:r>
            <a:r>
              <a:rPr lang="en-US" sz="10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 l'ensemble de la construction de la recherche.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17500" y="2000250"/>
            <a:ext cx="5699125" cy="1968500"/>
          </a:xfrm>
          <a:custGeom>
            <a:avLst/>
            <a:gdLst/>
            <a:ahLst/>
            <a:cxnLst/>
            <a:rect l="l" t="t" r="r" b="b"/>
            <a:pathLst>
              <a:path w="5699125" h="1968500">
                <a:moveTo>
                  <a:pt x="0" y="0"/>
                </a:moveTo>
                <a:lnTo>
                  <a:pt x="5699125" y="0"/>
                </a:lnTo>
                <a:lnTo>
                  <a:pt x="5699125" y="1968500"/>
                </a:lnTo>
                <a:lnTo>
                  <a:pt x="0" y="19685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317500" y="2000250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0" y="0"/>
                </a:moveTo>
                <a:lnTo>
                  <a:pt x="5699125" y="0"/>
                </a:lnTo>
                <a:lnTo>
                  <a:pt x="56991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1" name="Shape 9"/>
          <p:cNvSpPr/>
          <p:nvPr/>
        </p:nvSpPr>
        <p:spPr>
          <a:xfrm>
            <a:off x="496094" y="22066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54570" y="0"/>
                </a:moveTo>
                <a:cubicBezTo>
                  <a:pt x="46354" y="0"/>
                  <a:pt x="39688" y="6666"/>
                  <a:pt x="39688" y="14883"/>
                </a:cubicBezTo>
                <a:lnTo>
                  <a:pt x="39688" y="79375"/>
                </a:lnTo>
                <a:cubicBezTo>
                  <a:pt x="39688" y="87592"/>
                  <a:pt x="46354" y="94258"/>
                  <a:pt x="54570" y="94258"/>
                </a:cubicBezTo>
                <a:lnTo>
                  <a:pt x="74414" y="94258"/>
                </a:lnTo>
                <a:cubicBezTo>
                  <a:pt x="82631" y="94258"/>
                  <a:pt x="89297" y="87592"/>
                  <a:pt x="89297" y="79375"/>
                </a:cubicBezTo>
                <a:lnTo>
                  <a:pt x="89297" y="59531"/>
                </a:lnTo>
                <a:lnTo>
                  <a:pt x="99219" y="59531"/>
                </a:lnTo>
                <a:cubicBezTo>
                  <a:pt x="121140" y="59531"/>
                  <a:pt x="138906" y="77298"/>
                  <a:pt x="138906" y="99219"/>
                </a:cubicBezTo>
                <a:cubicBezTo>
                  <a:pt x="138906" y="121140"/>
                  <a:pt x="121140" y="138906"/>
                  <a:pt x="99219" y="138906"/>
                </a:cubicBezTo>
                <a:lnTo>
                  <a:pt x="9922" y="138906"/>
                </a:lnTo>
                <a:cubicBezTo>
                  <a:pt x="4434" y="138906"/>
                  <a:pt x="0" y="143340"/>
                  <a:pt x="0" y="148828"/>
                </a:cubicBezTo>
                <a:cubicBezTo>
                  <a:pt x="0" y="154316"/>
                  <a:pt x="4434" y="158750"/>
                  <a:pt x="9922" y="158750"/>
                </a:cubicBezTo>
                <a:lnTo>
                  <a:pt x="148828" y="158750"/>
                </a:lnTo>
                <a:cubicBezTo>
                  <a:pt x="154316" y="158750"/>
                  <a:pt x="158750" y="154316"/>
                  <a:pt x="158750" y="148828"/>
                </a:cubicBezTo>
                <a:cubicBezTo>
                  <a:pt x="158750" y="143340"/>
                  <a:pt x="154316" y="138906"/>
                  <a:pt x="148828" y="138906"/>
                </a:cubicBezTo>
                <a:lnTo>
                  <a:pt x="143588" y="138906"/>
                </a:lnTo>
                <a:cubicBezTo>
                  <a:pt x="153014" y="128364"/>
                  <a:pt x="158750" y="114474"/>
                  <a:pt x="158750" y="99219"/>
                </a:cubicBezTo>
                <a:cubicBezTo>
                  <a:pt x="158750" y="66353"/>
                  <a:pt x="132085" y="39688"/>
                  <a:pt x="99219" y="39688"/>
                </a:cubicBezTo>
                <a:lnTo>
                  <a:pt x="89297" y="39688"/>
                </a:lnTo>
                <a:lnTo>
                  <a:pt x="89297" y="14883"/>
                </a:lnTo>
                <a:cubicBezTo>
                  <a:pt x="89297" y="6666"/>
                  <a:pt x="82631" y="0"/>
                  <a:pt x="74414" y="0"/>
                </a:cubicBezTo>
                <a:lnTo>
                  <a:pt x="54570" y="0"/>
                </a:lnTo>
                <a:close/>
                <a:moveTo>
                  <a:pt x="37207" y="109141"/>
                </a:moveTo>
                <a:cubicBezTo>
                  <a:pt x="33083" y="109141"/>
                  <a:pt x="29766" y="112458"/>
                  <a:pt x="29766" y="116582"/>
                </a:cubicBezTo>
                <a:cubicBezTo>
                  <a:pt x="29766" y="120706"/>
                  <a:pt x="33083" y="124023"/>
                  <a:pt x="37207" y="124023"/>
                </a:cubicBezTo>
                <a:lnTo>
                  <a:pt x="91777" y="124023"/>
                </a:lnTo>
                <a:cubicBezTo>
                  <a:pt x="95901" y="124023"/>
                  <a:pt x="99219" y="120706"/>
                  <a:pt x="99219" y="116582"/>
                </a:cubicBezTo>
                <a:cubicBezTo>
                  <a:pt x="99219" y="112458"/>
                  <a:pt x="95901" y="109141"/>
                  <a:pt x="91777" y="109141"/>
                </a:cubicBezTo>
                <a:lnTo>
                  <a:pt x="37207" y="109141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2" name="Text 10"/>
          <p:cNvSpPr/>
          <p:nvPr/>
        </p:nvSpPr>
        <p:spPr>
          <a:xfrm>
            <a:off x="674688" y="2174875"/>
            <a:ext cx="5262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Sur l'Objet de Recherche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76250" y="2524125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571500" y="2619375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Macro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2841625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S'intéresser à la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mobilité sociale des classes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aux structures d'inégalités, à la reproduction des systèmes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76250" y="3212703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71500" y="3307953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Micro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3530203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Étudier les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trajectoires biographiques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les stratégies familiales, les expériences vécues des acteurs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75375" y="2000250"/>
            <a:ext cx="5699125" cy="1968500"/>
          </a:xfrm>
          <a:custGeom>
            <a:avLst/>
            <a:gdLst/>
            <a:ahLst/>
            <a:cxnLst/>
            <a:rect l="l" t="t" r="r" b="b"/>
            <a:pathLst>
              <a:path w="5699125" h="1968500">
                <a:moveTo>
                  <a:pt x="0" y="0"/>
                </a:moveTo>
                <a:lnTo>
                  <a:pt x="5699125" y="0"/>
                </a:lnTo>
                <a:lnTo>
                  <a:pt x="5699125" y="1968500"/>
                </a:lnTo>
                <a:lnTo>
                  <a:pt x="0" y="19685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175375" y="2000250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0" y="0"/>
                </a:moveTo>
                <a:lnTo>
                  <a:pt x="5699125" y="0"/>
                </a:lnTo>
                <a:lnTo>
                  <a:pt x="56991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1" name="Shape 19"/>
          <p:cNvSpPr/>
          <p:nvPr/>
        </p:nvSpPr>
        <p:spPr>
          <a:xfrm>
            <a:off x="6344047" y="2206625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24396" y="12123"/>
                </a:moveTo>
                <a:lnTo>
                  <a:pt x="170346" y="58725"/>
                </a:lnTo>
                <a:cubicBezTo>
                  <a:pt x="178935" y="67438"/>
                  <a:pt x="178935" y="81390"/>
                  <a:pt x="170346" y="90103"/>
                </a:cubicBezTo>
                <a:lnTo>
                  <a:pt x="121853" y="139185"/>
                </a:lnTo>
                <a:cubicBezTo>
                  <a:pt x="118969" y="142100"/>
                  <a:pt x="114257" y="142131"/>
                  <a:pt x="111342" y="139247"/>
                </a:cubicBezTo>
                <a:cubicBezTo>
                  <a:pt x="108427" y="136364"/>
                  <a:pt x="108396" y="131651"/>
                  <a:pt x="111280" y="128736"/>
                </a:cubicBezTo>
                <a:lnTo>
                  <a:pt x="159773" y="79623"/>
                </a:lnTo>
                <a:cubicBezTo>
                  <a:pt x="162626" y="76740"/>
                  <a:pt x="162626" y="72058"/>
                  <a:pt x="159773" y="69174"/>
                </a:cubicBezTo>
                <a:lnTo>
                  <a:pt x="113792" y="22603"/>
                </a:lnTo>
                <a:cubicBezTo>
                  <a:pt x="110908" y="19689"/>
                  <a:pt x="110939" y="14976"/>
                  <a:pt x="113854" y="12092"/>
                </a:cubicBezTo>
                <a:cubicBezTo>
                  <a:pt x="116768" y="9209"/>
                  <a:pt x="121481" y="9240"/>
                  <a:pt x="124365" y="12154"/>
                </a:cubicBezTo>
                <a:close/>
                <a:moveTo>
                  <a:pt x="9953" y="71158"/>
                </a:moveTo>
                <a:lnTo>
                  <a:pt x="9953" y="29766"/>
                </a:lnTo>
                <a:cubicBezTo>
                  <a:pt x="9953" y="18821"/>
                  <a:pt x="18852" y="9922"/>
                  <a:pt x="29797" y="9922"/>
                </a:cubicBezTo>
                <a:lnTo>
                  <a:pt x="71189" y="9922"/>
                </a:lnTo>
                <a:cubicBezTo>
                  <a:pt x="76460" y="9922"/>
                  <a:pt x="81514" y="11999"/>
                  <a:pt x="85235" y="15720"/>
                </a:cubicBezTo>
                <a:lnTo>
                  <a:pt x="129884" y="60368"/>
                </a:lnTo>
                <a:cubicBezTo>
                  <a:pt x="137635" y="68120"/>
                  <a:pt x="137635" y="80677"/>
                  <a:pt x="129884" y="88429"/>
                </a:cubicBezTo>
                <a:lnTo>
                  <a:pt x="88491" y="129822"/>
                </a:lnTo>
                <a:cubicBezTo>
                  <a:pt x="80739" y="137573"/>
                  <a:pt x="68182" y="137573"/>
                  <a:pt x="60430" y="129822"/>
                </a:cubicBezTo>
                <a:lnTo>
                  <a:pt x="15782" y="85173"/>
                </a:lnTo>
                <a:cubicBezTo>
                  <a:pt x="12061" y="81452"/>
                  <a:pt x="9984" y="76398"/>
                  <a:pt x="9984" y="71127"/>
                </a:cubicBezTo>
                <a:close/>
                <a:moveTo>
                  <a:pt x="54601" y="44648"/>
                </a:moveTo>
                <a:cubicBezTo>
                  <a:pt x="54601" y="39172"/>
                  <a:pt x="50155" y="34727"/>
                  <a:pt x="44679" y="34727"/>
                </a:cubicBezTo>
                <a:cubicBezTo>
                  <a:pt x="39203" y="34727"/>
                  <a:pt x="34758" y="39172"/>
                  <a:pt x="34758" y="44648"/>
                </a:cubicBezTo>
                <a:cubicBezTo>
                  <a:pt x="34758" y="50124"/>
                  <a:pt x="39203" y="54570"/>
                  <a:pt x="44679" y="54570"/>
                </a:cubicBezTo>
                <a:cubicBezTo>
                  <a:pt x="50155" y="54570"/>
                  <a:pt x="54601" y="50124"/>
                  <a:pt x="54601" y="44648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2" name="Text 20"/>
          <p:cNvSpPr/>
          <p:nvPr/>
        </p:nvSpPr>
        <p:spPr>
          <a:xfrm>
            <a:off x="6532563" y="2174875"/>
            <a:ext cx="5262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Sur les Concepts Utilisés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334125" y="2524125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6429375" y="2619375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Vocabulaire Macro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29375" y="2841625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Privilégier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structure de classe »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reproduction »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système »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institution »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34125" y="3212703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6429375" y="3307953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Vocabulaire Micro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29375" y="3530203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Utiliser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carrière »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réseau personnel »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ressources »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stratégies »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17500" y="4107656"/>
            <a:ext cx="5699125" cy="1968500"/>
          </a:xfrm>
          <a:custGeom>
            <a:avLst/>
            <a:gdLst/>
            <a:ahLst/>
            <a:cxnLst/>
            <a:rect l="l" t="t" r="r" b="b"/>
            <a:pathLst>
              <a:path w="5699125" h="1968500">
                <a:moveTo>
                  <a:pt x="0" y="0"/>
                </a:moveTo>
                <a:lnTo>
                  <a:pt x="5699125" y="0"/>
                </a:lnTo>
                <a:lnTo>
                  <a:pt x="5699125" y="1968500"/>
                </a:lnTo>
                <a:lnTo>
                  <a:pt x="0" y="19685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317500" y="4107656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0" y="0"/>
                </a:moveTo>
                <a:lnTo>
                  <a:pt x="5699125" y="0"/>
                </a:lnTo>
                <a:lnTo>
                  <a:pt x="56991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1" name="Shape 29"/>
          <p:cNvSpPr/>
          <p:nvPr/>
        </p:nvSpPr>
        <p:spPr>
          <a:xfrm>
            <a:off x="506016" y="4314031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89297" y="0"/>
                </a:moveTo>
                <a:lnTo>
                  <a:pt x="39688" y="0"/>
                </a:lnTo>
                <a:cubicBezTo>
                  <a:pt x="34199" y="0"/>
                  <a:pt x="29766" y="4434"/>
                  <a:pt x="29766" y="9922"/>
                </a:cubicBezTo>
                <a:cubicBezTo>
                  <a:pt x="29766" y="15410"/>
                  <a:pt x="34199" y="19844"/>
                  <a:pt x="39688" y="19844"/>
                </a:cubicBezTo>
                <a:lnTo>
                  <a:pt x="39688" y="66818"/>
                </a:lnTo>
                <a:lnTo>
                  <a:pt x="2325" y="132178"/>
                </a:lnTo>
                <a:cubicBezTo>
                  <a:pt x="806" y="134875"/>
                  <a:pt x="0" y="137883"/>
                  <a:pt x="0" y="140984"/>
                </a:cubicBezTo>
                <a:cubicBezTo>
                  <a:pt x="0" y="150813"/>
                  <a:pt x="7938" y="158750"/>
                  <a:pt x="17766" y="158750"/>
                </a:cubicBezTo>
                <a:lnTo>
                  <a:pt x="121140" y="158750"/>
                </a:lnTo>
                <a:cubicBezTo>
                  <a:pt x="130938" y="158750"/>
                  <a:pt x="138906" y="150813"/>
                  <a:pt x="138906" y="140984"/>
                </a:cubicBezTo>
                <a:cubicBezTo>
                  <a:pt x="138906" y="137883"/>
                  <a:pt x="138100" y="134844"/>
                  <a:pt x="136581" y="132178"/>
                </a:cubicBezTo>
                <a:lnTo>
                  <a:pt x="99219" y="66818"/>
                </a:lnTo>
                <a:lnTo>
                  <a:pt x="99219" y="19844"/>
                </a:lnTo>
                <a:cubicBezTo>
                  <a:pt x="104707" y="19844"/>
                  <a:pt x="109141" y="15410"/>
                  <a:pt x="109141" y="9922"/>
                </a:cubicBezTo>
                <a:cubicBezTo>
                  <a:pt x="109141" y="4434"/>
                  <a:pt x="104707" y="0"/>
                  <a:pt x="99219" y="0"/>
                </a:cubicBezTo>
                <a:lnTo>
                  <a:pt x="89297" y="0"/>
                </a:lnTo>
                <a:close/>
                <a:moveTo>
                  <a:pt x="59531" y="66818"/>
                </a:moveTo>
                <a:lnTo>
                  <a:pt x="59531" y="19844"/>
                </a:lnTo>
                <a:lnTo>
                  <a:pt x="79375" y="19844"/>
                </a:lnTo>
                <a:lnTo>
                  <a:pt x="79375" y="66818"/>
                </a:lnTo>
                <a:cubicBezTo>
                  <a:pt x="79375" y="70259"/>
                  <a:pt x="80274" y="73670"/>
                  <a:pt x="81979" y="76677"/>
                </a:cubicBezTo>
                <a:lnTo>
                  <a:pt x="94878" y="99219"/>
                </a:lnTo>
                <a:lnTo>
                  <a:pt x="44028" y="99219"/>
                </a:lnTo>
                <a:lnTo>
                  <a:pt x="56927" y="76677"/>
                </a:lnTo>
                <a:cubicBezTo>
                  <a:pt x="58632" y="73670"/>
                  <a:pt x="59531" y="70290"/>
                  <a:pt x="59531" y="66818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2" name="Text 30"/>
          <p:cNvSpPr/>
          <p:nvPr/>
        </p:nvSpPr>
        <p:spPr>
          <a:xfrm>
            <a:off x="674688" y="4282281"/>
            <a:ext cx="5262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Sur la Méthodologie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76250" y="4631531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571500" y="4726781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Méthodes Quantitatives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71500" y="4949031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Souvent associées au macro :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enquêtes à large échelle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statistiques, traitement de données massives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76250" y="5320109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571500" y="5415359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Méthodes Qualitatives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71500" y="5637609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Fréquentes en micro :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observation participante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entretiens approfondis, ethnographie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75375" y="4107656"/>
            <a:ext cx="5699125" cy="1968500"/>
          </a:xfrm>
          <a:custGeom>
            <a:avLst/>
            <a:gdLst/>
            <a:ahLst/>
            <a:cxnLst/>
            <a:rect l="l" t="t" r="r" b="b"/>
            <a:pathLst>
              <a:path w="5699125" h="1968500">
                <a:moveTo>
                  <a:pt x="0" y="0"/>
                </a:moveTo>
                <a:lnTo>
                  <a:pt x="5699125" y="0"/>
                </a:lnTo>
                <a:lnTo>
                  <a:pt x="5699125" y="1968500"/>
                </a:lnTo>
                <a:lnTo>
                  <a:pt x="0" y="19685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175375" y="4107656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0" y="0"/>
                </a:moveTo>
                <a:lnTo>
                  <a:pt x="5699125" y="0"/>
                </a:lnTo>
                <a:lnTo>
                  <a:pt x="5699125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41" name="Shape 39"/>
          <p:cNvSpPr/>
          <p:nvPr/>
        </p:nvSpPr>
        <p:spPr>
          <a:xfrm>
            <a:off x="6353969" y="431403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24805"/>
                </a:moveTo>
                <a:cubicBezTo>
                  <a:pt x="0" y="16588"/>
                  <a:pt x="6666" y="9922"/>
                  <a:pt x="14883" y="9922"/>
                </a:cubicBezTo>
                <a:lnTo>
                  <a:pt x="44648" y="9922"/>
                </a:lnTo>
                <a:cubicBezTo>
                  <a:pt x="52865" y="9922"/>
                  <a:pt x="59531" y="16588"/>
                  <a:pt x="59531" y="24805"/>
                </a:cubicBezTo>
                <a:lnTo>
                  <a:pt x="59531" y="29766"/>
                </a:lnTo>
                <a:lnTo>
                  <a:pt x="99219" y="29766"/>
                </a:lnTo>
                <a:lnTo>
                  <a:pt x="99219" y="24805"/>
                </a:lnTo>
                <a:cubicBezTo>
                  <a:pt x="99219" y="16588"/>
                  <a:pt x="105885" y="9922"/>
                  <a:pt x="114102" y="9922"/>
                </a:cubicBezTo>
                <a:lnTo>
                  <a:pt x="143867" y="9922"/>
                </a:lnTo>
                <a:cubicBezTo>
                  <a:pt x="152084" y="9922"/>
                  <a:pt x="158750" y="16588"/>
                  <a:pt x="158750" y="24805"/>
                </a:cubicBezTo>
                <a:lnTo>
                  <a:pt x="158750" y="54570"/>
                </a:lnTo>
                <a:cubicBezTo>
                  <a:pt x="158750" y="62787"/>
                  <a:pt x="152084" y="69453"/>
                  <a:pt x="143867" y="69453"/>
                </a:cubicBezTo>
                <a:lnTo>
                  <a:pt x="114102" y="69453"/>
                </a:lnTo>
                <a:cubicBezTo>
                  <a:pt x="105885" y="69453"/>
                  <a:pt x="99219" y="62787"/>
                  <a:pt x="99219" y="54570"/>
                </a:cubicBezTo>
                <a:lnTo>
                  <a:pt x="99219" y="49609"/>
                </a:lnTo>
                <a:lnTo>
                  <a:pt x="59531" y="49609"/>
                </a:lnTo>
                <a:lnTo>
                  <a:pt x="59531" y="54570"/>
                </a:lnTo>
                <a:cubicBezTo>
                  <a:pt x="59531" y="56834"/>
                  <a:pt x="59004" y="59004"/>
                  <a:pt x="58105" y="60927"/>
                </a:cubicBezTo>
                <a:lnTo>
                  <a:pt x="79375" y="89297"/>
                </a:lnTo>
                <a:lnTo>
                  <a:pt x="104180" y="89297"/>
                </a:lnTo>
                <a:cubicBezTo>
                  <a:pt x="112396" y="89297"/>
                  <a:pt x="119062" y="95963"/>
                  <a:pt x="119062" y="104180"/>
                </a:cubicBezTo>
                <a:lnTo>
                  <a:pt x="119062" y="133945"/>
                </a:lnTo>
                <a:cubicBezTo>
                  <a:pt x="119062" y="142162"/>
                  <a:pt x="112396" y="148828"/>
                  <a:pt x="104180" y="148828"/>
                </a:cubicBezTo>
                <a:lnTo>
                  <a:pt x="74414" y="148828"/>
                </a:lnTo>
                <a:cubicBezTo>
                  <a:pt x="66198" y="148828"/>
                  <a:pt x="59531" y="142162"/>
                  <a:pt x="59531" y="133945"/>
                </a:cubicBezTo>
                <a:lnTo>
                  <a:pt x="59531" y="104180"/>
                </a:lnTo>
                <a:cubicBezTo>
                  <a:pt x="59531" y="101916"/>
                  <a:pt x="60058" y="99746"/>
                  <a:pt x="60958" y="97823"/>
                </a:cubicBezTo>
                <a:lnTo>
                  <a:pt x="39688" y="69453"/>
                </a:lnTo>
                <a:lnTo>
                  <a:pt x="14883" y="69453"/>
                </a:lnTo>
                <a:cubicBezTo>
                  <a:pt x="6666" y="69453"/>
                  <a:pt x="0" y="62787"/>
                  <a:pt x="0" y="54570"/>
                </a:cubicBezTo>
                <a:lnTo>
                  <a:pt x="0" y="24805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42" name="Text 40"/>
          <p:cNvSpPr/>
          <p:nvPr/>
        </p:nvSpPr>
        <p:spPr>
          <a:xfrm>
            <a:off x="6532563" y="4282281"/>
            <a:ext cx="5262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Sur le Modèle d'Analyse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34125" y="4631531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7843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429375" y="4726781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Modèle Macro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29375" y="4949031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Schéma centré sur des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relations entre variables systémiques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explication par facteurs structurels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34125" y="5320109"/>
            <a:ext cx="5381625" cy="595313"/>
          </a:xfrm>
          <a:custGeom>
            <a:avLst/>
            <a:gdLst/>
            <a:ahLst/>
            <a:cxnLst/>
            <a:rect l="l" t="t" r="r" b="b"/>
            <a:pathLst>
              <a:path w="5381625" h="595313">
                <a:moveTo>
                  <a:pt x="0" y="0"/>
                </a:moveTo>
                <a:lnTo>
                  <a:pt x="5381625" y="0"/>
                </a:lnTo>
                <a:lnTo>
                  <a:pt x="5381625" y="595313"/>
                </a:lnTo>
                <a:lnTo>
                  <a:pt x="0" y="595313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0196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6429375" y="5415359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Modèle Micro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429375" y="5637609"/>
            <a:ext cx="5246688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Schéma centré sur des </a:t>
            </a:r>
            <a:r>
              <a:rPr lang="en-US" sz="87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processus interactionnels</a:t>
            </a:r>
            <a:r>
              <a:rPr lang="en-US" sz="87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explication par les sens et actions</a:t>
            </a:r>
            <a:endParaRPr lang="en-US" sz="1600" dirty="0"/>
          </a:p>
        </p:txBody>
      </p:sp>
      <p:sp>
        <p:nvSpPr>
          <p:cNvPr id="49" name="Text 9">
            <a:extLst>
              <a:ext uri="{FF2B5EF4-FFF2-40B4-BE49-F238E27FC236}">
                <a16:creationId xmlns:a16="http://schemas.microsoft.com/office/drawing/2014/main" id="{F9465F55-67A4-7B6A-77E7-756C95D49FE3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1992" y="341992"/>
            <a:ext cx="68398" cy="273593"/>
          </a:xfrm>
          <a:custGeom>
            <a:avLst/>
            <a:gdLst/>
            <a:ahLst/>
            <a:cxnLst/>
            <a:rect l="l" t="t" r="r" b="b"/>
            <a:pathLst>
              <a:path w="68398" h="273593">
                <a:moveTo>
                  <a:pt x="0" y="0"/>
                </a:moveTo>
                <a:lnTo>
                  <a:pt x="68398" y="0"/>
                </a:lnTo>
                <a:lnTo>
                  <a:pt x="68398" y="273593"/>
                </a:lnTo>
                <a:lnTo>
                  <a:pt x="0" y="273593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512987" y="376191"/>
            <a:ext cx="1633010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b="1" kern="0" spc="54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SYNTHÈSE DU MODULE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1992" y="683983"/>
            <a:ext cx="11661913" cy="34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24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L'Enchaînement Logique de la Recherche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9091" y="1196971"/>
            <a:ext cx="11490917" cy="803680"/>
          </a:xfrm>
          <a:custGeom>
            <a:avLst/>
            <a:gdLst/>
            <a:ahLst/>
            <a:cxnLst/>
            <a:rect l="l" t="t" r="r" b="b"/>
            <a:pathLst>
              <a:path w="11490917" h="803680">
                <a:moveTo>
                  <a:pt x="0" y="0"/>
                </a:moveTo>
                <a:lnTo>
                  <a:pt x="11490917" y="0"/>
                </a:lnTo>
                <a:lnTo>
                  <a:pt x="11490917" y="803680"/>
                </a:lnTo>
                <a:lnTo>
                  <a:pt x="0" y="80368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59091" y="1196971"/>
            <a:ext cx="34199" cy="803680"/>
          </a:xfrm>
          <a:custGeom>
            <a:avLst/>
            <a:gdLst/>
            <a:ahLst/>
            <a:cxnLst/>
            <a:rect l="l" t="t" r="r" b="b"/>
            <a:pathLst>
              <a:path w="34199" h="803680">
                <a:moveTo>
                  <a:pt x="0" y="0"/>
                </a:moveTo>
                <a:lnTo>
                  <a:pt x="34199" y="0"/>
                </a:lnTo>
                <a:lnTo>
                  <a:pt x="34199" y="803680"/>
                </a:lnTo>
                <a:lnTo>
                  <a:pt x="0" y="80368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581386" y="1333767"/>
            <a:ext cx="11354121" cy="239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6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Construction du Problème de Recherche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81386" y="1641560"/>
            <a:ext cx="11337021" cy="222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L'enchaînement logique complet de la construction du problème de recherche à partir du choix de sujet :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41992" y="2120348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341992" y="2120348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1" name="Shape 9"/>
          <p:cNvSpPr/>
          <p:nvPr/>
        </p:nvSpPr>
        <p:spPr>
          <a:xfrm>
            <a:off x="1523733" y="2274244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2" name="Text 10"/>
          <p:cNvSpPr/>
          <p:nvPr/>
        </p:nvSpPr>
        <p:spPr>
          <a:xfrm>
            <a:off x="1480984" y="2274244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44589" y="2787231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Choix de Sujet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48864" y="3060825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Identifie un sujet d'actualité en sociologie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52661" y="2120348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3252661" y="2120348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7" name="Shape 15"/>
          <p:cNvSpPr/>
          <p:nvPr/>
        </p:nvSpPr>
        <p:spPr>
          <a:xfrm>
            <a:off x="4434402" y="2274244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8" name="Text 16"/>
          <p:cNvSpPr/>
          <p:nvPr/>
        </p:nvSpPr>
        <p:spPr>
          <a:xfrm>
            <a:off x="4391653" y="2274244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355258" y="2787231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Exploration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359533" y="3060825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Identifie le patrimoine théorique et les débats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63419" y="2120348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163419" y="2120348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3" name="Shape 21"/>
          <p:cNvSpPr/>
          <p:nvPr/>
        </p:nvSpPr>
        <p:spPr>
          <a:xfrm>
            <a:off x="7345160" y="2274244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4" name="Text 22"/>
          <p:cNvSpPr/>
          <p:nvPr/>
        </p:nvSpPr>
        <p:spPr>
          <a:xfrm>
            <a:off x="7302411" y="2274244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66016" y="2787231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Construction de l'Objet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70291" y="3060825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Délimite un aspect précis du réel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9074088" y="2120348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9074088" y="2120348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9" name="Shape 27"/>
          <p:cNvSpPr/>
          <p:nvPr/>
        </p:nvSpPr>
        <p:spPr>
          <a:xfrm>
            <a:off x="10255830" y="2274244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0" name="Text 28"/>
          <p:cNvSpPr/>
          <p:nvPr/>
        </p:nvSpPr>
        <p:spPr>
          <a:xfrm>
            <a:off x="10213081" y="2274244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176686" y="2787231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Choix du Cadre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180961" y="3060825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Fournit une perspective explicative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41992" y="3511826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341992" y="3511826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5" name="Shape 33"/>
          <p:cNvSpPr/>
          <p:nvPr/>
        </p:nvSpPr>
        <p:spPr>
          <a:xfrm>
            <a:off x="1523733" y="3665722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6" name="Text 34"/>
          <p:cNvSpPr/>
          <p:nvPr/>
        </p:nvSpPr>
        <p:spPr>
          <a:xfrm>
            <a:off x="1480984" y="3665722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44589" y="4178710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Problématique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48864" y="4452303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Pose l'énigme scientifique à résoudre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252661" y="3511826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3252661" y="3511826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1" name="Shape 39"/>
          <p:cNvSpPr/>
          <p:nvPr/>
        </p:nvSpPr>
        <p:spPr>
          <a:xfrm>
            <a:off x="4434402" y="3665722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2" name="Text 40"/>
          <p:cNvSpPr/>
          <p:nvPr/>
        </p:nvSpPr>
        <p:spPr>
          <a:xfrm>
            <a:off x="4391653" y="3665722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3355258" y="4178710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Concepts Clés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3359533" y="4452303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Précise le vocabulaire de l'analyse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163419" y="3511826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6163419" y="3511826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47" name="Shape 45"/>
          <p:cNvSpPr/>
          <p:nvPr/>
        </p:nvSpPr>
        <p:spPr>
          <a:xfrm>
            <a:off x="7345160" y="3665722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48" name="Text 46"/>
          <p:cNvSpPr/>
          <p:nvPr/>
        </p:nvSpPr>
        <p:spPr>
          <a:xfrm>
            <a:off x="7302411" y="3665722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266016" y="4178710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Hypothèses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270291" y="4452303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Réponses conjecturales testables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074088" y="3511826"/>
            <a:ext cx="2770132" cy="1273919"/>
          </a:xfrm>
          <a:custGeom>
            <a:avLst/>
            <a:gdLst/>
            <a:ahLst/>
            <a:cxnLst/>
            <a:rect l="l" t="t" r="r" b="b"/>
            <a:pathLst>
              <a:path w="2770132" h="1273919">
                <a:moveTo>
                  <a:pt x="0" y="0"/>
                </a:moveTo>
                <a:lnTo>
                  <a:pt x="2770132" y="0"/>
                </a:lnTo>
                <a:lnTo>
                  <a:pt x="2770132" y="1273919"/>
                </a:lnTo>
                <a:lnTo>
                  <a:pt x="0" y="12739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9074088" y="3511826"/>
            <a:ext cx="2770132" cy="34199"/>
          </a:xfrm>
          <a:custGeom>
            <a:avLst/>
            <a:gdLst/>
            <a:ahLst/>
            <a:cxnLst/>
            <a:rect l="l" t="t" r="r" b="b"/>
            <a:pathLst>
              <a:path w="2770132" h="34199">
                <a:moveTo>
                  <a:pt x="0" y="0"/>
                </a:moveTo>
                <a:lnTo>
                  <a:pt x="2770132" y="0"/>
                </a:lnTo>
                <a:lnTo>
                  <a:pt x="2770132" y="34199"/>
                </a:lnTo>
                <a:lnTo>
                  <a:pt x="0" y="3419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53" name="Shape 51"/>
          <p:cNvSpPr/>
          <p:nvPr/>
        </p:nvSpPr>
        <p:spPr>
          <a:xfrm>
            <a:off x="10255830" y="3665722"/>
            <a:ext cx="410390" cy="410390"/>
          </a:xfrm>
          <a:custGeom>
            <a:avLst/>
            <a:gdLst/>
            <a:ahLst/>
            <a:cxnLst/>
            <a:rect l="l" t="t" r="r" b="b"/>
            <a:pathLst>
              <a:path w="410390" h="410390">
                <a:moveTo>
                  <a:pt x="205195" y="0"/>
                </a:moveTo>
                <a:lnTo>
                  <a:pt x="205195" y="0"/>
                </a:lnTo>
                <a:cubicBezTo>
                  <a:pt x="318445" y="0"/>
                  <a:pt x="410390" y="91945"/>
                  <a:pt x="410390" y="205195"/>
                </a:cubicBezTo>
                <a:lnTo>
                  <a:pt x="410390" y="205195"/>
                </a:lnTo>
                <a:cubicBezTo>
                  <a:pt x="410390" y="318445"/>
                  <a:pt x="318445" y="410390"/>
                  <a:pt x="205195" y="410390"/>
                </a:cubicBezTo>
                <a:lnTo>
                  <a:pt x="205195" y="410390"/>
                </a:lnTo>
                <a:cubicBezTo>
                  <a:pt x="91945" y="410390"/>
                  <a:pt x="0" y="318445"/>
                  <a:pt x="0" y="205195"/>
                </a:cubicBezTo>
                <a:lnTo>
                  <a:pt x="0" y="205195"/>
                </a:lnTo>
                <a:cubicBezTo>
                  <a:pt x="0" y="91945"/>
                  <a:pt x="91945" y="0"/>
                  <a:pt x="205195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54" name="Text 52"/>
          <p:cNvSpPr/>
          <p:nvPr/>
        </p:nvSpPr>
        <p:spPr>
          <a:xfrm>
            <a:off x="10213081" y="3665722"/>
            <a:ext cx="495888" cy="410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6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8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9176686" y="4178710"/>
            <a:ext cx="2564937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7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Modèle d'Analyse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9180961" y="4452303"/>
            <a:ext cx="2556387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94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Schématise les relations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359091" y="4886205"/>
            <a:ext cx="5651411" cy="1436365"/>
          </a:xfrm>
          <a:custGeom>
            <a:avLst/>
            <a:gdLst/>
            <a:ahLst/>
            <a:cxnLst/>
            <a:rect l="l" t="t" r="r" b="b"/>
            <a:pathLst>
              <a:path w="5651411" h="1436365">
                <a:moveTo>
                  <a:pt x="0" y="0"/>
                </a:moveTo>
                <a:lnTo>
                  <a:pt x="5651411" y="0"/>
                </a:lnTo>
                <a:lnTo>
                  <a:pt x="5651411" y="1436365"/>
                </a:lnTo>
                <a:lnTo>
                  <a:pt x="0" y="1436365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359091" y="4886205"/>
            <a:ext cx="34199" cy="1436365"/>
          </a:xfrm>
          <a:custGeom>
            <a:avLst/>
            <a:gdLst/>
            <a:ahLst/>
            <a:cxnLst/>
            <a:rect l="l" t="t" r="r" b="b"/>
            <a:pathLst>
              <a:path w="34199" h="1436365">
                <a:moveTo>
                  <a:pt x="0" y="0"/>
                </a:moveTo>
                <a:lnTo>
                  <a:pt x="34199" y="0"/>
                </a:lnTo>
                <a:lnTo>
                  <a:pt x="34199" y="1436365"/>
                </a:lnTo>
                <a:lnTo>
                  <a:pt x="0" y="1436365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59" name="Shape 57"/>
          <p:cNvSpPr/>
          <p:nvPr/>
        </p:nvSpPr>
        <p:spPr>
          <a:xfrm>
            <a:off x="568561" y="5099950"/>
            <a:ext cx="153896" cy="153896"/>
          </a:xfrm>
          <a:custGeom>
            <a:avLst/>
            <a:gdLst/>
            <a:ahLst/>
            <a:cxnLst/>
            <a:rect l="l" t="t" r="r" b="b"/>
            <a:pathLst>
              <a:path w="153896" h="153896">
                <a:moveTo>
                  <a:pt x="144308" y="57711"/>
                </a:moveTo>
                <a:lnTo>
                  <a:pt x="146682" y="57711"/>
                </a:lnTo>
                <a:cubicBezTo>
                  <a:pt x="150680" y="57711"/>
                  <a:pt x="153896" y="54495"/>
                  <a:pt x="153896" y="50497"/>
                </a:cubicBezTo>
                <a:lnTo>
                  <a:pt x="153896" y="7214"/>
                </a:lnTo>
                <a:cubicBezTo>
                  <a:pt x="153896" y="4298"/>
                  <a:pt x="152153" y="1653"/>
                  <a:pt x="149448" y="541"/>
                </a:cubicBezTo>
                <a:cubicBezTo>
                  <a:pt x="146742" y="-571"/>
                  <a:pt x="143646" y="60"/>
                  <a:pt x="141572" y="2104"/>
                </a:cubicBezTo>
                <a:lnTo>
                  <a:pt x="126033" y="17674"/>
                </a:lnTo>
                <a:cubicBezTo>
                  <a:pt x="112717" y="6643"/>
                  <a:pt x="95584" y="0"/>
                  <a:pt x="76948" y="0"/>
                </a:cubicBezTo>
                <a:cubicBezTo>
                  <a:pt x="38173" y="0"/>
                  <a:pt x="6102" y="28675"/>
                  <a:pt x="782" y="65977"/>
                </a:cubicBezTo>
                <a:cubicBezTo>
                  <a:pt x="30" y="71237"/>
                  <a:pt x="3667" y="76106"/>
                  <a:pt x="8927" y="76858"/>
                </a:cubicBezTo>
                <a:cubicBezTo>
                  <a:pt x="14187" y="77609"/>
                  <a:pt x="19057" y="73942"/>
                  <a:pt x="19808" y="68712"/>
                </a:cubicBezTo>
                <a:cubicBezTo>
                  <a:pt x="23806" y="40728"/>
                  <a:pt x="47882" y="19237"/>
                  <a:pt x="76948" y="19237"/>
                </a:cubicBezTo>
                <a:cubicBezTo>
                  <a:pt x="90294" y="19237"/>
                  <a:pt x="102557" y="23746"/>
                  <a:pt x="112326" y="31350"/>
                </a:cubicBezTo>
                <a:lnTo>
                  <a:pt x="98289" y="45387"/>
                </a:lnTo>
                <a:cubicBezTo>
                  <a:pt x="96215" y="47461"/>
                  <a:pt x="95614" y="50557"/>
                  <a:pt x="96726" y="53263"/>
                </a:cubicBezTo>
                <a:cubicBezTo>
                  <a:pt x="97838" y="55968"/>
                  <a:pt x="100483" y="57711"/>
                  <a:pt x="103399" y="57711"/>
                </a:cubicBezTo>
                <a:lnTo>
                  <a:pt x="144308" y="57711"/>
                </a:lnTo>
                <a:close/>
                <a:moveTo>
                  <a:pt x="153145" y="87919"/>
                </a:moveTo>
                <a:cubicBezTo>
                  <a:pt x="153896" y="82659"/>
                  <a:pt x="150229" y="77790"/>
                  <a:pt x="144999" y="77038"/>
                </a:cubicBezTo>
                <a:cubicBezTo>
                  <a:pt x="139769" y="76287"/>
                  <a:pt x="134870" y="79954"/>
                  <a:pt x="134118" y="85184"/>
                </a:cubicBezTo>
                <a:cubicBezTo>
                  <a:pt x="130120" y="113138"/>
                  <a:pt x="106044" y="134629"/>
                  <a:pt x="76978" y="134629"/>
                </a:cubicBezTo>
                <a:cubicBezTo>
                  <a:pt x="63632" y="134629"/>
                  <a:pt x="51369" y="130120"/>
                  <a:pt x="41600" y="122516"/>
                </a:cubicBezTo>
                <a:lnTo>
                  <a:pt x="55607" y="108509"/>
                </a:lnTo>
                <a:cubicBezTo>
                  <a:pt x="57681" y="106435"/>
                  <a:pt x="58282" y="103339"/>
                  <a:pt x="57170" y="100634"/>
                </a:cubicBezTo>
                <a:cubicBezTo>
                  <a:pt x="56058" y="97928"/>
                  <a:pt x="53413" y="96185"/>
                  <a:pt x="50497" y="96185"/>
                </a:cubicBezTo>
                <a:lnTo>
                  <a:pt x="7214" y="96185"/>
                </a:lnTo>
                <a:cubicBezTo>
                  <a:pt x="3216" y="96185"/>
                  <a:pt x="0" y="99401"/>
                  <a:pt x="0" y="103399"/>
                </a:cubicBezTo>
                <a:lnTo>
                  <a:pt x="0" y="146682"/>
                </a:lnTo>
                <a:cubicBezTo>
                  <a:pt x="0" y="149598"/>
                  <a:pt x="1743" y="152243"/>
                  <a:pt x="4449" y="153355"/>
                </a:cubicBezTo>
                <a:cubicBezTo>
                  <a:pt x="7154" y="154467"/>
                  <a:pt x="10250" y="153836"/>
                  <a:pt x="12324" y="151792"/>
                </a:cubicBezTo>
                <a:lnTo>
                  <a:pt x="27894" y="136222"/>
                </a:lnTo>
                <a:cubicBezTo>
                  <a:pt x="41179" y="147253"/>
                  <a:pt x="58312" y="153896"/>
                  <a:pt x="76948" y="153896"/>
                </a:cubicBezTo>
                <a:cubicBezTo>
                  <a:pt x="115723" y="153896"/>
                  <a:pt x="147794" y="125221"/>
                  <a:pt x="153115" y="87919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60" name="Text 58"/>
          <p:cNvSpPr/>
          <p:nvPr/>
        </p:nvSpPr>
        <p:spPr>
          <a:xfrm>
            <a:off x="743832" y="5057201"/>
            <a:ext cx="5172623" cy="239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Processus Itératif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547187" y="5399192"/>
            <a:ext cx="5360718" cy="4445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Cet enchaînement n'est </a:t>
            </a:r>
            <a:r>
              <a:rPr lang="en-US" sz="1077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 toujours linéaire</a:t>
            </a: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; il est </a:t>
            </a:r>
            <a:r>
              <a:rPr lang="en-US" sz="1077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itératif </a:t>
            </a: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la lecture affine la problématique, qui peut conduire à revoir le cadre théorique, etc.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197618" y="4886205"/>
            <a:ext cx="5651411" cy="1436365"/>
          </a:xfrm>
          <a:custGeom>
            <a:avLst/>
            <a:gdLst/>
            <a:ahLst/>
            <a:cxnLst/>
            <a:rect l="l" t="t" r="r" b="b"/>
            <a:pathLst>
              <a:path w="5651411" h="1436365">
                <a:moveTo>
                  <a:pt x="0" y="0"/>
                </a:moveTo>
                <a:lnTo>
                  <a:pt x="5651411" y="0"/>
                </a:lnTo>
                <a:lnTo>
                  <a:pt x="5651411" y="1436365"/>
                </a:lnTo>
                <a:lnTo>
                  <a:pt x="0" y="1436365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63" name="Shape 61"/>
          <p:cNvSpPr/>
          <p:nvPr/>
        </p:nvSpPr>
        <p:spPr>
          <a:xfrm>
            <a:off x="6197618" y="4886205"/>
            <a:ext cx="34199" cy="1436365"/>
          </a:xfrm>
          <a:custGeom>
            <a:avLst/>
            <a:gdLst/>
            <a:ahLst/>
            <a:cxnLst/>
            <a:rect l="l" t="t" r="r" b="b"/>
            <a:pathLst>
              <a:path w="34199" h="1436365">
                <a:moveTo>
                  <a:pt x="0" y="0"/>
                </a:moveTo>
                <a:lnTo>
                  <a:pt x="34199" y="0"/>
                </a:lnTo>
                <a:lnTo>
                  <a:pt x="34199" y="1436365"/>
                </a:lnTo>
                <a:lnTo>
                  <a:pt x="0" y="1436365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64" name="Shape 62"/>
          <p:cNvSpPr/>
          <p:nvPr/>
        </p:nvSpPr>
        <p:spPr>
          <a:xfrm>
            <a:off x="6407088" y="5099950"/>
            <a:ext cx="153896" cy="153896"/>
          </a:xfrm>
          <a:custGeom>
            <a:avLst/>
            <a:gdLst/>
            <a:ahLst/>
            <a:cxnLst/>
            <a:rect l="l" t="t" r="r" b="b"/>
            <a:pathLst>
              <a:path w="153896" h="153896">
                <a:moveTo>
                  <a:pt x="76948" y="0"/>
                </a:moveTo>
                <a:cubicBezTo>
                  <a:pt x="81367" y="0"/>
                  <a:pt x="85424" y="2435"/>
                  <a:pt x="87528" y="6312"/>
                </a:cubicBezTo>
                <a:lnTo>
                  <a:pt x="152453" y="126544"/>
                </a:lnTo>
                <a:cubicBezTo>
                  <a:pt x="154467" y="130271"/>
                  <a:pt x="154377" y="134779"/>
                  <a:pt x="152213" y="138416"/>
                </a:cubicBezTo>
                <a:cubicBezTo>
                  <a:pt x="150049" y="142053"/>
                  <a:pt x="146111" y="144278"/>
                  <a:pt x="141873" y="144278"/>
                </a:cubicBezTo>
                <a:lnTo>
                  <a:pt x="12023" y="144278"/>
                </a:lnTo>
                <a:cubicBezTo>
                  <a:pt x="7785" y="144278"/>
                  <a:pt x="3877" y="142053"/>
                  <a:pt x="1683" y="138416"/>
                </a:cubicBezTo>
                <a:cubicBezTo>
                  <a:pt x="-511" y="134779"/>
                  <a:pt x="-571" y="130271"/>
                  <a:pt x="1443" y="126544"/>
                </a:cubicBezTo>
                <a:lnTo>
                  <a:pt x="66368" y="6312"/>
                </a:lnTo>
                <a:cubicBezTo>
                  <a:pt x="68472" y="2435"/>
                  <a:pt x="72530" y="0"/>
                  <a:pt x="76948" y="0"/>
                </a:cubicBezTo>
                <a:close/>
                <a:moveTo>
                  <a:pt x="76948" y="50497"/>
                </a:moveTo>
                <a:cubicBezTo>
                  <a:pt x="72950" y="50497"/>
                  <a:pt x="69734" y="53713"/>
                  <a:pt x="69734" y="57711"/>
                </a:cubicBezTo>
                <a:lnTo>
                  <a:pt x="69734" y="91376"/>
                </a:lnTo>
                <a:cubicBezTo>
                  <a:pt x="69734" y="95374"/>
                  <a:pt x="72950" y="98590"/>
                  <a:pt x="76948" y="98590"/>
                </a:cubicBezTo>
                <a:cubicBezTo>
                  <a:pt x="80946" y="98590"/>
                  <a:pt x="84162" y="95374"/>
                  <a:pt x="84162" y="91376"/>
                </a:cubicBezTo>
                <a:lnTo>
                  <a:pt x="84162" y="57711"/>
                </a:lnTo>
                <a:cubicBezTo>
                  <a:pt x="84162" y="53713"/>
                  <a:pt x="80946" y="50497"/>
                  <a:pt x="76948" y="50497"/>
                </a:cubicBezTo>
                <a:close/>
                <a:moveTo>
                  <a:pt x="84974" y="115422"/>
                </a:moveTo>
                <a:cubicBezTo>
                  <a:pt x="85156" y="112443"/>
                  <a:pt x="83671" y="109609"/>
                  <a:pt x="81117" y="108064"/>
                </a:cubicBezTo>
                <a:cubicBezTo>
                  <a:pt x="78563" y="106520"/>
                  <a:pt x="75363" y="106520"/>
                  <a:pt x="72809" y="108064"/>
                </a:cubicBezTo>
                <a:cubicBezTo>
                  <a:pt x="70256" y="109609"/>
                  <a:pt x="68770" y="112443"/>
                  <a:pt x="68953" y="115422"/>
                </a:cubicBezTo>
                <a:cubicBezTo>
                  <a:pt x="68770" y="118401"/>
                  <a:pt x="70256" y="121235"/>
                  <a:pt x="72809" y="122780"/>
                </a:cubicBezTo>
                <a:cubicBezTo>
                  <a:pt x="75363" y="124325"/>
                  <a:pt x="78563" y="124325"/>
                  <a:pt x="81117" y="122780"/>
                </a:cubicBezTo>
                <a:cubicBezTo>
                  <a:pt x="83671" y="121235"/>
                  <a:pt x="85156" y="118401"/>
                  <a:pt x="84974" y="115422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65" name="Text 63"/>
          <p:cNvSpPr/>
          <p:nvPr/>
        </p:nvSpPr>
        <p:spPr>
          <a:xfrm>
            <a:off x="6582359" y="5057201"/>
            <a:ext cx="5172623" cy="239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À Éviter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6417775" y="5433391"/>
            <a:ext cx="89773" cy="119697"/>
          </a:xfrm>
          <a:custGeom>
            <a:avLst/>
            <a:gdLst/>
            <a:ahLst/>
            <a:cxnLst/>
            <a:rect l="l" t="t" r="r" b="b"/>
            <a:pathLst>
              <a:path w="89773" h="119697">
                <a:moveTo>
                  <a:pt x="12881" y="17160"/>
                </a:moveTo>
                <a:cubicBezTo>
                  <a:pt x="9959" y="14237"/>
                  <a:pt x="5213" y="14237"/>
                  <a:pt x="2291" y="17160"/>
                </a:cubicBezTo>
                <a:cubicBezTo>
                  <a:pt x="-631" y="20082"/>
                  <a:pt x="-631" y="24828"/>
                  <a:pt x="2291" y="27750"/>
                </a:cubicBezTo>
                <a:lnTo>
                  <a:pt x="34413" y="59849"/>
                </a:lnTo>
                <a:lnTo>
                  <a:pt x="2314" y="91970"/>
                </a:lnTo>
                <a:cubicBezTo>
                  <a:pt x="-608" y="94893"/>
                  <a:pt x="-608" y="99638"/>
                  <a:pt x="2314" y="102561"/>
                </a:cubicBezTo>
                <a:cubicBezTo>
                  <a:pt x="5237" y="105483"/>
                  <a:pt x="9983" y="105483"/>
                  <a:pt x="12905" y="102561"/>
                </a:cubicBezTo>
                <a:lnTo>
                  <a:pt x="45003" y="70439"/>
                </a:lnTo>
                <a:lnTo>
                  <a:pt x="77125" y="102537"/>
                </a:lnTo>
                <a:cubicBezTo>
                  <a:pt x="80047" y="105460"/>
                  <a:pt x="84793" y="105460"/>
                  <a:pt x="87715" y="102537"/>
                </a:cubicBezTo>
                <a:cubicBezTo>
                  <a:pt x="90638" y="99615"/>
                  <a:pt x="90638" y="94869"/>
                  <a:pt x="87715" y="91947"/>
                </a:cubicBezTo>
                <a:lnTo>
                  <a:pt x="55594" y="59849"/>
                </a:lnTo>
                <a:lnTo>
                  <a:pt x="87692" y="27727"/>
                </a:lnTo>
                <a:cubicBezTo>
                  <a:pt x="90614" y="24804"/>
                  <a:pt x="90614" y="20059"/>
                  <a:pt x="87692" y="17136"/>
                </a:cubicBezTo>
                <a:cubicBezTo>
                  <a:pt x="84770" y="14214"/>
                  <a:pt x="80024" y="14214"/>
                  <a:pt x="77102" y="17136"/>
                </a:cubicBezTo>
                <a:lnTo>
                  <a:pt x="45003" y="49258"/>
                </a:lnTo>
                <a:lnTo>
                  <a:pt x="12881" y="1716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67" name="Text 65"/>
          <p:cNvSpPr/>
          <p:nvPr/>
        </p:nvSpPr>
        <p:spPr>
          <a:xfrm>
            <a:off x="6603733" y="5399192"/>
            <a:ext cx="2641885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Théorisme</a:t>
            </a: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théorie sans ancrage empirique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417775" y="5706985"/>
            <a:ext cx="89773" cy="119697"/>
          </a:xfrm>
          <a:custGeom>
            <a:avLst/>
            <a:gdLst/>
            <a:ahLst/>
            <a:cxnLst/>
            <a:rect l="l" t="t" r="r" b="b"/>
            <a:pathLst>
              <a:path w="89773" h="119697">
                <a:moveTo>
                  <a:pt x="12881" y="17160"/>
                </a:moveTo>
                <a:cubicBezTo>
                  <a:pt x="9959" y="14237"/>
                  <a:pt x="5213" y="14237"/>
                  <a:pt x="2291" y="17160"/>
                </a:cubicBezTo>
                <a:cubicBezTo>
                  <a:pt x="-631" y="20082"/>
                  <a:pt x="-631" y="24828"/>
                  <a:pt x="2291" y="27750"/>
                </a:cubicBezTo>
                <a:lnTo>
                  <a:pt x="34413" y="59849"/>
                </a:lnTo>
                <a:lnTo>
                  <a:pt x="2314" y="91970"/>
                </a:lnTo>
                <a:cubicBezTo>
                  <a:pt x="-608" y="94893"/>
                  <a:pt x="-608" y="99638"/>
                  <a:pt x="2314" y="102561"/>
                </a:cubicBezTo>
                <a:cubicBezTo>
                  <a:pt x="5237" y="105483"/>
                  <a:pt x="9983" y="105483"/>
                  <a:pt x="12905" y="102561"/>
                </a:cubicBezTo>
                <a:lnTo>
                  <a:pt x="45003" y="70439"/>
                </a:lnTo>
                <a:lnTo>
                  <a:pt x="77125" y="102537"/>
                </a:lnTo>
                <a:cubicBezTo>
                  <a:pt x="80047" y="105460"/>
                  <a:pt x="84793" y="105460"/>
                  <a:pt x="87715" y="102537"/>
                </a:cubicBezTo>
                <a:cubicBezTo>
                  <a:pt x="90638" y="99615"/>
                  <a:pt x="90638" y="94869"/>
                  <a:pt x="87715" y="91947"/>
                </a:cubicBezTo>
                <a:lnTo>
                  <a:pt x="55594" y="59849"/>
                </a:lnTo>
                <a:lnTo>
                  <a:pt x="87692" y="27727"/>
                </a:lnTo>
                <a:cubicBezTo>
                  <a:pt x="90614" y="24804"/>
                  <a:pt x="90614" y="20059"/>
                  <a:pt x="87692" y="17136"/>
                </a:cubicBezTo>
                <a:cubicBezTo>
                  <a:pt x="84770" y="14214"/>
                  <a:pt x="80024" y="14214"/>
                  <a:pt x="77102" y="17136"/>
                </a:cubicBezTo>
                <a:lnTo>
                  <a:pt x="45003" y="49258"/>
                </a:lnTo>
                <a:lnTo>
                  <a:pt x="12881" y="1716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69" name="Text 67"/>
          <p:cNvSpPr/>
          <p:nvPr/>
        </p:nvSpPr>
        <p:spPr>
          <a:xfrm>
            <a:off x="6603733" y="5672785"/>
            <a:ext cx="2411041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Application mécanique</a:t>
            </a: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forcer la réalité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6417775" y="5980578"/>
            <a:ext cx="89773" cy="119697"/>
          </a:xfrm>
          <a:custGeom>
            <a:avLst/>
            <a:gdLst/>
            <a:ahLst/>
            <a:cxnLst/>
            <a:rect l="l" t="t" r="r" b="b"/>
            <a:pathLst>
              <a:path w="89773" h="119697">
                <a:moveTo>
                  <a:pt x="12881" y="17160"/>
                </a:moveTo>
                <a:cubicBezTo>
                  <a:pt x="9959" y="14237"/>
                  <a:pt x="5213" y="14237"/>
                  <a:pt x="2291" y="17160"/>
                </a:cubicBezTo>
                <a:cubicBezTo>
                  <a:pt x="-631" y="20082"/>
                  <a:pt x="-631" y="24828"/>
                  <a:pt x="2291" y="27750"/>
                </a:cubicBezTo>
                <a:lnTo>
                  <a:pt x="34413" y="59849"/>
                </a:lnTo>
                <a:lnTo>
                  <a:pt x="2314" y="91970"/>
                </a:lnTo>
                <a:cubicBezTo>
                  <a:pt x="-608" y="94893"/>
                  <a:pt x="-608" y="99638"/>
                  <a:pt x="2314" y="102561"/>
                </a:cubicBezTo>
                <a:cubicBezTo>
                  <a:pt x="5237" y="105483"/>
                  <a:pt x="9983" y="105483"/>
                  <a:pt x="12905" y="102561"/>
                </a:cubicBezTo>
                <a:lnTo>
                  <a:pt x="45003" y="70439"/>
                </a:lnTo>
                <a:lnTo>
                  <a:pt x="77125" y="102537"/>
                </a:lnTo>
                <a:cubicBezTo>
                  <a:pt x="80047" y="105460"/>
                  <a:pt x="84793" y="105460"/>
                  <a:pt x="87715" y="102537"/>
                </a:cubicBezTo>
                <a:cubicBezTo>
                  <a:pt x="90638" y="99615"/>
                  <a:pt x="90638" y="94869"/>
                  <a:pt x="87715" y="91947"/>
                </a:cubicBezTo>
                <a:lnTo>
                  <a:pt x="55594" y="59849"/>
                </a:lnTo>
                <a:lnTo>
                  <a:pt x="87692" y="27727"/>
                </a:lnTo>
                <a:cubicBezTo>
                  <a:pt x="90614" y="24804"/>
                  <a:pt x="90614" y="20059"/>
                  <a:pt x="87692" y="17136"/>
                </a:cubicBezTo>
                <a:cubicBezTo>
                  <a:pt x="84770" y="14214"/>
                  <a:pt x="80024" y="14214"/>
                  <a:pt x="77102" y="17136"/>
                </a:cubicBezTo>
                <a:lnTo>
                  <a:pt x="45003" y="49258"/>
                </a:lnTo>
                <a:lnTo>
                  <a:pt x="12881" y="1716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71" name="Text 69"/>
          <p:cNvSpPr/>
          <p:nvPr/>
        </p:nvSpPr>
        <p:spPr>
          <a:xfrm>
            <a:off x="6603733" y="5946379"/>
            <a:ext cx="2496539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Éclectisme incohérent</a:t>
            </a:r>
            <a:r>
              <a:rPr lang="en-US" sz="1077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empiler concepts</a:t>
            </a:r>
            <a:endParaRPr lang="en-US" sz="1600" dirty="0"/>
          </a:p>
        </p:txBody>
      </p:sp>
      <p:sp>
        <p:nvSpPr>
          <p:cNvPr id="72" name="Text 9">
            <a:extLst>
              <a:ext uri="{FF2B5EF4-FFF2-40B4-BE49-F238E27FC236}">
                <a16:creationId xmlns:a16="http://schemas.microsoft.com/office/drawing/2014/main" id="{EDBDD841-55D0-B71D-B5D5-A4AA24724929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helpfulprofessor.com/76863e47682e9049c6075dde2adf699cb2a475e7.jpg"/>
          <p:cNvPicPr>
            <a:picLocks noChangeAspect="1"/>
          </p:cNvPicPr>
          <p:nvPr/>
        </p:nvPicPr>
        <p:blipFill>
          <a:blip r:embed="rId3">
            <a:alphaModFix amt="10000"/>
          </a:blip>
          <a:srcRect t="9106" b="9106"/>
          <a:stretch/>
        </p:blipFill>
        <p:spPr>
          <a:xfrm>
            <a:off x="0" y="0"/>
            <a:ext cx="12192000" cy="7050237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7050237"/>
          </a:xfrm>
          <a:custGeom>
            <a:avLst/>
            <a:gdLst/>
            <a:ahLst/>
            <a:cxnLst/>
            <a:rect l="l" t="t" r="r" b="b"/>
            <a:pathLst>
              <a:path w="12192000" h="7050237">
                <a:moveTo>
                  <a:pt x="0" y="0"/>
                </a:moveTo>
                <a:lnTo>
                  <a:pt x="12192000" y="0"/>
                </a:lnTo>
                <a:lnTo>
                  <a:pt x="12192000" y="7050237"/>
                </a:lnTo>
                <a:lnTo>
                  <a:pt x="0" y="70502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A3F4B">
                  <a:alpha val="92000"/>
                </a:srgbClr>
              </a:gs>
              <a:gs pos="100000">
                <a:srgbClr val="8E8273">
                  <a:alpha val="88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9106" y="290"/>
            <a:ext cx="2065970" cy="518809"/>
          </a:xfrm>
          <a:custGeom>
            <a:avLst/>
            <a:gdLst/>
            <a:ahLst/>
            <a:cxnLst/>
            <a:rect l="l" t="t" r="r" b="b"/>
            <a:pathLst>
              <a:path w="2065970" h="518809">
                <a:moveTo>
                  <a:pt x="0" y="0"/>
                </a:moveTo>
                <a:lnTo>
                  <a:pt x="2065970" y="0"/>
                </a:lnTo>
                <a:lnTo>
                  <a:pt x="2065970" y="518809"/>
                </a:lnTo>
                <a:lnTo>
                  <a:pt x="0" y="518809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25098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89106" y="290"/>
            <a:ext cx="37058" cy="518809"/>
          </a:xfrm>
          <a:custGeom>
            <a:avLst/>
            <a:gdLst/>
            <a:ahLst/>
            <a:cxnLst/>
            <a:rect l="l" t="t" r="r" b="b"/>
            <a:pathLst>
              <a:path w="37058" h="518809">
                <a:moveTo>
                  <a:pt x="0" y="0"/>
                </a:moveTo>
                <a:lnTo>
                  <a:pt x="37058" y="0"/>
                </a:lnTo>
                <a:lnTo>
                  <a:pt x="37058" y="518809"/>
                </a:lnTo>
                <a:lnTo>
                  <a:pt x="0" y="518809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6" name="Text 3"/>
          <p:cNvSpPr/>
          <p:nvPr/>
        </p:nvSpPr>
        <p:spPr>
          <a:xfrm>
            <a:off x="629982" y="111463"/>
            <a:ext cx="1713921" cy="2964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51" b="1" kern="0" spc="175" dirty="0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70578" y="815560"/>
            <a:ext cx="11728778" cy="13896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377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Vers une Sociologie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377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Intégrée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70578" y="2501688"/>
            <a:ext cx="1778772" cy="0"/>
          </a:xfrm>
          <a:custGeom>
            <a:avLst/>
            <a:gdLst/>
            <a:ahLst/>
            <a:cxnLst/>
            <a:rect l="l" t="t" r="r" b="b"/>
            <a:pathLst>
              <a:path w="1778772">
                <a:moveTo>
                  <a:pt x="0" y="0"/>
                </a:moveTo>
                <a:lnTo>
                  <a:pt x="1778772" y="0"/>
                </a:lnTo>
                <a:lnTo>
                  <a:pt x="177877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9" name="Shape 6"/>
          <p:cNvSpPr/>
          <p:nvPr/>
        </p:nvSpPr>
        <p:spPr>
          <a:xfrm>
            <a:off x="389106" y="2798150"/>
            <a:ext cx="9468255" cy="1046881"/>
          </a:xfrm>
          <a:custGeom>
            <a:avLst/>
            <a:gdLst/>
            <a:ahLst/>
            <a:cxnLst/>
            <a:rect l="l" t="t" r="r" b="b"/>
            <a:pathLst>
              <a:path w="9468255" h="1046881">
                <a:moveTo>
                  <a:pt x="0" y="0"/>
                </a:moveTo>
                <a:lnTo>
                  <a:pt x="9468255" y="0"/>
                </a:lnTo>
                <a:lnTo>
                  <a:pt x="9468255" y="1046881"/>
                </a:lnTo>
                <a:lnTo>
                  <a:pt x="0" y="1046881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2157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389106" y="2798150"/>
            <a:ext cx="37058" cy="1046881"/>
          </a:xfrm>
          <a:custGeom>
            <a:avLst/>
            <a:gdLst/>
            <a:ahLst/>
            <a:cxnLst/>
            <a:rect l="l" t="t" r="r" b="b"/>
            <a:pathLst>
              <a:path w="37058" h="1046881">
                <a:moveTo>
                  <a:pt x="0" y="0"/>
                </a:moveTo>
                <a:lnTo>
                  <a:pt x="37058" y="0"/>
                </a:lnTo>
                <a:lnTo>
                  <a:pt x="37058" y="1046881"/>
                </a:lnTo>
                <a:lnTo>
                  <a:pt x="0" y="1046881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1" name="Text 8"/>
          <p:cNvSpPr/>
          <p:nvPr/>
        </p:nvSpPr>
        <p:spPr>
          <a:xfrm>
            <a:off x="629982" y="3020496"/>
            <a:ext cx="9097678" cy="6021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distinction </a:t>
            </a:r>
            <a:r>
              <a:rPr lang="en-US" sz="1459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macro/micro</a:t>
            </a: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n'est pas un simple découpage technique, mais reflète des </a:t>
            </a:r>
            <a:r>
              <a:rPr lang="en-US" sz="1459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conceptions divergentes de la nature du social </a:t>
            </a: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89106" y="4067378"/>
            <a:ext cx="9468255" cy="750419"/>
          </a:xfrm>
          <a:custGeom>
            <a:avLst/>
            <a:gdLst/>
            <a:ahLst/>
            <a:cxnLst/>
            <a:rect l="l" t="t" r="r" b="b"/>
            <a:pathLst>
              <a:path w="9468255" h="750419">
                <a:moveTo>
                  <a:pt x="0" y="0"/>
                </a:moveTo>
                <a:lnTo>
                  <a:pt x="9468255" y="0"/>
                </a:lnTo>
                <a:lnTo>
                  <a:pt x="9468255" y="750419"/>
                </a:lnTo>
                <a:lnTo>
                  <a:pt x="0" y="7504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4902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389106" y="4067378"/>
            <a:ext cx="37058" cy="750419"/>
          </a:xfrm>
          <a:custGeom>
            <a:avLst/>
            <a:gdLst/>
            <a:ahLst/>
            <a:cxnLst/>
            <a:rect l="l" t="t" r="r" b="b"/>
            <a:pathLst>
              <a:path w="37058" h="750419">
                <a:moveTo>
                  <a:pt x="0" y="0"/>
                </a:moveTo>
                <a:lnTo>
                  <a:pt x="37058" y="0"/>
                </a:lnTo>
                <a:lnTo>
                  <a:pt x="37058" y="750419"/>
                </a:lnTo>
                <a:lnTo>
                  <a:pt x="0" y="7504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4" name="Text 11"/>
          <p:cNvSpPr/>
          <p:nvPr/>
        </p:nvSpPr>
        <p:spPr>
          <a:xfrm>
            <a:off x="629982" y="4289724"/>
            <a:ext cx="9097678" cy="305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59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Aucun niveau n'est intrinsèquement supérieur.</a:t>
            </a: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Leur fécondité dépend de </a:t>
            </a:r>
            <a:r>
              <a:rPr lang="en-US" sz="1459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question de recherche posée </a:t>
            </a: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389106" y="5035511"/>
            <a:ext cx="9468255" cy="1046881"/>
          </a:xfrm>
          <a:custGeom>
            <a:avLst/>
            <a:gdLst/>
            <a:ahLst/>
            <a:cxnLst/>
            <a:rect l="l" t="t" r="r" b="b"/>
            <a:pathLst>
              <a:path w="9468255" h="1046881">
                <a:moveTo>
                  <a:pt x="0" y="0"/>
                </a:moveTo>
                <a:lnTo>
                  <a:pt x="9468255" y="0"/>
                </a:lnTo>
                <a:lnTo>
                  <a:pt x="9468255" y="1046881"/>
                </a:lnTo>
                <a:lnTo>
                  <a:pt x="0" y="1046881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2157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389106" y="5035511"/>
            <a:ext cx="37058" cy="1046881"/>
          </a:xfrm>
          <a:custGeom>
            <a:avLst/>
            <a:gdLst/>
            <a:ahLst/>
            <a:cxnLst/>
            <a:rect l="l" t="t" r="r" b="b"/>
            <a:pathLst>
              <a:path w="37058" h="1046881">
                <a:moveTo>
                  <a:pt x="0" y="0"/>
                </a:moveTo>
                <a:lnTo>
                  <a:pt x="37058" y="0"/>
                </a:lnTo>
                <a:lnTo>
                  <a:pt x="37058" y="1046881"/>
                </a:lnTo>
                <a:lnTo>
                  <a:pt x="0" y="1046881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7" name="Text 14"/>
          <p:cNvSpPr/>
          <p:nvPr/>
        </p:nvSpPr>
        <p:spPr>
          <a:xfrm>
            <a:off x="629982" y="5257858"/>
            <a:ext cx="9097678" cy="6021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sociologie contemporaine tend à considérer que les phénomènes sociaux sont le produit de </a:t>
            </a:r>
            <a:r>
              <a:rPr lang="en-US" sz="1459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l'imbrication complexe de logiques structurelles et d'actions situées </a:t>
            </a:r>
            <a:r>
              <a:rPr lang="en-US" sz="1459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370578" y="6378855"/>
            <a:ext cx="11450845" cy="667040"/>
          </a:xfrm>
          <a:custGeom>
            <a:avLst/>
            <a:gdLst/>
            <a:ahLst/>
            <a:cxnLst/>
            <a:rect l="l" t="t" r="r" b="b"/>
            <a:pathLst>
              <a:path w="11450845" h="667040">
                <a:moveTo>
                  <a:pt x="0" y="0"/>
                </a:moveTo>
                <a:lnTo>
                  <a:pt x="11450845" y="0"/>
                </a:lnTo>
                <a:lnTo>
                  <a:pt x="11450845" y="667040"/>
                </a:lnTo>
                <a:lnTo>
                  <a:pt x="0" y="66704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20000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815867" y="6595031"/>
            <a:ext cx="250140" cy="222347"/>
          </a:xfrm>
          <a:custGeom>
            <a:avLst/>
            <a:gdLst/>
            <a:ahLst/>
            <a:cxnLst/>
            <a:rect l="l" t="t" r="r" b="b"/>
            <a:pathLst>
              <a:path w="250140" h="222347">
                <a:moveTo>
                  <a:pt x="20845" y="85030"/>
                </a:moveTo>
                <a:lnTo>
                  <a:pt x="111694" y="122421"/>
                </a:lnTo>
                <a:cubicBezTo>
                  <a:pt x="115950" y="124158"/>
                  <a:pt x="120467" y="125070"/>
                  <a:pt x="125070" y="125070"/>
                </a:cubicBezTo>
                <a:cubicBezTo>
                  <a:pt x="129673" y="125070"/>
                  <a:pt x="134190" y="124158"/>
                  <a:pt x="138445" y="122421"/>
                </a:cubicBezTo>
                <a:lnTo>
                  <a:pt x="243713" y="79081"/>
                </a:lnTo>
                <a:cubicBezTo>
                  <a:pt x="247621" y="77474"/>
                  <a:pt x="250140" y="73696"/>
                  <a:pt x="250140" y="69483"/>
                </a:cubicBezTo>
                <a:cubicBezTo>
                  <a:pt x="250140" y="65271"/>
                  <a:pt x="247621" y="61493"/>
                  <a:pt x="243713" y="59886"/>
                </a:cubicBezTo>
                <a:lnTo>
                  <a:pt x="138445" y="16546"/>
                </a:lnTo>
                <a:cubicBezTo>
                  <a:pt x="134190" y="14809"/>
                  <a:pt x="129673" y="13897"/>
                  <a:pt x="125070" y="13897"/>
                </a:cubicBezTo>
                <a:cubicBezTo>
                  <a:pt x="120467" y="13897"/>
                  <a:pt x="115950" y="14809"/>
                  <a:pt x="111694" y="16546"/>
                </a:cubicBezTo>
                <a:lnTo>
                  <a:pt x="6427" y="59886"/>
                </a:lnTo>
                <a:cubicBezTo>
                  <a:pt x="2519" y="61493"/>
                  <a:pt x="0" y="65271"/>
                  <a:pt x="0" y="69483"/>
                </a:cubicBezTo>
                <a:lnTo>
                  <a:pt x="0" y="198027"/>
                </a:lnTo>
                <a:cubicBezTo>
                  <a:pt x="0" y="203803"/>
                  <a:pt x="4647" y="208450"/>
                  <a:pt x="10422" y="208450"/>
                </a:cubicBezTo>
                <a:cubicBezTo>
                  <a:pt x="16198" y="208450"/>
                  <a:pt x="20845" y="203803"/>
                  <a:pt x="20845" y="198027"/>
                </a:cubicBezTo>
                <a:lnTo>
                  <a:pt x="20845" y="85030"/>
                </a:lnTo>
                <a:close/>
                <a:moveTo>
                  <a:pt x="41690" y="116167"/>
                </a:moveTo>
                <a:lnTo>
                  <a:pt x="41690" y="166760"/>
                </a:lnTo>
                <a:cubicBezTo>
                  <a:pt x="41690" y="189776"/>
                  <a:pt x="79037" y="208450"/>
                  <a:pt x="125070" y="208450"/>
                </a:cubicBezTo>
                <a:cubicBezTo>
                  <a:pt x="171103" y="208450"/>
                  <a:pt x="208450" y="189776"/>
                  <a:pt x="208450" y="166760"/>
                </a:cubicBezTo>
                <a:lnTo>
                  <a:pt x="208450" y="116124"/>
                </a:lnTo>
                <a:lnTo>
                  <a:pt x="146393" y="141702"/>
                </a:lnTo>
                <a:cubicBezTo>
                  <a:pt x="139618" y="144482"/>
                  <a:pt x="132409" y="145915"/>
                  <a:pt x="125070" y="145915"/>
                </a:cubicBezTo>
                <a:cubicBezTo>
                  <a:pt x="117731" y="145915"/>
                  <a:pt x="110522" y="144482"/>
                  <a:pt x="103747" y="141702"/>
                </a:cubicBezTo>
                <a:lnTo>
                  <a:pt x="41690" y="116124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0" name="Text 17"/>
          <p:cNvSpPr/>
          <p:nvPr/>
        </p:nvSpPr>
        <p:spPr>
          <a:xfrm>
            <a:off x="859312" y="6564144"/>
            <a:ext cx="10832409" cy="2964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51" b="1" dirty="0">
                <a:solidFill>
                  <a:srgbClr val="C8A97E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Merci de votre attention</a:t>
            </a:r>
            <a:endParaRPr lang="en-US" sz="1600" dirty="0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41FDB000-B08C-F26B-8CFB-38AA924BE33C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028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Plan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1328936" y="714375"/>
            <a:ext cx="10477500" cy="9525"/>
          </a:xfrm>
          <a:custGeom>
            <a:avLst/>
            <a:gdLst/>
            <a:ahLst/>
            <a:cxnLst/>
            <a:rect l="l" t="t" r="r" b="b"/>
            <a:pathLst>
              <a:path w="10477500" h="9525">
                <a:moveTo>
                  <a:pt x="0" y="0"/>
                </a:moveTo>
                <a:lnTo>
                  <a:pt x="10477500" y="0"/>
                </a:lnTo>
                <a:lnTo>
                  <a:pt x="104775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" name="Shape 2"/>
          <p:cNvSpPr/>
          <p:nvPr/>
        </p:nvSpPr>
        <p:spPr>
          <a:xfrm>
            <a:off x="400050" y="1143000"/>
            <a:ext cx="5543550" cy="857250"/>
          </a:xfrm>
          <a:custGeom>
            <a:avLst/>
            <a:gdLst/>
            <a:ahLst/>
            <a:cxnLst/>
            <a:rect l="l" t="t" r="r" b="b"/>
            <a:pathLst>
              <a:path w="5543550" h="857250">
                <a:moveTo>
                  <a:pt x="0" y="0"/>
                </a:moveTo>
                <a:lnTo>
                  <a:pt x="5543550" y="0"/>
                </a:lnTo>
                <a:lnTo>
                  <a:pt x="5543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6" name="Shape 4"/>
          <p:cNvSpPr/>
          <p:nvPr/>
        </p:nvSpPr>
        <p:spPr>
          <a:xfrm>
            <a:off x="647700" y="13430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7" name="Text 5"/>
          <p:cNvSpPr/>
          <p:nvPr/>
        </p:nvSpPr>
        <p:spPr>
          <a:xfrm>
            <a:off x="590550" y="1343025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57300" y="1295400"/>
            <a:ext cx="2962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57300" y="1600200"/>
            <a:ext cx="29432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L'échelle d'observation en sciences sociales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67450" y="1143000"/>
            <a:ext cx="5543550" cy="857250"/>
          </a:xfrm>
          <a:custGeom>
            <a:avLst/>
            <a:gdLst/>
            <a:ahLst/>
            <a:cxnLst/>
            <a:rect l="l" t="t" r="r" b="b"/>
            <a:pathLst>
              <a:path w="5543550" h="857250">
                <a:moveTo>
                  <a:pt x="0" y="0"/>
                </a:moveTo>
                <a:lnTo>
                  <a:pt x="5543550" y="0"/>
                </a:lnTo>
                <a:lnTo>
                  <a:pt x="5543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267450" y="11430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2" name="Shape 10"/>
          <p:cNvSpPr/>
          <p:nvPr/>
        </p:nvSpPr>
        <p:spPr>
          <a:xfrm>
            <a:off x="6515100" y="13430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3" name="Text 11"/>
          <p:cNvSpPr/>
          <p:nvPr/>
        </p:nvSpPr>
        <p:spPr>
          <a:xfrm>
            <a:off x="6457950" y="1343025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24700" y="1295400"/>
            <a:ext cx="2771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L'Approche Macro-Sociologique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24700" y="1600200"/>
            <a:ext cx="27527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primat des structures et du tout social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2228850"/>
            <a:ext cx="5543550" cy="857250"/>
          </a:xfrm>
          <a:custGeom>
            <a:avLst/>
            <a:gdLst/>
            <a:ahLst/>
            <a:cxnLst/>
            <a:rect l="l" t="t" r="r" b="b"/>
            <a:pathLst>
              <a:path w="5543550" h="857250">
                <a:moveTo>
                  <a:pt x="0" y="0"/>
                </a:moveTo>
                <a:lnTo>
                  <a:pt x="5543550" y="0"/>
                </a:lnTo>
                <a:lnTo>
                  <a:pt x="5543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400050" y="222885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8" name="Shape 16"/>
          <p:cNvSpPr/>
          <p:nvPr/>
        </p:nvSpPr>
        <p:spPr>
          <a:xfrm>
            <a:off x="647700" y="24288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9" name="Text 17"/>
          <p:cNvSpPr/>
          <p:nvPr/>
        </p:nvSpPr>
        <p:spPr>
          <a:xfrm>
            <a:off x="590550" y="2428875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57300" y="2381250"/>
            <a:ext cx="2600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L'Approche Micro-Sociologique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57300" y="2686050"/>
            <a:ext cx="25812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primat de l'action et de l'interaction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67450" y="2228850"/>
            <a:ext cx="5543550" cy="857250"/>
          </a:xfrm>
          <a:custGeom>
            <a:avLst/>
            <a:gdLst/>
            <a:ahLst/>
            <a:cxnLst/>
            <a:rect l="l" t="t" r="r" b="b"/>
            <a:pathLst>
              <a:path w="5543550" h="857250">
                <a:moveTo>
                  <a:pt x="0" y="0"/>
                </a:moveTo>
                <a:lnTo>
                  <a:pt x="5543550" y="0"/>
                </a:lnTo>
                <a:lnTo>
                  <a:pt x="5543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267450" y="222885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4" name="Shape 22"/>
          <p:cNvSpPr/>
          <p:nvPr/>
        </p:nvSpPr>
        <p:spPr>
          <a:xfrm>
            <a:off x="6515100" y="24288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5" name="Text 23"/>
          <p:cNvSpPr/>
          <p:nvPr/>
        </p:nvSpPr>
        <p:spPr>
          <a:xfrm>
            <a:off x="6457950" y="2428875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24700" y="2381250"/>
            <a:ext cx="2933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Le Débat Fondamental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24700" y="2686050"/>
            <a:ext cx="2914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Holisme vs Individualisme méthodologique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3314700"/>
            <a:ext cx="5543550" cy="857250"/>
          </a:xfrm>
          <a:custGeom>
            <a:avLst/>
            <a:gdLst/>
            <a:ahLst/>
            <a:cxnLst/>
            <a:rect l="l" t="t" r="r" b="b"/>
            <a:pathLst>
              <a:path w="5543550" h="857250">
                <a:moveTo>
                  <a:pt x="0" y="0"/>
                </a:moveTo>
                <a:lnTo>
                  <a:pt x="5543550" y="0"/>
                </a:lnTo>
                <a:lnTo>
                  <a:pt x="5543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400050" y="33147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0" name="Shape 28"/>
          <p:cNvSpPr/>
          <p:nvPr/>
        </p:nvSpPr>
        <p:spPr>
          <a:xfrm>
            <a:off x="647700" y="3514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1" name="Text 29"/>
          <p:cNvSpPr/>
          <p:nvPr/>
        </p:nvSpPr>
        <p:spPr>
          <a:xfrm>
            <a:off x="590550" y="3514725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257300" y="3467100"/>
            <a:ext cx="2257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Les Tentatives d'Articulation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257300" y="3771900"/>
            <a:ext cx="22383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Dépasser l'opposition stérile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67450" y="3314700"/>
            <a:ext cx="5543550" cy="857250"/>
          </a:xfrm>
          <a:custGeom>
            <a:avLst/>
            <a:gdLst/>
            <a:ahLst/>
            <a:cxnLst/>
            <a:rect l="l" t="t" r="r" b="b"/>
            <a:pathLst>
              <a:path w="5543550" h="857250">
                <a:moveTo>
                  <a:pt x="0" y="0"/>
                </a:moveTo>
                <a:lnTo>
                  <a:pt x="5543550" y="0"/>
                </a:lnTo>
                <a:lnTo>
                  <a:pt x="5543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267450" y="33147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6" name="Shape 34"/>
          <p:cNvSpPr/>
          <p:nvPr/>
        </p:nvSpPr>
        <p:spPr>
          <a:xfrm>
            <a:off x="6515100" y="3514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7" name="Text 35"/>
          <p:cNvSpPr/>
          <p:nvPr/>
        </p:nvSpPr>
        <p:spPr>
          <a:xfrm>
            <a:off x="6457950" y="3514725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124700" y="3467100"/>
            <a:ext cx="2867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La Construction du Cadre Théorique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124700" y="3771900"/>
            <a:ext cx="28479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Fonctions, choix et postures du chercheur</a:t>
            </a:r>
            <a:endParaRPr lang="en-US" sz="1600" dirty="0"/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91064B91-0ED6-364E-D9D8-4C0C7977C1AA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419100"/>
            <a:ext cx="125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L'échelle d'observation en sciences sociales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371600"/>
            <a:ext cx="7524750" cy="1752600"/>
          </a:xfrm>
          <a:custGeom>
            <a:avLst/>
            <a:gdLst/>
            <a:ahLst/>
            <a:cxnLst/>
            <a:rect l="l" t="t" r="r" b="b"/>
            <a:pathLst>
              <a:path w="7524750" h="1752600">
                <a:moveTo>
                  <a:pt x="0" y="0"/>
                </a:moveTo>
                <a:lnTo>
                  <a:pt x="7524750" y="0"/>
                </a:lnTo>
                <a:lnTo>
                  <a:pt x="752475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71600"/>
            <a:ext cx="38100" cy="1752600"/>
          </a:xfrm>
          <a:custGeom>
            <a:avLst/>
            <a:gdLst/>
            <a:ahLst/>
            <a:cxnLst/>
            <a:rect l="l" t="t" r="r" b="b"/>
            <a:pathLst>
              <a:path w="38100" h="1752600">
                <a:moveTo>
                  <a:pt x="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647700" y="1524000"/>
            <a:ext cx="7372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Une Question Centrale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7700" y="1866900"/>
            <a:ext cx="73533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Une question épistémologique fondamentale traverse les sciences sociales :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À quel niveau la réalité sociale doit-elle être appréhendée et expliquée ?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38175" y="2514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78581"/>
                </a:moveTo>
                <a:cubicBezTo>
                  <a:pt x="106397" y="78581"/>
                  <a:pt x="100013" y="84966"/>
                  <a:pt x="100013" y="92869"/>
                </a:cubicBezTo>
                <a:cubicBezTo>
                  <a:pt x="100013" y="98807"/>
                  <a:pt x="95235" y="103584"/>
                  <a:pt x="89297" y="103584"/>
                </a:cubicBezTo>
                <a:cubicBezTo>
                  <a:pt x="83359" y="103584"/>
                  <a:pt x="78581" y="98807"/>
                  <a:pt x="78581" y="92869"/>
                </a:cubicBezTo>
                <a:cubicBezTo>
                  <a:pt x="78581" y="73134"/>
                  <a:pt x="94565" y="57150"/>
                  <a:pt x="114300" y="57150"/>
                </a:cubicBezTo>
                <a:cubicBezTo>
                  <a:pt x="134035" y="57150"/>
                  <a:pt x="150019" y="73134"/>
                  <a:pt x="150019" y="92869"/>
                </a:cubicBezTo>
                <a:cubicBezTo>
                  <a:pt x="150019" y="113943"/>
                  <a:pt x="133945" y="122873"/>
                  <a:pt x="125016" y="126132"/>
                </a:cubicBezTo>
                <a:lnTo>
                  <a:pt x="125016" y="127828"/>
                </a:lnTo>
                <a:cubicBezTo>
                  <a:pt x="125016" y="133767"/>
                  <a:pt x="120238" y="138544"/>
                  <a:pt x="114300" y="138544"/>
                </a:cubicBezTo>
                <a:cubicBezTo>
                  <a:pt x="108362" y="138544"/>
                  <a:pt x="103584" y="133767"/>
                  <a:pt x="103584" y="127828"/>
                </a:cubicBezTo>
                <a:lnTo>
                  <a:pt x="103584" y="124212"/>
                </a:lnTo>
                <a:cubicBezTo>
                  <a:pt x="103584" y="115059"/>
                  <a:pt x="110192" y="108496"/>
                  <a:pt x="117024" y="106263"/>
                </a:cubicBezTo>
                <a:cubicBezTo>
                  <a:pt x="119881" y="105326"/>
                  <a:pt x="122917" y="103808"/>
                  <a:pt x="125150" y="101664"/>
                </a:cubicBezTo>
                <a:cubicBezTo>
                  <a:pt x="127069" y="99789"/>
                  <a:pt x="128588" y="97200"/>
                  <a:pt x="128588" y="92913"/>
                </a:cubicBezTo>
                <a:cubicBezTo>
                  <a:pt x="128588" y="85011"/>
                  <a:pt x="122203" y="78626"/>
                  <a:pt x="114300" y="78626"/>
                </a:cubicBezTo>
                <a:close/>
                <a:moveTo>
                  <a:pt x="100013" y="164306"/>
                </a:moveTo>
                <a:cubicBezTo>
                  <a:pt x="100013" y="156421"/>
                  <a:pt x="106415" y="150019"/>
                  <a:pt x="114300" y="150019"/>
                </a:cubicBezTo>
                <a:cubicBezTo>
                  <a:pt x="122185" y="150019"/>
                  <a:pt x="128588" y="156421"/>
                  <a:pt x="128588" y="164306"/>
                </a:cubicBezTo>
                <a:cubicBezTo>
                  <a:pt x="128588" y="172192"/>
                  <a:pt x="122185" y="178594"/>
                  <a:pt x="114300" y="178594"/>
                </a:cubicBezTo>
                <a:cubicBezTo>
                  <a:pt x="106415" y="178594"/>
                  <a:pt x="100013" y="172192"/>
                  <a:pt x="100013" y="164306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0" name="Text 8"/>
          <p:cNvSpPr/>
          <p:nvPr/>
        </p:nvSpPr>
        <p:spPr>
          <a:xfrm>
            <a:off x="970161" y="2476500"/>
            <a:ext cx="70294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Cette interrogation constitue un </a:t>
            </a:r>
            <a:r>
              <a:rPr lang="en-US" sz="1200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choix théorique, méthodologique et ontologique profond 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qui détermine l'ensemble de la démarche de recherche.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276600"/>
            <a:ext cx="7524750" cy="1752600"/>
          </a:xfrm>
          <a:custGeom>
            <a:avLst/>
            <a:gdLst/>
            <a:ahLst/>
            <a:cxnLst/>
            <a:rect l="l" t="t" r="r" b="b"/>
            <a:pathLst>
              <a:path w="7524750" h="1752600">
                <a:moveTo>
                  <a:pt x="0" y="0"/>
                </a:moveTo>
                <a:lnTo>
                  <a:pt x="7524750" y="0"/>
                </a:lnTo>
                <a:lnTo>
                  <a:pt x="752475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400050" y="3276600"/>
            <a:ext cx="38100" cy="1752600"/>
          </a:xfrm>
          <a:custGeom>
            <a:avLst/>
            <a:gdLst/>
            <a:ahLst/>
            <a:cxnLst/>
            <a:rect l="l" t="t" r="r" b="b"/>
            <a:pathLst>
              <a:path w="38100" h="1752600">
                <a:moveTo>
                  <a:pt x="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3" name="Text 11"/>
          <p:cNvSpPr/>
          <p:nvPr/>
        </p:nvSpPr>
        <p:spPr>
          <a:xfrm>
            <a:off x="647700" y="3429000"/>
            <a:ext cx="7372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Deux Pôles d'Analyse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477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5" name="Text 13"/>
          <p:cNvSpPr/>
          <p:nvPr/>
        </p:nvSpPr>
        <p:spPr>
          <a:xfrm>
            <a:off x="614363" y="38100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66800" y="3810000"/>
            <a:ext cx="482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Macro-sociologique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66800" y="4038600"/>
            <a:ext cx="48291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Privilégie les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grandes structures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(l'État, les classes sociales, les systèmes)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47700" y="4400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9" name="Text 17"/>
          <p:cNvSpPr/>
          <p:nvPr/>
        </p:nvSpPr>
        <p:spPr>
          <a:xfrm>
            <a:off x="614363" y="44005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66800" y="4400550"/>
            <a:ext cx="3714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Micro-sociologique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66800" y="4629150"/>
            <a:ext cx="37147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 l'accent sur les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actions et interactions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des individus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1000" y="5181600"/>
            <a:ext cx="7543800" cy="1066800"/>
          </a:xfrm>
          <a:custGeom>
            <a:avLst/>
            <a:gdLst/>
            <a:ahLst/>
            <a:cxnLst/>
            <a:rect l="l" t="t" r="r" b="b"/>
            <a:pathLst>
              <a:path w="7543800" h="1066800">
                <a:moveTo>
                  <a:pt x="0" y="0"/>
                </a:moveTo>
                <a:lnTo>
                  <a:pt x="7543800" y="0"/>
                </a:lnTo>
                <a:lnTo>
                  <a:pt x="7543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497681" y="5334000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214313" y="17859"/>
                </a:moveTo>
                <a:lnTo>
                  <a:pt x="285750" y="17859"/>
                </a:lnTo>
                <a:cubicBezTo>
                  <a:pt x="295628" y="17859"/>
                  <a:pt x="303609" y="25840"/>
                  <a:pt x="303609" y="35719"/>
                </a:cubicBezTo>
                <a:cubicBezTo>
                  <a:pt x="303609" y="45597"/>
                  <a:pt x="295628" y="53578"/>
                  <a:pt x="285750" y="53578"/>
                </a:cubicBezTo>
                <a:lnTo>
                  <a:pt x="222349" y="53578"/>
                </a:lnTo>
                <a:cubicBezTo>
                  <a:pt x="219447" y="67977"/>
                  <a:pt x="209569" y="79865"/>
                  <a:pt x="196453" y="85558"/>
                </a:cubicBezTo>
                <a:lnTo>
                  <a:pt x="196453" y="250031"/>
                </a:lnTo>
                <a:lnTo>
                  <a:pt x="285750" y="250031"/>
                </a:lnTo>
                <a:cubicBezTo>
                  <a:pt x="295628" y="250031"/>
                  <a:pt x="303609" y="258012"/>
                  <a:pt x="303609" y="267891"/>
                </a:cubicBezTo>
                <a:cubicBezTo>
                  <a:pt x="303609" y="277769"/>
                  <a:pt x="295628" y="285750"/>
                  <a:pt x="285750" y="285750"/>
                </a:cubicBezTo>
                <a:lnTo>
                  <a:pt x="71438" y="285750"/>
                </a:lnTo>
                <a:cubicBezTo>
                  <a:pt x="61559" y="285750"/>
                  <a:pt x="53578" y="277769"/>
                  <a:pt x="53578" y="267891"/>
                </a:cubicBezTo>
                <a:cubicBezTo>
                  <a:pt x="53578" y="258012"/>
                  <a:pt x="61559" y="250031"/>
                  <a:pt x="71438" y="250031"/>
                </a:cubicBezTo>
                <a:lnTo>
                  <a:pt x="160734" y="250031"/>
                </a:lnTo>
                <a:lnTo>
                  <a:pt x="160734" y="85558"/>
                </a:lnTo>
                <a:cubicBezTo>
                  <a:pt x="147619" y="79809"/>
                  <a:pt x="137740" y="67921"/>
                  <a:pt x="134838" y="53578"/>
                </a:cubicBezTo>
                <a:lnTo>
                  <a:pt x="71438" y="53578"/>
                </a:lnTo>
                <a:cubicBezTo>
                  <a:pt x="61559" y="53578"/>
                  <a:pt x="53578" y="45597"/>
                  <a:pt x="53578" y="35719"/>
                </a:cubicBezTo>
                <a:cubicBezTo>
                  <a:pt x="53578" y="25840"/>
                  <a:pt x="61559" y="17859"/>
                  <a:pt x="71438" y="17859"/>
                </a:cubicBezTo>
                <a:lnTo>
                  <a:pt x="142875" y="17859"/>
                </a:lnTo>
                <a:cubicBezTo>
                  <a:pt x="151023" y="7032"/>
                  <a:pt x="163971" y="0"/>
                  <a:pt x="178594" y="0"/>
                </a:cubicBezTo>
                <a:cubicBezTo>
                  <a:pt x="193216" y="0"/>
                  <a:pt x="206164" y="7032"/>
                  <a:pt x="214313" y="17859"/>
                </a:cubicBezTo>
                <a:close/>
                <a:moveTo>
                  <a:pt x="245343" y="178594"/>
                </a:moveTo>
                <a:lnTo>
                  <a:pt x="326157" y="178594"/>
                </a:lnTo>
                <a:lnTo>
                  <a:pt x="285750" y="109277"/>
                </a:lnTo>
                <a:lnTo>
                  <a:pt x="245343" y="178594"/>
                </a:lnTo>
                <a:close/>
                <a:moveTo>
                  <a:pt x="285750" y="232172"/>
                </a:moveTo>
                <a:cubicBezTo>
                  <a:pt x="250645" y="232172"/>
                  <a:pt x="221456" y="213196"/>
                  <a:pt x="215429" y="188137"/>
                </a:cubicBezTo>
                <a:cubicBezTo>
                  <a:pt x="213978" y="181998"/>
                  <a:pt x="215987" y="175692"/>
                  <a:pt x="219168" y="170222"/>
                </a:cubicBezTo>
                <a:lnTo>
                  <a:pt x="272300" y="79139"/>
                </a:lnTo>
                <a:cubicBezTo>
                  <a:pt x="275090" y="74340"/>
                  <a:pt x="280225" y="71438"/>
                  <a:pt x="285750" y="71438"/>
                </a:cubicBezTo>
                <a:cubicBezTo>
                  <a:pt x="291275" y="71438"/>
                  <a:pt x="296410" y="74395"/>
                  <a:pt x="299200" y="79139"/>
                </a:cubicBezTo>
                <a:lnTo>
                  <a:pt x="352332" y="170222"/>
                </a:lnTo>
                <a:cubicBezTo>
                  <a:pt x="355513" y="175692"/>
                  <a:pt x="357522" y="181998"/>
                  <a:pt x="356071" y="188137"/>
                </a:cubicBezTo>
                <a:cubicBezTo>
                  <a:pt x="350044" y="213140"/>
                  <a:pt x="320855" y="232172"/>
                  <a:pt x="285750" y="232172"/>
                </a:cubicBezTo>
                <a:close/>
                <a:moveTo>
                  <a:pt x="70768" y="109277"/>
                </a:moveTo>
                <a:lnTo>
                  <a:pt x="30361" y="178594"/>
                </a:lnTo>
                <a:lnTo>
                  <a:pt x="111230" y="178594"/>
                </a:lnTo>
                <a:lnTo>
                  <a:pt x="70768" y="109277"/>
                </a:lnTo>
                <a:close/>
                <a:moveTo>
                  <a:pt x="502" y="188137"/>
                </a:moveTo>
                <a:cubicBezTo>
                  <a:pt x="-949" y="181998"/>
                  <a:pt x="1060" y="175692"/>
                  <a:pt x="4242" y="170222"/>
                </a:cubicBezTo>
                <a:lnTo>
                  <a:pt x="57373" y="79139"/>
                </a:lnTo>
                <a:cubicBezTo>
                  <a:pt x="60164" y="74340"/>
                  <a:pt x="65298" y="71438"/>
                  <a:pt x="70824" y="71438"/>
                </a:cubicBezTo>
                <a:cubicBezTo>
                  <a:pt x="76349" y="71438"/>
                  <a:pt x="81483" y="74395"/>
                  <a:pt x="84274" y="79139"/>
                </a:cubicBezTo>
                <a:lnTo>
                  <a:pt x="137406" y="170222"/>
                </a:lnTo>
                <a:cubicBezTo>
                  <a:pt x="140587" y="175692"/>
                  <a:pt x="142596" y="181998"/>
                  <a:pt x="141145" y="188137"/>
                </a:cubicBezTo>
                <a:cubicBezTo>
                  <a:pt x="135117" y="213140"/>
                  <a:pt x="105928" y="232172"/>
                  <a:pt x="70824" y="232172"/>
                </a:cubicBezTo>
                <a:cubicBezTo>
                  <a:pt x="35719" y="232172"/>
                  <a:pt x="6530" y="213196"/>
                  <a:pt x="502" y="188137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4" name="Text 22"/>
          <p:cNvSpPr/>
          <p:nvPr/>
        </p:nvSpPr>
        <p:spPr>
          <a:xfrm>
            <a:off x="967581" y="5334000"/>
            <a:ext cx="6877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Tentatives de Synthèse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67581" y="5600700"/>
            <a:ext cx="6877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Raymond BOUDON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(1988) et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Pierre BOURDIEU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représentent des tentatives majeures de synthèse entre ces deux niveaux d'analyse.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153400" y="1371600"/>
            <a:ext cx="3657600" cy="1924050"/>
          </a:xfrm>
          <a:custGeom>
            <a:avLst/>
            <a:gdLst/>
            <a:ahLst/>
            <a:cxnLst/>
            <a:rect l="l" t="t" r="r" b="b"/>
            <a:pathLst>
              <a:path w="3657600" h="1924050">
                <a:moveTo>
                  <a:pt x="0" y="0"/>
                </a:moveTo>
                <a:lnTo>
                  <a:pt x="3657600" y="0"/>
                </a:lnTo>
                <a:lnTo>
                  <a:pt x="3657600" y="1924050"/>
                </a:lnTo>
                <a:lnTo>
                  <a:pt x="0" y="192405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7" name="Shape 25"/>
          <p:cNvSpPr/>
          <p:nvPr/>
        </p:nvSpPr>
        <p:spPr>
          <a:xfrm>
            <a:off x="9853613" y="1562100"/>
            <a:ext cx="257175" cy="342900"/>
          </a:xfrm>
          <a:custGeom>
            <a:avLst/>
            <a:gdLst/>
            <a:ahLst/>
            <a:cxnLst/>
            <a:rect l="l" t="t" r="r" b="b"/>
            <a:pathLst>
              <a:path w="257175" h="342900">
                <a:moveTo>
                  <a:pt x="196163" y="257175"/>
                </a:moveTo>
                <a:cubicBezTo>
                  <a:pt x="201052" y="242240"/>
                  <a:pt x="210830" y="228712"/>
                  <a:pt x="221880" y="217058"/>
                </a:cubicBezTo>
                <a:cubicBezTo>
                  <a:pt x="243780" y="194020"/>
                  <a:pt x="257175" y="162878"/>
                  <a:pt x="257175" y="128588"/>
                </a:cubicBezTo>
                <a:cubicBezTo>
                  <a:pt x="257175" y="57596"/>
                  <a:pt x="199579" y="0"/>
                  <a:pt x="128587" y="0"/>
                </a:cubicBezTo>
                <a:cubicBezTo>
                  <a:pt x="57596" y="0"/>
                  <a:pt x="0" y="57596"/>
                  <a:pt x="0" y="128588"/>
                </a:cubicBezTo>
                <a:cubicBezTo>
                  <a:pt x="0" y="162878"/>
                  <a:pt x="13395" y="194020"/>
                  <a:pt x="35295" y="217058"/>
                </a:cubicBezTo>
                <a:cubicBezTo>
                  <a:pt x="46345" y="228712"/>
                  <a:pt x="56190" y="242240"/>
                  <a:pt x="61012" y="257175"/>
                </a:cubicBezTo>
                <a:lnTo>
                  <a:pt x="196096" y="257175"/>
                </a:lnTo>
                <a:close/>
                <a:moveTo>
                  <a:pt x="192881" y="289322"/>
                </a:moveTo>
                <a:lnTo>
                  <a:pt x="64294" y="289322"/>
                </a:lnTo>
                <a:lnTo>
                  <a:pt x="64294" y="300038"/>
                </a:lnTo>
                <a:cubicBezTo>
                  <a:pt x="64294" y="329639"/>
                  <a:pt x="88270" y="353616"/>
                  <a:pt x="117872" y="353616"/>
                </a:cubicBezTo>
                <a:lnTo>
                  <a:pt x="139303" y="353616"/>
                </a:lnTo>
                <a:cubicBezTo>
                  <a:pt x="168905" y="353616"/>
                  <a:pt x="192881" y="329639"/>
                  <a:pt x="192881" y="300038"/>
                </a:cubicBezTo>
                <a:lnTo>
                  <a:pt x="192881" y="289322"/>
                </a:lnTo>
                <a:close/>
                <a:moveTo>
                  <a:pt x="123230" y="75009"/>
                </a:moveTo>
                <a:cubicBezTo>
                  <a:pt x="96575" y="75009"/>
                  <a:pt x="75009" y="96575"/>
                  <a:pt x="75009" y="123230"/>
                </a:cubicBezTo>
                <a:cubicBezTo>
                  <a:pt x="75009" y="132137"/>
                  <a:pt x="67843" y="139303"/>
                  <a:pt x="58936" y="139303"/>
                </a:cubicBezTo>
                <a:cubicBezTo>
                  <a:pt x="50029" y="139303"/>
                  <a:pt x="42863" y="132137"/>
                  <a:pt x="42863" y="123230"/>
                </a:cubicBezTo>
                <a:cubicBezTo>
                  <a:pt x="42863" y="78827"/>
                  <a:pt x="78827" y="42863"/>
                  <a:pt x="123230" y="42863"/>
                </a:cubicBezTo>
                <a:cubicBezTo>
                  <a:pt x="132137" y="42863"/>
                  <a:pt x="139303" y="50029"/>
                  <a:pt x="139303" y="58936"/>
                </a:cubicBezTo>
                <a:cubicBezTo>
                  <a:pt x="139303" y="67843"/>
                  <a:pt x="132137" y="75009"/>
                  <a:pt x="123230" y="75009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8" name="Text 26"/>
          <p:cNvSpPr/>
          <p:nvPr/>
        </p:nvSpPr>
        <p:spPr>
          <a:xfrm>
            <a:off x="8301038" y="2019300"/>
            <a:ext cx="3362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4F1EC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Importance Fondamentale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305800" y="2362200"/>
            <a:ext cx="3352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clarté sur cette distinction est </a:t>
            </a:r>
            <a:r>
              <a:rPr lang="en-US" sz="1200" b="1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indispensable</a:t>
            </a:r>
            <a:r>
              <a:rPr lang="en-US" sz="1200" dirty="0">
                <a:solidFill>
                  <a:srgbClr val="F4F1EC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situer son propre cadre d'analyse en tant que chercheur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53400" y="3448050"/>
            <a:ext cx="3657600" cy="1866900"/>
          </a:xfrm>
          <a:custGeom>
            <a:avLst/>
            <a:gdLst/>
            <a:ahLst/>
            <a:cxnLst/>
            <a:rect l="l" t="t" r="r" b="b"/>
            <a:pathLst>
              <a:path w="3657600" h="1866900">
                <a:moveTo>
                  <a:pt x="0" y="0"/>
                </a:moveTo>
                <a:lnTo>
                  <a:pt x="3657600" y="0"/>
                </a:lnTo>
                <a:lnTo>
                  <a:pt x="3657600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2157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8343900" y="3638550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3F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Objectifs Pédagogiques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371284" y="401955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3" name="Text 31"/>
          <p:cNvSpPr/>
          <p:nvPr/>
        </p:nvSpPr>
        <p:spPr>
          <a:xfrm>
            <a:off x="8586788" y="3981450"/>
            <a:ext cx="2733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Comprendre la distinction fondamentale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371284" y="432435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5" name="Text 33"/>
          <p:cNvSpPr/>
          <p:nvPr/>
        </p:nvSpPr>
        <p:spPr>
          <a:xfrm>
            <a:off x="8586788" y="4286250"/>
            <a:ext cx="2571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Identifier paradigmes et concepts clés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371284" y="462915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7" name="Text 35"/>
          <p:cNvSpPr/>
          <p:nvPr/>
        </p:nvSpPr>
        <p:spPr>
          <a:xfrm>
            <a:off x="8586788" y="4591050"/>
            <a:ext cx="2324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Saisir les débats épistémologiques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371284" y="493395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9" name="Text 37"/>
          <p:cNvSpPr/>
          <p:nvPr/>
        </p:nvSpPr>
        <p:spPr>
          <a:xfrm>
            <a:off x="8586788" y="4895850"/>
            <a:ext cx="2733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Appréhender les tentatives d'articulation</a:t>
            </a:r>
            <a:endParaRPr lang="en-US" sz="1600" dirty="0"/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A1100382-838C-B2BC-9E3A-A1F959594F1F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tudywithmehar.com/730ebe4162ebf0949ad4224bf8e4b531da756285.jpg"/>
          <p:cNvPicPr>
            <a:picLocks noChangeAspect="1"/>
          </p:cNvPicPr>
          <p:nvPr/>
        </p:nvPicPr>
        <p:blipFill>
          <a:blip r:embed="rId3">
            <a:alphaModFix amt="12000"/>
          </a:blip>
          <a:srcRect l="16866" r="1686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A3F4B">
                  <a:alpha val="90000"/>
                </a:srgbClr>
              </a:gs>
              <a:gs pos="100000">
                <a:srgbClr val="8E8273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1626394"/>
            <a:ext cx="2019300" cy="533400"/>
          </a:xfrm>
          <a:custGeom>
            <a:avLst/>
            <a:gdLst/>
            <a:ahLst/>
            <a:cxnLst/>
            <a:rect l="l" t="t" r="r" b="b"/>
            <a:pathLst>
              <a:path w="2019300" h="533400">
                <a:moveTo>
                  <a:pt x="0" y="0"/>
                </a:moveTo>
                <a:lnTo>
                  <a:pt x="2019300" y="0"/>
                </a:lnTo>
                <a:lnTo>
                  <a:pt x="20193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25098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1626394"/>
            <a:ext cx="38100" cy="533400"/>
          </a:xfrm>
          <a:custGeom>
            <a:avLst/>
            <a:gdLst/>
            <a:ahLst/>
            <a:cxnLst/>
            <a:rect l="l" t="t" r="r" b="b"/>
            <a:pathLst>
              <a:path w="38100" h="533400">
                <a:moveTo>
                  <a:pt x="0" y="0"/>
                </a:moveTo>
                <a:lnTo>
                  <a:pt x="38100" y="0"/>
                </a:lnTo>
                <a:lnTo>
                  <a:pt x="381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6" name="Text 3"/>
          <p:cNvSpPr/>
          <p:nvPr/>
        </p:nvSpPr>
        <p:spPr>
          <a:xfrm>
            <a:off x="647700" y="1740694"/>
            <a:ext cx="1657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kern="0" spc="180" dirty="0" err="1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Partie</a:t>
            </a:r>
            <a:r>
              <a:rPr lang="en-US" sz="1800" b="1" kern="0" spc="180" dirty="0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01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388394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L'Approche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Macro-Sociologique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331494"/>
            <a:ext cx="1160145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700" dirty="0">
                <a:solidFill>
                  <a:srgbClr val="C8A97E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Le primat des structures et du tout social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519350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10E3552F-0266-1BD9-3DBC-5931238D8F0C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419100"/>
            <a:ext cx="2762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MACRO-SOCIOLOGIQUE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Fondements et Postulats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333500"/>
            <a:ext cx="11410950" cy="1247775"/>
          </a:xfrm>
          <a:custGeom>
            <a:avLst/>
            <a:gdLst/>
            <a:ahLst/>
            <a:cxnLst/>
            <a:rect l="l" t="t" r="r" b="b"/>
            <a:pathLst>
              <a:path w="11410950" h="1247775">
                <a:moveTo>
                  <a:pt x="0" y="0"/>
                </a:moveTo>
                <a:lnTo>
                  <a:pt x="11410950" y="0"/>
                </a:lnTo>
                <a:lnTo>
                  <a:pt x="1141095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33500"/>
            <a:ext cx="38100" cy="1247775"/>
          </a:xfrm>
          <a:custGeom>
            <a:avLst/>
            <a:gdLst/>
            <a:ahLst/>
            <a:cxnLst/>
            <a:rect l="l" t="t" r="r" b="b"/>
            <a:pathLst>
              <a:path w="38100" h="1247775">
                <a:moveTo>
                  <a:pt x="0" y="0"/>
                </a:moveTo>
                <a:lnTo>
                  <a:pt x="38100" y="0"/>
                </a:lnTo>
                <a:lnTo>
                  <a:pt x="3810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Text 5"/>
          <p:cNvSpPr/>
          <p:nvPr/>
        </p:nvSpPr>
        <p:spPr>
          <a:xfrm>
            <a:off x="647700" y="1485900"/>
            <a:ext cx="11277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Postulat Fondamental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7700" y="1866900"/>
            <a:ext cx="112490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tout social est plus que la somme de ses parties.</a:t>
            </a:r>
            <a:r>
              <a:rPr lang="en-US" sz="135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Cette approche privilégie l'analyse des </a:t>
            </a:r>
            <a:r>
              <a:rPr lang="en-US" sz="1350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systèmes, des structures, des institutions </a:t>
            </a:r>
            <a:r>
              <a:rPr lang="en-US" sz="135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 des déterminismes collectifs qui s'imposent aux individus et orientent leurs conduites.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2767013"/>
            <a:ext cx="5600700" cy="1771650"/>
          </a:xfrm>
          <a:custGeom>
            <a:avLst/>
            <a:gdLst/>
            <a:ahLst/>
            <a:cxnLst/>
            <a:rect l="l" t="t" r="r" b="b"/>
            <a:pathLst>
              <a:path w="5600700" h="1771650">
                <a:moveTo>
                  <a:pt x="0" y="0"/>
                </a:moveTo>
                <a:lnTo>
                  <a:pt x="5600700" y="0"/>
                </a:lnTo>
                <a:lnTo>
                  <a:pt x="5600700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0" name="Shape 8"/>
          <p:cNvSpPr/>
          <p:nvPr/>
        </p:nvSpPr>
        <p:spPr>
          <a:xfrm>
            <a:off x="609600" y="29575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6397" y="156270"/>
                </a:moveTo>
                <a:lnTo>
                  <a:pt x="89855" y="156270"/>
                </a:lnTo>
                <a:cubicBezTo>
                  <a:pt x="91473" y="192267"/>
                  <a:pt x="99454" y="225419"/>
                  <a:pt x="110784" y="249696"/>
                </a:cubicBezTo>
                <a:cubicBezTo>
                  <a:pt x="117146" y="263370"/>
                  <a:pt x="124011" y="273025"/>
                  <a:pt x="130373" y="278941"/>
                </a:cubicBezTo>
                <a:cubicBezTo>
                  <a:pt x="136624" y="284801"/>
                  <a:pt x="140922" y="285750"/>
                  <a:pt x="143154" y="285750"/>
                </a:cubicBezTo>
                <a:cubicBezTo>
                  <a:pt x="145386" y="285750"/>
                  <a:pt x="149684" y="284801"/>
                  <a:pt x="155935" y="278941"/>
                </a:cubicBezTo>
                <a:cubicBezTo>
                  <a:pt x="162297" y="273025"/>
                  <a:pt x="169162" y="263314"/>
                  <a:pt x="175524" y="249696"/>
                </a:cubicBezTo>
                <a:cubicBezTo>
                  <a:pt x="186854" y="225419"/>
                  <a:pt x="194835" y="192267"/>
                  <a:pt x="196453" y="156270"/>
                </a:cubicBezTo>
                <a:close/>
                <a:moveTo>
                  <a:pt x="89799" y="129480"/>
                </a:moveTo>
                <a:lnTo>
                  <a:pt x="196342" y="129480"/>
                </a:lnTo>
                <a:cubicBezTo>
                  <a:pt x="194779" y="93483"/>
                  <a:pt x="186798" y="60331"/>
                  <a:pt x="175468" y="36054"/>
                </a:cubicBezTo>
                <a:cubicBezTo>
                  <a:pt x="169106" y="22436"/>
                  <a:pt x="162241" y="12725"/>
                  <a:pt x="155879" y="6809"/>
                </a:cubicBezTo>
                <a:cubicBezTo>
                  <a:pt x="149628" y="949"/>
                  <a:pt x="145331" y="0"/>
                  <a:pt x="143098" y="0"/>
                </a:cubicBezTo>
                <a:cubicBezTo>
                  <a:pt x="140866" y="0"/>
                  <a:pt x="136568" y="949"/>
                  <a:pt x="130318" y="6809"/>
                </a:cubicBezTo>
                <a:cubicBezTo>
                  <a:pt x="123955" y="12725"/>
                  <a:pt x="117091" y="22436"/>
                  <a:pt x="110728" y="36054"/>
                </a:cubicBezTo>
                <a:cubicBezTo>
                  <a:pt x="99399" y="60331"/>
                  <a:pt x="91418" y="93483"/>
                  <a:pt x="89799" y="129480"/>
                </a:cubicBezTo>
                <a:close/>
                <a:moveTo>
                  <a:pt x="63010" y="129480"/>
                </a:moveTo>
                <a:cubicBezTo>
                  <a:pt x="64963" y="81707"/>
                  <a:pt x="77298" y="37337"/>
                  <a:pt x="95324" y="8204"/>
                </a:cubicBezTo>
                <a:cubicBezTo>
                  <a:pt x="43923" y="26398"/>
                  <a:pt x="6083" y="73223"/>
                  <a:pt x="837" y="129480"/>
                </a:cubicBezTo>
                <a:lnTo>
                  <a:pt x="63010" y="129480"/>
                </a:lnTo>
                <a:close/>
                <a:moveTo>
                  <a:pt x="837" y="156270"/>
                </a:moveTo>
                <a:cubicBezTo>
                  <a:pt x="6083" y="212527"/>
                  <a:pt x="43923" y="259352"/>
                  <a:pt x="95324" y="277546"/>
                </a:cubicBezTo>
                <a:cubicBezTo>
                  <a:pt x="77298" y="248413"/>
                  <a:pt x="64963" y="204043"/>
                  <a:pt x="63010" y="156270"/>
                </a:cubicBezTo>
                <a:lnTo>
                  <a:pt x="837" y="156270"/>
                </a:lnTo>
                <a:close/>
                <a:moveTo>
                  <a:pt x="223186" y="156270"/>
                </a:moveTo>
                <a:cubicBezTo>
                  <a:pt x="221233" y="204043"/>
                  <a:pt x="208899" y="248413"/>
                  <a:pt x="190872" y="277546"/>
                </a:cubicBezTo>
                <a:cubicBezTo>
                  <a:pt x="242274" y="259296"/>
                  <a:pt x="280113" y="212527"/>
                  <a:pt x="285359" y="156270"/>
                </a:cubicBezTo>
                <a:lnTo>
                  <a:pt x="223186" y="156270"/>
                </a:lnTo>
                <a:close/>
                <a:moveTo>
                  <a:pt x="285359" y="129480"/>
                </a:moveTo>
                <a:cubicBezTo>
                  <a:pt x="280113" y="73223"/>
                  <a:pt x="242274" y="26398"/>
                  <a:pt x="190872" y="8204"/>
                </a:cubicBezTo>
                <a:cubicBezTo>
                  <a:pt x="208899" y="37337"/>
                  <a:pt x="221233" y="81707"/>
                  <a:pt x="223186" y="129480"/>
                </a:cubicBezTo>
                <a:lnTo>
                  <a:pt x="285359" y="12948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1" name="Text 9"/>
          <p:cNvSpPr/>
          <p:nvPr/>
        </p:nvSpPr>
        <p:spPr>
          <a:xfrm>
            <a:off x="1042988" y="2967038"/>
            <a:ext cx="828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4F1EC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Ontologie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1500" y="3357563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 de la réalité sociale :</a:t>
            </a:r>
            <a:r>
              <a:rPr lang="en-US" sz="1200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Le social existe comme une </a:t>
            </a: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réalité sui generis</a:t>
            </a:r>
            <a:r>
              <a:rPr lang="en-US" sz="1200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extérieure et contraignante pour les individus.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90550" y="3967163"/>
            <a:ext cx="5200650" cy="381000"/>
          </a:xfrm>
          <a:custGeom>
            <a:avLst/>
            <a:gdLst/>
            <a:ahLst/>
            <a:cxnLst/>
            <a:rect l="l" t="t" r="r" b="b"/>
            <a:pathLst>
              <a:path w="5200650" h="381000">
                <a:moveTo>
                  <a:pt x="0" y="0"/>
                </a:moveTo>
                <a:lnTo>
                  <a:pt x="5200650" y="0"/>
                </a:lnTo>
                <a:lnTo>
                  <a:pt x="52006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4902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590550" y="3967163"/>
            <a:ext cx="38100" cy="381000"/>
          </a:xfrm>
          <a:custGeom>
            <a:avLst/>
            <a:gdLst/>
            <a:ahLst/>
            <a:cxnLst/>
            <a:rect l="l" t="t" r="r" b="b"/>
            <a:pathLst>
              <a:path w="38100" h="381000">
                <a:moveTo>
                  <a:pt x="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5" name="Text 13"/>
          <p:cNvSpPr/>
          <p:nvPr/>
        </p:nvSpPr>
        <p:spPr>
          <a:xfrm>
            <a:off x="762000" y="4043363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Les faits sociaux sont des choses » — Émile DURKHEIM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1000" y="4691063"/>
            <a:ext cx="5600700" cy="1524000"/>
          </a:xfrm>
          <a:custGeom>
            <a:avLst/>
            <a:gdLst/>
            <a:ahLst/>
            <a:cxnLst/>
            <a:rect l="l" t="t" r="r" b="b"/>
            <a:pathLst>
              <a:path w="5600700" h="1524000">
                <a:moveTo>
                  <a:pt x="0" y="0"/>
                </a:moveTo>
                <a:lnTo>
                  <a:pt x="5600700" y="0"/>
                </a:lnTo>
                <a:lnTo>
                  <a:pt x="56007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7" name="Shape 15"/>
          <p:cNvSpPr/>
          <p:nvPr/>
        </p:nvSpPr>
        <p:spPr>
          <a:xfrm>
            <a:off x="609600" y="48815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98227" y="0"/>
                </a:moveTo>
                <a:cubicBezTo>
                  <a:pt x="83437" y="0"/>
                  <a:pt x="71438" y="11999"/>
                  <a:pt x="71438" y="26789"/>
                </a:cubicBezTo>
                <a:lnTo>
                  <a:pt x="71438" y="142875"/>
                </a:lnTo>
                <a:cubicBezTo>
                  <a:pt x="71438" y="157665"/>
                  <a:pt x="83437" y="169664"/>
                  <a:pt x="98227" y="169664"/>
                </a:cubicBezTo>
                <a:lnTo>
                  <a:pt x="133945" y="169664"/>
                </a:lnTo>
                <a:cubicBezTo>
                  <a:pt x="148735" y="169664"/>
                  <a:pt x="160734" y="157665"/>
                  <a:pt x="160734" y="142875"/>
                </a:cubicBezTo>
                <a:lnTo>
                  <a:pt x="160734" y="107156"/>
                </a:lnTo>
                <a:lnTo>
                  <a:pt x="178594" y="107156"/>
                </a:lnTo>
                <a:cubicBezTo>
                  <a:pt x="218052" y="107156"/>
                  <a:pt x="250031" y="139136"/>
                  <a:pt x="250031" y="178594"/>
                </a:cubicBezTo>
                <a:cubicBezTo>
                  <a:pt x="250031" y="218052"/>
                  <a:pt x="218052" y="250031"/>
                  <a:pt x="178594" y="250031"/>
                </a:cubicBezTo>
                <a:lnTo>
                  <a:pt x="17859" y="250031"/>
                </a:lnTo>
                <a:cubicBezTo>
                  <a:pt x="7981" y="250031"/>
                  <a:pt x="0" y="258012"/>
                  <a:pt x="0" y="267891"/>
                </a:cubicBezTo>
                <a:cubicBezTo>
                  <a:pt x="0" y="277769"/>
                  <a:pt x="7981" y="285750"/>
                  <a:pt x="17859" y="285750"/>
                </a:cubicBezTo>
                <a:lnTo>
                  <a:pt x="267891" y="285750"/>
                </a:lnTo>
                <a:cubicBezTo>
                  <a:pt x="277769" y="285750"/>
                  <a:pt x="285750" y="277769"/>
                  <a:pt x="285750" y="267891"/>
                </a:cubicBezTo>
                <a:cubicBezTo>
                  <a:pt x="285750" y="258012"/>
                  <a:pt x="277769" y="250031"/>
                  <a:pt x="267891" y="250031"/>
                </a:cubicBezTo>
                <a:lnTo>
                  <a:pt x="258459" y="250031"/>
                </a:lnTo>
                <a:cubicBezTo>
                  <a:pt x="275425" y="231056"/>
                  <a:pt x="285750" y="206053"/>
                  <a:pt x="285750" y="178594"/>
                </a:cubicBezTo>
                <a:cubicBezTo>
                  <a:pt x="285750" y="119435"/>
                  <a:pt x="237753" y="71438"/>
                  <a:pt x="178594" y="71438"/>
                </a:cubicBezTo>
                <a:lnTo>
                  <a:pt x="160734" y="71438"/>
                </a:lnTo>
                <a:lnTo>
                  <a:pt x="160734" y="26789"/>
                </a:lnTo>
                <a:cubicBezTo>
                  <a:pt x="160734" y="11999"/>
                  <a:pt x="148735" y="0"/>
                  <a:pt x="133945" y="0"/>
                </a:cubicBezTo>
                <a:lnTo>
                  <a:pt x="98227" y="0"/>
                </a:lnTo>
                <a:close/>
                <a:moveTo>
                  <a:pt x="66973" y="196453"/>
                </a:moveTo>
                <a:cubicBezTo>
                  <a:pt x="59550" y="196453"/>
                  <a:pt x="53578" y="202425"/>
                  <a:pt x="53578" y="209848"/>
                </a:cubicBezTo>
                <a:cubicBezTo>
                  <a:pt x="53578" y="217270"/>
                  <a:pt x="59550" y="223242"/>
                  <a:pt x="66973" y="223242"/>
                </a:cubicBezTo>
                <a:lnTo>
                  <a:pt x="165199" y="223242"/>
                </a:lnTo>
                <a:cubicBezTo>
                  <a:pt x="172622" y="223242"/>
                  <a:pt x="178594" y="217270"/>
                  <a:pt x="178594" y="209848"/>
                </a:cubicBezTo>
                <a:cubicBezTo>
                  <a:pt x="178594" y="202425"/>
                  <a:pt x="172622" y="196453"/>
                  <a:pt x="165199" y="196453"/>
                </a:cubicBezTo>
                <a:lnTo>
                  <a:pt x="66973" y="196453"/>
                </a:lnTo>
                <a:close/>
              </a:path>
            </a:pathLst>
          </a:custGeom>
          <a:solidFill>
            <a:srgbClr val="F4F1EC"/>
          </a:solidFill>
          <a:ln/>
        </p:spPr>
      </p:sp>
      <p:sp>
        <p:nvSpPr>
          <p:cNvPr id="18" name="Text 16"/>
          <p:cNvSpPr/>
          <p:nvPr/>
        </p:nvSpPr>
        <p:spPr>
          <a:xfrm>
            <a:off x="1042988" y="4891088"/>
            <a:ext cx="1171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4F1EC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Épistémologie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71500" y="5281613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Démarche de connaissance :</a:t>
            </a:r>
            <a:r>
              <a:rPr lang="en-US" sz="1200" dirty="0">
                <a:solidFill>
                  <a:srgbClr val="F4F1EC"/>
                </a:solidFill>
                <a:highlight>
                  <a:srgbClr val="F4F1EC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Holisme méthodologique </a:t>
            </a:r>
            <a:r>
              <a:rPr lang="en-US" sz="1200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Pour expliquer un phénomène social, il faut le rapporter à des causes sociales de niveau supérieur ou égal.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10300" y="2767013"/>
            <a:ext cx="5600700" cy="3448050"/>
          </a:xfrm>
          <a:custGeom>
            <a:avLst/>
            <a:gdLst/>
            <a:ahLst/>
            <a:cxnLst/>
            <a:rect l="l" t="t" r="r" b="b"/>
            <a:pathLst>
              <a:path w="5600700" h="3448050">
                <a:moveTo>
                  <a:pt x="0" y="0"/>
                </a:moveTo>
                <a:lnTo>
                  <a:pt x="5600700" y="0"/>
                </a:lnTo>
                <a:lnTo>
                  <a:pt x="5600700" y="3448050"/>
                </a:lnTo>
                <a:lnTo>
                  <a:pt x="0" y="344805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12157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424613" y="299561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25016" y="130969"/>
                </a:moveTo>
                <a:cubicBezTo>
                  <a:pt x="161181" y="130969"/>
                  <a:pt x="190500" y="101650"/>
                  <a:pt x="190500" y="65484"/>
                </a:cubicBezTo>
                <a:cubicBezTo>
                  <a:pt x="190500" y="29319"/>
                  <a:pt x="161181" y="0"/>
                  <a:pt x="125016" y="0"/>
                </a:cubicBezTo>
                <a:cubicBezTo>
                  <a:pt x="88850" y="0"/>
                  <a:pt x="59531" y="29319"/>
                  <a:pt x="59531" y="65484"/>
                </a:cubicBezTo>
                <a:cubicBezTo>
                  <a:pt x="59531" y="72442"/>
                  <a:pt x="60610" y="79177"/>
                  <a:pt x="62619" y="85465"/>
                </a:cubicBezTo>
                <a:lnTo>
                  <a:pt x="2604" y="145479"/>
                </a:lnTo>
                <a:cubicBezTo>
                  <a:pt x="930" y="147154"/>
                  <a:pt x="0" y="149423"/>
                  <a:pt x="0" y="151805"/>
                </a:cubicBezTo>
                <a:lnTo>
                  <a:pt x="0" y="181570"/>
                </a:lnTo>
                <a:cubicBezTo>
                  <a:pt x="0" y="186519"/>
                  <a:pt x="3981" y="190500"/>
                  <a:pt x="8930" y="190500"/>
                </a:cubicBezTo>
                <a:lnTo>
                  <a:pt x="38695" y="190500"/>
                </a:lnTo>
                <a:cubicBezTo>
                  <a:pt x="43644" y="190500"/>
                  <a:pt x="47625" y="186519"/>
                  <a:pt x="47625" y="181570"/>
                </a:cubicBezTo>
                <a:lnTo>
                  <a:pt x="47625" y="166688"/>
                </a:lnTo>
                <a:lnTo>
                  <a:pt x="62508" y="166688"/>
                </a:lnTo>
                <a:cubicBezTo>
                  <a:pt x="67456" y="166688"/>
                  <a:pt x="71438" y="162706"/>
                  <a:pt x="71438" y="157758"/>
                </a:cubicBezTo>
                <a:lnTo>
                  <a:pt x="71438" y="142875"/>
                </a:lnTo>
                <a:lnTo>
                  <a:pt x="86320" y="142875"/>
                </a:lnTo>
                <a:cubicBezTo>
                  <a:pt x="88702" y="142875"/>
                  <a:pt x="90971" y="141945"/>
                  <a:pt x="92646" y="140271"/>
                </a:cubicBezTo>
                <a:lnTo>
                  <a:pt x="105035" y="127881"/>
                </a:lnTo>
                <a:cubicBezTo>
                  <a:pt x="111323" y="129890"/>
                  <a:pt x="118058" y="130969"/>
                  <a:pt x="125016" y="130969"/>
                </a:cubicBezTo>
                <a:close/>
                <a:moveTo>
                  <a:pt x="139898" y="35719"/>
                </a:moveTo>
                <a:cubicBezTo>
                  <a:pt x="148112" y="35719"/>
                  <a:pt x="154781" y="42388"/>
                  <a:pt x="154781" y="50602"/>
                </a:cubicBezTo>
                <a:cubicBezTo>
                  <a:pt x="154781" y="58816"/>
                  <a:pt x="148112" y="65484"/>
                  <a:pt x="139898" y="65484"/>
                </a:cubicBezTo>
                <a:cubicBezTo>
                  <a:pt x="131684" y="65484"/>
                  <a:pt x="125016" y="58816"/>
                  <a:pt x="125016" y="50602"/>
                </a:cubicBezTo>
                <a:cubicBezTo>
                  <a:pt x="125016" y="42388"/>
                  <a:pt x="131684" y="35719"/>
                  <a:pt x="139898" y="35719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2" name="Text 20"/>
          <p:cNvSpPr/>
          <p:nvPr/>
        </p:nvSpPr>
        <p:spPr>
          <a:xfrm>
            <a:off x="6638925" y="2957513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Concepts Clés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00800" y="34528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4" name="Text 22"/>
          <p:cNvSpPr/>
          <p:nvPr/>
        </p:nvSpPr>
        <p:spPr>
          <a:xfrm>
            <a:off x="6553200" y="3376613"/>
            <a:ext cx="118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 sociale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9067800" y="34528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6" name="Text 24"/>
          <p:cNvSpPr/>
          <p:nvPr/>
        </p:nvSpPr>
        <p:spPr>
          <a:xfrm>
            <a:off x="9220200" y="3376613"/>
            <a:ext cx="638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Système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00800" y="37957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8" name="Text 26"/>
          <p:cNvSpPr/>
          <p:nvPr/>
        </p:nvSpPr>
        <p:spPr>
          <a:xfrm>
            <a:off x="6553200" y="3719512"/>
            <a:ext cx="733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Institution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067800" y="37957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0" name="Text 28"/>
          <p:cNvSpPr/>
          <p:nvPr/>
        </p:nvSpPr>
        <p:spPr>
          <a:xfrm>
            <a:off x="9220200" y="3719512"/>
            <a:ext cx="647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Fonction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400800" y="41386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2" name="Text 30"/>
          <p:cNvSpPr/>
          <p:nvPr/>
        </p:nvSpPr>
        <p:spPr>
          <a:xfrm>
            <a:off x="6553200" y="4062412"/>
            <a:ext cx="781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Intégration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067800" y="41386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4" name="Text 32"/>
          <p:cNvSpPr/>
          <p:nvPr/>
        </p:nvSpPr>
        <p:spPr>
          <a:xfrm>
            <a:off x="9220200" y="4062412"/>
            <a:ext cx="590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Anomie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400800" y="44815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6" name="Text 34"/>
          <p:cNvSpPr/>
          <p:nvPr/>
        </p:nvSpPr>
        <p:spPr>
          <a:xfrm>
            <a:off x="6553200" y="4405313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Classe sociale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9067800" y="44815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8" name="Text 36"/>
          <p:cNvSpPr/>
          <p:nvPr/>
        </p:nvSpPr>
        <p:spPr>
          <a:xfrm>
            <a:off x="9220200" y="4405313"/>
            <a:ext cx="971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Reproduction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00800" y="48244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0" name="Text 38"/>
          <p:cNvSpPr/>
          <p:nvPr/>
        </p:nvSpPr>
        <p:spPr>
          <a:xfrm>
            <a:off x="6553200" y="4748213"/>
            <a:ext cx="685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Idéologie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067800" y="48244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2" name="Text 40"/>
          <p:cNvSpPr/>
          <p:nvPr/>
        </p:nvSpPr>
        <p:spPr>
          <a:xfrm>
            <a:off x="9220200" y="4748213"/>
            <a:ext cx="581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Pouvoir</a:t>
            </a:r>
            <a:endParaRPr lang="en-US" sz="1600" dirty="0"/>
          </a:p>
        </p:txBody>
      </p:sp>
      <p:sp>
        <p:nvSpPr>
          <p:cNvPr id="43" name="Text 9">
            <a:extLst>
              <a:ext uri="{FF2B5EF4-FFF2-40B4-BE49-F238E27FC236}">
                <a16:creationId xmlns:a16="http://schemas.microsoft.com/office/drawing/2014/main" id="{329902E4-BACA-FF8E-E4FA-C6B61CE06A1D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419100"/>
            <a:ext cx="2762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MACRO-SOCIOLOGIQUE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62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Auteurs Emblématiques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333500"/>
            <a:ext cx="5600700" cy="1562100"/>
          </a:xfrm>
          <a:custGeom>
            <a:avLst/>
            <a:gdLst/>
            <a:ahLst/>
            <a:cxnLst/>
            <a:rect l="l" t="t" r="r" b="b"/>
            <a:pathLst>
              <a:path w="5600700" h="1562100">
                <a:moveTo>
                  <a:pt x="0" y="0"/>
                </a:moveTo>
                <a:lnTo>
                  <a:pt x="5600700" y="0"/>
                </a:lnTo>
                <a:lnTo>
                  <a:pt x="56007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33500"/>
            <a:ext cx="38100" cy="1562100"/>
          </a:xfrm>
          <a:custGeom>
            <a:avLst/>
            <a:gdLst/>
            <a:ahLst/>
            <a:cxnLst/>
            <a:rect l="l" t="t" r="r" b="b"/>
            <a:pathLst>
              <a:path w="38100" h="1562100">
                <a:moveTo>
                  <a:pt x="0" y="0"/>
                </a:moveTo>
                <a:lnTo>
                  <a:pt x="38100" y="0"/>
                </a:lnTo>
                <a:lnTo>
                  <a:pt x="381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7" name="Shape 5"/>
          <p:cNvSpPr/>
          <p:nvPr/>
        </p:nvSpPr>
        <p:spPr>
          <a:xfrm>
            <a:off x="609600" y="14859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8" name="Text 6"/>
          <p:cNvSpPr/>
          <p:nvPr/>
        </p:nvSpPr>
        <p:spPr>
          <a:xfrm>
            <a:off x="552450" y="148590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ED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71600" y="1485900"/>
            <a:ext cx="1514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Émile DURKHEIM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71600" y="1752600"/>
            <a:ext cx="1495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Fonctionnalisme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53653" y="22479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2" name="Text 10"/>
          <p:cNvSpPr/>
          <p:nvPr/>
        </p:nvSpPr>
        <p:spPr>
          <a:xfrm>
            <a:off x="852488" y="2209800"/>
            <a:ext cx="422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Étude des conditions de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l'intégration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de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régulation sociales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53653" y="25527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4" name="Text 12"/>
          <p:cNvSpPr/>
          <p:nvPr/>
        </p:nvSpPr>
        <p:spPr>
          <a:xfrm>
            <a:off x="852488" y="2514600"/>
            <a:ext cx="4362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Explication du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suicide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 des </a:t>
            </a:r>
            <a:r>
              <a:rPr lang="en-US" sz="1200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courants sociaux supra-individuels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210300" y="1333500"/>
            <a:ext cx="5600700" cy="1562100"/>
          </a:xfrm>
          <a:custGeom>
            <a:avLst/>
            <a:gdLst/>
            <a:ahLst/>
            <a:cxnLst/>
            <a:rect l="l" t="t" r="r" b="b"/>
            <a:pathLst>
              <a:path w="5600700" h="1562100">
                <a:moveTo>
                  <a:pt x="0" y="0"/>
                </a:moveTo>
                <a:lnTo>
                  <a:pt x="5600700" y="0"/>
                </a:lnTo>
                <a:lnTo>
                  <a:pt x="56007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210300" y="1333500"/>
            <a:ext cx="38100" cy="1562100"/>
          </a:xfrm>
          <a:custGeom>
            <a:avLst/>
            <a:gdLst/>
            <a:ahLst/>
            <a:cxnLst/>
            <a:rect l="l" t="t" r="r" b="b"/>
            <a:pathLst>
              <a:path w="38100" h="1562100">
                <a:moveTo>
                  <a:pt x="0" y="0"/>
                </a:moveTo>
                <a:lnTo>
                  <a:pt x="38100" y="0"/>
                </a:lnTo>
                <a:lnTo>
                  <a:pt x="381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7" name="Shape 15"/>
          <p:cNvSpPr/>
          <p:nvPr/>
        </p:nvSpPr>
        <p:spPr>
          <a:xfrm>
            <a:off x="6419850" y="14859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8" name="Text 16"/>
          <p:cNvSpPr/>
          <p:nvPr/>
        </p:nvSpPr>
        <p:spPr>
          <a:xfrm>
            <a:off x="6362700" y="148590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KM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81850" y="1485900"/>
            <a:ext cx="1628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Karl MARX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181850" y="1752600"/>
            <a:ext cx="1609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Matérialisme historique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463903" y="22479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2" name="Text 20"/>
          <p:cNvSpPr/>
          <p:nvPr/>
        </p:nvSpPr>
        <p:spPr>
          <a:xfrm>
            <a:off x="6662738" y="2209800"/>
            <a:ext cx="3990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Analyse des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modes de production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des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rapports de classe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63903" y="25527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4" name="Text 22"/>
          <p:cNvSpPr/>
          <p:nvPr/>
        </p:nvSpPr>
        <p:spPr>
          <a:xfrm>
            <a:off x="6662738" y="2514600"/>
            <a:ext cx="3181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r>
              <a:rPr lang="en-US" sz="1200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lutte des classes 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 moteur de l'histoire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00050" y="3048000"/>
            <a:ext cx="5600700" cy="1562100"/>
          </a:xfrm>
          <a:custGeom>
            <a:avLst/>
            <a:gdLst/>
            <a:ahLst/>
            <a:cxnLst/>
            <a:rect l="l" t="t" r="r" b="b"/>
            <a:pathLst>
              <a:path w="5600700" h="1562100">
                <a:moveTo>
                  <a:pt x="0" y="0"/>
                </a:moveTo>
                <a:lnTo>
                  <a:pt x="5600700" y="0"/>
                </a:lnTo>
                <a:lnTo>
                  <a:pt x="56007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00050" y="3048000"/>
            <a:ext cx="38100" cy="1562100"/>
          </a:xfrm>
          <a:custGeom>
            <a:avLst/>
            <a:gdLst/>
            <a:ahLst/>
            <a:cxnLst/>
            <a:rect l="l" t="t" r="r" b="b"/>
            <a:pathLst>
              <a:path w="38100" h="1562100">
                <a:moveTo>
                  <a:pt x="0" y="0"/>
                </a:moveTo>
                <a:lnTo>
                  <a:pt x="38100" y="0"/>
                </a:lnTo>
                <a:lnTo>
                  <a:pt x="381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7" name="Shape 25"/>
          <p:cNvSpPr/>
          <p:nvPr/>
        </p:nvSpPr>
        <p:spPr>
          <a:xfrm>
            <a:off x="609600" y="3200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8" name="Text 26"/>
          <p:cNvSpPr/>
          <p:nvPr/>
        </p:nvSpPr>
        <p:spPr>
          <a:xfrm>
            <a:off x="552450" y="320040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TP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71600" y="3200400"/>
            <a:ext cx="1857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Talcott PARSONS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71600" y="3467100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Structural-fonctionnalisme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53653" y="39624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2" name="Text 30"/>
          <p:cNvSpPr/>
          <p:nvPr/>
        </p:nvSpPr>
        <p:spPr>
          <a:xfrm>
            <a:off x="852488" y="3924300"/>
            <a:ext cx="393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Modèle du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système social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de ses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impératifs fonctionnels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53653" y="42672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4" name="Text 32"/>
          <p:cNvSpPr/>
          <p:nvPr/>
        </p:nvSpPr>
        <p:spPr>
          <a:xfrm>
            <a:off x="852488" y="4229100"/>
            <a:ext cx="3724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modèle </a:t>
            </a:r>
            <a:r>
              <a:rPr lang="en-US" sz="1200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AGIL 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(Adaptation, Goal, Integration, Latency)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10300" y="3048000"/>
            <a:ext cx="5600700" cy="1562100"/>
          </a:xfrm>
          <a:custGeom>
            <a:avLst/>
            <a:gdLst/>
            <a:ahLst/>
            <a:cxnLst/>
            <a:rect l="l" t="t" r="r" b="b"/>
            <a:pathLst>
              <a:path w="5600700" h="1562100">
                <a:moveTo>
                  <a:pt x="0" y="0"/>
                </a:moveTo>
                <a:lnTo>
                  <a:pt x="5600700" y="0"/>
                </a:lnTo>
                <a:lnTo>
                  <a:pt x="56007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210300" y="3048000"/>
            <a:ext cx="38100" cy="1562100"/>
          </a:xfrm>
          <a:custGeom>
            <a:avLst/>
            <a:gdLst/>
            <a:ahLst/>
            <a:cxnLst/>
            <a:rect l="l" t="t" r="r" b="b"/>
            <a:pathLst>
              <a:path w="38100" h="1562100">
                <a:moveTo>
                  <a:pt x="0" y="0"/>
                </a:moveTo>
                <a:lnTo>
                  <a:pt x="38100" y="0"/>
                </a:lnTo>
                <a:lnTo>
                  <a:pt x="381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7" name="Shape 35"/>
          <p:cNvSpPr/>
          <p:nvPr/>
        </p:nvSpPr>
        <p:spPr>
          <a:xfrm>
            <a:off x="6419850" y="3200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8" name="Text 36"/>
          <p:cNvSpPr/>
          <p:nvPr/>
        </p:nvSpPr>
        <p:spPr>
          <a:xfrm>
            <a:off x="6362700" y="320040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PB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181850" y="3200400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Pierre BOURDIEU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181850" y="346710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Théorie des champs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63903" y="39624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42" name="Text 40"/>
          <p:cNvSpPr/>
          <p:nvPr/>
        </p:nvSpPr>
        <p:spPr>
          <a:xfrm>
            <a:off x="6662738" y="3924300"/>
            <a:ext cx="417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Analyse des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champs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comme </a:t>
            </a:r>
            <a:r>
              <a:rPr lang="en-US" sz="1200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structures objectives de relations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463903" y="42672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44" name="Text 42"/>
          <p:cNvSpPr/>
          <p:nvPr/>
        </p:nvSpPr>
        <p:spPr>
          <a:xfrm>
            <a:off x="6662738" y="422910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Articulation entre structures et pratiques individuelles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81000" y="4762500"/>
            <a:ext cx="11430000" cy="1219200"/>
          </a:xfrm>
          <a:custGeom>
            <a:avLst/>
            <a:gdLst/>
            <a:ahLst/>
            <a:cxnLst/>
            <a:rect l="l" t="t" r="r" b="b"/>
            <a:pathLst>
              <a:path w="11430000" h="1219200">
                <a:moveTo>
                  <a:pt x="0" y="0"/>
                </a:moveTo>
                <a:lnTo>
                  <a:pt x="11430000" y="0"/>
                </a:lnTo>
                <a:lnTo>
                  <a:pt x="114300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595313" y="50006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85725" y="58936"/>
                </a:moveTo>
                <a:cubicBezTo>
                  <a:pt x="79798" y="58936"/>
                  <a:pt x="75009" y="63724"/>
                  <a:pt x="75009" y="69652"/>
                </a:cubicBezTo>
                <a:cubicBezTo>
                  <a:pt x="75009" y="74105"/>
                  <a:pt x="71426" y="77688"/>
                  <a:pt x="66973" y="77688"/>
                </a:cubicBezTo>
                <a:cubicBezTo>
                  <a:pt x="62519" y="77688"/>
                  <a:pt x="58936" y="74105"/>
                  <a:pt x="58936" y="69652"/>
                </a:cubicBezTo>
                <a:cubicBezTo>
                  <a:pt x="58936" y="54851"/>
                  <a:pt x="70924" y="42863"/>
                  <a:pt x="85725" y="42863"/>
                </a:cubicBezTo>
                <a:cubicBezTo>
                  <a:pt x="100526" y="42863"/>
                  <a:pt x="112514" y="54851"/>
                  <a:pt x="112514" y="69652"/>
                </a:cubicBezTo>
                <a:cubicBezTo>
                  <a:pt x="112514" y="85457"/>
                  <a:pt x="100459" y="92154"/>
                  <a:pt x="93762" y="94599"/>
                </a:cubicBezTo>
                <a:lnTo>
                  <a:pt x="93762" y="95871"/>
                </a:lnTo>
                <a:cubicBezTo>
                  <a:pt x="93762" y="100325"/>
                  <a:pt x="90179" y="103908"/>
                  <a:pt x="85725" y="103908"/>
                </a:cubicBezTo>
                <a:cubicBezTo>
                  <a:pt x="81271" y="103908"/>
                  <a:pt x="77688" y="100325"/>
                  <a:pt x="77688" y="95871"/>
                </a:cubicBezTo>
                <a:lnTo>
                  <a:pt x="77688" y="93159"/>
                </a:lnTo>
                <a:cubicBezTo>
                  <a:pt x="77688" y="86294"/>
                  <a:pt x="82644" y="81372"/>
                  <a:pt x="87768" y="79697"/>
                </a:cubicBezTo>
                <a:cubicBezTo>
                  <a:pt x="89911" y="78994"/>
                  <a:pt x="92188" y="77856"/>
                  <a:pt x="93862" y="76248"/>
                </a:cubicBezTo>
                <a:cubicBezTo>
                  <a:pt x="95302" y="74842"/>
                  <a:pt x="96441" y="72900"/>
                  <a:pt x="96441" y="69685"/>
                </a:cubicBezTo>
                <a:cubicBezTo>
                  <a:pt x="96441" y="63758"/>
                  <a:pt x="91652" y="58969"/>
                  <a:pt x="85725" y="58969"/>
                </a:cubicBezTo>
                <a:close/>
                <a:moveTo>
                  <a:pt x="75009" y="123230"/>
                </a:moveTo>
                <a:cubicBezTo>
                  <a:pt x="75009" y="117316"/>
                  <a:pt x="79811" y="112514"/>
                  <a:pt x="85725" y="112514"/>
                </a:cubicBezTo>
                <a:cubicBezTo>
                  <a:pt x="91639" y="112514"/>
                  <a:pt x="96441" y="117316"/>
                  <a:pt x="96441" y="123230"/>
                </a:cubicBezTo>
                <a:cubicBezTo>
                  <a:pt x="96441" y="129144"/>
                  <a:pt x="91639" y="133945"/>
                  <a:pt x="85725" y="133945"/>
                </a:cubicBezTo>
                <a:cubicBezTo>
                  <a:pt x="79811" y="133945"/>
                  <a:pt x="75009" y="129144"/>
                  <a:pt x="75009" y="12323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7" name="Text 45"/>
          <p:cNvSpPr/>
          <p:nvPr/>
        </p:nvSpPr>
        <p:spPr>
          <a:xfrm>
            <a:off x="790575" y="4953000"/>
            <a:ext cx="10915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Questions Typiques de Recherche Macro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61975" y="537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9" name="Text 47"/>
          <p:cNvSpPr/>
          <p:nvPr/>
        </p:nvSpPr>
        <p:spPr>
          <a:xfrm>
            <a:off x="784721" y="5334000"/>
            <a:ext cx="3448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Comment les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structures économiques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déterminent-elles les inégalités ?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310063" y="537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51" name="Text 49"/>
          <p:cNvSpPr/>
          <p:nvPr/>
        </p:nvSpPr>
        <p:spPr>
          <a:xfrm>
            <a:off x="4546699" y="5334000"/>
            <a:ext cx="3419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Quelle est la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fonction du système éducatif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la société ?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053387" y="537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53" name="Text 51"/>
          <p:cNvSpPr/>
          <p:nvPr/>
        </p:nvSpPr>
        <p:spPr>
          <a:xfrm>
            <a:off x="8295283" y="5334000"/>
            <a:ext cx="34004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Comment se forment et agissent les </a:t>
            </a:r>
            <a:r>
              <a:rPr lang="en-US" sz="1200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classes sociales</a:t>
            </a:r>
            <a:r>
              <a:rPr lang="en-US" sz="1200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?</a:t>
            </a:r>
            <a:endParaRPr lang="en-US" sz="1600" dirty="0"/>
          </a:p>
        </p:txBody>
      </p:sp>
      <p:sp>
        <p:nvSpPr>
          <p:cNvPr id="54" name="Text 9">
            <a:extLst>
              <a:ext uri="{FF2B5EF4-FFF2-40B4-BE49-F238E27FC236}">
                <a16:creationId xmlns:a16="http://schemas.microsoft.com/office/drawing/2014/main" id="{1A342471-80C4-5B7A-552E-287EAF77CCEE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openoregon.pressbooks.pub/bdedb5c89b61d442957eb04a9c60724cbb589075.jpg"/>
          <p:cNvPicPr>
            <a:picLocks noChangeAspect="1"/>
          </p:cNvPicPr>
          <p:nvPr/>
        </p:nvPicPr>
        <p:blipFill>
          <a:blip r:embed="rId3">
            <a:alphaModFix amt="12000"/>
          </a:blip>
          <a:srcRect t="31241" b="3124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E8273">
                  <a:alpha val="90000"/>
                </a:srgbClr>
              </a:gs>
              <a:gs pos="100000">
                <a:srgbClr val="3A3F4B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1626394"/>
            <a:ext cx="2066925" cy="533400"/>
          </a:xfrm>
          <a:custGeom>
            <a:avLst/>
            <a:gdLst/>
            <a:ahLst/>
            <a:cxnLst/>
            <a:rect l="l" t="t" r="r" b="b"/>
            <a:pathLst>
              <a:path w="2066925" h="533400">
                <a:moveTo>
                  <a:pt x="0" y="0"/>
                </a:moveTo>
                <a:lnTo>
                  <a:pt x="2066925" y="0"/>
                </a:lnTo>
                <a:lnTo>
                  <a:pt x="2066925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25098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1626394"/>
            <a:ext cx="38100" cy="533400"/>
          </a:xfrm>
          <a:custGeom>
            <a:avLst/>
            <a:gdLst/>
            <a:ahLst/>
            <a:cxnLst/>
            <a:rect l="l" t="t" r="r" b="b"/>
            <a:pathLst>
              <a:path w="38100" h="533400">
                <a:moveTo>
                  <a:pt x="0" y="0"/>
                </a:moveTo>
                <a:lnTo>
                  <a:pt x="38100" y="0"/>
                </a:lnTo>
                <a:lnTo>
                  <a:pt x="381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6" name="Text 3"/>
          <p:cNvSpPr/>
          <p:nvPr/>
        </p:nvSpPr>
        <p:spPr>
          <a:xfrm>
            <a:off x="647700" y="1740694"/>
            <a:ext cx="1704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kern="0" spc="180" dirty="0" err="1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Partie</a:t>
            </a:r>
            <a:r>
              <a:rPr lang="en-US" sz="1800" b="1" kern="0" spc="180" dirty="0">
                <a:solidFill>
                  <a:srgbClr val="C8A97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02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388394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L'Approche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Micro-Sociologique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331494"/>
            <a:ext cx="1160145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700" dirty="0">
                <a:solidFill>
                  <a:srgbClr val="C8A97E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Le primat de l'action et de l'interaction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519350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F551BD14-F0DF-9E58-27D4-EAA2EE298AEF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598" y="347598"/>
            <a:ext cx="69520" cy="278078"/>
          </a:xfrm>
          <a:custGeom>
            <a:avLst/>
            <a:gdLst/>
            <a:ahLst/>
            <a:cxnLst/>
            <a:rect l="l" t="t" r="r" b="b"/>
            <a:pathLst>
              <a:path w="69520" h="278078">
                <a:moveTo>
                  <a:pt x="0" y="0"/>
                </a:moveTo>
                <a:lnTo>
                  <a:pt x="69520" y="0"/>
                </a:lnTo>
                <a:lnTo>
                  <a:pt x="69520" y="278078"/>
                </a:lnTo>
                <a:lnTo>
                  <a:pt x="0" y="278078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" name="Text 1"/>
          <p:cNvSpPr/>
          <p:nvPr/>
        </p:nvSpPr>
        <p:spPr>
          <a:xfrm>
            <a:off x="521397" y="382358"/>
            <a:ext cx="2467946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kern="0" spc="55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MICRO-SOCIOLOGIQUE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7598" y="695196"/>
            <a:ext cx="11653223" cy="347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3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Fondements et Postulats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4978" y="1216593"/>
            <a:ext cx="11479424" cy="1138383"/>
          </a:xfrm>
          <a:custGeom>
            <a:avLst/>
            <a:gdLst/>
            <a:ahLst/>
            <a:cxnLst/>
            <a:rect l="l" t="t" r="r" b="b"/>
            <a:pathLst>
              <a:path w="11479424" h="1138383">
                <a:moveTo>
                  <a:pt x="0" y="0"/>
                </a:moveTo>
                <a:lnTo>
                  <a:pt x="11479424" y="0"/>
                </a:lnTo>
                <a:lnTo>
                  <a:pt x="11479424" y="1138383"/>
                </a:lnTo>
                <a:lnTo>
                  <a:pt x="0" y="1138383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64978" y="1216593"/>
            <a:ext cx="34760" cy="1138383"/>
          </a:xfrm>
          <a:custGeom>
            <a:avLst/>
            <a:gdLst/>
            <a:ahLst/>
            <a:cxnLst/>
            <a:rect l="l" t="t" r="r" b="b"/>
            <a:pathLst>
              <a:path w="34760" h="1138383">
                <a:moveTo>
                  <a:pt x="0" y="0"/>
                </a:moveTo>
                <a:lnTo>
                  <a:pt x="34760" y="0"/>
                </a:lnTo>
                <a:lnTo>
                  <a:pt x="34760" y="1138383"/>
                </a:lnTo>
                <a:lnTo>
                  <a:pt x="0" y="1138383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7" name="Text 5"/>
          <p:cNvSpPr/>
          <p:nvPr/>
        </p:nvSpPr>
        <p:spPr>
          <a:xfrm>
            <a:off x="590917" y="1355632"/>
            <a:ext cx="11357765" cy="278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Postulat Fondamental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90917" y="1703230"/>
            <a:ext cx="11331695" cy="512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phénomènes sociaux </a:t>
            </a:r>
            <a:r>
              <a:rPr lang="en-US" sz="1232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émergent des actions, interactions et significations</a:t>
            </a:r>
            <a:r>
              <a:rPr lang="en-US" sz="123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produites par les individus en situation. Cette approche met l'accent sur </a:t>
            </a:r>
            <a:r>
              <a:rPr lang="en-US" sz="1232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l'agency </a:t>
            </a:r>
            <a:r>
              <a:rPr lang="en-US" sz="1232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(capacité d'agir), la construction négociée de la réalité et les processus quotidiens.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47598" y="2524431"/>
            <a:ext cx="5639778" cy="1164453"/>
          </a:xfrm>
          <a:custGeom>
            <a:avLst/>
            <a:gdLst/>
            <a:ahLst/>
            <a:cxnLst/>
            <a:rect l="l" t="t" r="r" b="b"/>
            <a:pathLst>
              <a:path w="5639778" h="1164453">
                <a:moveTo>
                  <a:pt x="0" y="0"/>
                </a:moveTo>
                <a:lnTo>
                  <a:pt x="5639778" y="0"/>
                </a:lnTo>
                <a:lnTo>
                  <a:pt x="5639778" y="1164453"/>
                </a:lnTo>
                <a:lnTo>
                  <a:pt x="0" y="1164453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0" name="Shape 8"/>
          <p:cNvSpPr/>
          <p:nvPr/>
        </p:nvSpPr>
        <p:spPr>
          <a:xfrm>
            <a:off x="523569" y="2698230"/>
            <a:ext cx="325873" cy="260699"/>
          </a:xfrm>
          <a:custGeom>
            <a:avLst/>
            <a:gdLst/>
            <a:ahLst/>
            <a:cxnLst/>
            <a:rect l="l" t="t" r="r" b="b"/>
            <a:pathLst>
              <a:path w="325873" h="260699">
                <a:moveTo>
                  <a:pt x="162937" y="8147"/>
                </a:moveTo>
                <a:cubicBezTo>
                  <a:pt x="192163" y="8147"/>
                  <a:pt x="215891" y="31875"/>
                  <a:pt x="215891" y="61101"/>
                </a:cubicBezTo>
                <a:cubicBezTo>
                  <a:pt x="215891" y="90328"/>
                  <a:pt x="192163" y="114056"/>
                  <a:pt x="162937" y="114056"/>
                </a:cubicBezTo>
                <a:cubicBezTo>
                  <a:pt x="133710" y="114056"/>
                  <a:pt x="109982" y="90328"/>
                  <a:pt x="109982" y="61101"/>
                </a:cubicBezTo>
                <a:cubicBezTo>
                  <a:pt x="109982" y="31875"/>
                  <a:pt x="133710" y="8147"/>
                  <a:pt x="162937" y="8147"/>
                </a:cubicBezTo>
                <a:close/>
                <a:moveTo>
                  <a:pt x="48881" y="44808"/>
                </a:moveTo>
                <a:cubicBezTo>
                  <a:pt x="69115" y="44808"/>
                  <a:pt x="85542" y="61235"/>
                  <a:pt x="85542" y="81468"/>
                </a:cubicBezTo>
                <a:cubicBezTo>
                  <a:pt x="85542" y="101702"/>
                  <a:pt x="69115" y="118129"/>
                  <a:pt x="48881" y="118129"/>
                </a:cubicBezTo>
                <a:cubicBezTo>
                  <a:pt x="28647" y="118129"/>
                  <a:pt x="12220" y="101702"/>
                  <a:pt x="12220" y="81468"/>
                </a:cubicBezTo>
                <a:cubicBezTo>
                  <a:pt x="12220" y="61235"/>
                  <a:pt x="28647" y="44808"/>
                  <a:pt x="48881" y="44808"/>
                </a:cubicBezTo>
                <a:close/>
                <a:moveTo>
                  <a:pt x="0" y="211818"/>
                </a:moveTo>
                <a:cubicBezTo>
                  <a:pt x="0" y="175819"/>
                  <a:pt x="29176" y="146643"/>
                  <a:pt x="65175" y="146643"/>
                </a:cubicBezTo>
                <a:cubicBezTo>
                  <a:pt x="71692" y="146643"/>
                  <a:pt x="78006" y="147610"/>
                  <a:pt x="83963" y="149392"/>
                </a:cubicBezTo>
                <a:cubicBezTo>
                  <a:pt x="67211" y="168130"/>
                  <a:pt x="57028" y="192876"/>
                  <a:pt x="57028" y="219964"/>
                </a:cubicBezTo>
                <a:lnTo>
                  <a:pt x="57028" y="228111"/>
                </a:lnTo>
                <a:cubicBezTo>
                  <a:pt x="57028" y="233916"/>
                  <a:pt x="58250" y="239415"/>
                  <a:pt x="60439" y="244405"/>
                </a:cubicBezTo>
                <a:lnTo>
                  <a:pt x="16294" y="244405"/>
                </a:lnTo>
                <a:cubicBezTo>
                  <a:pt x="7281" y="244405"/>
                  <a:pt x="0" y="237124"/>
                  <a:pt x="0" y="228111"/>
                </a:cubicBezTo>
                <a:lnTo>
                  <a:pt x="0" y="211818"/>
                </a:lnTo>
                <a:close/>
                <a:moveTo>
                  <a:pt x="265434" y="244405"/>
                </a:moveTo>
                <a:cubicBezTo>
                  <a:pt x="267623" y="239415"/>
                  <a:pt x="268845" y="233916"/>
                  <a:pt x="268845" y="228111"/>
                </a:cubicBezTo>
                <a:lnTo>
                  <a:pt x="268845" y="219964"/>
                </a:lnTo>
                <a:cubicBezTo>
                  <a:pt x="268845" y="192876"/>
                  <a:pt x="258662" y="168130"/>
                  <a:pt x="241910" y="149392"/>
                </a:cubicBezTo>
                <a:cubicBezTo>
                  <a:pt x="247867" y="147610"/>
                  <a:pt x="254181" y="146643"/>
                  <a:pt x="260699" y="146643"/>
                </a:cubicBezTo>
                <a:cubicBezTo>
                  <a:pt x="296697" y="146643"/>
                  <a:pt x="325873" y="175819"/>
                  <a:pt x="325873" y="211818"/>
                </a:cubicBezTo>
                <a:lnTo>
                  <a:pt x="325873" y="228111"/>
                </a:lnTo>
                <a:cubicBezTo>
                  <a:pt x="325873" y="237124"/>
                  <a:pt x="318592" y="244405"/>
                  <a:pt x="309579" y="244405"/>
                </a:cubicBezTo>
                <a:lnTo>
                  <a:pt x="265434" y="244405"/>
                </a:lnTo>
                <a:close/>
                <a:moveTo>
                  <a:pt x="240331" y="81468"/>
                </a:moveTo>
                <a:cubicBezTo>
                  <a:pt x="240331" y="61235"/>
                  <a:pt x="256759" y="44808"/>
                  <a:pt x="276992" y="44808"/>
                </a:cubicBezTo>
                <a:cubicBezTo>
                  <a:pt x="297226" y="44808"/>
                  <a:pt x="313653" y="61235"/>
                  <a:pt x="313653" y="81468"/>
                </a:cubicBezTo>
                <a:cubicBezTo>
                  <a:pt x="313653" y="101702"/>
                  <a:pt x="297226" y="118129"/>
                  <a:pt x="276992" y="118129"/>
                </a:cubicBezTo>
                <a:cubicBezTo>
                  <a:pt x="256759" y="118129"/>
                  <a:pt x="240331" y="101702"/>
                  <a:pt x="240331" y="81468"/>
                </a:cubicBezTo>
                <a:close/>
                <a:moveTo>
                  <a:pt x="81468" y="219964"/>
                </a:moveTo>
                <a:cubicBezTo>
                  <a:pt x="81468" y="174953"/>
                  <a:pt x="117925" y="138496"/>
                  <a:pt x="162937" y="138496"/>
                </a:cubicBezTo>
                <a:cubicBezTo>
                  <a:pt x="207948" y="138496"/>
                  <a:pt x="244405" y="174953"/>
                  <a:pt x="244405" y="219964"/>
                </a:cubicBezTo>
                <a:lnTo>
                  <a:pt x="244405" y="228111"/>
                </a:lnTo>
                <a:cubicBezTo>
                  <a:pt x="244405" y="237124"/>
                  <a:pt x="237124" y="244405"/>
                  <a:pt x="228111" y="244405"/>
                </a:cubicBezTo>
                <a:lnTo>
                  <a:pt x="97762" y="244405"/>
                </a:lnTo>
                <a:cubicBezTo>
                  <a:pt x="88750" y="244405"/>
                  <a:pt x="81468" y="237124"/>
                  <a:pt x="81468" y="228111"/>
                </a:cubicBezTo>
                <a:lnTo>
                  <a:pt x="81468" y="219964"/>
                </a:lnTo>
                <a:close/>
              </a:path>
            </a:pathLst>
          </a:custGeom>
          <a:solidFill>
            <a:srgbClr val="F4F1EC"/>
          </a:solidFill>
          <a:ln/>
        </p:spPr>
      </p:sp>
      <p:sp>
        <p:nvSpPr>
          <p:cNvPr id="11" name="Text 9"/>
          <p:cNvSpPr/>
          <p:nvPr/>
        </p:nvSpPr>
        <p:spPr>
          <a:xfrm>
            <a:off x="951550" y="2706919"/>
            <a:ext cx="756026" cy="24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9" b="1" dirty="0">
                <a:solidFill>
                  <a:srgbClr val="F4F1EC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Ontologie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1397" y="3063207"/>
            <a:ext cx="5361699" cy="451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5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 de la réalité sociale :</a:t>
            </a:r>
            <a:r>
              <a:rPr lang="en-US" sz="1095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La réalité sociale est le </a:t>
            </a:r>
            <a:r>
              <a:rPr lang="en-US" sz="1095" dirty="0">
                <a:solidFill>
                  <a:srgbClr val="F4F1EC"/>
                </a:solidFill>
                <a:highlight>
                  <a:srgbClr val="F4F1EC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produit continu des actions et interactions individuelles </a:t>
            </a:r>
            <a:r>
              <a:rPr lang="en-US" sz="1095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Elle est construite, interprétée et négociée.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47598" y="3827923"/>
            <a:ext cx="5639778" cy="1390392"/>
          </a:xfrm>
          <a:custGeom>
            <a:avLst/>
            <a:gdLst/>
            <a:ahLst/>
            <a:cxnLst/>
            <a:rect l="l" t="t" r="r" b="b"/>
            <a:pathLst>
              <a:path w="5639778" h="1390392">
                <a:moveTo>
                  <a:pt x="0" y="0"/>
                </a:moveTo>
                <a:lnTo>
                  <a:pt x="5639778" y="0"/>
                </a:lnTo>
                <a:lnTo>
                  <a:pt x="5639778" y="1390392"/>
                </a:lnTo>
                <a:lnTo>
                  <a:pt x="0" y="1390392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14" name="Shape 12"/>
          <p:cNvSpPr/>
          <p:nvPr/>
        </p:nvSpPr>
        <p:spPr>
          <a:xfrm>
            <a:off x="556157" y="4001722"/>
            <a:ext cx="260699" cy="260699"/>
          </a:xfrm>
          <a:custGeom>
            <a:avLst/>
            <a:gdLst/>
            <a:ahLst/>
            <a:cxnLst/>
            <a:rect l="l" t="t" r="r" b="b"/>
            <a:pathLst>
              <a:path w="260699" h="260699">
                <a:moveTo>
                  <a:pt x="211818" y="105909"/>
                </a:moveTo>
                <a:cubicBezTo>
                  <a:pt x="211818" y="129280"/>
                  <a:pt x="204231" y="150869"/>
                  <a:pt x="191450" y="168385"/>
                </a:cubicBezTo>
                <a:lnTo>
                  <a:pt x="255912" y="232897"/>
                </a:lnTo>
                <a:cubicBezTo>
                  <a:pt x="262277" y="239262"/>
                  <a:pt x="262277" y="249598"/>
                  <a:pt x="255912" y="255963"/>
                </a:cubicBezTo>
                <a:cubicBezTo>
                  <a:pt x="249548" y="262328"/>
                  <a:pt x="239211" y="262328"/>
                  <a:pt x="232847" y="255963"/>
                </a:cubicBezTo>
                <a:lnTo>
                  <a:pt x="168385" y="191450"/>
                </a:lnTo>
                <a:cubicBezTo>
                  <a:pt x="150869" y="204231"/>
                  <a:pt x="129280" y="211818"/>
                  <a:pt x="105909" y="211818"/>
                </a:cubicBezTo>
                <a:cubicBezTo>
                  <a:pt x="47404" y="211818"/>
                  <a:pt x="0" y="164413"/>
                  <a:pt x="0" y="105909"/>
                </a:cubicBezTo>
                <a:cubicBezTo>
                  <a:pt x="0" y="47404"/>
                  <a:pt x="47404" y="0"/>
                  <a:pt x="105909" y="0"/>
                </a:cubicBezTo>
                <a:cubicBezTo>
                  <a:pt x="164413" y="0"/>
                  <a:pt x="211818" y="47404"/>
                  <a:pt x="211818" y="105909"/>
                </a:cubicBezTo>
                <a:close/>
                <a:moveTo>
                  <a:pt x="105909" y="179230"/>
                </a:moveTo>
                <a:cubicBezTo>
                  <a:pt x="146376" y="179230"/>
                  <a:pt x="179230" y="146376"/>
                  <a:pt x="179230" y="105909"/>
                </a:cubicBezTo>
                <a:cubicBezTo>
                  <a:pt x="179230" y="65442"/>
                  <a:pt x="146376" y="32587"/>
                  <a:pt x="105909" y="32587"/>
                </a:cubicBezTo>
                <a:cubicBezTo>
                  <a:pt x="65442" y="32587"/>
                  <a:pt x="32587" y="65442"/>
                  <a:pt x="32587" y="105909"/>
                </a:cubicBezTo>
                <a:cubicBezTo>
                  <a:pt x="32587" y="146376"/>
                  <a:pt x="65442" y="179230"/>
                  <a:pt x="105909" y="17923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5" name="Text 13"/>
          <p:cNvSpPr/>
          <p:nvPr/>
        </p:nvSpPr>
        <p:spPr>
          <a:xfrm>
            <a:off x="951550" y="4010412"/>
            <a:ext cx="1068864" cy="24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9" b="1" dirty="0">
                <a:solidFill>
                  <a:srgbClr val="F4F1EC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Épistémologie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21397" y="4366700"/>
            <a:ext cx="5361699" cy="677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5" b="1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Démarche de connaissance :</a:t>
            </a:r>
            <a:r>
              <a:rPr lang="en-US" sz="1095" dirty="0">
                <a:solidFill>
                  <a:srgbClr val="F4F1EC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Individualisme méthodologique </a:t>
            </a:r>
            <a:r>
              <a:rPr lang="en-US" sz="1095" dirty="0">
                <a:solidFill>
                  <a:srgbClr val="F4F1E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Pour expliquer un phénomène social, il faut le reconstruire à partir des actions, motivations et situations des individus concernés (BOUDON).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98831" y="2524431"/>
            <a:ext cx="5639778" cy="2693885"/>
          </a:xfrm>
          <a:custGeom>
            <a:avLst/>
            <a:gdLst/>
            <a:ahLst/>
            <a:cxnLst/>
            <a:rect l="l" t="t" r="r" b="b"/>
            <a:pathLst>
              <a:path w="5639778" h="2693885">
                <a:moveTo>
                  <a:pt x="0" y="0"/>
                </a:moveTo>
                <a:lnTo>
                  <a:pt x="5639778" y="0"/>
                </a:lnTo>
                <a:lnTo>
                  <a:pt x="5639778" y="2693885"/>
                </a:lnTo>
                <a:lnTo>
                  <a:pt x="0" y="2693885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12157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394355" y="2732989"/>
            <a:ext cx="173799" cy="173799"/>
          </a:xfrm>
          <a:custGeom>
            <a:avLst/>
            <a:gdLst/>
            <a:ahLst/>
            <a:cxnLst/>
            <a:rect l="l" t="t" r="r" b="b"/>
            <a:pathLst>
              <a:path w="173799" h="173799">
                <a:moveTo>
                  <a:pt x="114056" y="119487"/>
                </a:moveTo>
                <a:cubicBezTo>
                  <a:pt x="147050" y="119487"/>
                  <a:pt x="173799" y="92738"/>
                  <a:pt x="173799" y="59743"/>
                </a:cubicBezTo>
                <a:cubicBezTo>
                  <a:pt x="173799" y="26749"/>
                  <a:pt x="147050" y="0"/>
                  <a:pt x="114056" y="0"/>
                </a:cubicBezTo>
                <a:cubicBezTo>
                  <a:pt x="81061" y="0"/>
                  <a:pt x="54312" y="26749"/>
                  <a:pt x="54312" y="59743"/>
                </a:cubicBezTo>
                <a:cubicBezTo>
                  <a:pt x="54312" y="66091"/>
                  <a:pt x="55297" y="72235"/>
                  <a:pt x="57130" y="77972"/>
                </a:cubicBezTo>
                <a:lnTo>
                  <a:pt x="2376" y="132725"/>
                </a:lnTo>
                <a:cubicBezTo>
                  <a:pt x="849" y="134253"/>
                  <a:pt x="0" y="136324"/>
                  <a:pt x="0" y="138496"/>
                </a:cubicBezTo>
                <a:lnTo>
                  <a:pt x="0" y="165652"/>
                </a:lnTo>
                <a:cubicBezTo>
                  <a:pt x="0" y="170167"/>
                  <a:pt x="3632" y="173799"/>
                  <a:pt x="8147" y="173799"/>
                </a:cubicBezTo>
                <a:lnTo>
                  <a:pt x="35303" y="173799"/>
                </a:lnTo>
                <a:cubicBezTo>
                  <a:pt x="39818" y="173799"/>
                  <a:pt x="43450" y="170167"/>
                  <a:pt x="43450" y="165652"/>
                </a:cubicBezTo>
                <a:lnTo>
                  <a:pt x="43450" y="152074"/>
                </a:lnTo>
                <a:lnTo>
                  <a:pt x="57028" y="152074"/>
                </a:lnTo>
                <a:cubicBezTo>
                  <a:pt x="61542" y="152074"/>
                  <a:pt x="65175" y="148442"/>
                  <a:pt x="65175" y="143927"/>
                </a:cubicBezTo>
                <a:lnTo>
                  <a:pt x="65175" y="130349"/>
                </a:lnTo>
                <a:lnTo>
                  <a:pt x="78753" y="130349"/>
                </a:lnTo>
                <a:cubicBezTo>
                  <a:pt x="80925" y="130349"/>
                  <a:pt x="82996" y="129501"/>
                  <a:pt x="84523" y="127973"/>
                </a:cubicBezTo>
                <a:lnTo>
                  <a:pt x="95827" y="116669"/>
                </a:lnTo>
                <a:cubicBezTo>
                  <a:pt x="101564" y="118502"/>
                  <a:pt x="107708" y="119487"/>
                  <a:pt x="114056" y="119487"/>
                </a:cubicBezTo>
                <a:close/>
                <a:moveTo>
                  <a:pt x="127634" y="32587"/>
                </a:moveTo>
                <a:cubicBezTo>
                  <a:pt x="135128" y="32587"/>
                  <a:pt x="141212" y="38671"/>
                  <a:pt x="141212" y="46165"/>
                </a:cubicBezTo>
                <a:cubicBezTo>
                  <a:pt x="141212" y="53659"/>
                  <a:pt x="135128" y="59743"/>
                  <a:pt x="127634" y="59743"/>
                </a:cubicBezTo>
                <a:cubicBezTo>
                  <a:pt x="120140" y="59743"/>
                  <a:pt x="114056" y="53659"/>
                  <a:pt x="114056" y="46165"/>
                </a:cubicBezTo>
                <a:cubicBezTo>
                  <a:pt x="114056" y="38671"/>
                  <a:pt x="120140" y="32587"/>
                  <a:pt x="127634" y="32587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9" name="Text 17"/>
          <p:cNvSpPr/>
          <p:nvPr/>
        </p:nvSpPr>
        <p:spPr>
          <a:xfrm>
            <a:off x="6589879" y="2698230"/>
            <a:ext cx="5161830" cy="24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9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Concepts Clés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372630" y="3150107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1" name="Text 19"/>
          <p:cNvSpPr/>
          <p:nvPr/>
        </p:nvSpPr>
        <p:spPr>
          <a:xfrm>
            <a:off x="6511670" y="3080587"/>
            <a:ext cx="903755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Action sociale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9072308" y="3150107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3" name="Text 21"/>
          <p:cNvSpPr/>
          <p:nvPr/>
        </p:nvSpPr>
        <p:spPr>
          <a:xfrm>
            <a:off x="9211347" y="3080587"/>
            <a:ext cx="712576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72630" y="3462945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5" name="Text 23"/>
          <p:cNvSpPr/>
          <p:nvPr/>
        </p:nvSpPr>
        <p:spPr>
          <a:xfrm>
            <a:off x="6511670" y="3393426"/>
            <a:ext cx="799475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Signification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9072308" y="3462945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7" name="Text 25"/>
          <p:cNvSpPr/>
          <p:nvPr/>
        </p:nvSpPr>
        <p:spPr>
          <a:xfrm>
            <a:off x="9211347" y="3393426"/>
            <a:ext cx="338908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Rôle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72630" y="3775783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9" name="Text 27"/>
          <p:cNvSpPr/>
          <p:nvPr/>
        </p:nvSpPr>
        <p:spPr>
          <a:xfrm>
            <a:off x="6511670" y="3706264"/>
            <a:ext cx="521397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Identité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9072308" y="3775783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1" name="Text 29"/>
          <p:cNvSpPr/>
          <p:nvPr/>
        </p:nvSpPr>
        <p:spPr>
          <a:xfrm>
            <a:off x="9211347" y="3706264"/>
            <a:ext cx="590917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Situation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72630" y="4088622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3" name="Text 31"/>
          <p:cNvSpPr/>
          <p:nvPr/>
        </p:nvSpPr>
        <p:spPr>
          <a:xfrm>
            <a:off x="6511670" y="4019102"/>
            <a:ext cx="556157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Carrière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9072308" y="4088622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35" name="Text 33"/>
          <p:cNvSpPr/>
          <p:nvPr/>
        </p:nvSpPr>
        <p:spPr>
          <a:xfrm>
            <a:off x="9211347" y="4019102"/>
            <a:ext cx="790785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Négociation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72630" y="4401460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7" name="Text 35"/>
          <p:cNvSpPr/>
          <p:nvPr/>
        </p:nvSpPr>
        <p:spPr>
          <a:xfrm>
            <a:off x="6511670" y="4331940"/>
            <a:ext cx="1242663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Ethnométhodologie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9072308" y="4401460"/>
            <a:ext cx="69520" cy="69520"/>
          </a:xfrm>
          <a:custGeom>
            <a:avLst/>
            <a:gdLst/>
            <a:ahLst/>
            <a:cxnLst/>
            <a:rect l="l" t="t" r="r" b="b"/>
            <a:pathLst>
              <a:path w="69520" h="69520">
                <a:moveTo>
                  <a:pt x="0" y="0"/>
                </a:moveTo>
                <a:lnTo>
                  <a:pt x="69520" y="0"/>
                </a:lnTo>
                <a:lnTo>
                  <a:pt x="69520" y="69520"/>
                </a:lnTo>
                <a:lnTo>
                  <a:pt x="0" y="69520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9" name="Text 37"/>
          <p:cNvSpPr/>
          <p:nvPr/>
        </p:nvSpPr>
        <p:spPr>
          <a:xfrm>
            <a:off x="9211347" y="4331940"/>
            <a:ext cx="1512051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Définition de la situation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64978" y="5392114"/>
            <a:ext cx="11479424" cy="1112314"/>
          </a:xfrm>
          <a:custGeom>
            <a:avLst/>
            <a:gdLst/>
            <a:ahLst/>
            <a:cxnLst/>
            <a:rect l="l" t="t" r="r" b="b"/>
            <a:pathLst>
              <a:path w="11479424" h="1112314">
                <a:moveTo>
                  <a:pt x="0" y="0"/>
                </a:moveTo>
                <a:lnTo>
                  <a:pt x="11479424" y="0"/>
                </a:lnTo>
                <a:lnTo>
                  <a:pt x="11479424" y="1112314"/>
                </a:lnTo>
                <a:lnTo>
                  <a:pt x="0" y="1112314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364978" y="5392114"/>
            <a:ext cx="34760" cy="1112314"/>
          </a:xfrm>
          <a:custGeom>
            <a:avLst/>
            <a:gdLst/>
            <a:ahLst/>
            <a:cxnLst/>
            <a:rect l="l" t="t" r="r" b="b"/>
            <a:pathLst>
              <a:path w="34760" h="1112314">
                <a:moveTo>
                  <a:pt x="0" y="0"/>
                </a:moveTo>
                <a:lnTo>
                  <a:pt x="34760" y="0"/>
                </a:lnTo>
                <a:lnTo>
                  <a:pt x="34760" y="1112314"/>
                </a:lnTo>
                <a:lnTo>
                  <a:pt x="0" y="1112314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2" name="Shape 40"/>
          <p:cNvSpPr/>
          <p:nvPr/>
        </p:nvSpPr>
        <p:spPr>
          <a:xfrm>
            <a:off x="571364" y="5565913"/>
            <a:ext cx="195524" cy="260699"/>
          </a:xfrm>
          <a:custGeom>
            <a:avLst/>
            <a:gdLst/>
            <a:ahLst/>
            <a:cxnLst/>
            <a:rect l="l" t="t" r="r" b="b"/>
            <a:pathLst>
              <a:path w="195524" h="260699">
                <a:moveTo>
                  <a:pt x="149138" y="195524"/>
                </a:moveTo>
                <a:cubicBezTo>
                  <a:pt x="152855" y="184169"/>
                  <a:pt x="160289" y="173884"/>
                  <a:pt x="168690" y="165024"/>
                </a:cubicBezTo>
                <a:cubicBezTo>
                  <a:pt x="185340" y="147509"/>
                  <a:pt x="195524" y="123832"/>
                  <a:pt x="195524" y="97762"/>
                </a:cubicBezTo>
                <a:cubicBezTo>
                  <a:pt x="195524" y="43789"/>
                  <a:pt x="151735" y="0"/>
                  <a:pt x="97762" y="0"/>
                </a:cubicBezTo>
                <a:cubicBezTo>
                  <a:pt x="43789" y="0"/>
                  <a:pt x="0" y="43789"/>
                  <a:pt x="0" y="97762"/>
                </a:cubicBezTo>
                <a:cubicBezTo>
                  <a:pt x="0" y="123832"/>
                  <a:pt x="10184" y="147509"/>
                  <a:pt x="26834" y="165024"/>
                </a:cubicBezTo>
                <a:cubicBezTo>
                  <a:pt x="35235" y="173884"/>
                  <a:pt x="42720" y="184169"/>
                  <a:pt x="46386" y="195524"/>
                </a:cubicBezTo>
                <a:lnTo>
                  <a:pt x="149087" y="195524"/>
                </a:lnTo>
                <a:close/>
                <a:moveTo>
                  <a:pt x="146643" y="219964"/>
                </a:moveTo>
                <a:lnTo>
                  <a:pt x="48881" y="219964"/>
                </a:lnTo>
                <a:lnTo>
                  <a:pt x="48881" y="228111"/>
                </a:lnTo>
                <a:cubicBezTo>
                  <a:pt x="48881" y="250617"/>
                  <a:pt x="67109" y="268845"/>
                  <a:pt x="89615" y="268845"/>
                </a:cubicBezTo>
                <a:lnTo>
                  <a:pt x="105909" y="268845"/>
                </a:lnTo>
                <a:cubicBezTo>
                  <a:pt x="128414" y="268845"/>
                  <a:pt x="146643" y="250617"/>
                  <a:pt x="146643" y="228111"/>
                </a:cubicBezTo>
                <a:lnTo>
                  <a:pt x="146643" y="219964"/>
                </a:lnTo>
                <a:close/>
                <a:moveTo>
                  <a:pt x="93689" y="57028"/>
                </a:moveTo>
                <a:cubicBezTo>
                  <a:pt x="73423" y="57028"/>
                  <a:pt x="57028" y="73423"/>
                  <a:pt x="57028" y="93689"/>
                </a:cubicBezTo>
                <a:cubicBezTo>
                  <a:pt x="57028" y="100461"/>
                  <a:pt x="51580" y="105909"/>
                  <a:pt x="44808" y="105909"/>
                </a:cubicBezTo>
                <a:cubicBezTo>
                  <a:pt x="38036" y="105909"/>
                  <a:pt x="32587" y="100461"/>
                  <a:pt x="32587" y="93689"/>
                </a:cubicBezTo>
                <a:cubicBezTo>
                  <a:pt x="32587" y="59930"/>
                  <a:pt x="59930" y="32587"/>
                  <a:pt x="93689" y="32587"/>
                </a:cubicBezTo>
                <a:cubicBezTo>
                  <a:pt x="100461" y="32587"/>
                  <a:pt x="105909" y="38036"/>
                  <a:pt x="105909" y="44808"/>
                </a:cubicBezTo>
                <a:cubicBezTo>
                  <a:pt x="105909" y="51580"/>
                  <a:pt x="100461" y="57028"/>
                  <a:pt x="93689" y="57028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3" name="Text 41"/>
          <p:cNvSpPr/>
          <p:nvPr/>
        </p:nvSpPr>
        <p:spPr>
          <a:xfrm>
            <a:off x="923217" y="5565913"/>
            <a:ext cx="10818988" cy="24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2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Agency et Construction Sociale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923217" y="5878751"/>
            <a:ext cx="10810298" cy="451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L'approche micro-sociologique met en avant la </a:t>
            </a: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capacité d'agir des individus</a:t>
            </a:r>
            <a:r>
              <a:rPr lang="en-US" sz="109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(agency) et la </a:t>
            </a:r>
            <a:r>
              <a:rPr lang="en-US" sz="1095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construction négociée de la réalité sociale</a:t>
            </a:r>
            <a:r>
              <a:rPr lang="en-US" sz="1095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dans les interactions quotidiennes. Elle s'intéresse aux processus par lesquels les sens sont produits, interprétés et partagés.</a:t>
            </a:r>
            <a:endParaRPr lang="en-US" sz="1600" dirty="0"/>
          </a:p>
        </p:txBody>
      </p:sp>
      <p:sp>
        <p:nvSpPr>
          <p:cNvPr id="45" name="Text 9">
            <a:extLst>
              <a:ext uri="{FF2B5EF4-FFF2-40B4-BE49-F238E27FC236}">
                <a16:creationId xmlns:a16="http://schemas.microsoft.com/office/drawing/2014/main" id="{F88F85A7-D581-AFD5-C5A5-841FEF415318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9736" y="329736"/>
            <a:ext cx="65947" cy="263789"/>
          </a:xfrm>
          <a:custGeom>
            <a:avLst/>
            <a:gdLst/>
            <a:ahLst/>
            <a:cxnLst/>
            <a:rect l="l" t="t" r="r" b="b"/>
            <a:pathLst>
              <a:path w="65947" h="263789">
                <a:moveTo>
                  <a:pt x="0" y="0"/>
                </a:moveTo>
                <a:lnTo>
                  <a:pt x="65947" y="0"/>
                </a:lnTo>
                <a:lnTo>
                  <a:pt x="65947" y="263789"/>
                </a:lnTo>
                <a:lnTo>
                  <a:pt x="0" y="26378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" name="Text 1"/>
          <p:cNvSpPr/>
          <p:nvPr/>
        </p:nvSpPr>
        <p:spPr>
          <a:xfrm>
            <a:off x="494604" y="362710"/>
            <a:ext cx="2341128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kern="0" spc="52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APPROCHE MICRO-SOCIOLOGIQUE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9736" y="659473"/>
            <a:ext cx="11680909" cy="329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37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Auteurs Emblématiques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6223" y="1154077"/>
            <a:ext cx="5671465" cy="1351919"/>
          </a:xfrm>
          <a:custGeom>
            <a:avLst/>
            <a:gdLst/>
            <a:ahLst/>
            <a:cxnLst/>
            <a:rect l="l" t="t" r="r" b="b"/>
            <a:pathLst>
              <a:path w="5671465" h="1351919">
                <a:moveTo>
                  <a:pt x="0" y="0"/>
                </a:moveTo>
                <a:lnTo>
                  <a:pt x="5671465" y="0"/>
                </a:lnTo>
                <a:lnTo>
                  <a:pt x="5671465" y="1351919"/>
                </a:lnTo>
                <a:lnTo>
                  <a:pt x="0" y="13519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46223" y="1154077"/>
            <a:ext cx="32974" cy="1351919"/>
          </a:xfrm>
          <a:custGeom>
            <a:avLst/>
            <a:gdLst/>
            <a:ahLst/>
            <a:cxnLst/>
            <a:rect l="l" t="t" r="r" b="b"/>
            <a:pathLst>
              <a:path w="32974" h="1351919">
                <a:moveTo>
                  <a:pt x="0" y="0"/>
                </a:moveTo>
                <a:lnTo>
                  <a:pt x="32974" y="0"/>
                </a:lnTo>
                <a:lnTo>
                  <a:pt x="32974" y="1351919"/>
                </a:lnTo>
                <a:lnTo>
                  <a:pt x="0" y="1351919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7" name="Shape 5"/>
          <p:cNvSpPr/>
          <p:nvPr/>
        </p:nvSpPr>
        <p:spPr>
          <a:xfrm>
            <a:off x="527578" y="1285972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8" name="Text 6"/>
          <p:cNvSpPr/>
          <p:nvPr/>
        </p:nvSpPr>
        <p:spPr>
          <a:xfrm>
            <a:off x="478118" y="1285972"/>
            <a:ext cx="626499" cy="527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58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MW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87051" y="1285972"/>
            <a:ext cx="1582734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Max WEBER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87051" y="1516787"/>
            <a:ext cx="156624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Sociologie compréhensive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65704" y="1945444"/>
            <a:ext cx="72130" cy="115408"/>
          </a:xfrm>
          <a:custGeom>
            <a:avLst/>
            <a:gdLst/>
            <a:ahLst/>
            <a:cxnLst/>
            <a:rect l="l" t="t" r="r" b="b"/>
            <a:pathLst>
              <a:path w="72130" h="115408">
                <a:moveTo>
                  <a:pt x="70124" y="52610"/>
                </a:moveTo>
                <a:cubicBezTo>
                  <a:pt x="72941" y="55427"/>
                  <a:pt x="72941" y="60003"/>
                  <a:pt x="70124" y="62821"/>
                </a:cubicBezTo>
                <a:lnTo>
                  <a:pt x="26846" y="106098"/>
                </a:lnTo>
                <a:cubicBezTo>
                  <a:pt x="24028" y="108916"/>
                  <a:pt x="19453" y="108916"/>
                  <a:pt x="16635" y="106098"/>
                </a:cubicBezTo>
                <a:cubicBezTo>
                  <a:pt x="13817" y="103281"/>
                  <a:pt x="13817" y="98705"/>
                  <a:pt x="16635" y="95888"/>
                </a:cubicBezTo>
                <a:lnTo>
                  <a:pt x="54819" y="57704"/>
                </a:lnTo>
                <a:lnTo>
                  <a:pt x="16657" y="19520"/>
                </a:lnTo>
                <a:cubicBezTo>
                  <a:pt x="13840" y="16703"/>
                  <a:pt x="13840" y="12127"/>
                  <a:pt x="16657" y="9309"/>
                </a:cubicBezTo>
                <a:cubicBezTo>
                  <a:pt x="19475" y="6492"/>
                  <a:pt x="24051" y="6492"/>
                  <a:pt x="26868" y="9309"/>
                </a:cubicBezTo>
                <a:lnTo>
                  <a:pt x="70146" y="52587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2" name="Text 10"/>
          <p:cNvSpPr/>
          <p:nvPr/>
        </p:nvSpPr>
        <p:spPr>
          <a:xfrm>
            <a:off x="737785" y="1912471"/>
            <a:ext cx="2332884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L'objet est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l'action sociale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dotée de sens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5704" y="2209233"/>
            <a:ext cx="72130" cy="115408"/>
          </a:xfrm>
          <a:custGeom>
            <a:avLst/>
            <a:gdLst/>
            <a:ahLst/>
            <a:cxnLst/>
            <a:rect l="l" t="t" r="r" b="b"/>
            <a:pathLst>
              <a:path w="72130" h="115408">
                <a:moveTo>
                  <a:pt x="70124" y="52610"/>
                </a:moveTo>
                <a:cubicBezTo>
                  <a:pt x="72941" y="55427"/>
                  <a:pt x="72941" y="60003"/>
                  <a:pt x="70124" y="62821"/>
                </a:cubicBezTo>
                <a:lnTo>
                  <a:pt x="26846" y="106098"/>
                </a:lnTo>
                <a:cubicBezTo>
                  <a:pt x="24028" y="108916"/>
                  <a:pt x="19453" y="108916"/>
                  <a:pt x="16635" y="106098"/>
                </a:cubicBezTo>
                <a:cubicBezTo>
                  <a:pt x="13817" y="103281"/>
                  <a:pt x="13817" y="98705"/>
                  <a:pt x="16635" y="95888"/>
                </a:cubicBezTo>
                <a:lnTo>
                  <a:pt x="54819" y="57704"/>
                </a:lnTo>
                <a:lnTo>
                  <a:pt x="16657" y="19520"/>
                </a:lnTo>
                <a:cubicBezTo>
                  <a:pt x="13840" y="16703"/>
                  <a:pt x="13840" y="12127"/>
                  <a:pt x="16657" y="9309"/>
                </a:cubicBezTo>
                <a:cubicBezTo>
                  <a:pt x="19475" y="6492"/>
                  <a:pt x="24051" y="6492"/>
                  <a:pt x="26868" y="9309"/>
                </a:cubicBezTo>
                <a:lnTo>
                  <a:pt x="70146" y="52587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14" name="Text 12"/>
          <p:cNvSpPr/>
          <p:nvPr/>
        </p:nvSpPr>
        <p:spPr>
          <a:xfrm>
            <a:off x="737785" y="2176260"/>
            <a:ext cx="410521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r>
              <a:rPr lang="en-US" sz="1039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comprehension (Verstehen) 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 motivations subjectives est centrale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195351" y="1154077"/>
            <a:ext cx="5671465" cy="1351919"/>
          </a:xfrm>
          <a:custGeom>
            <a:avLst/>
            <a:gdLst/>
            <a:ahLst/>
            <a:cxnLst/>
            <a:rect l="l" t="t" r="r" b="b"/>
            <a:pathLst>
              <a:path w="5671465" h="1351919">
                <a:moveTo>
                  <a:pt x="0" y="0"/>
                </a:moveTo>
                <a:lnTo>
                  <a:pt x="5671465" y="0"/>
                </a:lnTo>
                <a:lnTo>
                  <a:pt x="5671465" y="1351919"/>
                </a:lnTo>
                <a:lnTo>
                  <a:pt x="0" y="1351919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195351" y="1154077"/>
            <a:ext cx="32974" cy="1351919"/>
          </a:xfrm>
          <a:custGeom>
            <a:avLst/>
            <a:gdLst/>
            <a:ahLst/>
            <a:cxnLst/>
            <a:rect l="l" t="t" r="r" b="b"/>
            <a:pathLst>
              <a:path w="32974" h="1351919">
                <a:moveTo>
                  <a:pt x="0" y="0"/>
                </a:moveTo>
                <a:lnTo>
                  <a:pt x="32974" y="0"/>
                </a:lnTo>
                <a:lnTo>
                  <a:pt x="32974" y="1351919"/>
                </a:lnTo>
                <a:lnTo>
                  <a:pt x="0" y="1351919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7" name="Shape 15"/>
          <p:cNvSpPr/>
          <p:nvPr/>
        </p:nvSpPr>
        <p:spPr>
          <a:xfrm>
            <a:off x="6376706" y="1285972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18" name="Text 16"/>
          <p:cNvSpPr/>
          <p:nvPr/>
        </p:nvSpPr>
        <p:spPr>
          <a:xfrm>
            <a:off x="6327245" y="1285972"/>
            <a:ext cx="626499" cy="527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58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36178" y="1285972"/>
            <a:ext cx="1739359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Georg SIMMEL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036178" y="1516787"/>
            <a:ext cx="1722872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Interactionnisme symbolique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414831" y="1945444"/>
            <a:ext cx="72130" cy="115408"/>
          </a:xfrm>
          <a:custGeom>
            <a:avLst/>
            <a:gdLst/>
            <a:ahLst/>
            <a:cxnLst/>
            <a:rect l="l" t="t" r="r" b="b"/>
            <a:pathLst>
              <a:path w="72130" h="115408">
                <a:moveTo>
                  <a:pt x="70124" y="52610"/>
                </a:moveTo>
                <a:cubicBezTo>
                  <a:pt x="72941" y="55427"/>
                  <a:pt x="72941" y="60003"/>
                  <a:pt x="70124" y="62821"/>
                </a:cubicBezTo>
                <a:lnTo>
                  <a:pt x="26846" y="106098"/>
                </a:lnTo>
                <a:cubicBezTo>
                  <a:pt x="24028" y="108916"/>
                  <a:pt x="19453" y="108916"/>
                  <a:pt x="16635" y="106098"/>
                </a:cubicBezTo>
                <a:cubicBezTo>
                  <a:pt x="13817" y="103281"/>
                  <a:pt x="13817" y="98705"/>
                  <a:pt x="16635" y="95888"/>
                </a:cubicBezTo>
                <a:lnTo>
                  <a:pt x="54819" y="57704"/>
                </a:lnTo>
                <a:lnTo>
                  <a:pt x="16657" y="19520"/>
                </a:lnTo>
                <a:cubicBezTo>
                  <a:pt x="13840" y="16703"/>
                  <a:pt x="13840" y="12127"/>
                  <a:pt x="16657" y="9309"/>
                </a:cubicBezTo>
                <a:cubicBezTo>
                  <a:pt x="19475" y="6492"/>
                  <a:pt x="24051" y="6492"/>
                  <a:pt x="26868" y="9309"/>
                </a:cubicBezTo>
                <a:lnTo>
                  <a:pt x="70146" y="52587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2" name="Text 20"/>
          <p:cNvSpPr/>
          <p:nvPr/>
        </p:nvSpPr>
        <p:spPr>
          <a:xfrm>
            <a:off x="6586912" y="1912471"/>
            <a:ext cx="2852219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Analyse des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formes de la socialisation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(Sociation)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14831" y="2209233"/>
            <a:ext cx="72130" cy="115408"/>
          </a:xfrm>
          <a:custGeom>
            <a:avLst/>
            <a:gdLst/>
            <a:ahLst/>
            <a:cxnLst/>
            <a:rect l="l" t="t" r="r" b="b"/>
            <a:pathLst>
              <a:path w="72130" h="115408">
                <a:moveTo>
                  <a:pt x="70124" y="52610"/>
                </a:moveTo>
                <a:cubicBezTo>
                  <a:pt x="72941" y="55427"/>
                  <a:pt x="72941" y="60003"/>
                  <a:pt x="70124" y="62821"/>
                </a:cubicBezTo>
                <a:lnTo>
                  <a:pt x="26846" y="106098"/>
                </a:lnTo>
                <a:cubicBezTo>
                  <a:pt x="24028" y="108916"/>
                  <a:pt x="19453" y="108916"/>
                  <a:pt x="16635" y="106098"/>
                </a:cubicBezTo>
                <a:cubicBezTo>
                  <a:pt x="13817" y="103281"/>
                  <a:pt x="13817" y="98705"/>
                  <a:pt x="16635" y="95888"/>
                </a:cubicBezTo>
                <a:lnTo>
                  <a:pt x="54819" y="57704"/>
                </a:lnTo>
                <a:lnTo>
                  <a:pt x="16657" y="19520"/>
                </a:lnTo>
                <a:cubicBezTo>
                  <a:pt x="13840" y="16703"/>
                  <a:pt x="13840" y="12127"/>
                  <a:pt x="16657" y="9309"/>
                </a:cubicBezTo>
                <a:cubicBezTo>
                  <a:pt x="19475" y="6492"/>
                  <a:pt x="24051" y="6492"/>
                  <a:pt x="26868" y="9309"/>
                </a:cubicBezTo>
                <a:lnTo>
                  <a:pt x="70146" y="52587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24" name="Text 22"/>
          <p:cNvSpPr/>
          <p:nvPr/>
        </p:nvSpPr>
        <p:spPr>
          <a:xfrm>
            <a:off x="6586912" y="2176260"/>
            <a:ext cx="272032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Étude des </a:t>
            </a:r>
            <a:r>
              <a:rPr lang="en-US" sz="1039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interactions 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dans leurs formes pures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46223" y="2637890"/>
            <a:ext cx="11516041" cy="1104617"/>
          </a:xfrm>
          <a:custGeom>
            <a:avLst/>
            <a:gdLst/>
            <a:ahLst/>
            <a:cxnLst/>
            <a:rect l="l" t="t" r="r" b="b"/>
            <a:pathLst>
              <a:path w="11516041" h="1104617">
                <a:moveTo>
                  <a:pt x="0" y="0"/>
                </a:moveTo>
                <a:lnTo>
                  <a:pt x="11516041" y="0"/>
                </a:lnTo>
                <a:lnTo>
                  <a:pt x="11516041" y="1104617"/>
                </a:lnTo>
                <a:lnTo>
                  <a:pt x="0" y="1104617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346223" y="2637890"/>
            <a:ext cx="32974" cy="1104617"/>
          </a:xfrm>
          <a:custGeom>
            <a:avLst/>
            <a:gdLst/>
            <a:ahLst/>
            <a:cxnLst/>
            <a:rect l="l" t="t" r="r" b="b"/>
            <a:pathLst>
              <a:path w="32974" h="1104617">
                <a:moveTo>
                  <a:pt x="0" y="0"/>
                </a:moveTo>
                <a:lnTo>
                  <a:pt x="32974" y="0"/>
                </a:lnTo>
                <a:lnTo>
                  <a:pt x="32974" y="1104617"/>
                </a:lnTo>
                <a:lnTo>
                  <a:pt x="0" y="1104617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27" name="Shape 25"/>
          <p:cNvSpPr/>
          <p:nvPr/>
        </p:nvSpPr>
        <p:spPr>
          <a:xfrm>
            <a:off x="527578" y="2769785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3A3F4B"/>
          </a:solidFill>
          <a:ln/>
        </p:spPr>
      </p:sp>
      <p:sp>
        <p:nvSpPr>
          <p:cNvPr id="28" name="Text 26"/>
          <p:cNvSpPr/>
          <p:nvPr/>
        </p:nvSpPr>
        <p:spPr>
          <a:xfrm>
            <a:off x="486361" y="2769785"/>
            <a:ext cx="610012" cy="527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98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GME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87051" y="2769785"/>
            <a:ext cx="1838280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G.H. MEAD &amp; H. BLUMER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187051" y="3000600"/>
            <a:ext cx="1821793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Interactionnisme symbolique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27578" y="3396284"/>
            <a:ext cx="11400633" cy="214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Étude de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construction des sois et des mondes sociaux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à travers la </a:t>
            </a:r>
            <a:r>
              <a:rPr lang="en-US" sz="1039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communication symbolique et l'interprétation 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Le « soi » émerge dans et à travers les interactions sociales.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46223" y="3874402"/>
            <a:ext cx="5671465" cy="1318945"/>
          </a:xfrm>
          <a:custGeom>
            <a:avLst/>
            <a:gdLst/>
            <a:ahLst/>
            <a:cxnLst/>
            <a:rect l="l" t="t" r="r" b="b"/>
            <a:pathLst>
              <a:path w="5671465" h="1318945">
                <a:moveTo>
                  <a:pt x="0" y="0"/>
                </a:moveTo>
                <a:lnTo>
                  <a:pt x="5671465" y="0"/>
                </a:lnTo>
                <a:lnTo>
                  <a:pt x="5671465" y="1318945"/>
                </a:lnTo>
                <a:lnTo>
                  <a:pt x="0" y="1318945"/>
                </a:lnTo>
                <a:lnTo>
                  <a:pt x="0" y="0"/>
                </a:lnTo>
                <a:close/>
              </a:path>
            </a:pathLst>
          </a:custGeom>
          <a:solidFill>
            <a:srgbClr val="C8A97E">
              <a:alpha val="7843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346223" y="3874402"/>
            <a:ext cx="32974" cy="1318945"/>
          </a:xfrm>
          <a:custGeom>
            <a:avLst/>
            <a:gdLst/>
            <a:ahLst/>
            <a:cxnLst/>
            <a:rect l="l" t="t" r="r" b="b"/>
            <a:pathLst>
              <a:path w="32974" h="1318945">
                <a:moveTo>
                  <a:pt x="0" y="0"/>
                </a:moveTo>
                <a:lnTo>
                  <a:pt x="32974" y="0"/>
                </a:lnTo>
                <a:lnTo>
                  <a:pt x="32974" y="1318945"/>
                </a:lnTo>
                <a:lnTo>
                  <a:pt x="0" y="1318945"/>
                </a:lnTo>
                <a:lnTo>
                  <a:pt x="0" y="0"/>
                </a:ln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34" name="Shape 32"/>
          <p:cNvSpPr/>
          <p:nvPr/>
        </p:nvSpPr>
        <p:spPr>
          <a:xfrm>
            <a:off x="527578" y="4006296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35" name="Text 33"/>
          <p:cNvSpPr/>
          <p:nvPr/>
        </p:nvSpPr>
        <p:spPr>
          <a:xfrm>
            <a:off x="478118" y="4006296"/>
            <a:ext cx="626499" cy="527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58" b="1" dirty="0">
                <a:solidFill>
                  <a:srgbClr val="F4F1E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HG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187051" y="4006296"/>
            <a:ext cx="1195294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H. GARFINKEL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187051" y="4237112"/>
            <a:ext cx="117880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Ethnométhodologie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27578" y="4632795"/>
            <a:ext cx="5556057" cy="4286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Analyse des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méthodes pratiques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(ethno-méthodes) par lesquelles les acteurs </a:t>
            </a:r>
            <a:r>
              <a:rPr lang="en-US" sz="1039" dirty="0">
                <a:solidFill>
                  <a:srgbClr val="3A3F4B"/>
                </a:solidFill>
                <a:highlight>
                  <a:srgbClr val="C8A97E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produisent et maintiennent l'ordre social apparent 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dans leur vie quotidienne.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95351" y="3874402"/>
            <a:ext cx="5671465" cy="1318945"/>
          </a:xfrm>
          <a:custGeom>
            <a:avLst/>
            <a:gdLst/>
            <a:ahLst/>
            <a:cxnLst/>
            <a:rect l="l" t="t" r="r" b="b"/>
            <a:pathLst>
              <a:path w="5671465" h="1318945">
                <a:moveTo>
                  <a:pt x="0" y="0"/>
                </a:moveTo>
                <a:lnTo>
                  <a:pt x="5671465" y="0"/>
                </a:lnTo>
                <a:lnTo>
                  <a:pt x="5671465" y="1318945"/>
                </a:lnTo>
                <a:lnTo>
                  <a:pt x="0" y="1318945"/>
                </a:lnTo>
                <a:lnTo>
                  <a:pt x="0" y="0"/>
                </a:lnTo>
                <a:close/>
              </a:path>
            </a:pathLst>
          </a:custGeom>
          <a:solidFill>
            <a:srgbClr val="8E8273">
              <a:alpha val="7843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195351" y="3874402"/>
            <a:ext cx="32974" cy="1318945"/>
          </a:xfrm>
          <a:custGeom>
            <a:avLst/>
            <a:gdLst/>
            <a:ahLst/>
            <a:cxnLst/>
            <a:rect l="l" t="t" r="r" b="b"/>
            <a:pathLst>
              <a:path w="32974" h="1318945">
                <a:moveTo>
                  <a:pt x="0" y="0"/>
                </a:moveTo>
                <a:lnTo>
                  <a:pt x="32974" y="0"/>
                </a:lnTo>
                <a:lnTo>
                  <a:pt x="32974" y="1318945"/>
                </a:lnTo>
                <a:lnTo>
                  <a:pt x="0" y="1318945"/>
                </a:lnTo>
                <a:lnTo>
                  <a:pt x="0" y="0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41" name="Shape 39"/>
          <p:cNvSpPr/>
          <p:nvPr/>
        </p:nvSpPr>
        <p:spPr>
          <a:xfrm>
            <a:off x="6376706" y="4006296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C8A97E"/>
          </a:solidFill>
          <a:ln/>
        </p:spPr>
      </p:sp>
      <p:sp>
        <p:nvSpPr>
          <p:cNvPr id="42" name="Text 40"/>
          <p:cNvSpPr/>
          <p:nvPr/>
        </p:nvSpPr>
        <p:spPr>
          <a:xfrm>
            <a:off x="6327245" y="4006296"/>
            <a:ext cx="626499" cy="527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58" b="1" dirty="0">
                <a:solidFill>
                  <a:srgbClr val="3A3F4B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EG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036178" y="4006296"/>
            <a:ext cx="1294215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Erving GOFFMAN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036178" y="4237112"/>
            <a:ext cx="1277728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E82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Dramaturgie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76706" y="4632795"/>
            <a:ext cx="5556057" cy="4286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Analyse des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interactions en public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de </a:t>
            </a:r>
            <a:r>
              <a:rPr lang="en-US" sz="1039" dirty="0">
                <a:solidFill>
                  <a:srgbClr val="3A3F4B"/>
                </a:solidFill>
                <a:highlight>
                  <a:srgbClr val="8E8273">
                    <a:alpha val="25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mise en scène de soi 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La vie sociale comme théâtre où les acteurs jouent des rôles.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29736" y="5325241"/>
            <a:ext cx="11532527" cy="989209"/>
          </a:xfrm>
          <a:custGeom>
            <a:avLst/>
            <a:gdLst/>
            <a:ahLst/>
            <a:cxnLst/>
            <a:rect l="l" t="t" r="r" b="b"/>
            <a:pathLst>
              <a:path w="11532527" h="989209">
                <a:moveTo>
                  <a:pt x="0" y="0"/>
                </a:moveTo>
                <a:lnTo>
                  <a:pt x="11532527" y="0"/>
                </a:lnTo>
                <a:lnTo>
                  <a:pt x="11532527" y="989209"/>
                </a:lnTo>
                <a:lnTo>
                  <a:pt x="0" y="989209"/>
                </a:lnTo>
                <a:lnTo>
                  <a:pt x="0" y="0"/>
                </a:lnTo>
                <a:close/>
              </a:path>
            </a:pathLst>
          </a:custGeom>
          <a:solidFill>
            <a:srgbClr val="3A3F4B">
              <a:alpha val="5098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482239" y="5498353"/>
            <a:ext cx="148381" cy="148381"/>
          </a:xfrm>
          <a:custGeom>
            <a:avLst/>
            <a:gdLst/>
            <a:ahLst/>
            <a:cxnLst/>
            <a:rect l="l" t="t" r="r" b="b"/>
            <a:pathLst>
              <a:path w="148381" h="148381">
                <a:moveTo>
                  <a:pt x="74191" y="148381"/>
                </a:moveTo>
                <a:cubicBezTo>
                  <a:pt x="115138" y="148381"/>
                  <a:pt x="148381" y="115138"/>
                  <a:pt x="148381" y="74191"/>
                </a:cubicBezTo>
                <a:cubicBezTo>
                  <a:pt x="148381" y="33244"/>
                  <a:pt x="115138" y="0"/>
                  <a:pt x="74191" y="0"/>
                </a:cubicBezTo>
                <a:cubicBezTo>
                  <a:pt x="33244" y="0"/>
                  <a:pt x="0" y="33244"/>
                  <a:pt x="0" y="74191"/>
                </a:cubicBezTo>
                <a:cubicBezTo>
                  <a:pt x="0" y="115138"/>
                  <a:pt x="33244" y="148381"/>
                  <a:pt x="74191" y="148381"/>
                </a:cubicBezTo>
                <a:close/>
                <a:moveTo>
                  <a:pt x="74191" y="51006"/>
                </a:moveTo>
                <a:cubicBezTo>
                  <a:pt x="69061" y="51006"/>
                  <a:pt x="64917" y="55150"/>
                  <a:pt x="64917" y="60280"/>
                </a:cubicBezTo>
                <a:cubicBezTo>
                  <a:pt x="64917" y="64134"/>
                  <a:pt x="61816" y="67235"/>
                  <a:pt x="57961" y="67235"/>
                </a:cubicBezTo>
                <a:cubicBezTo>
                  <a:pt x="54107" y="67235"/>
                  <a:pt x="51006" y="64134"/>
                  <a:pt x="51006" y="60280"/>
                </a:cubicBezTo>
                <a:cubicBezTo>
                  <a:pt x="51006" y="47470"/>
                  <a:pt x="61381" y="37095"/>
                  <a:pt x="74191" y="37095"/>
                </a:cubicBezTo>
                <a:cubicBezTo>
                  <a:pt x="87000" y="37095"/>
                  <a:pt x="97375" y="47470"/>
                  <a:pt x="97375" y="60280"/>
                </a:cubicBezTo>
                <a:cubicBezTo>
                  <a:pt x="97375" y="73959"/>
                  <a:pt x="86942" y="79755"/>
                  <a:pt x="81146" y="81871"/>
                </a:cubicBezTo>
                <a:lnTo>
                  <a:pt x="81146" y="82972"/>
                </a:lnTo>
                <a:cubicBezTo>
                  <a:pt x="81146" y="86826"/>
                  <a:pt x="78045" y="89927"/>
                  <a:pt x="74191" y="89927"/>
                </a:cubicBezTo>
                <a:cubicBezTo>
                  <a:pt x="70336" y="89927"/>
                  <a:pt x="67235" y="86826"/>
                  <a:pt x="67235" y="82972"/>
                </a:cubicBezTo>
                <a:lnTo>
                  <a:pt x="67235" y="80624"/>
                </a:lnTo>
                <a:cubicBezTo>
                  <a:pt x="67235" y="74683"/>
                  <a:pt x="71524" y="70423"/>
                  <a:pt x="75958" y="68974"/>
                </a:cubicBezTo>
                <a:cubicBezTo>
                  <a:pt x="77813" y="68366"/>
                  <a:pt x="79784" y="67380"/>
                  <a:pt x="81233" y="65989"/>
                </a:cubicBezTo>
                <a:cubicBezTo>
                  <a:pt x="82479" y="64772"/>
                  <a:pt x="83465" y="63091"/>
                  <a:pt x="83465" y="60309"/>
                </a:cubicBezTo>
                <a:cubicBezTo>
                  <a:pt x="83465" y="55179"/>
                  <a:pt x="79320" y="51035"/>
                  <a:pt x="74191" y="51035"/>
                </a:cubicBezTo>
                <a:close/>
                <a:moveTo>
                  <a:pt x="64917" y="106649"/>
                </a:moveTo>
                <a:cubicBezTo>
                  <a:pt x="64917" y="101531"/>
                  <a:pt x="69072" y="97375"/>
                  <a:pt x="74191" y="97375"/>
                </a:cubicBezTo>
                <a:cubicBezTo>
                  <a:pt x="79309" y="97375"/>
                  <a:pt x="83465" y="101531"/>
                  <a:pt x="83465" y="106649"/>
                </a:cubicBezTo>
                <a:cubicBezTo>
                  <a:pt x="83465" y="111767"/>
                  <a:pt x="79309" y="115923"/>
                  <a:pt x="74191" y="115923"/>
                </a:cubicBezTo>
                <a:cubicBezTo>
                  <a:pt x="69072" y="115923"/>
                  <a:pt x="64917" y="111767"/>
                  <a:pt x="64917" y="106649"/>
                </a:cubicBez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48" name="Text 46"/>
          <p:cNvSpPr/>
          <p:nvPr/>
        </p:nvSpPr>
        <p:spPr>
          <a:xfrm>
            <a:off x="651229" y="5457136"/>
            <a:ext cx="11153331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3A3F4B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Questions Typiques de Recherche Micro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78118" y="5819846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129473" y="71769"/>
                </a:moveTo>
                <a:cubicBezTo>
                  <a:pt x="132693" y="68549"/>
                  <a:pt x="132693" y="63320"/>
                  <a:pt x="129473" y="60100"/>
                </a:cubicBezTo>
                <a:lnTo>
                  <a:pt x="88256" y="18883"/>
                </a:lnTo>
                <a:cubicBezTo>
                  <a:pt x="85036" y="15662"/>
                  <a:pt x="79806" y="15662"/>
                  <a:pt x="76586" y="18883"/>
                </a:cubicBezTo>
                <a:cubicBezTo>
                  <a:pt x="73366" y="22103"/>
                  <a:pt x="73366" y="27332"/>
                  <a:pt x="76586" y="30552"/>
                </a:cubicBezTo>
                <a:lnTo>
                  <a:pt x="103738" y="57704"/>
                </a:lnTo>
                <a:lnTo>
                  <a:pt x="8243" y="57704"/>
                </a:lnTo>
                <a:cubicBezTo>
                  <a:pt x="3684" y="57704"/>
                  <a:pt x="0" y="61388"/>
                  <a:pt x="0" y="65947"/>
                </a:cubicBezTo>
                <a:cubicBezTo>
                  <a:pt x="0" y="70507"/>
                  <a:pt x="3684" y="74191"/>
                  <a:pt x="8243" y="74191"/>
                </a:cubicBezTo>
                <a:lnTo>
                  <a:pt x="103738" y="74191"/>
                </a:lnTo>
                <a:lnTo>
                  <a:pt x="76586" y="101342"/>
                </a:lnTo>
                <a:cubicBezTo>
                  <a:pt x="73366" y="104562"/>
                  <a:pt x="73366" y="109792"/>
                  <a:pt x="76586" y="113012"/>
                </a:cubicBezTo>
                <a:cubicBezTo>
                  <a:pt x="79806" y="116232"/>
                  <a:pt x="85036" y="116232"/>
                  <a:pt x="88256" y="113012"/>
                </a:cubicBezTo>
                <a:lnTo>
                  <a:pt x="129473" y="71795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50" name="Text 48"/>
          <p:cNvSpPr/>
          <p:nvPr/>
        </p:nvSpPr>
        <p:spPr>
          <a:xfrm>
            <a:off x="692446" y="5786872"/>
            <a:ext cx="340452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Comment les individus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gèrent-ils une identité stigmatisée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?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4274465" y="5819846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129473" y="71769"/>
                </a:moveTo>
                <a:cubicBezTo>
                  <a:pt x="132693" y="68549"/>
                  <a:pt x="132693" y="63320"/>
                  <a:pt x="129473" y="60100"/>
                </a:cubicBezTo>
                <a:lnTo>
                  <a:pt x="88256" y="18883"/>
                </a:lnTo>
                <a:cubicBezTo>
                  <a:pt x="85036" y="15662"/>
                  <a:pt x="79806" y="15662"/>
                  <a:pt x="76586" y="18883"/>
                </a:cubicBezTo>
                <a:cubicBezTo>
                  <a:pt x="73366" y="22103"/>
                  <a:pt x="73366" y="27332"/>
                  <a:pt x="76586" y="30552"/>
                </a:cubicBezTo>
                <a:lnTo>
                  <a:pt x="103738" y="57704"/>
                </a:lnTo>
                <a:lnTo>
                  <a:pt x="8243" y="57704"/>
                </a:lnTo>
                <a:cubicBezTo>
                  <a:pt x="3684" y="57704"/>
                  <a:pt x="0" y="61388"/>
                  <a:pt x="0" y="65947"/>
                </a:cubicBezTo>
                <a:cubicBezTo>
                  <a:pt x="0" y="70507"/>
                  <a:pt x="3684" y="74191"/>
                  <a:pt x="8243" y="74191"/>
                </a:cubicBezTo>
                <a:lnTo>
                  <a:pt x="103738" y="74191"/>
                </a:lnTo>
                <a:lnTo>
                  <a:pt x="76586" y="101342"/>
                </a:lnTo>
                <a:cubicBezTo>
                  <a:pt x="73366" y="104562"/>
                  <a:pt x="73366" y="109792"/>
                  <a:pt x="76586" y="113012"/>
                </a:cubicBezTo>
                <a:cubicBezTo>
                  <a:pt x="79806" y="116232"/>
                  <a:pt x="85036" y="116232"/>
                  <a:pt x="88256" y="113012"/>
                </a:cubicBezTo>
                <a:lnTo>
                  <a:pt x="129473" y="71795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52" name="Text 50"/>
          <p:cNvSpPr/>
          <p:nvPr/>
        </p:nvSpPr>
        <p:spPr>
          <a:xfrm>
            <a:off x="4482783" y="5786872"/>
            <a:ext cx="3511692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Comment se construit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réalité d'une organisation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 quotidien ?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070811" y="5819846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129473" y="71769"/>
                </a:moveTo>
                <a:cubicBezTo>
                  <a:pt x="132693" y="68549"/>
                  <a:pt x="132693" y="63320"/>
                  <a:pt x="129473" y="60100"/>
                </a:cubicBezTo>
                <a:lnTo>
                  <a:pt x="88256" y="18883"/>
                </a:lnTo>
                <a:cubicBezTo>
                  <a:pt x="85036" y="15662"/>
                  <a:pt x="79806" y="15662"/>
                  <a:pt x="76586" y="18883"/>
                </a:cubicBezTo>
                <a:cubicBezTo>
                  <a:pt x="73366" y="22103"/>
                  <a:pt x="73366" y="27332"/>
                  <a:pt x="76586" y="30552"/>
                </a:cubicBezTo>
                <a:lnTo>
                  <a:pt x="103738" y="57704"/>
                </a:lnTo>
                <a:lnTo>
                  <a:pt x="8243" y="57704"/>
                </a:lnTo>
                <a:cubicBezTo>
                  <a:pt x="3684" y="57704"/>
                  <a:pt x="0" y="61388"/>
                  <a:pt x="0" y="65947"/>
                </a:cubicBezTo>
                <a:cubicBezTo>
                  <a:pt x="0" y="70507"/>
                  <a:pt x="3684" y="74191"/>
                  <a:pt x="8243" y="74191"/>
                </a:cubicBezTo>
                <a:lnTo>
                  <a:pt x="103738" y="74191"/>
                </a:lnTo>
                <a:lnTo>
                  <a:pt x="76586" y="101342"/>
                </a:lnTo>
                <a:cubicBezTo>
                  <a:pt x="73366" y="104562"/>
                  <a:pt x="73366" y="109792"/>
                  <a:pt x="76586" y="113012"/>
                </a:cubicBezTo>
                <a:cubicBezTo>
                  <a:pt x="79806" y="116232"/>
                  <a:pt x="85036" y="116232"/>
                  <a:pt x="88256" y="113012"/>
                </a:cubicBezTo>
                <a:lnTo>
                  <a:pt x="129473" y="71795"/>
                </a:lnTo>
                <a:close/>
              </a:path>
            </a:pathLst>
          </a:custGeom>
          <a:solidFill>
            <a:srgbClr val="8E8273"/>
          </a:solidFill>
          <a:ln/>
        </p:spPr>
      </p:sp>
      <p:sp>
        <p:nvSpPr>
          <p:cNvPr id="54" name="Text 52"/>
          <p:cNvSpPr/>
          <p:nvPr/>
        </p:nvSpPr>
        <p:spPr>
          <a:xfrm>
            <a:off x="8275523" y="5786872"/>
            <a:ext cx="3519935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Comment les acteurs </a:t>
            </a:r>
            <a:r>
              <a:rPr lang="en-US" sz="1039" b="1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négocient-ils leurs rôles</a:t>
            </a:r>
            <a:r>
              <a:rPr lang="en-US" sz="1039" dirty="0">
                <a:solidFill>
                  <a:srgbClr val="25252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dans une interaction ?</a:t>
            </a:r>
            <a:endParaRPr lang="en-US" sz="1600" dirty="0"/>
          </a:p>
        </p:txBody>
      </p:sp>
      <p:sp>
        <p:nvSpPr>
          <p:cNvPr id="56" name="Text 9">
            <a:extLst>
              <a:ext uri="{FF2B5EF4-FFF2-40B4-BE49-F238E27FC236}">
                <a16:creationId xmlns:a16="http://schemas.microsoft.com/office/drawing/2014/main" id="{DAE20B40-1610-D09F-9372-8BC6B5FD96D3}"/>
              </a:ext>
            </a:extLst>
          </p:cNvPr>
          <p:cNvSpPr/>
          <p:nvPr/>
        </p:nvSpPr>
        <p:spPr>
          <a:xfrm>
            <a:off x="10152255" y="650464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/>
              <a:t>Dr SMAIL Idir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1801</Words>
  <Application>Microsoft Office PowerPoint</Application>
  <PresentationFormat>Grand écran</PresentationFormat>
  <Paragraphs>317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Arial</vt:lpstr>
      <vt:lpstr>Unna</vt:lpstr>
      <vt:lpstr>Oranienbaum</vt:lpstr>
      <vt:lpstr>Quattrocento Sans</vt:lpstr>
      <vt:lpstr>Custom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Approches Sociologiques : Macro et Micro</dc:title>
  <dc:subject>Les Approches Sociologiques : Macro et Micro</dc:subject>
  <dc:creator>Kimi</dc:creator>
  <cp:lastModifiedBy>idir smail</cp:lastModifiedBy>
  <cp:revision>2</cp:revision>
  <dcterms:created xsi:type="dcterms:W3CDTF">2026-01-17T11:05:16Z</dcterms:created>
  <dcterms:modified xsi:type="dcterms:W3CDTF">2026-01-17T11:10:01Z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{"Label":"Les Approches Sociologiques : Macro et Micro","ContentProducer":"001191110108MACG2KBH8F10000","ProduceID":"19bcb9a1-0f32-8181-8000-000071b74218","ReservedCode1":"","ContentPropagator":"001191110108MACG2KBH8F20000","PropagateID":"19bcb9a1-0f32-8181-8000-000071b74218","ReservedCode2":""}</vt:lpwstr>
  </property>
</Properties>
</file>