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EA616AE-68CF-495F-9325-BEE283F69F51}" type="datetimeFigureOut">
              <a:rPr lang="fr-FR" smtClean="0"/>
              <a:pPr/>
              <a:t>19/02/2024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028CC4-EF20-49BF-A2A6-4FD46CDA7BD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hasCustomPrompt="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EA616AE-68CF-495F-9325-BEE283F69F51}" type="datetimeFigureOut">
              <a:rPr lang="fr-FR" smtClean="0"/>
              <a:pPr/>
              <a:t>19/02/2024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028CC4-EF20-49BF-A2A6-4FD46CDA7BD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hasCustomPrompt="1"/>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hasCustomPrompt="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EA616AE-68CF-495F-9325-BEE283F69F51}" type="datetimeFigureOut">
              <a:rPr lang="fr-FR" smtClean="0"/>
              <a:pPr/>
              <a:t>19/02/2024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028CC4-EF20-49BF-A2A6-4FD46CDA7BD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u contenu 2"/>
          <p:cNvSpPr>
            <a:spLocks noGrp="1"/>
          </p:cNvSpPr>
          <p:nvPr>
            <p:ph idx="1" hasCustomPrompt="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EA616AE-68CF-495F-9325-BEE283F69F51}" type="datetimeFigureOut">
              <a:rPr lang="fr-FR" smtClean="0"/>
              <a:pPr/>
              <a:t>19/02/2024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028CC4-EF20-49BF-A2A6-4FD46CDA7BD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EA616AE-68CF-495F-9325-BEE283F69F51}" type="datetimeFigureOut">
              <a:rPr lang="fr-FR" smtClean="0"/>
              <a:pPr/>
              <a:t>19/02/2024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028CC4-EF20-49BF-A2A6-4FD46CDA7BD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u contenu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EA616AE-68CF-495F-9325-BEE283F69F51}" type="datetimeFigureOut">
              <a:rPr lang="fr-FR" smtClean="0"/>
              <a:pPr/>
              <a:t>19/02/2024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028CC4-EF20-49BF-A2A6-4FD46CDA7BD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EA616AE-68CF-495F-9325-BEE283F69F51}" type="datetimeFigureOut">
              <a:rPr lang="fr-FR" smtClean="0"/>
              <a:pPr/>
              <a:t>19/02/2024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8028CC4-EF20-49BF-A2A6-4FD46CDA7BD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EA616AE-68CF-495F-9325-BEE283F69F51}" type="datetimeFigureOut">
              <a:rPr lang="fr-FR" smtClean="0"/>
              <a:pPr/>
              <a:t>19/02/2024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8028CC4-EF20-49BF-A2A6-4FD46CDA7BD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EA616AE-68CF-495F-9325-BEE283F69F51}" type="datetimeFigureOut">
              <a:rPr lang="fr-FR" smtClean="0"/>
              <a:pPr/>
              <a:t>19/02/2024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8028CC4-EF20-49BF-A2A6-4FD46CDA7BD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EA616AE-68CF-495F-9325-BEE283F69F51}" type="datetimeFigureOut">
              <a:rPr lang="fr-FR" smtClean="0"/>
              <a:pPr/>
              <a:t>19/02/2024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028CC4-EF20-49BF-A2A6-4FD46CDA7BD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EA616AE-68CF-495F-9325-BEE283F69F51}" type="datetimeFigureOut">
              <a:rPr lang="fr-FR" smtClean="0"/>
              <a:pPr/>
              <a:t>19/02/2024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028CC4-EF20-49BF-A2A6-4FD46CDA7BD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616AE-68CF-495F-9325-BEE283F69F51}" type="datetimeFigureOut">
              <a:rPr lang="fr-FR" smtClean="0"/>
              <a:pPr/>
              <a:t>19/02/2024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028CC4-EF20-49BF-A2A6-4FD46CDA7BD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8596" y="642918"/>
            <a:ext cx="7772400" cy="1470025"/>
          </a:xfrm>
        </p:spPr>
        <p:txBody>
          <a:bodyPr>
            <a:normAutofit/>
          </a:bodyPr>
          <a:lstStyle/>
          <a:p>
            <a:r>
              <a:rPr lang="fr-FR" sz="2000" dirty="0" smtClean="0">
                <a:solidFill>
                  <a:schemeClr val="tx2"/>
                </a:solidFill>
                <a:latin typeface="Times New Roman" panose="02020603050405020304" pitchFamily="18" charset="0"/>
                <a:cs typeface="Times New Roman" panose="02020603050405020304" pitchFamily="18" charset="0"/>
              </a:rPr>
              <a:t>République Algérienne Démocratique et Populaire Ministère de l’Enseignement Supérieur et de la Recherche Scientifique</a:t>
            </a:r>
            <a:br>
              <a:rPr lang="fr-FR" sz="2000" dirty="0" smtClean="0">
                <a:solidFill>
                  <a:schemeClr val="tx2"/>
                </a:solidFill>
                <a:latin typeface="Times New Roman" panose="02020603050405020304" pitchFamily="18" charset="0"/>
                <a:cs typeface="Times New Roman" panose="02020603050405020304" pitchFamily="18" charset="0"/>
              </a:rPr>
            </a:br>
            <a:r>
              <a:rPr lang="fr-FR" sz="2000" dirty="0" smtClean="0">
                <a:solidFill>
                  <a:schemeClr val="tx2"/>
                </a:solidFill>
                <a:latin typeface="Times New Roman" panose="02020603050405020304" pitchFamily="18" charset="0"/>
                <a:cs typeface="Times New Roman" panose="02020603050405020304" pitchFamily="18" charset="0"/>
              </a:rPr>
              <a:t>Université A.MIRA-BEJAIA</a:t>
            </a:r>
            <a:br>
              <a:rPr lang="fr-FR" sz="2000" dirty="0" smtClean="0">
                <a:solidFill>
                  <a:schemeClr val="tx2"/>
                </a:solidFill>
                <a:latin typeface="Times New Roman" panose="02020603050405020304" pitchFamily="18" charset="0"/>
                <a:cs typeface="Times New Roman" panose="02020603050405020304" pitchFamily="18" charset="0"/>
              </a:rPr>
            </a:br>
            <a:r>
              <a:rPr lang="fr-FR" sz="2000" dirty="0" smtClean="0">
                <a:solidFill>
                  <a:schemeClr val="tx2"/>
                </a:solidFill>
                <a:latin typeface="Times New Roman" panose="02020603050405020304" pitchFamily="18" charset="0"/>
                <a:cs typeface="Times New Roman" panose="02020603050405020304" pitchFamily="18" charset="0"/>
              </a:rPr>
              <a:t>Faculté des Lettres et des Langues Département de français </a:t>
            </a:r>
            <a:endParaRPr lang="fr-FR" sz="2000" dirty="0"/>
          </a:p>
        </p:txBody>
      </p:sp>
      <p:sp>
        <p:nvSpPr>
          <p:cNvPr id="3" name="Sous-titre 2"/>
          <p:cNvSpPr>
            <a:spLocks noGrp="1"/>
          </p:cNvSpPr>
          <p:nvPr>
            <p:ph type="subTitle" idx="1"/>
          </p:nvPr>
        </p:nvSpPr>
        <p:spPr>
          <a:xfrm>
            <a:off x="1371600" y="2285992"/>
            <a:ext cx="6400800" cy="3352808"/>
          </a:xfrm>
        </p:spPr>
        <p:txBody>
          <a:bodyPr>
            <a:normAutofit fontScale="70000" lnSpcReduction="20000"/>
          </a:bodyPr>
          <a:lstStyle/>
          <a:p>
            <a:endParaRPr lang="fr-FR" b="1" dirty="0">
              <a:latin typeface="Times New Roman" panose="02020603050405020304" pitchFamily="18" charset="0"/>
              <a:cs typeface="Times New Roman" panose="02020603050405020304" pitchFamily="18" charset="0"/>
            </a:endParaRPr>
          </a:p>
          <a:p>
            <a:endParaRPr lang="fr-FR" b="1" dirty="0" smtClean="0">
              <a:latin typeface="Times New Roman" panose="02020603050405020304" pitchFamily="18" charset="0"/>
              <a:cs typeface="Times New Roman" panose="02020603050405020304" pitchFamily="18" charset="0"/>
            </a:endParaRPr>
          </a:p>
          <a:p>
            <a:r>
              <a:rPr lang="fr-FR" b="1" dirty="0" smtClean="0">
                <a:latin typeface="Times New Roman" panose="02020603050405020304" pitchFamily="18" charset="0"/>
                <a:cs typeface="Times New Roman" panose="02020603050405020304" pitchFamily="18" charset="0"/>
              </a:rPr>
              <a:t>Module d’enseignement :Sémiologie </a:t>
            </a:r>
            <a:endParaRPr lang="fr-FR" dirty="0" smtClean="0">
              <a:latin typeface="Times New Roman" panose="02020603050405020304" pitchFamily="18" charset="0"/>
              <a:cs typeface="Times New Roman" panose="02020603050405020304" pitchFamily="18" charset="0"/>
            </a:endParaRPr>
          </a:p>
          <a:p>
            <a:r>
              <a:rPr lang="fr-FR" b="1" dirty="0" smtClean="0">
                <a:latin typeface="Times New Roman" panose="02020603050405020304" pitchFamily="18" charset="0"/>
                <a:cs typeface="Times New Roman" panose="02020603050405020304" pitchFamily="18" charset="0"/>
              </a:rPr>
              <a:t>               Elaboré par  ABADI D. </a:t>
            </a:r>
            <a:endParaRPr lang="fr-FR" dirty="0"/>
          </a:p>
          <a:p>
            <a:r>
              <a:rPr lang="fr-FR" b="1" dirty="0" smtClean="0">
                <a:latin typeface="Times New Roman" panose="02020603050405020304" pitchFamily="18" charset="0"/>
                <a:cs typeface="Times New Roman" panose="02020603050405020304" pitchFamily="18" charset="0"/>
              </a:rPr>
              <a:t>                  Présenté par BELLIL K.</a:t>
            </a:r>
          </a:p>
          <a:p>
            <a:endParaRPr lang="fr-FR" dirty="0" smtClean="0">
              <a:latin typeface="Times New Roman" panose="02020603050405020304" pitchFamily="18" charset="0"/>
              <a:cs typeface="Times New Roman" panose="02020603050405020304" pitchFamily="18" charset="0"/>
            </a:endParaRPr>
          </a:p>
          <a:p>
            <a:r>
              <a:rPr lang="fr-FR" dirty="0" smtClean="0">
                <a:latin typeface="Times New Roman" panose="02020603050405020304" pitchFamily="18" charset="0"/>
                <a:cs typeface="Times New Roman" panose="02020603050405020304" pitchFamily="18" charset="0"/>
              </a:rPr>
              <a:t>        Public ciblé : Master I. Sciences du langage </a:t>
            </a:r>
            <a:r>
              <a:rPr lang="fr-FR" dirty="0" smtClean="0">
                <a:latin typeface="Times New Roman" panose="02020603050405020304" pitchFamily="18" charset="0"/>
                <a:cs typeface="Times New Roman" panose="02020603050405020304" pitchFamily="18" charset="0"/>
              </a:rPr>
              <a:t>G1</a:t>
            </a:r>
            <a:endParaRPr lang="fr-FR" dirty="0" smtClean="0">
              <a:latin typeface="Times New Roman" panose="02020603050405020304" pitchFamily="18" charset="0"/>
              <a:cs typeface="Times New Roman" panose="02020603050405020304" pitchFamily="18" charset="0"/>
            </a:endParaRPr>
          </a:p>
          <a:p>
            <a:r>
              <a:rPr lang="fr-FR" dirty="0" smtClean="0">
                <a:latin typeface="Times New Roman" panose="02020603050405020304" pitchFamily="18" charset="0"/>
                <a:cs typeface="Times New Roman" panose="02020603050405020304" pitchFamily="18" charset="0"/>
              </a:rPr>
              <a:t>      </a:t>
            </a:r>
          </a:p>
          <a:p>
            <a:r>
              <a:rPr lang="fr-FR" smtClean="0">
                <a:latin typeface="Times New Roman" panose="02020603050405020304" pitchFamily="18" charset="0"/>
                <a:cs typeface="Times New Roman" panose="02020603050405020304" pitchFamily="18" charset="0"/>
              </a:rPr>
              <a:t>2023/2024</a:t>
            </a:r>
            <a:endParaRPr lang="fr-FR" dirty="0" smtClean="0">
              <a:latin typeface="Times New Roman" panose="02020603050405020304" pitchFamily="18" charset="0"/>
              <a:cs typeface="Times New Roman" panose="02020603050405020304" pitchFamily="18" charset="0"/>
            </a:endParaRPr>
          </a:p>
          <a:p>
            <a:endParaRPr lang="fr-FR" dirty="0"/>
          </a:p>
        </p:txBody>
      </p:sp>
      <p:pic>
        <p:nvPicPr>
          <p:cNvPr id="4" name="image1.png" descr="https://encrypted-tbn1.gstatic.com/images?q=tbn:ANd9GcQMdoNlgePON2OCSbqp4gvDV95tIYE-bSnWidQblJmSqr-BRjlZT3bGAdxx"/>
          <p:cNvPicPr/>
          <p:nvPr/>
        </p:nvPicPr>
        <p:blipFill>
          <a:blip r:embed="rId2" cstate="print"/>
          <a:stretch>
            <a:fillRect/>
          </a:stretch>
        </p:blipFill>
        <p:spPr>
          <a:xfrm>
            <a:off x="3500430" y="2214554"/>
            <a:ext cx="2018270" cy="57150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lstStyle/>
          <a:p>
            <a:pPr algn="just">
              <a:buNone/>
            </a:pPr>
            <a:r>
              <a:rPr lang="fr-FR" dirty="0" smtClean="0">
                <a:latin typeface="Times New Roman" panose="02020603050405020304" pitchFamily="18" charset="0"/>
                <a:cs typeface="Times New Roman" panose="02020603050405020304" pitchFamily="18" charset="0"/>
              </a:rPr>
              <a:t>	</a:t>
            </a:r>
          </a:p>
          <a:p>
            <a:pPr algn="just">
              <a:buNone/>
            </a:pPr>
            <a:endParaRPr lang="fr-FR" dirty="0">
              <a:latin typeface="Times New Roman" panose="02020603050405020304" pitchFamily="18" charset="0"/>
              <a:cs typeface="Times New Roman" panose="02020603050405020304" pitchFamily="18" charset="0"/>
            </a:endParaRPr>
          </a:p>
          <a:p>
            <a:pPr algn="just">
              <a:buNone/>
            </a:pPr>
            <a:r>
              <a:rPr lang="fr-FR" dirty="0" smtClean="0">
                <a:latin typeface="Times New Roman" panose="02020603050405020304" pitchFamily="18" charset="0"/>
                <a:cs typeface="Times New Roman" panose="02020603050405020304" pitchFamily="18" charset="0"/>
              </a:rPr>
              <a:t>	Il existe aussi des définitions qui reposent sur la présence </a:t>
            </a:r>
            <a:r>
              <a:rPr lang="fr-FR" b="1" dirty="0" smtClean="0">
                <a:latin typeface="Times New Roman" panose="02020603050405020304" pitchFamily="18" charset="0"/>
                <a:cs typeface="Times New Roman" panose="02020603050405020304" pitchFamily="18" charset="0"/>
              </a:rPr>
              <a:t>des éléments constitutifs </a:t>
            </a:r>
            <a:r>
              <a:rPr lang="fr-FR" dirty="0" smtClean="0">
                <a:latin typeface="Times New Roman" panose="02020603050405020304" pitchFamily="18" charset="0"/>
                <a:cs typeface="Times New Roman" panose="02020603050405020304" pitchFamily="18" charset="0"/>
              </a:rPr>
              <a:t>du signe, lesquels varient d'une théorie à l'autre. D'un point de vue général, </a:t>
            </a:r>
            <a:r>
              <a:rPr lang="fr-FR" dirty="0" smtClean="0">
                <a:solidFill>
                  <a:srgbClr val="FF0000"/>
                </a:solidFill>
                <a:latin typeface="Times New Roman" panose="02020603050405020304" pitchFamily="18" charset="0"/>
                <a:cs typeface="Times New Roman" panose="02020603050405020304" pitchFamily="18" charset="0"/>
              </a:rPr>
              <a:t>un signe est l'indice d'une chose ou d'un phénomène qu'il exprime de manière plus ou moins explicite</a:t>
            </a:r>
            <a:r>
              <a:rPr lang="fr-FR" dirty="0" smtClean="0">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buNone/>
            </a:pPr>
            <a:endParaRPr lang="fr-FR" dirty="0" smtClean="0"/>
          </a:p>
          <a:p>
            <a:pPr>
              <a:buNone/>
            </a:pPr>
            <a:endParaRPr lang="fr-FR" dirty="0"/>
          </a:p>
          <a:p>
            <a:pPr algn="just">
              <a:buNone/>
            </a:pPr>
            <a:r>
              <a:rPr lang="fr-FR" dirty="0" smtClean="0"/>
              <a:t>	</a:t>
            </a:r>
            <a:r>
              <a:rPr lang="fr-FR" dirty="0" smtClean="0">
                <a:latin typeface="Times New Roman" panose="02020603050405020304" pitchFamily="18" charset="0"/>
                <a:cs typeface="Times New Roman" panose="02020603050405020304" pitchFamily="18" charset="0"/>
              </a:rPr>
              <a:t>Mais d’ordre général, on peut dire </a:t>
            </a:r>
            <a:r>
              <a:rPr lang="fr-FR" dirty="0" smtClean="0">
                <a:solidFill>
                  <a:srgbClr val="FF0000"/>
                </a:solidFill>
                <a:latin typeface="Times New Roman" panose="02020603050405020304" pitchFamily="18" charset="0"/>
                <a:cs typeface="Times New Roman" panose="02020603050405020304" pitchFamily="18" charset="0"/>
              </a:rPr>
              <a:t>qu’un signe est un objet porteur d’une signification</a:t>
            </a:r>
            <a:r>
              <a:rPr lang="fr-FR" dirty="0" smtClean="0">
                <a:latin typeface="Times New Roman" panose="02020603050405020304" pitchFamily="18" charset="0"/>
                <a:cs typeface="Times New Roman" panose="02020603050405020304" pitchFamily="18" charset="0"/>
              </a:rPr>
              <a:t>. </a:t>
            </a:r>
          </a:p>
          <a:p>
            <a:pPr algn="just">
              <a:buNone/>
            </a:pPr>
            <a:endParaRPr lang="fr-FR" dirty="0" smtClean="0">
              <a:latin typeface="Times New Roman" panose="02020603050405020304" pitchFamily="18" charset="0"/>
              <a:cs typeface="Times New Roman" panose="02020603050405020304" pitchFamily="18" charset="0"/>
            </a:endParaRPr>
          </a:p>
          <a:p>
            <a:pPr algn="just">
              <a:buNone/>
            </a:pPr>
            <a:r>
              <a:rPr lang="fr-FR" dirty="0" smtClean="0">
                <a:latin typeface="Times New Roman" panose="02020603050405020304" pitchFamily="18" charset="0"/>
                <a:cs typeface="Times New Roman" panose="02020603050405020304" pitchFamily="18" charset="0"/>
              </a:rPr>
              <a:t>    Par exemple:</a:t>
            </a:r>
          </a:p>
          <a:p>
            <a:pPr algn="just">
              <a:buNone/>
            </a:pPr>
            <a:endParaRPr lang="fr-FR" dirty="0" smtClean="0">
              <a:latin typeface="Times New Roman" panose="02020603050405020304" pitchFamily="18" charset="0"/>
              <a:cs typeface="Times New Roman" panose="02020603050405020304" pitchFamily="18" charset="0"/>
            </a:endParaRPr>
          </a:p>
          <a:p>
            <a:pPr algn="just">
              <a:buNone/>
            </a:pPr>
            <a:r>
              <a:rPr lang="fr-FR" dirty="0" smtClean="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U</a:t>
            </a:r>
            <a:r>
              <a:rPr lang="fr-FR" b="1" dirty="0" smtClean="0">
                <a:latin typeface="Times New Roman" panose="02020603050405020304" pitchFamily="18" charset="0"/>
                <a:cs typeface="Times New Roman" panose="02020603050405020304" pitchFamily="18" charset="0"/>
              </a:rPr>
              <a:t>n feu rouge signifie que l’on doit s’arrêter. </a:t>
            </a:r>
            <a:endParaRPr lang="fr-FR"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Times New Roman" panose="02020603050405020304" pitchFamily="18" charset="0"/>
                <a:cs typeface="Times New Roman" panose="02020603050405020304" pitchFamily="18" charset="0"/>
              </a:rPr>
              <a:t>Le signe selon F. De Saussure </a:t>
            </a:r>
            <a:endParaRPr lang="fr-FR" sz="32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lstStyle/>
          <a:p>
            <a:pPr>
              <a:buNone/>
            </a:pPr>
            <a:endParaRPr lang="fr-FR" dirty="0" smtClean="0"/>
          </a:p>
          <a:p>
            <a:pPr algn="just">
              <a:buNone/>
            </a:pPr>
            <a:r>
              <a:rPr lang="fr-FR" dirty="0"/>
              <a:t>	</a:t>
            </a:r>
            <a:r>
              <a:rPr lang="fr-FR" dirty="0" smtClean="0"/>
              <a:t>	</a:t>
            </a:r>
            <a:r>
              <a:rPr lang="fr-FR" dirty="0" smtClean="0">
                <a:latin typeface="Times New Roman" panose="02020603050405020304" pitchFamily="18" charset="0"/>
                <a:cs typeface="Times New Roman" panose="02020603050405020304" pitchFamily="18" charset="0"/>
              </a:rPr>
              <a:t>Saussure commence par définir le signe comme une: </a:t>
            </a:r>
          </a:p>
          <a:p>
            <a:pPr algn="just">
              <a:buNone/>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a:t>
            </a:r>
            <a:r>
              <a:rPr lang="fr-FR" dirty="0" smtClean="0">
                <a:solidFill>
                  <a:srgbClr val="FF0000"/>
                </a:solidFill>
                <a:latin typeface="Times New Roman" panose="02020603050405020304" pitchFamily="18" charset="0"/>
                <a:cs typeface="Times New Roman" panose="02020603050405020304" pitchFamily="18" charset="0"/>
              </a:rPr>
              <a:t>entité psychique à deux faces</a:t>
            </a:r>
            <a:r>
              <a:rPr lang="fr-FR" dirty="0" smtClean="0">
                <a:latin typeface="Times New Roman" panose="02020603050405020304" pitchFamily="18" charset="0"/>
                <a:cs typeface="Times New Roman" panose="02020603050405020304" pitchFamily="18" charset="0"/>
              </a:rPr>
              <a:t>» qui «</a:t>
            </a:r>
            <a:r>
              <a:rPr lang="fr-FR" dirty="0" smtClean="0">
                <a:solidFill>
                  <a:srgbClr val="FF0000"/>
                </a:solidFill>
                <a:latin typeface="Times New Roman" panose="02020603050405020304" pitchFamily="18" charset="0"/>
                <a:cs typeface="Times New Roman" panose="02020603050405020304" pitchFamily="18" charset="0"/>
              </a:rPr>
              <a:t>unit un concept et une image acoustique</a:t>
            </a:r>
            <a:r>
              <a:rPr lang="fr-FR" dirty="0" smtClean="0">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lnSpcReduction="10000"/>
          </a:bodyPr>
          <a:lstStyle/>
          <a:p>
            <a:pPr algn="just">
              <a:buNone/>
            </a:pPr>
            <a:r>
              <a:rPr lang="fr-FR" dirty="0" smtClean="0"/>
              <a:t>		</a:t>
            </a:r>
            <a:r>
              <a:rPr lang="fr-FR" dirty="0" smtClean="0">
                <a:latin typeface="Times New Roman" panose="02020603050405020304" pitchFamily="18" charset="0"/>
                <a:cs typeface="Times New Roman" panose="02020603050405020304" pitchFamily="18" charset="0"/>
              </a:rPr>
              <a:t>Le signe se décompose en </a:t>
            </a:r>
            <a:r>
              <a:rPr lang="fr-FR" b="1" dirty="0" smtClean="0">
                <a:latin typeface="Times New Roman" panose="02020603050405020304" pitchFamily="18" charset="0"/>
                <a:cs typeface="Times New Roman" panose="02020603050405020304" pitchFamily="18" charset="0"/>
              </a:rPr>
              <a:t>signifiant</a:t>
            </a:r>
            <a:r>
              <a:rPr lang="fr-FR" dirty="0" smtClean="0">
                <a:latin typeface="Times New Roman" panose="02020603050405020304" pitchFamily="18" charset="0"/>
                <a:cs typeface="Times New Roman" panose="02020603050405020304" pitchFamily="18" charset="0"/>
              </a:rPr>
              <a:t>, la partie perceptible du signe (par exemple, les lettres </a:t>
            </a:r>
            <a:r>
              <a:rPr lang="fr-FR" dirty="0" err="1" smtClean="0">
                <a:latin typeface="Times New Roman" panose="02020603050405020304" pitchFamily="18" charset="0"/>
                <a:cs typeface="Times New Roman" panose="02020603050405020304" pitchFamily="18" charset="0"/>
              </a:rPr>
              <a:t>v-a</a:t>
            </a:r>
            <a:r>
              <a:rPr lang="fr-FR" dirty="0" smtClean="0">
                <a:latin typeface="Times New Roman" panose="02020603050405020304" pitchFamily="18" charset="0"/>
                <a:cs typeface="Times New Roman" panose="02020603050405020304" pitchFamily="18" charset="0"/>
              </a:rPr>
              <a:t>-i-s-s-e-a-u) et </a:t>
            </a:r>
            <a:r>
              <a:rPr lang="fr-FR" b="1" dirty="0" smtClean="0">
                <a:latin typeface="Times New Roman" panose="02020603050405020304" pitchFamily="18" charset="0"/>
                <a:cs typeface="Times New Roman" panose="02020603050405020304" pitchFamily="18" charset="0"/>
              </a:rPr>
              <a:t>signifié</a:t>
            </a:r>
            <a:r>
              <a:rPr lang="fr-FR" dirty="0" smtClean="0">
                <a:latin typeface="Times New Roman" panose="02020603050405020304" pitchFamily="18" charset="0"/>
                <a:cs typeface="Times New Roman" panose="02020603050405020304" pitchFamily="18" charset="0"/>
              </a:rPr>
              <a:t>, la partie intelligible du signe. </a:t>
            </a:r>
          </a:p>
          <a:p>
            <a:pPr algn="just">
              <a:buNone/>
            </a:pPr>
            <a:endParaRPr lang="fr-FR" dirty="0" smtClean="0">
              <a:latin typeface="Times New Roman" panose="02020603050405020304" pitchFamily="18" charset="0"/>
              <a:cs typeface="Times New Roman" panose="02020603050405020304" pitchFamily="18" charset="0"/>
            </a:endParaRPr>
          </a:p>
          <a:p>
            <a:pPr algn="just">
              <a:buNone/>
            </a:pPr>
            <a:r>
              <a:rPr lang="fr-FR" dirty="0" smtClean="0">
                <a:latin typeface="Times New Roman" panose="02020603050405020304" pitchFamily="18" charset="0"/>
                <a:cs typeface="Times New Roman" panose="02020603050405020304" pitchFamily="18" charset="0"/>
              </a:rPr>
              <a:t>		Le signifiant et le signifié sont </a:t>
            </a:r>
            <a:r>
              <a:rPr lang="fr-FR" b="1" dirty="0" smtClean="0">
                <a:latin typeface="Times New Roman" panose="02020603050405020304" pitchFamily="18" charset="0"/>
                <a:cs typeface="Times New Roman" panose="02020603050405020304" pitchFamily="18" charset="0"/>
              </a:rPr>
              <a:t>indissociables</a:t>
            </a:r>
            <a:r>
              <a:rPr lang="fr-FR" dirty="0" smtClean="0">
                <a:latin typeface="Times New Roman" panose="02020603050405020304" pitchFamily="18" charset="0"/>
                <a:cs typeface="Times New Roman" panose="02020603050405020304" pitchFamily="18" charset="0"/>
              </a:rPr>
              <a:t>: ils ne peuvent pas être séparés. </a:t>
            </a:r>
            <a:r>
              <a:rPr lang="fr-FR" b="1" dirty="0" smtClean="0">
                <a:latin typeface="Times New Roman" panose="02020603050405020304" pitchFamily="18" charset="0"/>
                <a:cs typeface="Times New Roman" panose="02020603050405020304" pitchFamily="18" charset="0"/>
              </a:rPr>
              <a:t>Le signifiant </a:t>
            </a:r>
            <a:r>
              <a:rPr lang="fr-FR" dirty="0" smtClean="0">
                <a:latin typeface="Times New Roman" panose="02020603050405020304" pitchFamily="18" charset="0"/>
                <a:cs typeface="Times New Roman" panose="02020603050405020304" pitchFamily="18" charset="0"/>
              </a:rPr>
              <a:t>est une association de lettres formant des sons. C’est, en quelque sorte, </a:t>
            </a:r>
            <a:r>
              <a:rPr lang="fr-FR" b="1" dirty="0" smtClean="0">
                <a:latin typeface="Times New Roman" panose="02020603050405020304" pitchFamily="18" charset="0"/>
                <a:cs typeface="Times New Roman" panose="02020603050405020304" pitchFamily="18" charset="0"/>
              </a:rPr>
              <a:t>le contenant</a:t>
            </a:r>
            <a:r>
              <a:rPr lang="fr-FR" dirty="0" smtClean="0">
                <a:latin typeface="Times New Roman" panose="02020603050405020304" pitchFamily="18" charset="0"/>
                <a:cs typeface="Times New Roman" panose="02020603050405020304" pitchFamily="18" charset="0"/>
              </a:rPr>
              <a:t>. Le </a:t>
            </a:r>
            <a:r>
              <a:rPr lang="fr-FR" b="1" dirty="0" smtClean="0">
                <a:latin typeface="Times New Roman" panose="02020603050405020304" pitchFamily="18" charset="0"/>
                <a:cs typeface="Times New Roman" panose="02020603050405020304" pitchFamily="18" charset="0"/>
              </a:rPr>
              <a:t>signifié</a:t>
            </a:r>
            <a:r>
              <a:rPr lang="fr-FR" dirty="0" smtClean="0">
                <a:latin typeface="Times New Roman" panose="02020603050405020304" pitchFamily="18" charset="0"/>
                <a:cs typeface="Times New Roman" panose="02020603050405020304" pitchFamily="18" charset="0"/>
              </a:rPr>
              <a:t> est le sens, la définition du signe. C’est </a:t>
            </a:r>
            <a:r>
              <a:rPr lang="fr-FR" b="1" dirty="0" smtClean="0">
                <a:latin typeface="Times New Roman" panose="02020603050405020304" pitchFamily="18" charset="0"/>
                <a:cs typeface="Times New Roman" panose="02020603050405020304" pitchFamily="18" charset="0"/>
              </a:rPr>
              <a:t>le contenu. </a:t>
            </a:r>
            <a:endParaRPr lang="fr-FR"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gn="just">
              <a:buNone/>
            </a:pPr>
            <a:r>
              <a:rPr lang="fr-FR" dirty="0" smtClean="0">
                <a:latin typeface="Times New Roman" panose="02020603050405020304" pitchFamily="18" charset="0"/>
                <a:cs typeface="Times New Roman" panose="02020603050405020304" pitchFamily="18" charset="0"/>
              </a:rPr>
              <a:t>	Le mot chien est un signe parce que c’est une forme composée de lettres (le c, le h, le i, etc.) et parce qu’il est doté d’une signification (un animal domestiqué par l’homme). </a:t>
            </a:r>
          </a:p>
          <a:p>
            <a:pPr algn="just">
              <a:buNone/>
            </a:pPr>
            <a:endParaRPr lang="fr-FR" dirty="0">
              <a:latin typeface="Times New Roman" panose="02020603050405020304" pitchFamily="18" charset="0"/>
              <a:cs typeface="Times New Roman" panose="02020603050405020304" pitchFamily="18" charset="0"/>
            </a:endParaRPr>
          </a:p>
          <a:p>
            <a:pPr algn="just">
              <a:buNone/>
            </a:pPr>
            <a:r>
              <a:rPr lang="fr-FR" dirty="0" smtClean="0">
                <a:latin typeface="Times New Roman" panose="02020603050405020304" pitchFamily="18" charset="0"/>
                <a:cs typeface="Times New Roman" panose="02020603050405020304" pitchFamily="18" charset="0"/>
              </a:rPr>
              <a:t>	En somme, un signe est une association de lettres pourvue d’une signification. Raison pour laquelle ce modèle de signe est dit </a:t>
            </a:r>
            <a:r>
              <a:rPr lang="fr-FR" b="1" dirty="0" smtClean="0">
                <a:latin typeface="Times New Roman" panose="02020603050405020304" pitchFamily="18" charset="0"/>
                <a:cs typeface="Times New Roman" panose="02020603050405020304" pitchFamily="18" charset="0"/>
              </a:rPr>
              <a:t>dyadique</a:t>
            </a:r>
            <a:r>
              <a:rPr lang="fr-FR" dirty="0" smtClean="0">
                <a:latin typeface="Times New Roman" panose="02020603050405020304" pitchFamily="18" charset="0"/>
                <a:cs typeface="Times New Roman" panose="02020603050405020304" pitchFamily="18" charset="0"/>
              </a:rPr>
              <a:t>, puisqu'il comprend deux éléments. </a:t>
            </a:r>
            <a:endParaRPr lang="fr-F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a:bodyPr>
          <a:lstStyle/>
          <a:p>
            <a:r>
              <a:rPr lang="fr-FR" sz="3200" b="1" dirty="0" smtClean="0">
                <a:latin typeface="Times New Roman" panose="02020603050405020304" pitchFamily="18" charset="0"/>
                <a:cs typeface="Times New Roman" panose="02020603050405020304" pitchFamily="18" charset="0"/>
              </a:rPr>
              <a:t>Le signe selon C. S. Peirce</a:t>
            </a:r>
            <a:endParaRPr lang="fr-FR" sz="32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457200" y="1285860"/>
            <a:ext cx="8229600" cy="4840303"/>
          </a:xfrm>
        </p:spPr>
        <p:txBody>
          <a:bodyPr/>
          <a:lstStyle/>
          <a:p>
            <a:pPr algn="just">
              <a:buNone/>
            </a:pPr>
            <a:r>
              <a:rPr lang="fr-FR" dirty="0" smtClean="0">
                <a:latin typeface="Times New Roman" panose="02020603050405020304" pitchFamily="18" charset="0"/>
                <a:cs typeface="Times New Roman" panose="02020603050405020304" pitchFamily="18" charset="0"/>
              </a:rPr>
              <a:t>	</a:t>
            </a:r>
          </a:p>
          <a:p>
            <a:pPr algn="just">
              <a:buNone/>
            </a:pPr>
            <a:endParaRPr lang="fr-FR" dirty="0">
              <a:latin typeface="Times New Roman" panose="02020603050405020304" pitchFamily="18" charset="0"/>
              <a:cs typeface="Times New Roman" panose="02020603050405020304" pitchFamily="18" charset="0"/>
            </a:endParaRPr>
          </a:p>
          <a:p>
            <a:pPr algn="just">
              <a:buNone/>
            </a:pPr>
            <a:r>
              <a:rPr lang="fr-FR" dirty="0" smtClean="0">
                <a:latin typeface="Times New Roman" panose="02020603050405020304" pitchFamily="18" charset="0"/>
                <a:cs typeface="Times New Roman" panose="02020603050405020304" pitchFamily="18" charset="0"/>
              </a:rPr>
              <a:t>	Le signe selon Peirce est constitué par la relation de trois composantes que l'on peut rapprocher du modèle </a:t>
            </a:r>
            <a:r>
              <a:rPr lang="fr-FR" b="1" dirty="0" smtClean="0">
                <a:latin typeface="Times New Roman" panose="02020603050405020304" pitchFamily="18" charset="0"/>
                <a:cs typeface="Times New Roman" panose="02020603050405020304" pitchFamily="18" charset="0"/>
              </a:rPr>
              <a:t>triadique</a:t>
            </a:r>
            <a:r>
              <a:rPr lang="fr-FR" dirty="0" smtClean="0">
                <a:latin typeface="Times New Roman" panose="02020603050405020304" pitchFamily="18" charset="0"/>
                <a:cs typeface="Times New Roman" panose="02020603050405020304" pitchFamily="18" charset="0"/>
              </a:rPr>
              <a:t>.</a:t>
            </a:r>
          </a:p>
          <a:p>
            <a:pPr algn="just">
              <a:buNone/>
            </a:pPr>
            <a:endParaRPr lang="fr-F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lstStyle/>
          <a:p>
            <a:pPr algn="just">
              <a:buNone/>
            </a:pPr>
            <a:endParaRPr lang="fr-FR" dirty="0" smtClean="0">
              <a:latin typeface="Times New Roman" panose="02020603050405020304" pitchFamily="18" charset="0"/>
              <a:cs typeface="Times New Roman" panose="02020603050405020304" pitchFamily="18" charset="0"/>
            </a:endParaRPr>
          </a:p>
          <a:p>
            <a:pPr algn="just">
              <a:buNone/>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Pour CH. S. Peirce, un signe est </a:t>
            </a:r>
            <a:r>
              <a:rPr lang="fr-FR" dirty="0" smtClean="0">
                <a:solidFill>
                  <a:srgbClr val="FF0000"/>
                </a:solidFill>
                <a:latin typeface="Times New Roman" panose="02020603050405020304" pitchFamily="18" charset="0"/>
                <a:cs typeface="Times New Roman" panose="02020603050405020304" pitchFamily="18" charset="0"/>
              </a:rPr>
              <a:t>« quelque chose tenant lieu de quelque chose pour quelqu'un, sous quelque rapport, ou à quelque titre </a:t>
            </a:r>
            <a:r>
              <a:rPr lang="fr-FR" dirty="0" smtClean="0">
                <a:latin typeface="Times New Roman" panose="02020603050405020304" pitchFamily="18" charset="0"/>
                <a:cs typeface="Times New Roman" panose="02020603050405020304" pitchFamily="18" charset="0"/>
              </a:rPr>
              <a:t>». </a:t>
            </a:r>
          </a:p>
          <a:p>
            <a:pPr algn="just">
              <a:buNone/>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Cette définition peircienne met en évidence la relation qu'entretient le signe avec ses trois pôles: </a:t>
            </a:r>
            <a:r>
              <a:rPr lang="fr-FR" b="1" dirty="0" smtClean="0">
                <a:latin typeface="Times New Roman" panose="02020603050405020304" pitchFamily="18" charset="0"/>
                <a:cs typeface="Times New Roman" panose="02020603050405020304" pitchFamily="18" charset="0"/>
              </a:rPr>
              <a:t>interprétant</a:t>
            </a:r>
            <a:r>
              <a:rPr lang="fr-FR" dirty="0" smtClean="0">
                <a:latin typeface="Times New Roman" panose="02020603050405020304" pitchFamily="18" charset="0"/>
                <a:cs typeface="Times New Roman" panose="02020603050405020304" pitchFamily="18" charset="0"/>
              </a:rPr>
              <a:t>, </a:t>
            </a:r>
            <a:r>
              <a:rPr lang="fr-FR" b="1" dirty="0" err="1" smtClean="0">
                <a:latin typeface="Times New Roman" panose="02020603050405020304" pitchFamily="18" charset="0"/>
                <a:cs typeface="Times New Roman" panose="02020603050405020304" pitchFamily="18" charset="0"/>
              </a:rPr>
              <a:t>représentamen</a:t>
            </a:r>
            <a:r>
              <a:rPr lang="fr-FR" b="1" dirty="0" smtClean="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et </a:t>
            </a:r>
            <a:r>
              <a:rPr lang="fr-FR" b="1" dirty="0" smtClean="0">
                <a:latin typeface="Times New Roman" panose="02020603050405020304" pitchFamily="18" charset="0"/>
                <a:cs typeface="Times New Roman" panose="02020603050405020304" pitchFamily="18" charset="0"/>
              </a:rPr>
              <a:t>objet</a:t>
            </a:r>
            <a:r>
              <a:rPr lang="fr-FR" dirty="0" smtClean="0">
                <a:latin typeface="Times New Roman" panose="02020603050405020304" pitchFamily="18" charset="0"/>
                <a:cs typeface="Times New Roman" panose="02020603050405020304" pitchFamily="18" charset="0"/>
              </a:rPr>
              <a:t> (c'est-à-dire un référent au sens strict, fixé, sans lequel le signe n'existerait pas). </a:t>
            </a:r>
            <a:endParaRPr lang="fr-F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gn="just">
              <a:buNone/>
            </a:pPr>
            <a:r>
              <a:rPr lang="fr-FR" dirty="0" smtClean="0">
                <a:latin typeface="Times New Roman" panose="02020603050405020304" pitchFamily="18" charset="0"/>
                <a:cs typeface="Times New Roman" panose="02020603050405020304" pitchFamily="18" charset="0"/>
              </a:rPr>
              <a:t>	Pour comprendre ce modèle, nous illustrons avec l’exemple médical suivant pris de N. Houser (1992), en voici : </a:t>
            </a:r>
          </a:p>
          <a:p>
            <a:pPr algn="just">
              <a:buNone/>
            </a:pPr>
            <a:endParaRPr lang="fr-FR" dirty="0">
              <a:latin typeface="Times New Roman" panose="02020603050405020304" pitchFamily="18" charset="0"/>
              <a:cs typeface="Times New Roman" panose="02020603050405020304" pitchFamily="18" charset="0"/>
            </a:endParaRPr>
          </a:p>
          <a:p>
            <a:pPr algn="just">
              <a:buNone/>
            </a:pPr>
            <a:r>
              <a:rPr lang="fr-FR" dirty="0" smtClean="0">
                <a:latin typeface="Times New Roman" panose="02020603050405020304" pitchFamily="18" charset="0"/>
                <a:cs typeface="Times New Roman" panose="02020603050405020304" pitchFamily="18" charset="0"/>
              </a:rPr>
              <a:t>1. un patient se présente chez le médecin avec de la fièvre et la gorge enflammée, symptômes qui constituent le signe (ou </a:t>
            </a:r>
            <a:r>
              <a:rPr lang="fr-FR" b="1" dirty="0" err="1" smtClean="0">
                <a:latin typeface="Times New Roman" panose="02020603050405020304" pitchFamily="18" charset="0"/>
                <a:cs typeface="Times New Roman" panose="02020603050405020304" pitchFamily="18" charset="0"/>
              </a:rPr>
              <a:t>représentamen</a:t>
            </a:r>
            <a:r>
              <a:rPr lang="fr-FR" dirty="0" smtClean="0">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gn="just">
              <a:buNone/>
            </a:pPr>
            <a:endParaRPr lang="fr-FR" dirty="0" smtClean="0">
              <a:latin typeface="Times New Roman" panose="02020603050405020304" pitchFamily="18" charset="0"/>
              <a:cs typeface="Times New Roman" panose="02020603050405020304" pitchFamily="18" charset="0"/>
            </a:endParaRPr>
          </a:p>
          <a:p>
            <a:pPr algn="just">
              <a:buNone/>
            </a:pPr>
            <a:r>
              <a:rPr lang="fr-FR" dirty="0" smtClean="0">
                <a:latin typeface="Times New Roman" panose="02020603050405020304" pitchFamily="18" charset="0"/>
                <a:cs typeface="Times New Roman" panose="02020603050405020304" pitchFamily="18" charset="0"/>
              </a:rPr>
              <a:t>2. Le médecin, connaissant un certain nombre de maladies qui provoquent ces symptômes, formule d'emblée un diagnostic: par ex., «c'est un rhume». Le rhume (maladie la plus facilement associée à ces symptômes) constitue </a:t>
            </a:r>
            <a:r>
              <a:rPr lang="fr-FR" b="1" dirty="0" smtClean="0">
                <a:latin typeface="Times New Roman" panose="02020603050405020304" pitchFamily="18" charset="0"/>
                <a:cs typeface="Times New Roman" panose="02020603050405020304" pitchFamily="18" charset="0"/>
              </a:rPr>
              <a:t>l'objet immédiat</a:t>
            </a:r>
            <a:r>
              <a:rPr lang="fr-FR" dirty="0" smtClean="0">
                <a:latin typeface="Times New Roman" panose="02020603050405020304" pitchFamily="18" charset="0"/>
                <a:cs typeface="Times New Roman" panose="02020603050405020304" pitchFamily="18" charset="0"/>
              </a:rPr>
              <a:t>, alors que le diagnostic lui-même constitue </a:t>
            </a:r>
            <a:r>
              <a:rPr lang="fr-FR" b="1" dirty="0" smtClean="0">
                <a:latin typeface="Times New Roman" panose="02020603050405020304" pitchFamily="18" charset="0"/>
                <a:cs typeface="Times New Roman" panose="02020603050405020304" pitchFamily="18" charset="0"/>
              </a:rPr>
              <a:t>l’interprétant immédiat.</a:t>
            </a:r>
            <a:endParaRPr lang="fr-FR"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gn="just">
              <a:buNone/>
            </a:pPr>
            <a:r>
              <a:rPr lang="fr-FR" dirty="0" smtClean="0">
                <a:latin typeface="Times New Roman" panose="02020603050405020304" pitchFamily="18" charset="0"/>
                <a:cs typeface="Times New Roman" panose="02020603050405020304" pitchFamily="18" charset="0"/>
              </a:rPr>
              <a:t>3. Le médecin donne alors une ordonnance («reposez-vous et buvez beaucoup») et un pronostic («Ça ira beaucoup mieux dans trois jours»), qui constituent l'interprétant dynamique. Dans ce cas, l'objet dynamique serait la maladie qui a véritablement causé les </a:t>
            </a:r>
            <a:r>
              <a:rPr lang="fr-FR" dirty="0" err="1" smtClean="0">
                <a:latin typeface="Times New Roman" panose="02020603050405020304" pitchFamily="18" charset="0"/>
                <a:cs typeface="Times New Roman" panose="02020603050405020304" pitchFamily="18" charset="0"/>
              </a:rPr>
              <a:t>symptômes—qu'il</a:t>
            </a:r>
            <a:r>
              <a:rPr lang="fr-FR" dirty="0" smtClean="0">
                <a:latin typeface="Times New Roman" panose="02020603050405020304" pitchFamily="18" charset="0"/>
                <a:cs typeface="Times New Roman" panose="02020603050405020304" pitchFamily="18" charset="0"/>
              </a:rPr>
              <a:t> s'agisse de celle diagnostiquée par le médecin ou d'une autre présentant les mêmes </a:t>
            </a:r>
            <a:r>
              <a:rPr lang="fr-FR" dirty="0" err="1" smtClean="0">
                <a:latin typeface="Times New Roman" panose="02020603050405020304" pitchFamily="18" charset="0"/>
                <a:cs typeface="Times New Roman" panose="02020603050405020304" pitchFamily="18" charset="0"/>
              </a:rPr>
              <a:t>symptômes—tandis</a:t>
            </a:r>
            <a:r>
              <a:rPr lang="fr-FR" dirty="0" smtClean="0">
                <a:latin typeface="Times New Roman" panose="02020603050405020304" pitchFamily="18" charset="0"/>
                <a:cs typeface="Times New Roman" panose="02020603050405020304" pitchFamily="18" charset="0"/>
              </a:rPr>
              <a:t> que l’interprétant final serait le diagnostic correct.</a:t>
            </a:r>
            <a:endParaRPr lang="fr-F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latin typeface="Times New Roman" panose="02020603050405020304" pitchFamily="18" charset="0"/>
                <a:cs typeface="Times New Roman" panose="02020603050405020304" pitchFamily="18" charset="0"/>
              </a:rPr>
              <a:t>SEMIOLOGIE OU SEMIOTIQUE ? </a:t>
            </a:r>
            <a:endParaRPr lang="fr-FR" sz="24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457200" y="1214422"/>
            <a:ext cx="8229600" cy="4911741"/>
          </a:xfrm>
        </p:spPr>
        <p:txBody>
          <a:bodyPr>
            <a:normAutofit/>
          </a:bodyPr>
          <a:lstStyle/>
          <a:p>
            <a:pPr>
              <a:buNone/>
            </a:pPr>
            <a:r>
              <a:rPr lang="fr-FR" sz="2400" b="1" dirty="0" smtClean="0">
                <a:latin typeface="Times New Roman" panose="02020603050405020304" pitchFamily="18" charset="0"/>
                <a:cs typeface="Times New Roman" panose="02020603050405020304" pitchFamily="18" charset="0"/>
              </a:rPr>
              <a:t>Définition </a:t>
            </a:r>
          </a:p>
          <a:p>
            <a:pPr>
              <a:buNone/>
            </a:pPr>
            <a:endParaRPr lang="fr-FR" sz="2400" b="1" dirty="0">
              <a:latin typeface="Times New Roman" panose="02020603050405020304" pitchFamily="18" charset="0"/>
              <a:cs typeface="Times New Roman" panose="02020603050405020304" pitchFamily="18" charset="0"/>
            </a:endParaRPr>
          </a:p>
          <a:p>
            <a:pPr algn="just">
              <a:buNone/>
            </a:pPr>
            <a:r>
              <a:rPr lang="fr-FR" sz="2400" dirty="0" smtClean="0">
                <a:latin typeface="Times New Roman" panose="02020603050405020304" pitchFamily="18" charset="0"/>
                <a:cs typeface="Times New Roman" panose="02020603050405020304" pitchFamily="18" charset="0"/>
              </a:rPr>
              <a:t>		En sciences humaines, la sémiotique est une discipline relativement récente en comparaison avec la philosophie ou les sciences dites «dures ». Ses origines remontent à l'Antiquité grecque. </a:t>
            </a:r>
          </a:p>
          <a:p>
            <a:pPr algn="just">
              <a:buNone/>
            </a:pPr>
            <a:endParaRPr lang="fr-FR" sz="2400" dirty="0" smtClean="0">
              <a:latin typeface="Times New Roman" panose="02020603050405020304" pitchFamily="18" charset="0"/>
              <a:cs typeface="Times New Roman" panose="02020603050405020304" pitchFamily="18" charset="0"/>
            </a:endParaRPr>
          </a:p>
          <a:p>
            <a:pPr algn="just">
              <a:buNone/>
            </a:pPr>
            <a:r>
              <a:rPr lang="fr-FR" sz="2400" dirty="0" smtClean="0">
                <a:latin typeface="Times New Roman" panose="02020603050405020304" pitchFamily="18" charset="0"/>
                <a:cs typeface="Times New Roman" panose="02020603050405020304" pitchFamily="18" charset="0"/>
              </a:rPr>
              <a:t>		La sémiotique s’est développée dès 1867-68, à partir des travaux du philosophe, logicien et épistémologue américain Charles Sanders Peirce (1839 –1914). Selon lui, la sémiotique est l’autre nom de </a:t>
            </a:r>
            <a:r>
              <a:rPr lang="fr-FR" sz="2400" b="1" dirty="0" smtClean="0">
                <a:latin typeface="Times New Roman" panose="02020603050405020304" pitchFamily="18" charset="0"/>
                <a:cs typeface="Times New Roman" panose="02020603050405020304" pitchFamily="18" charset="0"/>
              </a:rPr>
              <a:t>la logique </a:t>
            </a:r>
            <a:r>
              <a:rPr lang="fr-FR" sz="2400" dirty="0" smtClean="0">
                <a:latin typeface="Times New Roman" panose="02020603050405020304" pitchFamily="18" charset="0"/>
                <a:cs typeface="Times New Roman" panose="02020603050405020304" pitchFamily="18" charset="0"/>
              </a:rPr>
              <a:t>: « La doctrine quasi nécessaire ou formelle des signes. »  (</a:t>
            </a:r>
            <a:r>
              <a:rPr lang="fr-FR" sz="2400" dirty="0" smtClean="0"/>
              <a:t>2.227, fragment, v. 1897) </a:t>
            </a:r>
            <a:endParaRPr lang="fr-FR" sz="24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a:bodyPr>
          <a:lstStyle/>
          <a:p>
            <a:r>
              <a:rPr lang="fr-FR" sz="3200" b="1" dirty="0" smtClean="0">
                <a:latin typeface="Times New Roman" panose="02020603050405020304" pitchFamily="18" charset="0"/>
                <a:cs typeface="Times New Roman" panose="02020603050405020304" pitchFamily="18" charset="0"/>
              </a:rPr>
              <a:t>Classification de signes</a:t>
            </a:r>
            <a:endParaRPr lang="fr-FR" sz="32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457200" y="1214422"/>
            <a:ext cx="8229600" cy="4911741"/>
          </a:xfrm>
        </p:spPr>
        <p:txBody>
          <a:bodyPr>
            <a:normAutofit fontScale="92500"/>
          </a:bodyPr>
          <a:lstStyle/>
          <a:p>
            <a:pPr algn="just">
              <a:buNone/>
            </a:pPr>
            <a:r>
              <a:rPr lang="fr-FR" dirty="0" smtClean="0">
                <a:latin typeface="Times New Roman" panose="02020603050405020304" pitchFamily="18" charset="0"/>
                <a:cs typeface="Times New Roman" panose="02020603050405020304" pitchFamily="18" charset="0"/>
              </a:rPr>
              <a:t>	Plusieurs classifications de signes ont été proposées, mais nous retiendrons que celle élaborée par CH. S. Peirce parce qu’elle peut nous être utile pour connaitre le fonctionnement de l'image perçue comme signe. Sachant, d’emblée, que cette classification dépend du type de relation qui s'établit entre le </a:t>
            </a:r>
            <a:r>
              <a:rPr lang="fr-FR" b="1" dirty="0" smtClean="0">
                <a:latin typeface="Times New Roman" panose="02020603050405020304" pitchFamily="18" charset="0"/>
                <a:cs typeface="Times New Roman" panose="02020603050405020304" pitchFamily="18" charset="0"/>
              </a:rPr>
              <a:t>« signifiant » </a:t>
            </a:r>
            <a:r>
              <a:rPr lang="fr-FR" dirty="0" smtClean="0">
                <a:latin typeface="Times New Roman" panose="02020603050405020304" pitchFamily="18" charset="0"/>
                <a:cs typeface="Times New Roman" panose="02020603050405020304" pitchFamily="18" charset="0"/>
              </a:rPr>
              <a:t>et le </a:t>
            </a:r>
          </a:p>
          <a:p>
            <a:pPr algn="just">
              <a:buNone/>
            </a:pPr>
            <a:r>
              <a:rPr lang="fr-FR" dirty="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 référent » </a:t>
            </a:r>
            <a:r>
              <a:rPr lang="fr-FR" dirty="0" smtClean="0">
                <a:latin typeface="Times New Roman" panose="02020603050405020304" pitchFamily="18" charset="0"/>
                <a:cs typeface="Times New Roman" panose="02020603050405020304" pitchFamily="18" charset="0"/>
              </a:rPr>
              <a:t>et non le signifié. Alors, Peirce envisage trois grandes catégories de signes à savoir : le</a:t>
            </a:r>
            <a:r>
              <a:rPr lang="fr-FR" b="1" dirty="0" smtClean="0">
                <a:latin typeface="Times New Roman" panose="02020603050405020304" pitchFamily="18" charset="0"/>
                <a:cs typeface="Times New Roman" panose="02020603050405020304" pitchFamily="18" charset="0"/>
              </a:rPr>
              <a:t> symbole</a:t>
            </a:r>
            <a:r>
              <a:rPr lang="fr-FR" dirty="0" smtClean="0">
                <a:latin typeface="Times New Roman" panose="02020603050405020304" pitchFamily="18" charset="0"/>
                <a:cs typeface="Times New Roman" panose="02020603050405020304" pitchFamily="18" charset="0"/>
              </a:rPr>
              <a:t>, l'</a:t>
            </a:r>
            <a:r>
              <a:rPr lang="fr-FR" b="1" dirty="0" smtClean="0">
                <a:latin typeface="Times New Roman" panose="02020603050405020304" pitchFamily="18" charset="0"/>
                <a:cs typeface="Times New Roman" panose="02020603050405020304" pitchFamily="18" charset="0"/>
              </a:rPr>
              <a:t>indice</a:t>
            </a:r>
            <a:r>
              <a:rPr lang="fr-FR" dirty="0" smtClean="0">
                <a:latin typeface="Times New Roman" panose="02020603050405020304" pitchFamily="18" charset="0"/>
                <a:cs typeface="Times New Roman" panose="02020603050405020304" pitchFamily="18" charset="0"/>
              </a:rPr>
              <a:t>, et l’</a:t>
            </a:r>
            <a:r>
              <a:rPr lang="fr-FR" b="1" dirty="0" smtClean="0">
                <a:latin typeface="Times New Roman" panose="02020603050405020304" pitchFamily="18" charset="0"/>
                <a:cs typeface="Times New Roman" panose="02020603050405020304" pitchFamily="18" charset="0"/>
              </a:rPr>
              <a:t>icône</a:t>
            </a:r>
            <a:r>
              <a:rPr lang="fr-FR" dirty="0" smtClean="0">
                <a:latin typeface="Times New Roman" panose="02020603050405020304" pitchFamily="18" charset="0"/>
                <a:cs typeface="Times New Roman" panose="02020603050405020304" pitchFamily="18" charset="0"/>
              </a:rPr>
              <a:t>. </a:t>
            </a:r>
            <a:endParaRPr lang="fr-F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a:bodyPr>
          <a:lstStyle/>
          <a:p>
            <a:pPr algn="just">
              <a:buNone/>
            </a:pPr>
            <a:r>
              <a:rPr lang="fr-FR" sz="2800" b="1" dirty="0" smtClean="0">
                <a:latin typeface="Times New Roman" panose="02020603050405020304" pitchFamily="18" charset="0"/>
                <a:cs typeface="Times New Roman" panose="02020603050405020304" pitchFamily="18" charset="0"/>
              </a:rPr>
              <a:t>Catégorie de symbole :(fonctionne par convention)</a:t>
            </a:r>
            <a:endParaRPr lang="fr-FR" sz="2800" b="1" dirty="0">
              <a:latin typeface="Times New Roman" panose="02020603050405020304" pitchFamily="18" charset="0"/>
              <a:cs typeface="Times New Roman" panose="02020603050405020304" pitchFamily="18" charset="0"/>
            </a:endParaRPr>
          </a:p>
          <a:p>
            <a:pPr algn="just">
              <a:buNone/>
            </a:pPr>
            <a:endParaRPr lang="fr-FR" sz="2800" b="1" dirty="0" smtClean="0">
              <a:latin typeface="Times New Roman" panose="02020603050405020304" pitchFamily="18" charset="0"/>
              <a:cs typeface="Times New Roman" panose="02020603050405020304" pitchFamily="18" charset="0"/>
            </a:endParaRPr>
          </a:p>
          <a:p>
            <a:pPr algn="just">
              <a:buNone/>
            </a:pPr>
            <a:r>
              <a:rPr lang="fr-FR" sz="2800" b="1" dirty="0" smtClean="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a:t>
            </a:r>
            <a:r>
              <a:rPr lang="fr-FR" sz="2800" i="1" dirty="0" smtClean="0">
                <a:latin typeface="Times New Roman" panose="02020603050405020304" pitchFamily="18" charset="0"/>
                <a:cs typeface="Times New Roman" panose="02020603050405020304" pitchFamily="18" charset="0"/>
              </a:rPr>
              <a:t>Le symbole entretient avec ce qu'il représente une relation </a:t>
            </a:r>
            <a:r>
              <a:rPr lang="fr-FR" sz="2800" b="1" i="1" dirty="0" smtClean="0">
                <a:latin typeface="Times New Roman" panose="02020603050405020304" pitchFamily="18" charset="0"/>
                <a:cs typeface="Times New Roman" panose="02020603050405020304" pitchFamily="18" charset="0"/>
              </a:rPr>
              <a:t>arbitraire</a:t>
            </a:r>
            <a:r>
              <a:rPr lang="fr-FR" sz="2800" i="1" dirty="0" smtClean="0">
                <a:latin typeface="Times New Roman" panose="02020603050405020304" pitchFamily="18" charset="0"/>
                <a:cs typeface="Times New Roman" panose="02020603050405020304" pitchFamily="18" charset="0"/>
              </a:rPr>
              <a:t>, </a:t>
            </a:r>
            <a:r>
              <a:rPr lang="fr-FR" sz="2800" b="1" i="1" dirty="0" smtClean="0">
                <a:latin typeface="Times New Roman" panose="02020603050405020304" pitchFamily="18" charset="0"/>
                <a:cs typeface="Times New Roman" panose="02020603050405020304" pitchFamily="18" charset="0"/>
              </a:rPr>
              <a:t>conventionnelle</a:t>
            </a:r>
            <a:r>
              <a:rPr lang="fr-FR" sz="2800" i="1" dirty="0" smtClean="0">
                <a:latin typeface="Times New Roman" panose="02020603050405020304" pitchFamily="18" charset="0"/>
                <a:cs typeface="Times New Roman" panose="02020603050405020304" pitchFamily="18" charset="0"/>
              </a:rPr>
              <a:t>. Entrent dans cette catégorie les symboles au sens usuel du terme tels que les anneaux olympiques, différents drapeaux </a:t>
            </a:r>
            <a:r>
              <a:rPr lang="fr-FR" sz="2800" dirty="0" smtClean="0">
                <a:latin typeface="Times New Roman" panose="02020603050405020304" pitchFamily="18" charset="0"/>
                <a:cs typeface="Times New Roman" panose="02020603050405020304" pitchFamily="18" charset="0"/>
              </a:rPr>
              <a:t>» (U.Eco,1988:75) </a:t>
            </a:r>
          </a:p>
          <a:p>
            <a:pPr algn="just">
              <a:buNone/>
            </a:pP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Cela veut dire que le signe linguistique est selon la conception peircienne un symbole dans la mesure où le langage verbal est conçu comme « </a:t>
            </a:r>
            <a:r>
              <a:rPr lang="fr-FR" sz="2800" i="1" dirty="0" smtClean="0">
                <a:latin typeface="Times New Roman" panose="02020603050405020304" pitchFamily="18" charset="0"/>
                <a:cs typeface="Times New Roman" panose="02020603050405020304" pitchFamily="18" charset="0"/>
              </a:rPr>
              <a:t>système de signes conventionnels </a:t>
            </a:r>
            <a:r>
              <a:rPr lang="fr-FR" sz="2800" dirty="0" smtClean="0">
                <a:latin typeface="Times New Roman" panose="02020603050405020304" pitchFamily="18" charset="0"/>
                <a:cs typeface="Times New Roman" panose="02020603050405020304" pitchFamily="18" charset="0"/>
              </a:rPr>
              <a:t>».</a:t>
            </a:r>
            <a:endParaRPr lang="fr-FR" sz="28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92500" lnSpcReduction="10000"/>
          </a:bodyPr>
          <a:lstStyle/>
          <a:p>
            <a:pPr algn="just">
              <a:buNone/>
            </a:pPr>
            <a:r>
              <a:rPr lang="fr-FR" b="1" dirty="0" smtClean="0">
                <a:latin typeface="Times New Roman" panose="02020603050405020304" pitchFamily="18" charset="0"/>
                <a:cs typeface="Times New Roman" panose="02020603050405020304" pitchFamily="18" charset="0"/>
              </a:rPr>
              <a:t>Catégorie d'indice :(contigüe de faits) </a:t>
            </a:r>
          </a:p>
          <a:p>
            <a:pPr algn="just">
              <a:buNone/>
            </a:pPr>
            <a:r>
              <a:rPr lang="fr-FR" dirty="0" smtClean="0">
                <a:latin typeface="Times New Roman" panose="02020603050405020304" pitchFamily="18" charset="0"/>
                <a:cs typeface="Times New Roman" panose="02020603050405020304" pitchFamily="18" charset="0"/>
              </a:rPr>
              <a:t>« </a:t>
            </a:r>
            <a:r>
              <a:rPr lang="fr-FR" i="1" dirty="0" smtClean="0">
                <a:latin typeface="Times New Roman" panose="02020603050405020304" pitchFamily="18" charset="0"/>
                <a:cs typeface="Times New Roman" panose="02020603050405020304" pitchFamily="18" charset="0"/>
              </a:rPr>
              <a:t>L'indice est un signe qui entretient un lien physique avec l'objet qu'il indique; c'est le cas lorsqu'un doigt est pointé sur un objet, lorsqu'une girouette indique la direction du vent, ou une fumée la présence du feu </a:t>
            </a:r>
            <a:r>
              <a:rPr lang="fr-FR" dirty="0" smtClean="0">
                <a:latin typeface="Times New Roman" panose="02020603050405020304" pitchFamily="18" charset="0"/>
                <a:cs typeface="Times New Roman" panose="02020603050405020304" pitchFamily="18" charset="0"/>
              </a:rPr>
              <a:t>» . (U. Eco, 1988: 3) </a:t>
            </a:r>
          </a:p>
          <a:p>
            <a:pPr algn="just">
              <a:buNone/>
            </a:pPr>
            <a:endParaRPr lang="fr-FR" dirty="0" smtClean="0">
              <a:latin typeface="Times New Roman" panose="02020603050405020304" pitchFamily="18" charset="0"/>
              <a:cs typeface="Times New Roman" panose="02020603050405020304" pitchFamily="18" charset="0"/>
            </a:endParaRPr>
          </a:p>
          <a:p>
            <a:pPr algn="just">
              <a:buNone/>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Sous la catégorie d'indice, Peirce a regroupé les signes qui entretiennent une relation de « </a:t>
            </a:r>
            <a:r>
              <a:rPr lang="fr-FR" b="1" dirty="0" smtClean="0">
                <a:latin typeface="Times New Roman" panose="02020603050405020304" pitchFamily="18" charset="0"/>
                <a:cs typeface="Times New Roman" panose="02020603050405020304" pitchFamily="18" charset="0"/>
              </a:rPr>
              <a:t>contiguïté physique </a:t>
            </a:r>
            <a:r>
              <a:rPr lang="fr-FR" dirty="0" smtClean="0">
                <a:latin typeface="Times New Roman" panose="02020603050405020304" pitchFamily="18" charset="0"/>
                <a:cs typeface="Times New Roman" panose="02020603050405020304" pitchFamily="18" charset="0"/>
              </a:rPr>
              <a:t>» avec ce qu'ils représentent. Tel est le fameux exemple de la fumée pour le feu ou encore les nuages pour la pluie. </a:t>
            </a:r>
            <a:endParaRPr lang="fr-F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lnSpcReduction="10000"/>
          </a:bodyPr>
          <a:lstStyle/>
          <a:p>
            <a:pPr algn="just">
              <a:buNone/>
            </a:pPr>
            <a:r>
              <a:rPr lang="fr-FR" b="1" dirty="0" smtClean="0">
                <a:latin typeface="Times New Roman" panose="02020603050405020304" pitchFamily="18" charset="0"/>
                <a:cs typeface="Times New Roman" panose="02020603050405020304" pitchFamily="18" charset="0"/>
              </a:rPr>
              <a:t>Catégorie d 'icône :(similitude)  </a:t>
            </a:r>
          </a:p>
          <a:p>
            <a:pPr algn="just">
              <a:buNone/>
            </a:pPr>
            <a:r>
              <a:rPr lang="fr-FR" dirty="0" smtClean="0">
                <a:latin typeface="Times New Roman" panose="02020603050405020304" pitchFamily="18" charset="0"/>
                <a:cs typeface="Times New Roman" panose="02020603050405020304" pitchFamily="18" charset="0"/>
              </a:rPr>
              <a:t>« </a:t>
            </a:r>
            <a:r>
              <a:rPr lang="fr-FR" i="1" dirty="0" smtClean="0">
                <a:latin typeface="Times New Roman" panose="02020603050405020304" pitchFamily="18" charset="0"/>
                <a:cs typeface="Times New Roman" panose="02020603050405020304" pitchFamily="18" charset="0"/>
              </a:rPr>
              <a:t>Correspond à la classe de signes dont le signifiant entre en relation d'</a:t>
            </a:r>
            <a:r>
              <a:rPr lang="fr-FR" b="1" i="1" dirty="0" smtClean="0">
                <a:latin typeface="Times New Roman" panose="02020603050405020304" pitchFamily="18" charset="0"/>
                <a:cs typeface="Times New Roman" panose="02020603050405020304" pitchFamily="18" charset="0"/>
              </a:rPr>
              <a:t>analogie </a:t>
            </a:r>
            <a:r>
              <a:rPr lang="fr-FR" i="1" dirty="0" smtClean="0">
                <a:latin typeface="Times New Roman" panose="02020603050405020304" pitchFamily="18" charset="0"/>
                <a:cs typeface="Times New Roman" panose="02020603050405020304" pitchFamily="18" charset="0"/>
              </a:rPr>
              <a:t>avec ce qu'il représente, c'est -à -dire, avec son référent : un dessin figuratif, une image de synthèse représentant un arbre ou une maison sont des icônes dans la mesure où ils "ressemblent" à un arbre ou à une maison </a:t>
            </a:r>
            <a:r>
              <a:rPr lang="fr-FR" dirty="0" smtClean="0">
                <a:latin typeface="Times New Roman" panose="02020603050405020304" pitchFamily="18" charset="0"/>
                <a:cs typeface="Times New Roman" panose="02020603050405020304" pitchFamily="18" charset="0"/>
              </a:rPr>
              <a:t>»(Joly.M,2009: 27)</a:t>
            </a:r>
          </a:p>
          <a:p>
            <a:pPr algn="just">
              <a:buNone/>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De ce fait, l’image est classée sous cette catégorie du fait qu’il y ait un rapport d’</a:t>
            </a:r>
            <a:r>
              <a:rPr lang="fr-FR" b="1" dirty="0" smtClean="0">
                <a:latin typeface="Times New Roman" panose="02020603050405020304" pitchFamily="18" charset="0"/>
                <a:cs typeface="Times New Roman" panose="02020603050405020304" pitchFamily="18" charset="0"/>
              </a:rPr>
              <a:t>analogie </a:t>
            </a:r>
            <a:r>
              <a:rPr lang="fr-FR" dirty="0" smtClean="0">
                <a:latin typeface="Times New Roman" panose="02020603050405020304" pitchFamily="18" charset="0"/>
                <a:cs typeface="Times New Roman" panose="02020603050405020304" pitchFamily="18" charset="0"/>
              </a:rPr>
              <a:t>entre le</a:t>
            </a:r>
            <a:r>
              <a:rPr lang="fr-FR" b="1" dirty="0" smtClean="0">
                <a:latin typeface="Times New Roman" panose="02020603050405020304" pitchFamily="18" charset="0"/>
                <a:cs typeface="Times New Roman" panose="02020603050405020304" pitchFamily="18" charset="0"/>
              </a:rPr>
              <a:t> signifiant </a:t>
            </a:r>
            <a:r>
              <a:rPr lang="fr-FR" dirty="0" smtClean="0">
                <a:latin typeface="Times New Roman" panose="02020603050405020304" pitchFamily="18" charset="0"/>
                <a:cs typeface="Times New Roman" panose="02020603050405020304" pitchFamily="18" charset="0"/>
              </a:rPr>
              <a:t>et le </a:t>
            </a:r>
            <a:r>
              <a:rPr lang="fr-FR" b="1" dirty="0" smtClean="0">
                <a:latin typeface="Times New Roman" panose="02020603050405020304" pitchFamily="18" charset="0"/>
                <a:cs typeface="Times New Roman" panose="02020603050405020304" pitchFamily="18" charset="0"/>
              </a:rPr>
              <a:t>référent</a:t>
            </a:r>
            <a:r>
              <a:rPr lang="fr-FR" dirty="0" smtClean="0">
                <a:latin typeface="Times New Roman" panose="02020603050405020304" pitchFamily="18" charset="0"/>
                <a:cs typeface="Times New Roman" panose="02020603050405020304" pitchFamily="18" charset="0"/>
              </a:rPr>
              <a:t>. </a:t>
            </a:r>
            <a:endParaRPr lang="fr-F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gn="just">
              <a:buNone/>
            </a:pPr>
            <a:endParaRPr lang="fr-FR" dirty="0" smtClean="0">
              <a:latin typeface="Times New Roman" panose="02020603050405020304" pitchFamily="18" charset="0"/>
              <a:cs typeface="Times New Roman" panose="02020603050405020304" pitchFamily="18" charset="0"/>
            </a:endParaRPr>
          </a:p>
          <a:p>
            <a:pPr algn="just">
              <a:buNone/>
            </a:pPr>
            <a:endParaRPr lang="fr-FR" dirty="0">
              <a:latin typeface="Times New Roman" panose="02020603050405020304" pitchFamily="18" charset="0"/>
              <a:cs typeface="Times New Roman" panose="02020603050405020304" pitchFamily="18" charset="0"/>
            </a:endParaRPr>
          </a:p>
          <a:p>
            <a:pPr algn="just">
              <a:buNone/>
            </a:pPr>
            <a:r>
              <a:rPr lang="fr-FR" b="1" dirty="0" smtClean="0">
                <a:latin typeface="Times New Roman" panose="02020603050405020304" pitchFamily="18" charset="0"/>
                <a:cs typeface="Times New Roman" panose="02020603050405020304" pitchFamily="18" charset="0"/>
              </a:rPr>
              <a:t>Remarque</a:t>
            </a:r>
            <a:r>
              <a:rPr lang="fr-FR" dirty="0" smtClean="0">
                <a:latin typeface="Times New Roman" panose="02020603050405020304" pitchFamily="18" charset="0"/>
                <a:cs typeface="Times New Roman" panose="02020603050405020304" pitchFamily="18" charset="0"/>
              </a:rPr>
              <a:t> : Peirce explique que la ressemblance n'est pas forcement que visuelle. Exemple l « 'enregistrement » ou « l'imitation » du galop d'un cheval est aussi icône. </a:t>
            </a:r>
            <a:endParaRPr lang="fr-F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algn="just">
              <a:buNone/>
            </a:pPr>
            <a:r>
              <a:rPr lang="fr-FR" b="1" dirty="0" smtClean="0">
                <a:latin typeface="Times New Roman" panose="02020603050405020304" pitchFamily="18" charset="0"/>
                <a:cs typeface="Times New Roman" panose="02020603050405020304" pitchFamily="18" charset="0"/>
              </a:rPr>
              <a:t>Le degré d’iconicité selon A. Moles (1971)</a:t>
            </a:r>
          </a:p>
          <a:p>
            <a:pPr algn="just">
              <a:buNone/>
            </a:pPr>
            <a:endParaRPr lang="fr-FR" dirty="0" smtClean="0">
              <a:latin typeface="Times New Roman" panose="02020603050405020304" pitchFamily="18" charset="0"/>
              <a:cs typeface="Times New Roman" panose="02020603050405020304" pitchFamily="18" charset="0"/>
            </a:endParaRPr>
          </a:p>
          <a:p>
            <a:pPr algn="just">
              <a:buNone/>
            </a:pPr>
            <a:r>
              <a:rPr lang="fr-FR" dirty="0" smtClean="0">
                <a:latin typeface="Times New Roman" panose="02020603050405020304" pitchFamily="18" charset="0"/>
                <a:cs typeface="Times New Roman" panose="02020603050405020304" pitchFamily="18" charset="0"/>
              </a:rPr>
              <a:t>	Le degré d’iconicité est la valeur iconale: « </a:t>
            </a:r>
            <a:r>
              <a:rPr lang="fr-FR" i="1" dirty="0" smtClean="0">
                <a:latin typeface="Times New Roman" panose="02020603050405020304" pitchFamily="18" charset="0"/>
                <a:cs typeface="Times New Roman" panose="02020603050405020304" pitchFamily="18" charset="0"/>
              </a:rPr>
              <a:t>la quantité de réalisme, d’imagerie immédiate contenue dans la représentation </a:t>
            </a:r>
            <a:r>
              <a:rPr lang="fr-FR" dirty="0" smtClean="0">
                <a:latin typeface="Times New Roman" panose="02020603050405020304" pitchFamily="18" charset="0"/>
                <a:cs typeface="Times New Roman" panose="02020603050405020304" pitchFamily="18" charset="0"/>
              </a:rPr>
              <a:t>». </a:t>
            </a:r>
          </a:p>
          <a:p>
            <a:pPr algn="just">
              <a:buNone/>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On peut dresser une «échelle d’iconicité» qui souligne le rapport analogique qui existe entre un type d’image (signifiant) et son référent. Il y en a 12 niveaux :</a:t>
            </a:r>
            <a:endParaRPr lang="fr-F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pPr algn="just">
              <a:buNone/>
            </a:pPr>
            <a:r>
              <a:rPr lang="fr-FR" b="1" dirty="0" smtClean="0">
                <a:latin typeface="Times New Roman" panose="02020603050405020304" pitchFamily="18" charset="0"/>
                <a:cs typeface="Times New Roman" panose="02020603050405020304" pitchFamily="18" charset="0"/>
              </a:rPr>
              <a:t>Premier niveau</a:t>
            </a:r>
            <a:r>
              <a:rPr lang="fr-FR" dirty="0" smtClean="0">
                <a:latin typeface="Times New Roman" panose="02020603050405020304" pitchFamily="18" charset="0"/>
                <a:cs typeface="Times New Roman" panose="02020603050405020304" pitchFamily="18" charset="0"/>
              </a:rPr>
              <a:t>: Iconicité maximale (l’objet lui-même). Exemple la photo d’identité. </a:t>
            </a:r>
          </a:p>
          <a:p>
            <a:pPr>
              <a:buNone/>
            </a:pPr>
            <a:endParaRPr lang="fr-FR" dirty="0">
              <a:latin typeface="Times New Roman" panose="02020603050405020304" pitchFamily="18" charset="0"/>
              <a:cs typeface="Times New Roman" panose="02020603050405020304" pitchFamily="18" charset="0"/>
            </a:endParaRPr>
          </a:p>
          <a:p>
            <a:pPr>
              <a:buNone/>
            </a:pPr>
            <a:endParaRPr lang="fr-FR" dirty="0" smtClean="0">
              <a:latin typeface="Times New Roman" panose="02020603050405020304" pitchFamily="18" charset="0"/>
              <a:cs typeface="Times New Roman" panose="02020603050405020304" pitchFamily="18" charset="0"/>
            </a:endParaRPr>
          </a:p>
          <a:p>
            <a:pPr>
              <a:buNone/>
            </a:pPr>
            <a:endParaRPr lang="fr-FR" dirty="0">
              <a:latin typeface="Times New Roman" panose="02020603050405020304" pitchFamily="18" charset="0"/>
              <a:cs typeface="Times New Roman" panose="02020603050405020304" pitchFamily="18" charset="0"/>
            </a:endParaRPr>
          </a:p>
          <a:p>
            <a:pPr>
              <a:buNone/>
            </a:pPr>
            <a:endParaRPr lang="fr-FR" dirty="0" smtClean="0">
              <a:latin typeface="Times New Roman" panose="02020603050405020304" pitchFamily="18" charset="0"/>
              <a:cs typeface="Times New Roman" panose="02020603050405020304" pitchFamily="18" charset="0"/>
            </a:endParaRPr>
          </a:p>
          <a:p>
            <a:pPr>
              <a:buNone/>
            </a:pPr>
            <a:endParaRPr lang="fr-FR" dirty="0">
              <a:latin typeface="Times New Roman" panose="02020603050405020304" pitchFamily="18" charset="0"/>
              <a:cs typeface="Times New Roman" panose="02020603050405020304" pitchFamily="18" charset="0"/>
            </a:endParaRPr>
          </a:p>
          <a:p>
            <a:pPr>
              <a:buNone/>
            </a:pPr>
            <a:endParaRPr lang="fr-FR" dirty="0" smtClean="0">
              <a:latin typeface="Times New Roman" panose="02020603050405020304" pitchFamily="18" charset="0"/>
              <a:cs typeface="Times New Roman" panose="02020603050405020304" pitchFamily="18" charset="0"/>
            </a:endParaRPr>
          </a:p>
          <a:p>
            <a:pPr>
              <a:buNone/>
            </a:pPr>
            <a:r>
              <a:rPr lang="fr-FR" b="1" dirty="0" smtClean="0">
                <a:latin typeface="Times New Roman" panose="02020603050405020304" pitchFamily="18" charset="0"/>
                <a:cs typeface="Times New Roman" panose="02020603050405020304" pitchFamily="18" charset="0"/>
              </a:rPr>
              <a:t>Dernier niveau</a:t>
            </a:r>
            <a:r>
              <a:rPr lang="fr-FR" dirty="0" smtClean="0">
                <a:latin typeface="Times New Roman" panose="02020603050405020304" pitchFamily="18" charset="0"/>
                <a:cs typeface="Times New Roman" panose="02020603050405020304" pitchFamily="18" charset="0"/>
              </a:rPr>
              <a:t>: Iconicité nulle (description en mots normalisés). Exemple la métaphore.</a:t>
            </a:r>
            <a:endParaRPr lang="fr-FR" dirty="0">
              <a:latin typeface="Times New Roman" panose="02020603050405020304" pitchFamily="18" charset="0"/>
              <a:cs typeface="Times New Roman" panose="02020603050405020304" pitchFamily="18" charset="0"/>
            </a:endParaRPr>
          </a:p>
        </p:txBody>
      </p:sp>
      <p:sp>
        <p:nvSpPr>
          <p:cNvPr id="4" name="Flèche vers le bas 3"/>
          <p:cNvSpPr/>
          <p:nvPr/>
        </p:nvSpPr>
        <p:spPr>
          <a:xfrm>
            <a:off x="3929058" y="1714488"/>
            <a:ext cx="142876" cy="27860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428624"/>
          <a:ext cx="8229600" cy="6072203"/>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071550">
                <a:tc>
                  <a:txBody>
                    <a:bodyPr/>
                    <a:lstStyle/>
                    <a:p>
                      <a:endParaRPr lang="fr-FR" dirty="0" smtClean="0"/>
                    </a:p>
                    <a:p>
                      <a:r>
                        <a:rPr lang="fr-FR" dirty="0" smtClean="0"/>
                        <a:t>         ICONICITE MAXIMUM </a:t>
                      </a:r>
                      <a:endParaRPr lang="fr-FR" dirty="0"/>
                    </a:p>
                  </a:txBody>
                  <a:tcPr/>
                </a:tc>
                <a:tc>
                  <a:txBody>
                    <a:bodyPr/>
                    <a:lstStyle/>
                    <a:p>
                      <a:endParaRPr lang="fr-FR"/>
                    </a:p>
                  </a:txBody>
                  <a:tcPr/>
                </a:tc>
                <a:extLst>
                  <a:ext uri="{0D108BD9-81ED-4DB2-BD59-A6C34878D82A}">
                    <a16:rowId xmlns:a16="http://schemas.microsoft.com/office/drawing/2014/main" val="10000"/>
                  </a:ext>
                </a:extLst>
              </a:tr>
              <a:tr h="3286148">
                <a:tc>
                  <a:txBody>
                    <a:bodyPr/>
                    <a:lstStyle/>
                    <a:p>
                      <a:endParaRPr lang="fr-FR" dirty="0"/>
                    </a:p>
                  </a:txBody>
                  <a:tcPr/>
                </a:tc>
                <a:tc>
                  <a:txBody>
                    <a:bodyPr/>
                    <a:lstStyle/>
                    <a:p>
                      <a:pPr>
                        <a:buFontTx/>
                        <a:buChar char="-"/>
                      </a:pPr>
                      <a:r>
                        <a:rPr lang="fr-FR" dirty="0" smtClean="0"/>
                        <a:t>PHOTOS </a:t>
                      </a:r>
                    </a:p>
                    <a:p>
                      <a:pPr>
                        <a:buFontTx/>
                        <a:buNone/>
                      </a:pPr>
                      <a:endParaRPr lang="fr-FR" dirty="0" smtClean="0"/>
                    </a:p>
                    <a:p>
                      <a:pPr>
                        <a:buFontTx/>
                        <a:buChar char="-"/>
                      </a:pPr>
                      <a:r>
                        <a:rPr lang="fr-FR" dirty="0" smtClean="0"/>
                        <a:t>SCHEMAS</a:t>
                      </a:r>
                    </a:p>
                    <a:p>
                      <a:pPr>
                        <a:buFontTx/>
                        <a:buNone/>
                      </a:pPr>
                      <a:endParaRPr lang="fr-FR" dirty="0" smtClean="0"/>
                    </a:p>
                    <a:p>
                      <a:pPr>
                        <a:buFontTx/>
                        <a:buChar char="-"/>
                      </a:pPr>
                      <a:r>
                        <a:rPr lang="fr-FR" dirty="0" smtClean="0"/>
                        <a:t>GRAPHIQUES</a:t>
                      </a:r>
                    </a:p>
                    <a:p>
                      <a:pPr>
                        <a:buFontTx/>
                        <a:buNone/>
                      </a:pPr>
                      <a:endParaRPr lang="fr-FR" dirty="0" smtClean="0"/>
                    </a:p>
                    <a:p>
                      <a:pPr>
                        <a:buFontTx/>
                        <a:buNone/>
                      </a:pPr>
                      <a:r>
                        <a:rPr lang="fr-FR" dirty="0" smtClean="0"/>
                        <a:t> –TABLEAUX</a:t>
                      </a:r>
                    </a:p>
                    <a:p>
                      <a:pPr>
                        <a:buFontTx/>
                        <a:buNone/>
                      </a:pPr>
                      <a:endParaRPr lang="fr-FR" dirty="0" smtClean="0"/>
                    </a:p>
                    <a:p>
                      <a:pPr>
                        <a:buFontTx/>
                        <a:buNone/>
                      </a:pPr>
                      <a:r>
                        <a:rPr lang="fr-FR" dirty="0" smtClean="0"/>
                        <a:t> – LANGAGE VERBAL</a:t>
                      </a:r>
                    </a:p>
                    <a:p>
                      <a:pPr>
                        <a:buFontTx/>
                        <a:buNone/>
                      </a:pPr>
                      <a:endParaRPr lang="fr-FR" dirty="0" smtClean="0"/>
                    </a:p>
                    <a:p>
                      <a:pPr>
                        <a:buFontTx/>
                        <a:buChar char="-"/>
                      </a:pPr>
                      <a:r>
                        <a:rPr lang="fr-FR" dirty="0" smtClean="0"/>
                        <a:t> LANGAGE MATHÉMATIQUE</a:t>
                      </a:r>
                      <a:endParaRPr lang="fr-FR" dirty="0"/>
                    </a:p>
                  </a:txBody>
                  <a:tcPr/>
                </a:tc>
                <a:extLst>
                  <a:ext uri="{0D108BD9-81ED-4DB2-BD59-A6C34878D82A}">
                    <a16:rowId xmlns:a16="http://schemas.microsoft.com/office/drawing/2014/main" val="10001"/>
                  </a:ext>
                </a:extLst>
              </a:tr>
              <a:tr h="1714505">
                <a:tc>
                  <a:txBody>
                    <a:bodyPr/>
                    <a:lstStyle/>
                    <a:p>
                      <a:r>
                        <a:rPr lang="fr-FR" dirty="0" smtClean="0"/>
                        <a:t>ARBITRAIRE MAXIMUM</a:t>
                      </a:r>
                      <a:endParaRPr lang="fr-FR" dirty="0"/>
                    </a:p>
                  </a:txBody>
                  <a:tcPr/>
                </a:tc>
                <a:tc>
                  <a:txBody>
                    <a:bodyPr/>
                    <a:lstStyle/>
                    <a:p>
                      <a:endParaRPr lang="fr-FR" dirty="0"/>
                    </a:p>
                  </a:txBody>
                  <a:tcPr/>
                </a:tc>
                <a:extLst>
                  <a:ext uri="{0D108BD9-81ED-4DB2-BD59-A6C34878D82A}">
                    <a16:rowId xmlns:a16="http://schemas.microsoft.com/office/drawing/2014/main" val="10002"/>
                  </a:ext>
                </a:extLst>
              </a:tr>
            </a:tbl>
          </a:graphicData>
        </a:graphic>
      </p:graphicFrame>
      <p:sp>
        <p:nvSpPr>
          <p:cNvPr id="5" name="Flèche vers le bas 4"/>
          <p:cNvSpPr/>
          <p:nvPr/>
        </p:nvSpPr>
        <p:spPr>
          <a:xfrm>
            <a:off x="2214546" y="1857364"/>
            <a:ext cx="214314" cy="23574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lstStyle/>
          <a:p>
            <a:pPr>
              <a:buNone/>
            </a:pPr>
            <a:endParaRPr lang="fr-FR" dirty="0" smtClean="0"/>
          </a:p>
          <a:p>
            <a:pPr>
              <a:buNone/>
            </a:pPr>
            <a:endParaRPr lang="fr-FR" dirty="0"/>
          </a:p>
          <a:p>
            <a:pPr>
              <a:buNone/>
            </a:pPr>
            <a:endParaRPr lang="fr-FR" dirty="0" smtClean="0"/>
          </a:p>
          <a:p>
            <a:pPr>
              <a:buNone/>
            </a:pPr>
            <a:endParaRPr lang="fr-FR" dirty="0"/>
          </a:p>
          <a:p>
            <a:pPr>
              <a:buNone/>
            </a:pPr>
            <a:r>
              <a:rPr lang="fr-FR" dirty="0" smtClean="0"/>
              <a:t>		</a:t>
            </a:r>
            <a:r>
              <a:rPr lang="fr-FR" b="1" dirty="0" smtClean="0">
                <a:latin typeface="Times New Roman" panose="02020603050405020304" pitchFamily="18" charset="0"/>
                <a:cs typeface="Times New Roman" panose="02020603050405020304" pitchFamily="18" charset="0"/>
              </a:rPr>
              <a:t>MERCI DE VOTRE ATTENTION </a:t>
            </a:r>
            <a:endParaRPr lang="fr-FR"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pPr>
              <a:buNone/>
            </a:pPr>
            <a:endParaRPr lang="fr-FR" dirty="0" smtClean="0"/>
          </a:p>
          <a:p>
            <a:pPr algn="just">
              <a:buNone/>
            </a:pPr>
            <a:r>
              <a:rPr lang="fr-FR" dirty="0" smtClean="0">
                <a:latin typeface="Times New Roman" panose="02020603050405020304" pitchFamily="18" charset="0"/>
                <a:cs typeface="Times New Roman" panose="02020603050405020304" pitchFamily="18" charset="0"/>
              </a:rPr>
              <a:t>		La sémiologie s’est développée en Europe à l’instigation du linguiste et philologue Suisse Ferdinand de Saussure (1857-1913) aux alentours de 1908-09. Selon son expression « </a:t>
            </a:r>
            <a:r>
              <a:rPr lang="fr-FR" i="1" dirty="0" smtClean="0">
                <a:latin typeface="Times New Roman" panose="02020603050405020304" pitchFamily="18" charset="0"/>
                <a:cs typeface="Times New Roman" panose="02020603050405020304" pitchFamily="18" charset="0"/>
              </a:rPr>
              <a:t>C’est une science qui étudie la vie des signes au sein de la vie sociale ; elle formerait une partie de la psychologie sociale</a:t>
            </a:r>
            <a:r>
              <a:rPr lang="fr-FR" dirty="0" smtClean="0">
                <a:latin typeface="Times New Roman" panose="02020603050405020304" pitchFamily="18" charset="0"/>
                <a:cs typeface="Times New Roman" panose="02020603050405020304" pitchFamily="18" charset="0"/>
              </a:rPr>
              <a:t>». </a:t>
            </a:r>
            <a:r>
              <a:rPr lang="fr-FR" cap="small" dirty="0" smtClean="0">
                <a:latin typeface="Times New Roman" panose="02020603050405020304" pitchFamily="18" charset="0"/>
                <a:cs typeface="Times New Roman" panose="02020603050405020304" pitchFamily="18" charset="0"/>
              </a:rPr>
              <a:t>(</a:t>
            </a:r>
            <a:r>
              <a:rPr lang="fr-FR" dirty="0" smtClean="0"/>
              <a:t>1916:p. 33)</a:t>
            </a:r>
            <a:endParaRPr lang="fr-F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lstStyle/>
          <a:p>
            <a:pPr>
              <a:buNone/>
            </a:pPr>
            <a:endParaRPr lang="fr-FR" dirty="0" smtClean="0"/>
          </a:p>
          <a:p>
            <a:pPr algn="just">
              <a:buNone/>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	La sémiotique (ou sémiologie) est, pour faire bref, la discipline qui étudie les signes et/ou la signification (processus de la production du sens).</a:t>
            </a:r>
            <a:endParaRPr lang="fr-F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92500" lnSpcReduction="20000"/>
          </a:bodyPr>
          <a:lstStyle/>
          <a:p>
            <a:pPr algn="just">
              <a:buNone/>
            </a:pPr>
            <a:r>
              <a:rPr lang="fr-FR" dirty="0" smtClean="0">
                <a:solidFill>
                  <a:srgbClr val="FF0000"/>
                </a:solidFill>
                <a:latin typeface="Times New Roman" panose="02020603050405020304" pitchFamily="18" charset="0"/>
                <a:cs typeface="Times New Roman" panose="02020603050405020304" pitchFamily="18" charset="0"/>
              </a:rPr>
              <a:t>Mais attention </a:t>
            </a:r>
          </a:p>
          <a:p>
            <a:pPr algn="just">
              <a:buNone/>
            </a:pPr>
            <a:r>
              <a:rPr lang="fr-FR" dirty="0" smtClean="0">
                <a:latin typeface="Times New Roman" panose="02020603050405020304" pitchFamily="18" charset="0"/>
                <a:cs typeface="Times New Roman" panose="02020603050405020304" pitchFamily="18" charset="0"/>
              </a:rPr>
              <a:t>		Le terme "sémiotique" comme celui de "sémiologie" ne sont pas pour autant des synonymes, Joly Martine (1994), dans son œuvre </a:t>
            </a:r>
          </a:p>
          <a:p>
            <a:pPr algn="just">
              <a:buNone/>
            </a:pP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Introduction à l'analyse de l'image </a:t>
            </a:r>
            <a:r>
              <a:rPr lang="fr-FR" dirty="0" smtClean="0">
                <a:latin typeface="Times New Roman" panose="02020603050405020304" pitchFamily="18" charset="0"/>
                <a:cs typeface="Times New Roman" panose="02020603050405020304" pitchFamily="18" charset="0"/>
              </a:rPr>
              <a:t>»  a largement fait la démonstration et a précisé que: </a:t>
            </a:r>
          </a:p>
          <a:p>
            <a:pPr algn="just">
              <a:buNone/>
            </a:pPr>
            <a:endParaRPr lang="fr-FR" dirty="0" smtClean="0">
              <a:latin typeface="Times New Roman" panose="02020603050405020304" pitchFamily="18" charset="0"/>
              <a:cs typeface="Times New Roman" panose="02020603050405020304" pitchFamily="18" charset="0"/>
            </a:endParaRPr>
          </a:p>
          <a:p>
            <a:pPr algn="just">
              <a:buNone/>
            </a:pPr>
            <a:r>
              <a:rPr lang="fr-FR" dirty="0" smtClean="0">
                <a:latin typeface="Times New Roman" panose="02020603050405020304" pitchFamily="18" charset="0"/>
                <a:cs typeface="Times New Roman" panose="02020603050405020304" pitchFamily="18" charset="0"/>
              </a:rPr>
              <a:t>	« </a:t>
            </a:r>
            <a:r>
              <a:rPr lang="fr-FR" i="1" dirty="0" smtClean="0">
                <a:latin typeface="Times New Roman" panose="02020603050405020304" pitchFamily="18" charset="0"/>
                <a:cs typeface="Times New Roman" panose="02020603050405020304" pitchFamily="18" charset="0"/>
              </a:rPr>
              <a:t>Le premier (sémiotique) d'origine américaine, est le terme canonique qui désigne la sémiotique comme philosophie des langages. L'usage du second (sémiologie), d'origine européenne, est plutôt compris comme l'étude de langages particuliers (image, gestuelle, théâtre, etc.) </a:t>
            </a:r>
            <a:r>
              <a:rPr lang="fr-FR" dirty="0" smtClean="0">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457200" y="428626"/>
          <a:ext cx="8229600" cy="5780345"/>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863461">
                <a:tc>
                  <a:txBody>
                    <a:bodyPr/>
                    <a:lstStyle/>
                    <a:p>
                      <a:r>
                        <a:rPr lang="fr-FR" dirty="0" smtClean="0"/>
                        <a:t>Sémiotique </a:t>
                      </a:r>
                      <a:endParaRPr lang="fr-FR" dirty="0"/>
                    </a:p>
                  </a:txBody>
                  <a:tcPr/>
                </a:tc>
                <a:tc>
                  <a:txBody>
                    <a:bodyPr/>
                    <a:lstStyle/>
                    <a:p>
                      <a:r>
                        <a:rPr lang="fr-FR" dirty="0" smtClean="0"/>
                        <a:t>Sémiologie </a:t>
                      </a:r>
                      <a:endParaRPr lang="fr-FR" dirty="0"/>
                    </a:p>
                  </a:txBody>
                  <a:tcPr/>
                </a:tc>
                <a:extLst>
                  <a:ext uri="{0D108BD9-81ED-4DB2-BD59-A6C34878D82A}">
                    <a16:rowId xmlns:a16="http://schemas.microsoft.com/office/drawing/2014/main" val="10000"/>
                  </a:ext>
                </a:extLst>
              </a:tr>
              <a:tr h="863461">
                <a:tc>
                  <a:txBody>
                    <a:bodyPr/>
                    <a:lstStyle/>
                    <a:p>
                      <a:r>
                        <a:rPr lang="fr-FR" b="1" dirty="0" smtClean="0"/>
                        <a:t>D’origine américaine </a:t>
                      </a:r>
                      <a:endParaRPr lang="fr-FR" b="1" dirty="0"/>
                    </a:p>
                  </a:txBody>
                  <a:tcPr/>
                </a:tc>
                <a:tc>
                  <a:txBody>
                    <a:bodyPr/>
                    <a:lstStyle/>
                    <a:p>
                      <a:r>
                        <a:rPr lang="fr-FR" b="1" dirty="0" smtClean="0"/>
                        <a:t>D'origine européenne </a:t>
                      </a:r>
                      <a:endParaRPr lang="fr-FR" b="1" dirty="0"/>
                    </a:p>
                  </a:txBody>
                  <a:tcPr/>
                </a:tc>
                <a:extLst>
                  <a:ext uri="{0D108BD9-81ED-4DB2-BD59-A6C34878D82A}">
                    <a16:rowId xmlns:a16="http://schemas.microsoft.com/office/drawing/2014/main" val="10001"/>
                  </a:ext>
                </a:extLst>
              </a:tr>
              <a:tr h="863461">
                <a:tc>
                  <a:txBody>
                    <a:bodyPr/>
                    <a:lstStyle/>
                    <a:p>
                      <a:pPr algn="just"/>
                      <a:r>
                        <a:rPr lang="fr-FR" b="1" dirty="0" smtClean="0"/>
                        <a:t>Prend en charge l’étude de tous les signes y compris le signe linguistique </a:t>
                      </a:r>
                      <a:endParaRPr lang="fr-FR" b="1" dirty="0"/>
                    </a:p>
                  </a:txBody>
                  <a:tcPr/>
                </a:tc>
                <a:tc>
                  <a:txBody>
                    <a:bodyPr/>
                    <a:lstStyle/>
                    <a:p>
                      <a:pPr algn="just"/>
                      <a:r>
                        <a:rPr lang="fr-FR" b="1" dirty="0" smtClean="0"/>
                        <a:t>Prend en charge l’étude des signes ayant un aspect particuliers, non linguistiques. </a:t>
                      </a:r>
                      <a:endParaRPr lang="fr-FR" b="1" dirty="0"/>
                    </a:p>
                  </a:txBody>
                  <a:tcPr/>
                </a:tc>
                <a:extLst>
                  <a:ext uri="{0D108BD9-81ED-4DB2-BD59-A6C34878D82A}">
                    <a16:rowId xmlns:a16="http://schemas.microsoft.com/office/drawing/2014/main" val="10002"/>
                  </a:ext>
                </a:extLst>
              </a:tr>
              <a:tr h="863461">
                <a:tc>
                  <a:txBody>
                    <a:bodyPr/>
                    <a:lstStyle/>
                    <a:p>
                      <a:pPr algn="just"/>
                      <a:r>
                        <a:rPr lang="fr-FR" b="1" dirty="0" smtClean="0"/>
                        <a:t>Privilégie l’étude des signes en situation</a:t>
                      </a:r>
                      <a:endParaRPr lang="fr-FR" b="1" dirty="0"/>
                    </a:p>
                  </a:txBody>
                  <a:tcPr/>
                </a:tc>
                <a:tc>
                  <a:txBody>
                    <a:bodyPr/>
                    <a:lstStyle/>
                    <a:p>
                      <a:pPr algn="just"/>
                      <a:r>
                        <a:rPr lang="fr-FR" b="1" dirty="0" smtClean="0"/>
                        <a:t>Privilégie l’étude des signes organisés en systèmes</a:t>
                      </a:r>
                      <a:endParaRPr lang="fr-FR" b="1" dirty="0"/>
                    </a:p>
                  </a:txBody>
                  <a:tcPr/>
                </a:tc>
                <a:extLst>
                  <a:ext uri="{0D108BD9-81ED-4DB2-BD59-A6C34878D82A}">
                    <a16:rowId xmlns:a16="http://schemas.microsoft.com/office/drawing/2014/main" val="10003"/>
                  </a:ext>
                </a:extLst>
              </a:tr>
              <a:tr h="863461">
                <a:tc>
                  <a:txBody>
                    <a:bodyPr/>
                    <a:lstStyle/>
                    <a:p>
                      <a:pPr algn="just"/>
                      <a:r>
                        <a:rPr lang="fr-FR" b="1" dirty="0" smtClean="0"/>
                        <a:t>Sa paternité revient à Charles Sanders Peirce (1839 –1914) </a:t>
                      </a:r>
                      <a:endParaRPr lang="fr-FR" b="1" dirty="0"/>
                    </a:p>
                  </a:txBody>
                  <a:tcPr/>
                </a:tc>
                <a:tc>
                  <a:txBody>
                    <a:bodyPr/>
                    <a:lstStyle/>
                    <a:p>
                      <a:pPr algn="just"/>
                      <a:r>
                        <a:rPr lang="fr-FR" b="1" dirty="0" smtClean="0"/>
                        <a:t>Sa paternité revient à Ferdinand de Saussure (1857- 1913) </a:t>
                      </a:r>
                      <a:endParaRPr lang="fr-FR" b="1" dirty="0"/>
                    </a:p>
                  </a:txBody>
                  <a:tcPr/>
                </a:tc>
                <a:extLst>
                  <a:ext uri="{0D108BD9-81ED-4DB2-BD59-A6C34878D82A}">
                    <a16:rowId xmlns:a16="http://schemas.microsoft.com/office/drawing/2014/main" val="10004"/>
                  </a:ext>
                </a:extLst>
              </a:tr>
              <a:tr h="1326274">
                <a:tc>
                  <a:txBody>
                    <a:bodyPr/>
                    <a:lstStyle/>
                    <a:p>
                      <a:pPr algn="just"/>
                      <a:r>
                        <a:rPr lang="fr-FR" b="1" dirty="0" smtClean="0"/>
                        <a:t>Ses auteurs les plus connus sont:</a:t>
                      </a:r>
                    </a:p>
                    <a:p>
                      <a:pPr algn="just"/>
                      <a:endParaRPr lang="fr-FR" b="1" dirty="0" smtClean="0"/>
                    </a:p>
                    <a:p>
                      <a:pPr algn="just"/>
                      <a:r>
                        <a:rPr lang="fr-FR" b="1" dirty="0" smtClean="0"/>
                        <a:t> Thomas </a:t>
                      </a:r>
                      <a:r>
                        <a:rPr lang="fr-FR" b="1" dirty="0" err="1" smtClean="0"/>
                        <a:t>Sebeok</a:t>
                      </a:r>
                      <a:r>
                        <a:rPr lang="fr-FR" b="1" dirty="0" smtClean="0"/>
                        <a:t>, , Gérard </a:t>
                      </a:r>
                      <a:r>
                        <a:rPr lang="fr-FR" b="1" dirty="0" err="1" smtClean="0"/>
                        <a:t>Deledalle</a:t>
                      </a:r>
                      <a:r>
                        <a:rPr lang="fr-FR" b="1" dirty="0" smtClean="0"/>
                        <a:t>, David </a:t>
                      </a:r>
                      <a:r>
                        <a:rPr lang="fr-FR" b="1" dirty="0" err="1" smtClean="0"/>
                        <a:t>Savan</a:t>
                      </a:r>
                      <a:r>
                        <a:rPr lang="fr-FR" b="1" dirty="0" smtClean="0"/>
                        <a:t>, </a:t>
                      </a:r>
                      <a:r>
                        <a:rPr lang="fr-FR" b="1" dirty="0" err="1" smtClean="0"/>
                        <a:t>Eliseo</a:t>
                      </a:r>
                      <a:r>
                        <a:rPr lang="fr-FR" b="1" dirty="0" smtClean="0"/>
                        <a:t> Veron, Claudine </a:t>
                      </a:r>
                      <a:r>
                        <a:rPr lang="fr-FR" b="1" dirty="0" err="1" smtClean="0"/>
                        <a:t>Tiercelin</a:t>
                      </a:r>
                      <a:r>
                        <a:rPr lang="fr-FR" b="1" dirty="0" smtClean="0"/>
                        <a:t>, </a:t>
                      </a:r>
                      <a:r>
                        <a:rPr lang="fr-FR" b="1" dirty="0" err="1" smtClean="0"/>
                        <a:t>etc</a:t>
                      </a:r>
                      <a:r>
                        <a:rPr lang="fr-FR" b="1" dirty="0" smtClean="0"/>
                        <a:t> </a:t>
                      </a:r>
                      <a:endParaRPr lang="fr-FR" b="1" dirty="0"/>
                    </a:p>
                  </a:txBody>
                  <a:tcPr/>
                </a:tc>
                <a:tc>
                  <a:txBody>
                    <a:bodyPr/>
                    <a:lstStyle/>
                    <a:p>
                      <a:pPr algn="just"/>
                      <a:r>
                        <a:rPr lang="fr-FR" b="1" dirty="0" smtClean="0"/>
                        <a:t>Ses auteurs les plus connus sont: </a:t>
                      </a:r>
                    </a:p>
                    <a:p>
                      <a:pPr algn="just"/>
                      <a:endParaRPr lang="fr-FR" b="1" dirty="0" smtClean="0"/>
                    </a:p>
                    <a:p>
                      <a:pPr algn="just"/>
                      <a:r>
                        <a:rPr lang="fr-FR" b="1" dirty="0" smtClean="0"/>
                        <a:t>Roman Jakobson, Louis Hjelmslev, Roland Barthes, Umberto Eco, </a:t>
                      </a:r>
                      <a:r>
                        <a:rPr lang="fr-FR" b="1" dirty="0" err="1" smtClean="0"/>
                        <a:t>Algirdas</a:t>
                      </a:r>
                      <a:r>
                        <a:rPr lang="fr-FR" b="1" dirty="0" smtClean="0"/>
                        <a:t> Julien Greimas (fondateur de l’Ecole de Paris). </a:t>
                      </a:r>
                      <a:endParaRPr lang="fr-FR" b="1" dirty="0"/>
                    </a:p>
                  </a:txBody>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gn="just">
              <a:buNone/>
            </a:pPr>
            <a:endParaRPr lang="fr-FR" b="1" dirty="0" smtClean="0">
              <a:latin typeface="Times New Roman" panose="02020603050405020304" pitchFamily="18" charset="0"/>
              <a:cs typeface="Times New Roman" panose="02020603050405020304" pitchFamily="18" charset="0"/>
            </a:endParaRPr>
          </a:p>
          <a:p>
            <a:pPr algn="just">
              <a:buNone/>
            </a:pPr>
            <a:endParaRPr lang="fr-FR" b="1" dirty="0">
              <a:latin typeface="Times New Roman" panose="02020603050405020304" pitchFamily="18" charset="0"/>
              <a:cs typeface="Times New Roman" panose="02020603050405020304" pitchFamily="18" charset="0"/>
            </a:endParaRPr>
          </a:p>
          <a:p>
            <a:pPr algn="just">
              <a:buNone/>
            </a:pPr>
            <a:endParaRPr lang="fr-FR" b="1" dirty="0" smtClean="0">
              <a:latin typeface="Times New Roman" panose="02020603050405020304" pitchFamily="18" charset="0"/>
              <a:cs typeface="Times New Roman" panose="02020603050405020304" pitchFamily="18" charset="0"/>
            </a:endParaRPr>
          </a:p>
          <a:p>
            <a:pPr algn="just">
              <a:buNone/>
            </a:pPr>
            <a:r>
              <a:rPr lang="fr-FR" b="1" dirty="0" smtClean="0">
                <a:latin typeface="Times New Roman" panose="02020603050405020304" pitchFamily="18" charset="0"/>
                <a:cs typeface="Times New Roman" panose="02020603050405020304" pitchFamily="18" charset="0"/>
              </a:rPr>
              <a:t>NB : Relativement à l’enseignement de ce module, nous conservons « sémiotique » et </a:t>
            </a:r>
          </a:p>
          <a:p>
            <a:pPr algn="just">
              <a:buNone/>
            </a:pPr>
            <a:r>
              <a:rPr lang="fr-FR" b="1" dirty="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   « sémiologie » comme étant synonyme.</a:t>
            </a:r>
            <a:endParaRPr lang="fr-FR"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a:bodyPr>
          <a:lstStyle/>
          <a:p>
            <a:r>
              <a:rPr lang="fr-FR" sz="3200" b="1" dirty="0" smtClean="0">
                <a:latin typeface="Times New Roman" panose="02020603050405020304" pitchFamily="18" charset="0"/>
                <a:cs typeface="Times New Roman" panose="02020603050405020304" pitchFamily="18" charset="0"/>
              </a:rPr>
              <a:t>Sémiologie et signe </a:t>
            </a:r>
            <a:endParaRPr lang="fr-FR" sz="32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457200" y="1285860"/>
            <a:ext cx="8229600" cy="4840303"/>
          </a:xfrm>
        </p:spPr>
        <p:txBody>
          <a:bodyPr>
            <a:normAutofit fontScale="92500" lnSpcReduction="20000"/>
          </a:bodyPr>
          <a:lstStyle/>
          <a:p>
            <a:pPr>
              <a:buNone/>
            </a:pPr>
            <a:r>
              <a:rPr lang="fr-FR" b="1" dirty="0" smtClean="0">
                <a:latin typeface="Times New Roman" panose="02020603050405020304" pitchFamily="18" charset="0"/>
                <a:cs typeface="Times New Roman" panose="02020603050405020304" pitchFamily="18" charset="0"/>
              </a:rPr>
              <a:t>Qu’est-ce qu’un signe ?</a:t>
            </a:r>
          </a:p>
          <a:p>
            <a:pPr>
              <a:buNone/>
            </a:pPr>
            <a:endParaRPr lang="fr-FR" b="1" dirty="0" smtClean="0">
              <a:latin typeface="Times New Roman" panose="02020603050405020304" pitchFamily="18" charset="0"/>
              <a:cs typeface="Times New Roman" panose="02020603050405020304" pitchFamily="18" charset="0"/>
            </a:endParaRPr>
          </a:p>
          <a:p>
            <a:pPr algn="just">
              <a:buNone/>
            </a:pPr>
            <a:r>
              <a:rPr lang="fr-FR" dirty="0" smtClean="0">
                <a:latin typeface="Times New Roman" panose="02020603050405020304" pitchFamily="18" charset="0"/>
                <a:cs typeface="Times New Roman" panose="02020603050405020304" pitchFamily="18" charset="0"/>
              </a:rPr>
              <a:t>		« </a:t>
            </a:r>
            <a:r>
              <a:rPr lang="fr-FR" i="1" dirty="0" smtClean="0">
                <a:latin typeface="Times New Roman" panose="02020603050405020304" pitchFamily="18" charset="0"/>
                <a:cs typeface="Times New Roman" panose="02020603050405020304" pitchFamily="18" charset="0"/>
              </a:rPr>
              <a:t>Un signe a une matérialité que l'on perçoit avec l'un ou plusieurs de nos perceptions (langage articulé, cri, musique, bruit), le sentir (odeurs diverses: parfum, fumée), On peut le voir (un objet, une couleur, un geste), l'entendre le toucher, ou encore le goûter. Cette chose que l'on perçoit tient lieu de quelque chose d'autre : c'est la particularité essentielle du signe : être là, pour désigner ou signaler autre chose d'absent, concret ou abstrait </a:t>
            </a:r>
            <a:r>
              <a:rPr lang="fr-FR" dirty="0" smtClean="0">
                <a:latin typeface="Times New Roman" panose="02020603050405020304" pitchFamily="18" charset="0"/>
                <a:cs typeface="Times New Roman" panose="02020603050405020304" pitchFamily="18" charset="0"/>
              </a:rPr>
              <a:t>»(Martine JOLY, 2005:p.25)</a:t>
            </a:r>
            <a:endParaRPr lang="fr-F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gn="just">
              <a:buNone/>
            </a:pPr>
            <a:r>
              <a:rPr lang="fr-FR" dirty="0" smtClean="0"/>
              <a:t>		</a:t>
            </a:r>
          </a:p>
          <a:p>
            <a:pPr algn="just">
              <a:buNone/>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 </a:t>
            </a:r>
          </a:p>
          <a:p>
            <a:pPr algn="just">
              <a:buNone/>
            </a:pPr>
            <a:r>
              <a:rPr lang="fr-FR" dirty="0" smtClean="0">
                <a:latin typeface="Times New Roman" panose="02020603050405020304" pitchFamily="18" charset="0"/>
                <a:cs typeface="Times New Roman" panose="02020603050405020304" pitchFamily="18" charset="0"/>
              </a:rPr>
              <a:t>	Le signe se reconnaît de plusieurs manières. Il existe des définitions </a:t>
            </a:r>
            <a:r>
              <a:rPr lang="fr-FR" b="1" dirty="0" smtClean="0">
                <a:latin typeface="Times New Roman" panose="02020603050405020304" pitchFamily="18" charset="0"/>
                <a:cs typeface="Times New Roman" panose="02020603050405020304" pitchFamily="18" charset="0"/>
              </a:rPr>
              <a:t>fonctionnelles</a:t>
            </a:r>
            <a:r>
              <a:rPr lang="fr-FR" dirty="0" smtClean="0">
                <a:latin typeface="Times New Roman" panose="02020603050405020304" pitchFamily="18" charset="0"/>
                <a:cs typeface="Times New Roman" panose="02020603050405020304" pitchFamily="18" charset="0"/>
              </a:rPr>
              <a:t>. Ainsi, la définition la plus générale, et l'une des plus anciennes, fait du </a:t>
            </a:r>
            <a:r>
              <a:rPr lang="fr-FR" dirty="0" smtClean="0">
                <a:solidFill>
                  <a:srgbClr val="FF0000"/>
                </a:solidFill>
                <a:latin typeface="Times New Roman" panose="02020603050405020304" pitchFamily="18" charset="0"/>
                <a:cs typeface="Times New Roman" panose="02020603050405020304" pitchFamily="18" charset="0"/>
              </a:rPr>
              <a:t>signe ce qui est mis à la place de quelque chose d'autre. </a:t>
            </a:r>
            <a:endParaRPr lang="fr-FR"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581</Words>
  <Application>Microsoft Office PowerPoint</Application>
  <PresentationFormat>Affichage à l'écran (4:3)</PresentationFormat>
  <Paragraphs>134</Paragraphs>
  <Slides>28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28</vt:i4>
      </vt:variant>
    </vt:vector>
  </HeadingPairs>
  <TitlesOfParts>
    <vt:vector size="32" baseType="lpstr">
      <vt:lpstr>Arial</vt:lpstr>
      <vt:lpstr>Calibri</vt:lpstr>
      <vt:lpstr>Times New Roman</vt:lpstr>
      <vt:lpstr>Thème Office</vt:lpstr>
      <vt:lpstr>République Algérienne Démocratique et Populaire Ministère de l’Enseignement Supérieur et de la Recherche Scientifique Université A.MIRA-BEJAIA Faculté des Lettres et des Langues Département de français </vt:lpstr>
      <vt:lpstr>SEMIOLOGIE OU SEMIOTIQUE ? </vt:lpstr>
      <vt:lpstr>Présentation PowerPoint</vt:lpstr>
      <vt:lpstr>Présentation PowerPoint</vt:lpstr>
      <vt:lpstr>Présentation PowerPoint</vt:lpstr>
      <vt:lpstr>Présentation PowerPoint</vt:lpstr>
      <vt:lpstr>Présentation PowerPoint</vt:lpstr>
      <vt:lpstr>Sémiologie et signe </vt:lpstr>
      <vt:lpstr>Présentation PowerPoint</vt:lpstr>
      <vt:lpstr>Présentation PowerPoint</vt:lpstr>
      <vt:lpstr>Présentation PowerPoint</vt:lpstr>
      <vt:lpstr>Le signe selon F. De Saussure </vt:lpstr>
      <vt:lpstr>Présentation PowerPoint</vt:lpstr>
      <vt:lpstr>Présentation PowerPoint</vt:lpstr>
      <vt:lpstr>Le signe selon C. S. Peirce</vt:lpstr>
      <vt:lpstr>Présentation PowerPoint</vt:lpstr>
      <vt:lpstr>Présentation PowerPoint</vt:lpstr>
      <vt:lpstr>Présentation PowerPoint</vt:lpstr>
      <vt:lpstr>Présentation PowerPoint</vt:lpstr>
      <vt:lpstr>Classification de signes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République Algérienne Démocratique et Populaire Ministère de l’Enseignement Supérieur et de la Recherche Scientifique Université A.MIRA-BEJAIA Faculté des Lettres et des Langues Département de français</dc:title>
  <dc:creator>Utilisateur Windows</dc:creator>
  <cp:lastModifiedBy>VMI</cp:lastModifiedBy>
  <cp:revision>47</cp:revision>
  <dcterms:created xsi:type="dcterms:W3CDTF">2021-04-27T09:29:00Z</dcterms:created>
  <dcterms:modified xsi:type="dcterms:W3CDTF">2024-02-19T17:24:37Z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1036-11.2.0.10114</vt:lpwstr>
  </property>
</Properties>
</file>