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3" r:id="rId9"/>
    <p:sldId id="268" r:id="rId10"/>
    <p:sldId id="264" r:id="rId11"/>
    <p:sldId id="265" r:id="rId12"/>
    <p:sldId id="266" r:id="rId13"/>
    <p:sldId id="272" r:id="rId14"/>
    <p:sldId id="267" r:id="rId15"/>
    <p:sldId id="261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014"/>
    <a:srgbClr val="003366"/>
    <a:srgbClr val="050026"/>
    <a:srgbClr val="FFFFFF"/>
    <a:srgbClr val="000066"/>
    <a:srgbClr val="03039A"/>
    <a:srgbClr val="01011D"/>
    <a:srgbClr val="00001A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59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2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2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98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7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8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2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94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79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8564-8CC3-453E-9555-4789779E6B6E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0FFF-AE8E-405C-80D1-ED65F93D2C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18" y="0"/>
            <a:ext cx="2178223" cy="1961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89" y="0"/>
            <a:ext cx="2067951" cy="1961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République Algérienne Démocratique et Populaire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Ministère de l’Enseignement supérieur et de la Recherche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Scientifique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Université ABDERRAHMANE MIRA - BEJAIA -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Faculté des sciences de la nature et de la vie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Département de sciences alimentaires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34463" y="2475351"/>
            <a:ext cx="12660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Exposé sur :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*Le cahier des charges pour un packaging alimentaire *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987" y="365050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Rédigées par :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</a:rPr>
              <a:t>Azzeggagh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ouarda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</a:rPr>
              <a:t>Ayad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chahinez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</a:rPr>
              <a:t>Benkhellat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zina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</a:rPr>
              <a:t>Bessah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narimane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</a:rPr>
              <a:t>Boudjellal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lina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-Hadj </a:t>
            </a:r>
            <a:r>
              <a:rPr lang="fr-FR" sz="2400" dirty="0" err="1" smtClean="0">
                <a:solidFill>
                  <a:schemeClr val="bg1"/>
                </a:solidFill>
              </a:rPr>
              <a:t>Ameur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zahoua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6429" y="56329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Dirigée par :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-Madame </a:t>
            </a:r>
            <a:r>
              <a:rPr lang="fr-FR" sz="2400" dirty="0" err="1" smtClean="0">
                <a:solidFill>
                  <a:schemeClr val="bg1"/>
                </a:solidFill>
              </a:rPr>
              <a:t>Ouchemoukhe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1211" y="6463970"/>
            <a:ext cx="308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Année universitaire 2024/2025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289" y="25009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Conformité Règlementaire et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Considérations Environnementales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289" y="166557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Normes Alimentaires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règlement CE </a:t>
            </a:r>
            <a:r>
              <a:rPr lang="fr-FR" dirty="0" smtClean="0">
                <a:solidFill>
                  <a:schemeClr val="bg1"/>
                </a:solidFill>
              </a:rPr>
              <a:t>n^1935/2004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garantit </a:t>
            </a:r>
            <a:r>
              <a:rPr lang="fr-FR" dirty="0" smtClean="0">
                <a:solidFill>
                  <a:schemeClr val="bg1"/>
                </a:solidFill>
              </a:rPr>
              <a:t>que les matériaux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en </a:t>
            </a:r>
            <a:r>
              <a:rPr lang="fr-FR" dirty="0" smtClean="0">
                <a:solidFill>
                  <a:schemeClr val="bg1"/>
                </a:solidFill>
              </a:rPr>
              <a:t>contact </a:t>
            </a:r>
            <a:r>
              <a:rPr lang="fr-FR" dirty="0">
                <a:solidFill>
                  <a:schemeClr val="bg1"/>
                </a:solidFill>
              </a:rPr>
              <a:t>avec les aliments</a:t>
            </a:r>
          </a:p>
          <a:p>
            <a:r>
              <a:rPr lang="fr-FR" dirty="0">
                <a:solidFill>
                  <a:schemeClr val="bg1"/>
                </a:solidFill>
              </a:rPr>
              <a:t>ne libèrent pas de substances</a:t>
            </a:r>
          </a:p>
          <a:p>
            <a:r>
              <a:rPr lang="fr-FR" dirty="0">
                <a:solidFill>
                  <a:schemeClr val="bg1"/>
                </a:solidFill>
              </a:rPr>
              <a:t>dangereuses.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8672" y="166557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Recyclabilité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Privilégiez les </a:t>
            </a:r>
            <a:r>
              <a:rPr lang="fr-FR" dirty="0" smtClean="0">
                <a:solidFill>
                  <a:schemeClr val="bg1"/>
                </a:solidFill>
              </a:rPr>
              <a:t>matériaux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facilement</a:t>
            </a:r>
          </a:p>
          <a:p>
            <a:r>
              <a:rPr lang="fr-FR" dirty="0">
                <a:solidFill>
                  <a:schemeClr val="bg1"/>
                </a:solidFill>
              </a:rPr>
              <a:t>recyclables comme l'acier</a:t>
            </a:r>
            <a:r>
              <a:rPr lang="fr-FR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l'aluminium et</a:t>
            </a:r>
          </a:p>
          <a:p>
            <a:r>
              <a:rPr lang="fr-FR" dirty="0">
                <a:solidFill>
                  <a:schemeClr val="bg1"/>
                </a:solidFill>
              </a:rPr>
              <a:t>certains plastiques.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899" y="41582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Minimisation de l'Empreinte</a:t>
            </a:r>
          </a:p>
          <a:p>
            <a:r>
              <a:rPr lang="fr-FR" dirty="0">
                <a:solidFill>
                  <a:schemeClr val="bg1"/>
                </a:solidFill>
              </a:rPr>
              <a:t>Carbone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Réduire les </a:t>
            </a:r>
            <a:r>
              <a:rPr lang="fr-FR" dirty="0" smtClean="0">
                <a:solidFill>
                  <a:schemeClr val="bg1"/>
                </a:solidFill>
              </a:rPr>
              <a:t>émissions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de GES générées</a:t>
            </a:r>
          </a:p>
          <a:p>
            <a:r>
              <a:rPr lang="fr-FR" dirty="0">
                <a:solidFill>
                  <a:schemeClr val="bg1"/>
                </a:solidFill>
              </a:rPr>
              <a:t>tout au long du </a:t>
            </a:r>
            <a:r>
              <a:rPr lang="fr-FR" dirty="0" smtClean="0">
                <a:solidFill>
                  <a:schemeClr val="bg1"/>
                </a:solidFill>
              </a:rPr>
              <a:t>cycle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de vie du produit.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8672" y="41582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Possibilité de Réutilisation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Concevoir des </a:t>
            </a:r>
            <a:r>
              <a:rPr lang="fr-FR" dirty="0" smtClean="0">
                <a:solidFill>
                  <a:schemeClr val="bg1"/>
                </a:solidFill>
              </a:rPr>
              <a:t>emballages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modulaires </a:t>
            </a:r>
            <a:r>
              <a:rPr lang="fr-FR" dirty="0" smtClean="0">
                <a:solidFill>
                  <a:schemeClr val="bg1"/>
                </a:solidFill>
              </a:rPr>
              <a:t>et démontables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pour </a:t>
            </a:r>
            <a:r>
              <a:rPr lang="fr-FR" dirty="0">
                <a:solidFill>
                  <a:schemeClr val="bg1"/>
                </a:solidFill>
              </a:rPr>
              <a:t>faciliter la réutilisation</a:t>
            </a:r>
          </a:p>
          <a:p>
            <a:r>
              <a:rPr lang="fr-FR" dirty="0">
                <a:solidFill>
                  <a:schemeClr val="bg1"/>
                </a:solidFill>
              </a:rPr>
              <a:t>des composants.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8" y="0"/>
            <a:ext cx="5228492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48194" y="1665572"/>
            <a:ext cx="366096" cy="359171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670663" y="1665572"/>
            <a:ext cx="348008" cy="359171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61070" y="4180276"/>
            <a:ext cx="379829" cy="352697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670663" y="4180276"/>
            <a:ext cx="348008" cy="352697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75610" y="186884"/>
            <a:ext cx="93582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 Exigences d’étiquetage nutritionnel :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Une exigence clé pour informer les consommateurs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sur les caractéristiques nutritionnelles des produits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La réglementation n 1169/2011 définit les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 exigences relatives à l’étiquetage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La traçabilité des matériaux  :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Cette exigence est régie par plusieurs réglementation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dans le règlement CE n178 qui impose des </a:t>
            </a:r>
            <a:r>
              <a:rPr lang="fr-FR" sz="2000" dirty="0" err="1" smtClean="0">
                <a:solidFill>
                  <a:schemeClr val="bg1"/>
                </a:solidFill>
              </a:rPr>
              <a:t>systémes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de traçabilité tout au long de la chaine alimentaire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2"/>
            <a:ext cx="6010835" cy="68728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49"/>
          <a:stretch/>
        </p:blipFill>
        <p:spPr>
          <a:xfrm>
            <a:off x="6010835" y="3953436"/>
            <a:ext cx="6181165" cy="2904564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6219825" y="282388"/>
            <a:ext cx="355785" cy="336177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219825" y="1509676"/>
            <a:ext cx="355785" cy="336177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219825" y="2523127"/>
            <a:ext cx="355785" cy="341097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7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2" y="2499751"/>
            <a:ext cx="4363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Design et </a:t>
            </a:r>
            <a:r>
              <a:rPr lang="fr-FR" sz="3200" b="1" dirty="0" smtClean="0">
                <a:solidFill>
                  <a:schemeClr val="bg1"/>
                </a:solidFill>
              </a:rPr>
              <a:t>Marketing :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555" y="3588996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Esthétique et Attractivité</a:t>
            </a:r>
          </a:p>
          <a:p>
            <a:r>
              <a:rPr lang="fr-FR" sz="2000" dirty="0">
                <a:solidFill>
                  <a:schemeClr val="bg1"/>
                </a:solidFill>
              </a:rPr>
              <a:t>Visuelle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Un emballage bien conçu attire l'œil,</a:t>
            </a:r>
          </a:p>
          <a:p>
            <a:r>
              <a:rPr lang="fr-FR" dirty="0">
                <a:solidFill>
                  <a:schemeClr val="bg1"/>
                </a:solidFill>
              </a:rPr>
              <a:t>véhicule les valeurs de la marque,</a:t>
            </a:r>
          </a:p>
          <a:p>
            <a:r>
              <a:rPr lang="fr-FR" dirty="0">
                <a:solidFill>
                  <a:schemeClr val="bg1"/>
                </a:solidFill>
              </a:rPr>
              <a:t>renforce la perception du produit et</a:t>
            </a:r>
          </a:p>
          <a:p>
            <a:r>
              <a:rPr lang="fr-FR" dirty="0">
                <a:solidFill>
                  <a:schemeClr val="bg1"/>
                </a:solidFill>
              </a:rPr>
              <a:t>crée une expérience positive.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7976" y="358899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Créativité dans le Design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Pour se différencier des</a:t>
            </a:r>
          </a:p>
          <a:p>
            <a:r>
              <a:rPr lang="fr-FR" dirty="0">
                <a:solidFill>
                  <a:schemeClr val="bg1"/>
                </a:solidFill>
              </a:rPr>
              <a:t>concurrents, le packaging doit être</a:t>
            </a:r>
          </a:p>
          <a:p>
            <a:r>
              <a:rPr lang="fr-FR" dirty="0">
                <a:solidFill>
                  <a:schemeClr val="bg1"/>
                </a:solidFill>
              </a:rPr>
              <a:t>créatif, sans négliger les aspects</a:t>
            </a:r>
          </a:p>
          <a:p>
            <a:r>
              <a:rPr lang="fr-FR" dirty="0">
                <a:solidFill>
                  <a:schemeClr val="bg1"/>
                </a:solidFill>
              </a:rPr>
              <a:t>fonctionnels.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77323" y="358899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Interactivité et Connectivité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Les packagings connectés à des</a:t>
            </a:r>
          </a:p>
          <a:p>
            <a:r>
              <a:rPr lang="fr-FR" dirty="0">
                <a:solidFill>
                  <a:schemeClr val="bg1"/>
                </a:solidFill>
              </a:rPr>
              <a:t>applications ou des QR codes</a:t>
            </a:r>
          </a:p>
          <a:p>
            <a:r>
              <a:rPr lang="fr-FR" dirty="0">
                <a:solidFill>
                  <a:schemeClr val="bg1"/>
                </a:solidFill>
              </a:rPr>
              <a:t>permettent aux consommateurs de</a:t>
            </a:r>
          </a:p>
          <a:p>
            <a:r>
              <a:rPr lang="fr-FR" dirty="0">
                <a:solidFill>
                  <a:schemeClr val="bg1"/>
                </a:solidFill>
              </a:rPr>
              <a:t>s'engager davantage avec la</a:t>
            </a:r>
          </a:p>
          <a:p>
            <a:r>
              <a:rPr lang="fr-FR" dirty="0">
                <a:solidFill>
                  <a:schemeClr val="bg1"/>
                </a:solidFill>
              </a:rPr>
              <a:t>marque.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4983" y="3684495"/>
            <a:ext cx="326572" cy="363071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144382" y="3683810"/>
            <a:ext cx="367041" cy="363756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323729" y="3683810"/>
            <a:ext cx="323498" cy="363756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662647"/>
            <a:ext cx="5472332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662647"/>
            <a:ext cx="5050302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05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712695" y="3671047"/>
            <a:ext cx="551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19418" y="5469591"/>
            <a:ext cx="504263" cy="16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12695" y="1815353"/>
            <a:ext cx="6185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44709" y="337625"/>
            <a:ext cx="720762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Production et </a:t>
            </a:r>
            <a:r>
              <a:rPr lang="fr-FR" sz="4000" b="1" dirty="0" smtClean="0">
                <a:solidFill>
                  <a:schemeClr val="bg1"/>
                </a:solidFill>
              </a:rPr>
              <a:t>Logistique :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Compatibilité avec les Lignes de </a:t>
            </a:r>
            <a:r>
              <a:rPr lang="fr-FR" sz="2000" dirty="0" smtClean="0">
                <a:solidFill>
                  <a:schemeClr val="bg1"/>
                </a:solidFill>
              </a:rPr>
              <a:t>Production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Le choix des matériaux doit être compatible avec les</a:t>
            </a:r>
          </a:p>
          <a:p>
            <a:r>
              <a:rPr lang="fr-FR" sz="2000" dirty="0">
                <a:solidFill>
                  <a:schemeClr val="bg1"/>
                </a:solidFill>
              </a:rPr>
              <a:t>machines déjà en place sur les lignes de production.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Optimisation pour le Transport et le </a:t>
            </a:r>
            <a:r>
              <a:rPr lang="fr-FR" sz="2000" dirty="0" smtClean="0">
                <a:solidFill>
                  <a:schemeClr val="bg1"/>
                </a:solidFill>
              </a:rPr>
              <a:t>Stockage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L'emballage doit être conçu pour maximiser l'utilisation 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d</a:t>
            </a:r>
            <a:r>
              <a:rPr lang="fr-FR" sz="2000" dirty="0" smtClean="0">
                <a:solidFill>
                  <a:schemeClr val="bg1"/>
                </a:solidFill>
              </a:rPr>
              <a:t>e l'espace </a:t>
            </a:r>
            <a:r>
              <a:rPr lang="fr-FR" sz="2000" dirty="0">
                <a:solidFill>
                  <a:schemeClr val="bg1"/>
                </a:solidFill>
              </a:rPr>
              <a:t>dans les containers ou les palettes.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Coûts Cibles de </a:t>
            </a:r>
            <a:r>
              <a:rPr lang="fr-FR" sz="2000" dirty="0" smtClean="0">
                <a:solidFill>
                  <a:schemeClr val="bg1"/>
                </a:solidFill>
              </a:rPr>
              <a:t>Production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Estimation des coûts associés au design, à la </a:t>
            </a:r>
            <a:r>
              <a:rPr lang="fr-FR" sz="2000" dirty="0" smtClean="0">
                <a:solidFill>
                  <a:schemeClr val="bg1"/>
                </a:solidFill>
              </a:rPr>
              <a:t>production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et à </a:t>
            </a:r>
            <a:r>
              <a:rPr lang="fr-FR" sz="2000" dirty="0">
                <a:solidFill>
                  <a:schemeClr val="bg1"/>
                </a:solidFill>
              </a:rPr>
              <a:t>la distribution des emballages.</a:t>
            </a: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685800" y="1317812"/>
            <a:ext cx="26895" cy="46795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510988" y="1627094"/>
            <a:ext cx="376519" cy="376518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10988" y="3476064"/>
            <a:ext cx="376519" cy="342901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10988" y="5291417"/>
            <a:ext cx="376518" cy="329454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71496" y="1627094"/>
            <a:ext cx="430307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64774" y="3449633"/>
            <a:ext cx="65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64774" y="5284925"/>
            <a:ext cx="48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3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42" y="0"/>
            <a:ext cx="4798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1" y="1092858"/>
            <a:ext cx="806823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Tests et </a:t>
            </a:r>
            <a:r>
              <a:rPr lang="fr-FR" sz="4000" b="1" dirty="0" smtClean="0">
                <a:solidFill>
                  <a:schemeClr val="bg1"/>
                </a:solidFill>
              </a:rPr>
              <a:t>Validation :         </a:t>
            </a:r>
            <a:endParaRPr lang="fr-FR" sz="4000" b="1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 Protocole </a:t>
            </a:r>
            <a:r>
              <a:rPr lang="fr-FR" sz="2800" dirty="0">
                <a:solidFill>
                  <a:schemeClr val="bg1"/>
                </a:solidFill>
              </a:rPr>
              <a:t>de Test pour la Sécurité Alimentaire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Le protocole doit inclure des tests </a:t>
            </a:r>
            <a:r>
              <a:rPr lang="fr-FR" sz="2400" dirty="0" smtClean="0">
                <a:solidFill>
                  <a:schemeClr val="bg1"/>
                </a:solidFill>
              </a:rPr>
              <a:t>microbiologiques, des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analyses chimiques et des inspections visuelles.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Tests de Résistance et de Durabilité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Tests de résistance mécanique, tests de résistance</a:t>
            </a:r>
          </a:p>
          <a:p>
            <a:r>
              <a:rPr lang="fr-FR" sz="2400" dirty="0">
                <a:solidFill>
                  <a:schemeClr val="bg1"/>
                </a:solidFill>
              </a:rPr>
              <a:t>thermique et tests de résistance à l'humidité.</a:t>
            </a:r>
          </a:p>
        </p:txBody>
      </p:sp>
      <p:sp>
        <p:nvSpPr>
          <p:cNvPr id="3" name="Chevron 2"/>
          <p:cNvSpPr/>
          <p:nvPr/>
        </p:nvSpPr>
        <p:spPr>
          <a:xfrm rot="5400000">
            <a:off x="3597088" y="2379526"/>
            <a:ext cx="1425387" cy="712694"/>
          </a:xfrm>
          <a:prstGeom prst="chevron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rot="5400000">
            <a:off x="3583642" y="4282889"/>
            <a:ext cx="1452279" cy="712694"/>
          </a:xfrm>
          <a:prstGeom prst="chevron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67734" y="2600892"/>
            <a:ext cx="484092" cy="47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 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48415" y="4439181"/>
            <a:ext cx="32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7"/>
            <a:ext cx="381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07988" y="1700241"/>
            <a:ext cx="7010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Conclusion :</a:t>
            </a:r>
            <a:endParaRPr lang="fr-FR" sz="3600" b="1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Le cahier des charges est un document essentiel pour garantir que le</a:t>
            </a:r>
          </a:p>
          <a:p>
            <a:r>
              <a:rPr lang="fr-FR" sz="2400" dirty="0">
                <a:solidFill>
                  <a:schemeClr val="bg1"/>
                </a:solidFill>
              </a:rPr>
              <a:t>packaging répond aux besoins de l'entreprise et des consommateurs. Il sert</a:t>
            </a:r>
          </a:p>
          <a:p>
            <a:r>
              <a:rPr lang="fr-FR" sz="2400" dirty="0">
                <a:solidFill>
                  <a:schemeClr val="bg1"/>
                </a:solidFill>
              </a:rPr>
              <a:t>de référence tout au long du processus, permettant de s'assurer que toutes</a:t>
            </a:r>
          </a:p>
          <a:p>
            <a:r>
              <a:rPr lang="fr-FR" sz="2400" dirty="0">
                <a:solidFill>
                  <a:schemeClr val="bg1"/>
                </a:solidFill>
              </a:rPr>
              <a:t>les parties prenantes sont alignées sur les mêmes objectifs.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0167" y="1645920"/>
            <a:ext cx="12196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 Référence bibliographique</a:t>
            </a:r>
          </a:p>
          <a:p>
            <a:r>
              <a:rPr lang="fr-FR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600" dirty="0">
                <a:solidFill>
                  <a:schemeClr val="bg1"/>
                </a:solidFill>
              </a:rPr>
              <a:t>Rocher, Éric. (2004). Conditionnement et emballage (avec CD-ROM). Paris, France : Eyrolles.</a:t>
            </a:r>
          </a:p>
          <a:p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98474" y="1758462"/>
            <a:ext cx="379827" cy="436099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98474" y="2901235"/>
            <a:ext cx="379827" cy="418740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2518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2690" y="1899137"/>
            <a:ext cx="4234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MERCI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b="1" dirty="0" smtClean="0"/>
              <a:t>POUR 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b="1" dirty="0" smtClean="0"/>
              <a:t>VOTRE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3600" b="1" dirty="0" smtClean="0"/>
              <a:t>ATTEENTION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732090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450" y="980532"/>
            <a:ext cx="1195136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i="1" dirty="0" smtClean="0">
                <a:solidFill>
                  <a:schemeClr val="bg1"/>
                </a:solidFill>
              </a:rPr>
              <a:t>Sommaire: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-</a:t>
            </a:r>
            <a:r>
              <a:rPr lang="fr-FR" sz="3200" dirty="0" smtClean="0">
                <a:solidFill>
                  <a:schemeClr val="bg1"/>
                </a:solidFill>
              </a:rPr>
              <a:t> Introduction </a:t>
            </a:r>
            <a:r>
              <a:rPr lang="fr-FR" sz="2800" dirty="0" smtClean="0">
                <a:solidFill>
                  <a:schemeClr val="bg1"/>
                </a:solidFill>
              </a:rPr>
              <a:t>: présentation du contexte et des objectifs du projet cahier des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charges pour un packaging alimentaire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 - </a:t>
            </a:r>
            <a:r>
              <a:rPr lang="fr-FR" sz="3200" dirty="0" smtClean="0">
                <a:solidFill>
                  <a:schemeClr val="bg1"/>
                </a:solidFill>
              </a:rPr>
              <a:t>Chapitre 1</a:t>
            </a:r>
            <a:r>
              <a:rPr lang="fr-FR" sz="2800" dirty="0" smtClean="0">
                <a:solidFill>
                  <a:schemeClr val="bg1"/>
                </a:solidFill>
              </a:rPr>
              <a:t> : description du produit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II- </a:t>
            </a:r>
            <a:r>
              <a:rPr lang="fr-FR" sz="3200" dirty="0" smtClean="0">
                <a:solidFill>
                  <a:schemeClr val="bg1"/>
                </a:solidFill>
              </a:rPr>
              <a:t>Chapitre 2</a:t>
            </a:r>
            <a:r>
              <a:rPr lang="fr-FR" sz="2800" dirty="0" smtClean="0">
                <a:solidFill>
                  <a:schemeClr val="bg1"/>
                </a:solidFill>
              </a:rPr>
              <a:t> : exigences fonctionnelles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III- </a:t>
            </a:r>
            <a:r>
              <a:rPr lang="fr-FR" sz="3200" dirty="0" smtClean="0">
                <a:solidFill>
                  <a:schemeClr val="bg1"/>
                </a:solidFill>
              </a:rPr>
              <a:t>Chapitre 3</a:t>
            </a:r>
            <a:r>
              <a:rPr lang="fr-FR" sz="2800" dirty="0" smtClean="0">
                <a:solidFill>
                  <a:schemeClr val="bg1"/>
                </a:solidFill>
              </a:rPr>
              <a:t> : spécifications techniques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IV- </a:t>
            </a:r>
            <a:r>
              <a:rPr lang="fr-FR" sz="3200" dirty="0" smtClean="0">
                <a:solidFill>
                  <a:schemeClr val="bg1"/>
                </a:solidFill>
              </a:rPr>
              <a:t>Chapitre 4</a:t>
            </a:r>
            <a:r>
              <a:rPr lang="fr-FR" sz="2800" dirty="0" smtClean="0">
                <a:solidFill>
                  <a:schemeClr val="bg1"/>
                </a:solidFill>
              </a:rPr>
              <a:t> : conformité règlementaire et considération environnementales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V- </a:t>
            </a:r>
            <a:r>
              <a:rPr lang="fr-FR" sz="3200" dirty="0" smtClean="0">
                <a:solidFill>
                  <a:schemeClr val="bg1"/>
                </a:solidFill>
              </a:rPr>
              <a:t>Chapitre 5</a:t>
            </a:r>
            <a:r>
              <a:rPr lang="fr-FR" sz="2800" dirty="0" smtClean="0">
                <a:solidFill>
                  <a:schemeClr val="bg1"/>
                </a:solidFill>
              </a:rPr>
              <a:t> : design et marketing + production et logistique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VI- </a:t>
            </a:r>
            <a:r>
              <a:rPr lang="fr-FR" sz="3200" dirty="0" smtClean="0">
                <a:solidFill>
                  <a:schemeClr val="bg1"/>
                </a:solidFill>
              </a:rPr>
              <a:t>Chapitre 6 </a:t>
            </a:r>
            <a:r>
              <a:rPr lang="fr-FR" sz="2800" dirty="0" smtClean="0">
                <a:solidFill>
                  <a:schemeClr val="bg1"/>
                </a:solidFill>
              </a:rPr>
              <a:t>: tests et validation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- </a:t>
            </a:r>
            <a:r>
              <a:rPr lang="fr-FR" sz="3200" dirty="0" smtClean="0">
                <a:solidFill>
                  <a:schemeClr val="bg1"/>
                </a:solidFill>
              </a:rPr>
              <a:t>Conclusion :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-Références bibliographiques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7" y="4741816"/>
            <a:ext cx="2451189" cy="21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6" y="0"/>
            <a:ext cx="2468878" cy="178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52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0998" y="1163649"/>
            <a:ext cx="78125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Le Cahier des Charges pour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un Packaging Alimentaire :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Dans un marché de plus en plus compétitif,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le packaging est devenu un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élément clé de la stratégie marketing des entreprises. Il s'agit de bien plus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que de protéger le produit ; il doit véhiculer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 l'image de marque et attirer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l'attention des consommateurs.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82"/>
            <a:ext cx="5167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547" y="1136064"/>
            <a:ext cx="1198345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>Un Packaging Innovant et Durable :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Innovation :    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                                                                                          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Notre projet de cahier des charges pour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un packaging alimentaire vise à répondre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aux attentes des consommateurs,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qui recherchent des solutions à la fois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fonctionnelles et respectueuses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de l'environnement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09017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Durabilité :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Nous souhaitons développer un packaging utilisant des matériaux écologiques et recyclables, optimiser l'expérience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utilisateur avec un design ergonomique,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et renforcer la visibilité de la marque en créant un emballage distinctif.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0" y="5198715"/>
            <a:ext cx="2469094" cy="17923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206" y="247803"/>
            <a:ext cx="3676289" cy="222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347" y="4742505"/>
            <a:ext cx="2450804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806884"/>
            <a:ext cx="119669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</a:t>
            </a:r>
            <a:r>
              <a:rPr lang="fr-FR" sz="3600" b="1" dirty="0" smtClean="0">
                <a:solidFill>
                  <a:schemeClr val="bg1"/>
                </a:solidFill>
              </a:rPr>
              <a:t>’est quoi un </a:t>
            </a:r>
            <a:r>
              <a:rPr lang="fr-FR" sz="3600" b="1" dirty="0" err="1" smtClean="0">
                <a:solidFill>
                  <a:schemeClr val="bg1"/>
                </a:solidFill>
              </a:rPr>
              <a:t>cachier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</a:rPr>
              <a:t>des charge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 pour un packaging </a:t>
            </a:r>
            <a:r>
              <a:rPr lang="fr-FR" sz="3600" b="1" dirty="0" err="1" smtClean="0">
                <a:solidFill>
                  <a:schemeClr val="bg1"/>
                </a:solidFill>
              </a:rPr>
              <a:t>aimentaire</a:t>
            </a:r>
            <a:r>
              <a:rPr lang="fr-FR" sz="3600" b="1" dirty="0" smtClean="0">
                <a:solidFill>
                  <a:schemeClr val="bg1"/>
                </a:solidFill>
              </a:rPr>
              <a:t> ?</a:t>
            </a: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  Est un document détaillé qui 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définit les exigences </a:t>
            </a:r>
            <a:r>
              <a:rPr lang="fr-FR" sz="3200" dirty="0" err="1" smtClean="0">
                <a:solidFill>
                  <a:schemeClr val="bg1"/>
                </a:solidFill>
              </a:rPr>
              <a:t>tichniques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fonctionnelles </a:t>
            </a:r>
            <a:r>
              <a:rPr lang="fr-FR" sz="3200" dirty="0" err="1" smtClean="0">
                <a:solidFill>
                  <a:schemeClr val="bg1"/>
                </a:solidFill>
              </a:rPr>
              <a:t>reglementaires</a:t>
            </a:r>
            <a:endParaRPr lang="fr-FR" sz="3200" dirty="0" smtClean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 et esthétiques que doit respecter 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l’</a:t>
            </a:r>
            <a:r>
              <a:rPr lang="fr-FR" sz="3200" dirty="0" err="1" smtClean="0">
                <a:solidFill>
                  <a:schemeClr val="bg1"/>
                </a:solidFill>
              </a:rPr>
              <a:t>émballage</a:t>
            </a:r>
            <a:r>
              <a:rPr lang="fr-FR" sz="3200" dirty="0" smtClean="0">
                <a:solidFill>
                  <a:schemeClr val="bg1"/>
                </a:solidFill>
              </a:rPr>
              <a:t> d’un produit alimentaire .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-29139"/>
            <a:ext cx="5772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2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558" y="235984"/>
            <a:ext cx="4469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Description du Produit 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8336" y="1074820"/>
            <a:ext cx="3128211" cy="2839453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Aliments Solides</a:t>
            </a:r>
          </a:p>
          <a:p>
            <a:pPr algn="ctr"/>
            <a:endParaRPr lang="fr-FR" sz="2000" b="1" dirty="0" smtClean="0"/>
          </a:p>
          <a:p>
            <a:r>
              <a:rPr lang="fr-FR" dirty="0" smtClean="0"/>
              <a:t>Le packaging peut être sous</a:t>
            </a:r>
          </a:p>
          <a:p>
            <a:r>
              <a:rPr lang="fr-FR" dirty="0" smtClean="0"/>
              <a:t>forme de sachets, boîtes,</a:t>
            </a:r>
          </a:p>
          <a:p>
            <a:r>
              <a:rPr lang="fr-FR" dirty="0" smtClean="0"/>
              <a:t>barquettes, etc., avec des</a:t>
            </a:r>
          </a:p>
          <a:p>
            <a:r>
              <a:rPr lang="fr-FR" dirty="0" smtClean="0"/>
              <a:t>propriétés de résistance  à la</a:t>
            </a:r>
          </a:p>
          <a:p>
            <a:r>
              <a:rPr lang="fr-FR" dirty="0" smtClean="0"/>
              <a:t>déformation et à l'humidité.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65094" y="1074820"/>
            <a:ext cx="3336757" cy="2839453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Aliments Liquides</a:t>
            </a:r>
          </a:p>
          <a:p>
            <a:pPr algn="ctr"/>
            <a:endParaRPr lang="fr-FR" sz="2000" b="1" dirty="0" smtClean="0"/>
          </a:p>
          <a:p>
            <a:r>
              <a:rPr lang="fr-FR" dirty="0" smtClean="0"/>
              <a:t>Des contenants étanches et</a:t>
            </a:r>
          </a:p>
          <a:p>
            <a:r>
              <a:rPr lang="fr-FR" dirty="0" smtClean="0"/>
              <a:t>résistants à la </a:t>
            </a:r>
            <a:r>
              <a:rPr lang="fr-FR" dirty="0" err="1" smtClean="0"/>
              <a:t>pression,comme</a:t>
            </a:r>
            <a:r>
              <a:rPr lang="fr-FR" dirty="0" smtClean="0"/>
              <a:t> des bouteilles ou des cartons</a:t>
            </a:r>
            <a:r>
              <a:rPr lang="fr-FR" dirty="0"/>
              <a:t> </a:t>
            </a:r>
            <a:r>
              <a:rPr lang="fr-FR" dirty="0" err="1" smtClean="0"/>
              <a:t>Tetra</a:t>
            </a:r>
            <a:r>
              <a:rPr lang="fr-FR" dirty="0" smtClean="0"/>
              <a:t> </a:t>
            </a:r>
            <a:r>
              <a:rPr lang="fr-FR" dirty="0" err="1" smtClean="0"/>
              <a:t>Pak</a:t>
            </a:r>
            <a:r>
              <a:rPr lang="fr-FR" dirty="0" smtClean="0"/>
              <a:t>, sont utilisés pour éviter les fuites et maintenir la stabilité.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8336" y="4042612"/>
            <a:ext cx="6673516" cy="1844842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Produits Fragiles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dirty="0" smtClean="0"/>
              <a:t>Pour des produits comme les œufs ou les fruits, le packaging doit</a:t>
            </a:r>
          </a:p>
          <a:p>
            <a:pPr algn="ctr"/>
            <a:r>
              <a:rPr lang="fr-FR" dirty="0" smtClean="0"/>
              <a:t>inclure des protections internes pour éviter tout écrasement ou impact.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0"/>
            <a:ext cx="518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38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875" y="324671"/>
            <a:ext cx="583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Exigences Fonctionnelles : 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515" y="115007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Protection contre les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Contaminations: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Le packaging doit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empêcher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La pénétration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de contaminants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externes (poussières,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salissures, substances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étrangères) et de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micro-organismes.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8337" y="1262373"/>
            <a:ext cx="449177" cy="454133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56712" y="115007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Préservation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d</a:t>
            </a:r>
            <a:r>
              <a:rPr lang="fr-FR" sz="2000" b="1" dirty="0" smtClean="0">
                <a:solidFill>
                  <a:schemeClr val="bg1"/>
                </a:solidFill>
              </a:rPr>
              <a:t>es Qualités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Organoleptiques :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Le packaging doit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préserver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l'odeur, la saveur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et la texture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du produit alimentaire.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493109" y="1262372"/>
            <a:ext cx="433135" cy="454134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45933" y="460589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Facilité d'Utilisation :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Le packaging doit faciliter l'utilisation et la manipulation par le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consommateur, avec une ouverture facile et une fermeture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hermétique.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7988" y="4592257"/>
            <a:ext cx="449178" cy="469960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0"/>
            <a:ext cx="558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3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1634" y="0"/>
            <a:ext cx="5435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Spécifications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</a:rPr>
              <a:t>Techniques :</a:t>
            </a:r>
            <a:endParaRPr lang="fr-F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60621"/>
              </p:ext>
            </p:extLst>
          </p:nvPr>
        </p:nvGraphicFramePr>
        <p:xfrm>
          <a:off x="4911634" y="710844"/>
          <a:ext cx="7132323" cy="6023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77441">
                  <a:extLst>
                    <a:ext uri="{9D8B030D-6E8A-4147-A177-3AD203B41FA5}">
                      <a16:colId xmlns:a16="http://schemas.microsoft.com/office/drawing/2014/main" val="37636255"/>
                    </a:ext>
                  </a:extLst>
                </a:gridCol>
                <a:gridCol w="2377441">
                  <a:extLst>
                    <a:ext uri="{9D8B030D-6E8A-4147-A177-3AD203B41FA5}">
                      <a16:colId xmlns:a16="http://schemas.microsoft.com/office/drawing/2014/main" val="695268678"/>
                    </a:ext>
                  </a:extLst>
                </a:gridCol>
                <a:gridCol w="2377441">
                  <a:extLst>
                    <a:ext uri="{9D8B030D-6E8A-4147-A177-3AD203B41FA5}">
                      <a16:colId xmlns:a16="http://schemas.microsoft.com/office/drawing/2014/main" val="1983054918"/>
                    </a:ext>
                  </a:extLst>
                </a:gridCol>
              </a:tblGrid>
              <a:tr h="1123748">
                <a:tc>
                  <a:txBody>
                    <a:bodyPr/>
                    <a:lstStyle/>
                    <a:p>
                      <a:r>
                        <a:rPr lang="fr-FR" dirty="0" smtClean="0"/>
                        <a:t>Matériel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Caractéristiques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Exemples d'utilisation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3160"/>
                  </a:ext>
                </a:extLst>
              </a:tr>
              <a:tr h="112725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Plastique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300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Hygiène alimentaire,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propriétés barrières,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résistance thermique,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recyclabilité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300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Boîtes, sachets, films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30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522441"/>
                  </a:ext>
                </a:extLst>
              </a:tr>
              <a:tr h="11237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Carton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Adhésion au standard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d'hygiène, propriétés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d'isolation, </a:t>
                      </a:r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recyclabilité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Boîtes, cartons,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emballages de protection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0537"/>
                  </a:ext>
                </a:extLst>
              </a:tr>
              <a:tr h="13873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Métal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300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Protection contre la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lumière et l'air, propriétés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de conservation,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recyclabilité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3001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Conserves, emballages en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aluminium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30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01216"/>
                  </a:ext>
                </a:extLst>
              </a:tr>
              <a:tr h="112374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verre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Inertie chimique,</a:t>
                      </a: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propriétés barrières,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</a:rPr>
                        <a:t>recyclabilité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Bouteilles, bocaux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0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38417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4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8474" y="1716258"/>
            <a:ext cx="120935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Résistance mécanique requise :</a:t>
            </a:r>
            <a:endParaRPr lang="fr-FR" sz="4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bg1"/>
                </a:solidFill>
              </a:rPr>
              <a:t>Compression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bg1"/>
                </a:solidFill>
              </a:rPr>
              <a:t>Résistance aux chocs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bg1"/>
                </a:solidFill>
              </a:rPr>
              <a:t> flexibilité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bg1"/>
                </a:solidFill>
              </a:rPr>
              <a:t>Impact les condition de température et l’humidité 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996</Words>
  <Application>Microsoft Office PowerPoint</Application>
  <PresentationFormat>Grand écran</PresentationFormat>
  <Paragraphs>245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39</cp:revision>
  <dcterms:created xsi:type="dcterms:W3CDTF">2024-12-12T19:44:32Z</dcterms:created>
  <dcterms:modified xsi:type="dcterms:W3CDTF">2024-12-18T08:31:07Z</dcterms:modified>
</cp:coreProperties>
</file>