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2" r:id="rId9"/>
    <p:sldId id="277" r:id="rId10"/>
    <p:sldId id="265" r:id="rId11"/>
    <p:sldId id="266" r:id="rId12"/>
    <p:sldId id="267" r:id="rId13"/>
    <p:sldId id="272" r:id="rId14"/>
    <p:sldId id="27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DDBED-2CD2-456F-A415-99D26075FA69}" type="datetimeFigureOut">
              <a:rPr lang="fr-FR" smtClean="0"/>
              <a:pPr/>
              <a:t>17/11/2019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634CD-A412-481C-8BDD-4EBE67E3C3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usercontent.com/translate_c?depth=1&amp;hl=fr&amp;prev=search&amp;rurl=translate.google.dz&amp;sl=en&amp;sp=nmt4&amp;u=https://en.wikipedia.org/wiki/Uridine&amp;usg=ALkJrhhR9kWawo1hTkDgI1uGjlRkdh39UQ" TargetMode="External"/><Relationship Id="rId2" Type="http://schemas.openxmlformats.org/officeDocument/2006/relationships/hyperlink" Target="https://translate.googleusercontent.com/translate_c?depth=1&amp;hl=fr&amp;prev=search&amp;rurl=translate.google.dz&amp;sl=en&amp;sp=nmt4&amp;u=https://en.wikipedia.org/wiki/Uracil&amp;usg=ALkJrhgdncoxK2LHWCobW_G1QDwUsIXq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anslate.googleusercontent.com/translate_c?depth=1&amp;hl=fr&amp;prev=search&amp;rurl=translate.google.dz&amp;sl=en&amp;sp=nmt4&amp;u=https://en.wikipedia.org/wiki/5-fluorouracil&amp;usg=ALkJrhjF619eYUNEY1BGV0OzHUhJsrV1HA" TargetMode="External"/><Relationship Id="rId5" Type="http://schemas.openxmlformats.org/officeDocument/2006/relationships/hyperlink" Target="https://translate.googleusercontent.com/translate_c?depth=1&amp;hl=fr&amp;prev=search&amp;rurl=translate.google.dz&amp;sl=en&amp;sp=nmt4&amp;u=https://en.wikipedia.org/wiki/Suicide_inhibitor&amp;usg=ALkJrhh7ngAOPbv4hCv6NqqrAZWJaH9bCQ" TargetMode="External"/><Relationship Id="rId4" Type="http://schemas.openxmlformats.org/officeDocument/2006/relationships/hyperlink" Target="https://translate.googleusercontent.com/translate_c?depth=1&amp;hl=fr&amp;prev=search&amp;rurl=translate.google.dz&amp;sl=en&amp;sp=nmt4&amp;u=https://en.wikipedia.org/wiki/5-Fluoroorotic_Acid&amp;usg=ALkJrhivC4saT983m1idlKwWtbffxBJU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YACs are plasmid shuttle vectors capable of&#10;replicating and being selected in common&#10;bacterial hosts such as Escherichia c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642918"/>
            <a:ext cx="6076950" cy="4562476"/>
          </a:xfrm>
          <a:prstGeom prst="rect">
            <a:avLst/>
          </a:prstGeom>
          <a:noFill/>
        </p:spPr>
      </p:pic>
      <p:pic>
        <p:nvPicPr>
          <p:cNvPr id="1028" name="Picture 4" descr="YEAST ARTIFICIAL CHROMOSOMES&#10; YAC is an artificially constructed chromosome that&#10;contains a&#10; Centromere&#10; Telomeres&#10; Au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 This inserted gene compensates for a mutation in the yeast&#10;host cell that causes the accumulation of red pigment&#10; The h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4338" name="Picture 2" descr="Homologous Recombination&#10; In recombinationally-targeted YAC&#10;cloning, YACs are assembled in vivo, by&#10;recombination, and n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26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5362" name="Picture 2" descr=" Firstly two YAC vectors arms and the&#10;exogenous segment(flanked by desired&#10;sequences) are transformed into the&#10;yeast cell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52"/>
            <a:ext cx="8715404" cy="6715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482" name="Picture 2" descr="COMPARISON BETWEEN YAC&#10;AND BAC SYSTEMS&#10;FEATURE YAC BAC&#10;Configuration Linear&#10;Circular&#10;Host Yeast Bacteria&#10;Copy Number / Cel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1506" name="Picture 2" descr="Yeast Artificial Chromosomes (YACs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YACs behave like naturally&#10;existing chromosomes, provided&#10;that they are of the proper size,&#10;showing comparable stability.&#10;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 descr="Purpose:&#10; Cloning vehicles that propogate in eukaryotic cell&#10;hosts as eukaryotic Chromosomes&#10; Clone very large inserts 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Relatively&#10;small size&#10;(approaximat&#10;ely 12 kb)&#10;Circular form&#10;Amplified&#10;in E. coli&#10;Very large&#10;size (several&#10;hundreds of&#10;kilo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 descr="Yeast Artificial Chromosomes&#10;(pYACs) Plasmids&#10; Many different yeast artificial chromosomes&#10;plasmids exist, such as pYAC3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286908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 descr=" Yeast HIS3 is flanked by a telomere-like DNA&#10;sequence that are adjacent to two recognition&#10;sites for the BamHI restricti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4638"/>
            <a:ext cx="9144000" cy="585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 </a:t>
            </a:r>
            <a:r>
              <a:rPr lang="en-US" sz="3200" dirty="0" smtClean="0"/>
              <a:t>A cloning vector comprising the structural components of a yeast chromosome and able to clone very large pieces of DNA (600 kb).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500174"/>
            <a:ext cx="628651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0" y="4549676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pYAC3  </a:t>
            </a:r>
            <a:r>
              <a:rPr lang="en-US" sz="2800" dirty="0" err="1" smtClean="0"/>
              <a:t>est</a:t>
            </a:r>
            <a:r>
              <a:rPr lang="en-US" sz="2800" dirty="0" smtClean="0"/>
              <a:t>  un pBR322 </a:t>
            </a:r>
            <a:r>
              <a:rPr lang="en-US" sz="2800" dirty="0" err="1" smtClean="0"/>
              <a:t>plasmide</a:t>
            </a:r>
            <a:r>
              <a:rPr lang="en-US" sz="2800" dirty="0" smtClean="0"/>
              <a:t> </a:t>
            </a:r>
            <a:r>
              <a:rPr lang="en-US" sz="2800" dirty="0" err="1" smtClean="0"/>
              <a:t>dans</a:t>
            </a:r>
            <a:r>
              <a:rPr lang="en-US" sz="2800" dirty="0" smtClean="0"/>
              <a:t> </a:t>
            </a:r>
            <a:r>
              <a:rPr lang="en-US" sz="2800" dirty="0" err="1" smtClean="0"/>
              <a:t>lequel</a:t>
            </a:r>
            <a:r>
              <a:rPr lang="en-US" sz="2800" dirty="0" smtClean="0"/>
              <a:t> un </a:t>
            </a:r>
            <a:r>
              <a:rPr lang="en-US" sz="2800" dirty="0" err="1" smtClean="0"/>
              <a:t>nombre</a:t>
            </a:r>
            <a:r>
              <a:rPr lang="en-US" sz="2800" dirty="0" smtClean="0"/>
              <a:t> de </a:t>
            </a:r>
            <a:r>
              <a:rPr lang="en-US" sz="2800" dirty="0" err="1" smtClean="0"/>
              <a:t>gènes</a:t>
            </a:r>
            <a:r>
              <a:rPr lang="en-US" sz="2800" dirty="0" smtClean="0"/>
              <a:t> de </a:t>
            </a:r>
            <a:r>
              <a:rPr lang="en-US" sz="2800" dirty="0" err="1" smtClean="0"/>
              <a:t>levures</a:t>
            </a:r>
            <a:r>
              <a:rPr lang="en-US" sz="2800" dirty="0" smtClean="0"/>
              <a:t> </a:t>
            </a:r>
            <a:r>
              <a:rPr lang="en-US" sz="2800" dirty="0" err="1" smtClean="0"/>
              <a:t>ont</a:t>
            </a:r>
            <a:r>
              <a:rPr lang="en-US" sz="2800" dirty="0" smtClean="0"/>
              <a:t> </a:t>
            </a:r>
            <a:r>
              <a:rPr lang="en-US" sz="2800" dirty="0" err="1" smtClean="0"/>
              <a:t>été</a:t>
            </a:r>
            <a:r>
              <a:rPr lang="en-US" sz="2800" dirty="0" smtClean="0"/>
              <a:t> </a:t>
            </a:r>
            <a:r>
              <a:rPr lang="en-US" sz="2800" dirty="0" err="1" smtClean="0"/>
              <a:t>introduits</a:t>
            </a:r>
            <a:r>
              <a:rPr lang="en-US" sz="2800" dirty="0" smtClean="0"/>
              <a:t>. Les </a:t>
            </a:r>
            <a:r>
              <a:rPr lang="en-US" sz="2800" dirty="0" err="1" smtClean="0"/>
              <a:t>deux</a:t>
            </a:r>
            <a:r>
              <a:rPr lang="en-US" sz="2800" dirty="0" smtClean="0"/>
              <a:t>  genes, TRP1 et URA 3 present s  </a:t>
            </a:r>
            <a:r>
              <a:rPr lang="en-US" sz="2800" dirty="0" err="1" smtClean="0"/>
              <a:t>dans</a:t>
            </a:r>
            <a:r>
              <a:rPr lang="en-US" sz="2800" dirty="0" smtClean="0"/>
              <a:t> </a:t>
            </a:r>
            <a:r>
              <a:rPr lang="en-US" sz="2800" dirty="0" err="1" smtClean="0"/>
              <a:t>ce</a:t>
            </a:r>
            <a:r>
              <a:rPr lang="en-US" sz="2800" dirty="0" smtClean="0"/>
              <a:t> </a:t>
            </a:r>
            <a:r>
              <a:rPr lang="en-US" sz="2800" dirty="0" err="1" smtClean="0"/>
              <a:t>vecteur</a:t>
            </a:r>
            <a:r>
              <a:rPr lang="en-US" sz="2800" dirty="0" smtClean="0"/>
              <a:t> </a:t>
            </a:r>
            <a:r>
              <a:rPr lang="en-US" sz="2800" dirty="0" err="1" smtClean="0"/>
              <a:t>sont</a:t>
            </a:r>
            <a:r>
              <a:rPr lang="en-US" sz="2800" dirty="0" smtClean="0"/>
              <a:t> des </a:t>
            </a:r>
            <a:r>
              <a:rPr lang="en-US" sz="2800" dirty="0" err="1" smtClean="0"/>
              <a:t>marqueurs</a:t>
            </a:r>
            <a:r>
              <a:rPr lang="en-US" sz="2800" dirty="0" smtClean="0"/>
              <a:t>.  Le CEN4  qui </a:t>
            </a:r>
            <a:r>
              <a:rPr lang="en-US" sz="2800" dirty="0" err="1" smtClean="0"/>
              <a:t>est</a:t>
            </a:r>
            <a:r>
              <a:rPr lang="en-US" sz="2800" dirty="0" smtClean="0"/>
              <a:t> </a:t>
            </a:r>
            <a:r>
              <a:rPr lang="en-US" sz="2800" dirty="0" err="1" smtClean="0"/>
              <a:t>l’ADN</a:t>
            </a:r>
            <a:r>
              <a:rPr lang="en-US" sz="2800" dirty="0" smtClean="0"/>
              <a:t> du </a:t>
            </a:r>
            <a:r>
              <a:rPr lang="en-US" sz="2800" dirty="0" err="1" smtClean="0"/>
              <a:t>centromere</a:t>
            </a:r>
            <a:r>
              <a:rPr lang="en-US" sz="2800" dirty="0" smtClean="0"/>
              <a:t> du chromosome 4. TEL =telomeres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928662" y="2285992"/>
            <a:ext cx="17233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pYAC3 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dirty="0" smtClean="0"/>
              <a:t>La perte de l'activité de l'</a:t>
            </a:r>
            <a:r>
              <a:rPr lang="fr-FR" sz="2800" dirty="0" err="1" smtClean="0"/>
              <a:t>ODCase</a:t>
            </a:r>
            <a:r>
              <a:rPr lang="fr-FR" sz="2800" dirty="0" smtClean="0"/>
              <a:t> entraîne un manque de croissance cellulaire à moins que de l' </a:t>
            </a:r>
            <a:r>
              <a:rPr lang="fr-FR" sz="2800" dirty="0" smtClean="0">
                <a:hlinkClick r:id="rId2" tooltip="Uracil"/>
              </a:rPr>
              <a:t>uracile</a:t>
            </a:r>
            <a:r>
              <a:rPr lang="fr-FR" sz="2800" dirty="0" smtClean="0"/>
              <a:t> ou de l' </a:t>
            </a:r>
            <a:r>
              <a:rPr lang="fr-FR" sz="2800" dirty="0" err="1" smtClean="0">
                <a:hlinkClick r:id="rId3" tooltip="Uridine"/>
              </a:rPr>
              <a:t>uridine</a:t>
            </a:r>
            <a:r>
              <a:rPr lang="fr-FR" sz="2800" dirty="0" smtClean="0">
                <a:hlinkClick r:id="rId3" tooltip="Uridine"/>
              </a:rPr>
              <a:t> ne</a:t>
            </a:r>
            <a:r>
              <a:rPr lang="fr-FR" sz="2800" dirty="0" smtClean="0"/>
              <a:t> soit ajouté au milieu. La présence du gène URA3 chez la levure restaure l'activité de l'</a:t>
            </a:r>
            <a:r>
              <a:rPr lang="fr-FR" sz="2800" dirty="0" err="1" smtClean="0"/>
              <a:t>ODCase</a:t>
            </a:r>
            <a:r>
              <a:rPr lang="fr-FR" sz="2800" dirty="0" smtClean="0"/>
              <a:t>, facilitant la croissance sur des milieux non supplémentés en uracile ou en </a:t>
            </a:r>
            <a:r>
              <a:rPr lang="fr-FR" sz="2800" dirty="0" err="1" smtClean="0"/>
              <a:t>uridine</a:t>
            </a:r>
            <a:r>
              <a:rPr lang="fr-FR" sz="2800" dirty="0" smtClean="0"/>
              <a:t>, permettant ainsi la sélection pour la levure portant le </a:t>
            </a:r>
            <a:r>
              <a:rPr lang="fr-FR" sz="2800" dirty="0" err="1" smtClean="0"/>
              <a:t>gène.En</a:t>
            </a:r>
            <a:r>
              <a:rPr lang="fr-FR" sz="2800" dirty="0" smtClean="0"/>
              <a:t> revanche, si </a:t>
            </a:r>
            <a:r>
              <a:rPr lang="fr-FR" sz="2800" b="1" dirty="0" smtClean="0">
                <a:hlinkClick r:id="rId4" tooltip="5-Fluoroorotic Acid"/>
              </a:rPr>
              <a:t>5-FOA (acide 5-</a:t>
            </a:r>
            <a:r>
              <a:rPr lang="fr-FR" sz="2800" b="1" dirty="0" err="1" smtClean="0">
                <a:hlinkClick r:id="rId4" tooltip="5-Fluoroorotic Acid"/>
              </a:rPr>
              <a:t>fluoroorotique</a:t>
            </a:r>
            <a:r>
              <a:rPr lang="fr-FR" sz="2800" b="1" dirty="0" smtClean="0">
                <a:hlinkClick r:id="rId4" tooltip="5-Fluoroorotic Acid"/>
              </a:rPr>
              <a:t>)</a:t>
            </a:r>
            <a:r>
              <a:rPr lang="fr-FR" sz="2800" dirty="0" smtClean="0"/>
              <a:t> est ajouté au milieu, l'</a:t>
            </a:r>
            <a:r>
              <a:rPr lang="fr-FR" sz="2800" dirty="0" err="1" smtClean="0"/>
              <a:t>ODCase</a:t>
            </a:r>
            <a:r>
              <a:rPr lang="fr-FR" sz="2800" dirty="0" smtClean="0"/>
              <a:t> active convertira le 5-FOA en composé toxique (un </a:t>
            </a:r>
            <a:r>
              <a:rPr lang="fr-FR" sz="2800" dirty="0" smtClean="0">
                <a:hlinkClick r:id="rId5" tooltip="Inhibiteur du suicide"/>
              </a:rPr>
              <a:t>inhibiteur du suicide</a:t>
            </a:r>
            <a:r>
              <a:rPr lang="fr-FR" sz="2800" dirty="0" smtClean="0"/>
              <a:t> ) </a:t>
            </a:r>
            <a:r>
              <a:rPr lang="fr-FR" sz="2800" dirty="0" smtClean="0">
                <a:hlinkClick r:id="rId6" tooltip="5-fluorouracile"/>
              </a:rPr>
              <a:t>5-</a:t>
            </a:r>
            <a:r>
              <a:rPr lang="fr-FR" sz="2800" dirty="0" err="1" smtClean="0">
                <a:hlinkClick r:id="rId6" tooltip="5-fluorouracile"/>
              </a:rPr>
              <a:t>fluorouracil</a:t>
            </a:r>
            <a:r>
              <a:rPr lang="fr-FR" sz="2800" dirty="0" smtClean="0"/>
              <a:t> causant la mort cellulaire, ce qui permet la sélection contre la levure le gène.</a:t>
            </a:r>
          </a:p>
          <a:p>
            <a:pPr algn="just"/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53</Words>
  <Application>Microsoft Office PowerPoint</Application>
  <PresentationFormat>Affichage à l'écran (4:3)</PresentationFormat>
  <Paragraphs>5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djebbar</dc:creator>
  <cp:lastModifiedBy>pc</cp:lastModifiedBy>
  <cp:revision>12</cp:revision>
  <dcterms:created xsi:type="dcterms:W3CDTF">2017-10-24T07:44:54Z</dcterms:created>
  <dcterms:modified xsi:type="dcterms:W3CDTF">2019-11-17T08:36:32Z</dcterms:modified>
</cp:coreProperties>
</file>