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6" r:id="rId4"/>
    <p:sldId id="258" r:id="rId5"/>
    <p:sldId id="257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074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5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2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81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2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5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8725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57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7FD5A2-1846-4307-AE29-07772A652E5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CF0200D-6370-49B1-B9C0-DF17A7B126F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268761"/>
            <a:ext cx="5723468" cy="576064"/>
          </a:xfrm>
        </p:spPr>
        <p:txBody>
          <a:bodyPr>
            <a:normAutofit fontScale="90000"/>
          </a:bodyPr>
          <a:lstStyle/>
          <a:p>
            <a:r>
              <a:rPr lang="ar-SA" sz="36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ar-SA" sz="36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</a:br>
            <a:r>
              <a:rPr lang="ar-SA" sz="36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ar-SA" sz="36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</a:br>
            <a:r>
              <a:rPr lang="ar-SA" sz="36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ar-SA" sz="36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</a:br>
            <a:r>
              <a:rPr lang="ar-SA" sz="36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ar-SA" sz="36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</a:br>
            <a:r>
              <a:rPr lang="fr-FR" sz="36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/>
            </a:r>
            <a:br>
              <a:rPr lang="fr-FR" sz="36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</a:br>
            <a:r>
              <a:rPr lang="ar-SA" sz="31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محمد ديب (1920- 2003) </a:t>
            </a:r>
            <a:endParaRPr lang="fr-FR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060848"/>
            <a:ext cx="3240359" cy="360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739209"/>
          </a:xfrm>
        </p:spPr>
        <p:txBody>
          <a:bodyPr>
            <a:normAutofit/>
          </a:bodyPr>
          <a:lstStyle/>
          <a:p>
            <a:r>
              <a:rPr lang="ar-SA" sz="2800" b="1" dirty="0">
                <a:ea typeface="Calibri"/>
                <a:cs typeface="Amiri"/>
              </a:rPr>
              <a:t>النشأة وتحديات البداية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484784"/>
            <a:ext cx="6624736" cy="4238285"/>
          </a:xfrm>
        </p:spPr>
        <p:txBody>
          <a:bodyPr>
            <a:normAutofit fontScale="625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ولد في تلمسان في العشرينيات من القرن الماضي.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فقد والده في سن العاشرة + معاناة صحية قاسية في ساقه.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تعلم في مدارس تلمسان وتأثر بمعلمه الفرنسي "روجي </a:t>
            </a:r>
            <a:r>
              <a:rPr lang="ar-SA" sz="3100" dirty="0" err="1">
                <a:latin typeface="Amiri" pitchFamily="2" charset="-78"/>
                <a:ea typeface="Calibri"/>
                <a:cs typeface="Amiri" pitchFamily="2" charset="-78"/>
              </a:rPr>
              <a:t>بليسان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>"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عمل معلماً، محاسباً، مترجماً، ومصمم زرابي (كان يمتلك موهبة الرسم).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بدأ مشواره الأدبي شاعراً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أول قصيدة 1946 باسم مستعار "</a:t>
            </a:r>
            <a:r>
              <a:rPr lang="ar-SA" sz="3100" dirty="0" err="1">
                <a:latin typeface="Amiri" pitchFamily="2" charset="-78"/>
                <a:ea typeface="Calibri"/>
                <a:cs typeface="Amiri" pitchFamily="2" charset="-78"/>
              </a:rPr>
              <a:t>ديابي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>"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قصيدة "نجمة النسر" (1946) </a:t>
            </a:r>
            <a:r>
              <a:rPr lang="fr-FR" sz="3100" dirty="0">
                <a:latin typeface="Amiri" pitchFamily="2" charset="-78"/>
                <a:ea typeface="Calibri"/>
                <a:cs typeface="Amiri" pitchFamily="2" charset="-78"/>
              </a:rPr>
              <a:t>– </a:t>
            </a: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أعيد نشرها 1950.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3100" dirty="0">
                <a:latin typeface="Amiri" pitchFamily="2" charset="-78"/>
                <a:ea typeface="Calibri"/>
                <a:cs typeface="Amiri" pitchFamily="2" charset="-78"/>
              </a:rPr>
              <a:t>ديوانه الأول: ظل حارس(1961).</a:t>
            </a:r>
            <a:endParaRPr lang="fr-FR" sz="3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ar-SA" sz="2800" b="1" dirty="0">
                <a:latin typeface="Amiri" pitchFamily="2" charset="-78"/>
                <a:ea typeface="Calibri"/>
                <a:cs typeface="Amiri" pitchFamily="2" charset="-78"/>
              </a:rPr>
              <a:t>المسار الإبداعي </a:t>
            </a:r>
            <a:r>
              <a:rPr lang="fr-FR" sz="2800" b="1" dirty="0">
                <a:latin typeface="Amiri" pitchFamily="2" charset="-78"/>
                <a:ea typeface="Calibri"/>
                <a:cs typeface="Amiri" pitchFamily="2" charset="-78"/>
              </a:rPr>
              <a:t>– </a:t>
            </a:r>
            <a:r>
              <a:rPr lang="ar-SA" sz="2800" b="1" dirty="0">
                <a:latin typeface="Amiri" pitchFamily="2" charset="-78"/>
                <a:ea typeface="Calibri"/>
                <a:cs typeface="Amiri" pitchFamily="2" charset="-78"/>
              </a:rPr>
              <a:t>المراحل الرئيسية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7056784" cy="4248472"/>
          </a:xfrm>
        </p:spPr>
        <p:txBody>
          <a:bodyPr>
            <a:normAutofit fontScale="625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المراحل الإبداعية الكبرى: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المرحلة الواقعية التوثيقية (الخمسينيات): تصوير الفقر والظلم الطبقي والتمهيد للثورة.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تمثلها: ثلاثية الجزائر: ا</a:t>
            </a:r>
            <a:r>
              <a:rPr lang="ar-SA" sz="2900" dirty="0" smtClean="0">
                <a:latin typeface="Amiri" pitchFamily="2" charset="-78"/>
                <a:ea typeface="Calibri"/>
                <a:cs typeface="Amiri" pitchFamily="2" charset="-78"/>
              </a:rPr>
              <a:t>لدار 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الكبيرة (1952) </a:t>
            </a:r>
            <a:r>
              <a:rPr lang="fr-FR" sz="2900" dirty="0">
                <a:latin typeface="Amiri" pitchFamily="2" charset="-78"/>
                <a:ea typeface="Calibri"/>
                <a:cs typeface="Amiri" pitchFamily="2" charset="-78"/>
              </a:rPr>
              <a:t>– 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الحريق (1954) </a:t>
            </a:r>
            <a:r>
              <a:rPr lang="fr-FR" sz="2900" dirty="0">
                <a:latin typeface="Amiri" pitchFamily="2" charset="-78"/>
                <a:ea typeface="Calibri"/>
                <a:cs typeface="Amiri" pitchFamily="2" charset="-78"/>
              </a:rPr>
              <a:t>– 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النول (1975</a:t>
            </a:r>
            <a:r>
              <a:rPr lang="ar-SA" sz="2900" dirty="0" smtClean="0">
                <a:latin typeface="Amiri" pitchFamily="2" charset="-78"/>
                <a:ea typeface="Calibri"/>
                <a:cs typeface="Amiri" pitchFamily="2" charset="-78"/>
              </a:rPr>
              <a:t>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المرحلة السريالية والرمزية (بداية الستينيات): بداية القطيعة مع الواقعية التقليدية. 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تمثلها: رواية من يذكر اليم (1962).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مرحلة الواقعية الجديدة والتصوف (الستينيات-السبعينيات):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تمثلها: الطلسم (1966) - وكيل الصيد (1973)- رقصة الملك (1968).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المرحلة الكونية (الثمانينيات فصاعداً):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تمثلها:  هابيل (1977) - ثلاثية الشمال- رحلة لوس أنجلس(2003).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5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dirty="0">
                <a:latin typeface="Calibri"/>
                <a:ea typeface="Calibri"/>
                <a:cs typeface="Amiri"/>
              </a:rPr>
              <a:t>أبرز الأعمال </a:t>
            </a:r>
            <a:r>
              <a:rPr lang="ar-SA" sz="3100" dirty="0" smtClean="0">
                <a:latin typeface="Calibri"/>
                <a:ea typeface="Calibri"/>
                <a:cs typeface="Amiri"/>
              </a:rPr>
              <a:t>الأدبية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556792"/>
            <a:ext cx="6840760" cy="4392488"/>
          </a:xfrm>
        </p:spPr>
        <p:txBody>
          <a:bodyPr>
            <a:normAutofit fontScale="550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روايات رئيسية</a:t>
            </a:r>
            <a:r>
              <a:rPr lang="fr-FR" sz="29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ثلاثية الجزائر (الدار الكبيرة، الحريق، النول)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من يذكر اليم (1962).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هابيل (1977).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ثلاثية الشمال (سطوح </a:t>
            </a:r>
            <a:r>
              <a:rPr lang="ar-SA" sz="2900" dirty="0" err="1">
                <a:latin typeface="Amiri" pitchFamily="2" charset="-78"/>
                <a:ea typeface="Calibri"/>
                <a:cs typeface="Amiri" pitchFamily="2" charset="-78"/>
              </a:rPr>
              <a:t>أورسول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، إغفاءة حواء، ثلوج من رخام)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رحلة لوس أنجلس (2003) </a:t>
            </a:r>
            <a:r>
              <a:rPr lang="fr-FR" sz="2900" dirty="0">
                <a:latin typeface="Amiri" pitchFamily="2" charset="-78"/>
                <a:ea typeface="Calibri"/>
                <a:cs typeface="Amiri" pitchFamily="2" charset="-78"/>
              </a:rPr>
              <a:t>– 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آخر أعماله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مجموعات قصصية</a:t>
            </a:r>
            <a:r>
              <a:rPr lang="fr-FR" sz="2900" dirty="0" smtClean="0">
                <a:latin typeface="Amiri" pitchFamily="2" charset="-78"/>
                <a:ea typeface="Calibri"/>
                <a:cs typeface="Amiri" pitchFamily="2" charset="-78"/>
              </a:rPr>
              <a:t>: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الطلسم (1966).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شعر</a:t>
            </a:r>
            <a:r>
              <a:rPr lang="fr-FR" sz="29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ظل حارس(1961).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ar-SA" sz="2800" b="1" dirty="0">
                <a:ea typeface="Calibri"/>
                <a:cs typeface="Amiri"/>
              </a:rPr>
              <a:t>الموضوعات </a:t>
            </a:r>
            <a:r>
              <a:rPr lang="ar-SA" sz="2800" b="1" dirty="0" smtClean="0">
                <a:ea typeface="Calibri"/>
                <a:cs typeface="Amiri"/>
              </a:rPr>
              <a:t>المركزية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628800"/>
            <a:ext cx="6912768" cy="4094269"/>
          </a:xfrm>
        </p:spPr>
        <p:txBody>
          <a:bodyPr>
            <a:normAutofit/>
          </a:bodyPr>
          <a:lstStyle/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ثنائية الوطن والمنفى وهاجس الهوية.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الظلم الطبقي ومعاناة الكادحين.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البحث الوجودي عن الحقيقة، الدين، والأنوثة.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الانتقال من الخاص (الجزائر) إلى الكوني (الإنسان).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565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1218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السمات الأسلوبية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 smtClean="0">
                <a:latin typeface="Calibri"/>
                <a:ea typeface="Calibri"/>
                <a:cs typeface="Amiri"/>
              </a:rPr>
              <a:t>التعتيم </a:t>
            </a:r>
            <a:r>
              <a:rPr lang="ar-SA" dirty="0">
                <a:latin typeface="Calibri"/>
                <a:ea typeface="Calibri"/>
                <a:cs typeface="Amiri"/>
              </a:rPr>
              <a:t>الدلالي والغموض المقصود (طبقات متعددة من المعنى).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سلطة الراوي العليم (غالباً ما يكون صوت الكاتب نفسه).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المزاوجة بين الواقعية والسريالية والتصوف.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استخدام تيار الوعي وتداخل الأزمنة.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تطويع اللغة الفرنسية للتعبير عن وجدان عربي- جزائري.</a:t>
            </a:r>
            <a:endParaRPr lang="fr-FR" sz="1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54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dirty="0" smtClean="0">
                <a:latin typeface="Calibri"/>
                <a:ea typeface="Calibri"/>
                <a:cs typeface="Amiri"/>
              </a:rPr>
              <a:t/>
            </a:r>
            <a:br>
              <a:rPr lang="ar-SA" sz="3100" dirty="0" smtClean="0">
                <a:latin typeface="Calibri"/>
                <a:ea typeface="Calibri"/>
                <a:cs typeface="Amiri"/>
              </a:rPr>
            </a:br>
            <a:r>
              <a:rPr lang="ar-SA" sz="3100" b="1" dirty="0" smtClean="0">
                <a:latin typeface="Calibri"/>
                <a:ea typeface="Calibri"/>
                <a:cs typeface="Amiri"/>
              </a:rPr>
              <a:t>محمد </a:t>
            </a:r>
            <a:r>
              <a:rPr lang="ar-SA" sz="3100" b="1" dirty="0">
                <a:latin typeface="Calibri"/>
                <a:ea typeface="Calibri"/>
                <a:cs typeface="Amiri"/>
              </a:rPr>
              <a:t>ديب.. رحلة من الدار الكبيرة إلى الكون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700808"/>
            <a:ext cx="6768752" cy="4022261"/>
          </a:xfrm>
        </p:spPr>
        <p:txBody>
          <a:bodyPr>
            <a:normAutofit fontScale="85000" lnSpcReduction="1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Calibri"/>
                <a:ea typeface="Calibri"/>
                <a:cs typeface="Amiri"/>
              </a:rPr>
              <a:t>بدأ بتوثيق أوجاع الشعب الجزائري تحت الاستعمار.</a:t>
            </a:r>
            <a:endParaRPr lang="fr-FR" sz="2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Calibri"/>
                <a:ea typeface="Calibri"/>
                <a:cs typeface="Amiri"/>
              </a:rPr>
              <a:t>انتهى بتشريح أغوار النفس البشرية والوجود الإنساني.</a:t>
            </a:r>
            <a:endParaRPr lang="fr-FR" sz="2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Calibri"/>
                <a:ea typeface="Calibri"/>
                <a:cs typeface="Amiri"/>
              </a:rPr>
              <a:t>استطاع أن "يكتب عن كل شيء" كما كان يحلم</a:t>
            </a:r>
            <a:endParaRPr lang="fr-FR" sz="2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Calibri"/>
                <a:ea typeface="Calibri"/>
                <a:cs typeface="Amiri"/>
              </a:rPr>
              <a:t>خلف إرثاً أدبياً ضخماً يجمع بين الالتزام الوطني والتجريب الفني العميق</a:t>
            </a:r>
            <a:endParaRPr lang="fr-FR" sz="26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Calibri"/>
                <a:ea typeface="Calibri"/>
                <a:cs typeface="Amiri"/>
              </a:rPr>
              <a:t>توفي سنة 2003 مخلفاً صوتاً لا يزال يتردد في الأدب الجزائري </a:t>
            </a:r>
            <a:r>
              <a:rPr lang="ar-SA" sz="2600" dirty="0" smtClean="0">
                <a:latin typeface="Calibri"/>
                <a:ea typeface="Calibri"/>
                <a:cs typeface="Amiri"/>
              </a:rPr>
              <a:t>والعالمي</a:t>
            </a:r>
            <a:endParaRPr lang="ar-SA" sz="2600" dirty="0" smtClean="0">
              <a:latin typeface="Calibri"/>
              <a:ea typeface="Calibri"/>
              <a:cs typeface="Arial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600" dirty="0" smtClean="0">
                <a:latin typeface="Calibri"/>
                <a:ea typeface="Calibri"/>
                <a:cs typeface="Arial"/>
              </a:rPr>
              <a:t>  ا</a:t>
            </a:r>
            <a:r>
              <a:rPr lang="ar-SA" sz="2600" dirty="0" smtClean="0">
                <a:latin typeface="Calibri"/>
                <a:ea typeface="Calibri"/>
                <a:cs typeface="Amiri"/>
              </a:rPr>
              <a:t>قتباس </a:t>
            </a:r>
            <a:r>
              <a:rPr lang="ar-SA" sz="2600" dirty="0">
                <a:latin typeface="Calibri"/>
                <a:ea typeface="Calibri"/>
                <a:cs typeface="Amiri"/>
              </a:rPr>
              <a:t>ختامي</a:t>
            </a:r>
            <a:r>
              <a:rPr lang="fr-FR" sz="2600" dirty="0">
                <a:latin typeface="Amiri"/>
                <a:ea typeface="Calibri"/>
                <a:cs typeface="Arial"/>
              </a:rPr>
              <a:t>:</a:t>
            </a:r>
            <a:endParaRPr lang="fr-FR" sz="2600" dirty="0">
              <a:latin typeface="Calibri"/>
              <a:ea typeface="Calibri"/>
              <a:cs typeface="Arial"/>
            </a:endParaRPr>
          </a:p>
          <a:p>
            <a:pPr marL="18288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600" dirty="0">
                <a:latin typeface="Calibri"/>
                <a:ea typeface="Calibri"/>
                <a:cs typeface="Amiri"/>
              </a:rPr>
              <a:t>«الكتابة وسيلة لاكتشاف كل جوانب الحياة»</a:t>
            </a:r>
            <a:endParaRPr lang="fr-FR" sz="26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286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</TotalTime>
  <Words>420</Words>
  <Application>Microsoft Office PowerPoint</Application>
  <PresentationFormat>Affichage à l'écran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Punaise</vt:lpstr>
      <vt:lpstr>Promenade</vt:lpstr>
      <vt:lpstr>Présentation PowerPoint</vt:lpstr>
      <vt:lpstr>     محمد ديب (1920- 2003) </vt:lpstr>
      <vt:lpstr>النشأة وتحديات البداية</vt:lpstr>
      <vt:lpstr>المسار الإبداعي – المراحل الرئيسية</vt:lpstr>
      <vt:lpstr>أبرز الأعمال الأدبية</vt:lpstr>
      <vt:lpstr>الموضوعات المركزية</vt:lpstr>
      <vt:lpstr>السمات الأسلوبية</vt:lpstr>
      <vt:lpstr> محمد ديب.. رحلة من الدار الكبيرة إلى الكون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محمد ديب (1920- 2003) </dc:title>
  <dc:creator>Windows User</dc:creator>
  <cp:lastModifiedBy>Windows User</cp:lastModifiedBy>
  <cp:revision>11</cp:revision>
  <dcterms:created xsi:type="dcterms:W3CDTF">2026-04-11T13:09:47Z</dcterms:created>
  <dcterms:modified xsi:type="dcterms:W3CDTF">2026-04-21T10:45:36Z</dcterms:modified>
</cp:coreProperties>
</file>