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4" r:id="rId3"/>
    <p:sldId id="256" r:id="rId4"/>
    <p:sldId id="258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494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1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60744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553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226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581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521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85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687259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357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776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7FD5A2-1846-4307-AE29-07772A652E5F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CF0200D-6370-49B1-B9C0-DF17A7B126FC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55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wahiba.soualah@univ-bejaia.d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0776" y="1916832"/>
            <a:ext cx="8136904" cy="4387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>
              <a:solidFill>
                <a:prstClr val="black"/>
              </a:solidFill>
              <a:latin typeface="Simplified Arabic" panose="02020603050405020304" pitchFamily="18" charset="-78"/>
              <a:ea typeface="Verdana"/>
              <a:cs typeface="Simplified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اللقب: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صوالح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الاسم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وهيبة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الوظيفة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أستاذ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قسم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"أ"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البريد </a:t>
            </a: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المهني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 </a:t>
            </a:r>
            <a:r>
              <a:rPr lang="ar-SA" sz="2400" u="sng" dirty="0" smtClean="0">
                <a:solidFill>
                  <a:srgbClr val="0000FF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fr-FR" sz="2400" u="sng" dirty="0" smtClean="0">
                <a:solidFill>
                  <a:srgbClr val="0000FF"/>
                </a:solidFill>
                <a:latin typeface="Simplified Arabic"/>
                <a:ea typeface="Calibri"/>
                <a:cs typeface="Arial"/>
                <a:hlinkClick r:id="rId2"/>
              </a:rPr>
              <a:t>wahiba.soualah@univ-bejaia.dz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 smtClean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3228" y="116632"/>
            <a:ext cx="43950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وزارة التعليم العالي والبحث العلمي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 smtClean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r>
              <a:rPr lang="ar-DZ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جامعة </a:t>
            </a: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عبد الرحمن ميرة- بجاية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كلية الآداب واللغات</a:t>
            </a:r>
            <a: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/>
            </a:r>
            <a:b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قسم اللغة و الأدب العربي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endParaRPr lang="fr-FR" sz="2200" dirty="0">
              <a:solidFill>
                <a:prstClr val="black"/>
              </a:solidFill>
              <a:latin typeface="Amiri" pitchFamily="2" charset="-78"/>
              <a:cs typeface="Amiri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76" y="620688"/>
            <a:ext cx="2349940" cy="108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05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91680" y="1268761"/>
            <a:ext cx="5723468" cy="576064"/>
          </a:xfrm>
        </p:spPr>
        <p:txBody>
          <a:bodyPr>
            <a:normAutofit fontScale="90000"/>
          </a:bodyPr>
          <a:lstStyle/>
          <a:p>
            <a:r>
              <a:rPr lang="ar-SA" sz="3600" b="1" cap="all" dirty="0" smtClean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ar-SA" sz="3600" b="1" cap="all" dirty="0" smtClean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</a:br>
            <a:r>
              <a:rPr lang="ar-SA" sz="36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ar-SA" sz="36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</a:br>
            <a:r>
              <a:rPr lang="ar-SA" sz="3600" b="1" cap="all" dirty="0" smtClean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ar-SA" sz="3600" b="1" cap="all" dirty="0" smtClean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</a:br>
            <a:r>
              <a:rPr lang="ar-SA" sz="36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ar-SA" sz="36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</a:br>
            <a:r>
              <a:rPr lang="fr-FR" sz="36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fr-FR" sz="36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</a:br>
            <a:r>
              <a:rPr lang="ar-SA" sz="31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محمد ديب (1920- 2003) </a:t>
            </a:r>
            <a:endParaRPr lang="fr-FR" sz="3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3" y="2060848"/>
            <a:ext cx="3240359" cy="3601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711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6965245" cy="739209"/>
          </a:xfrm>
        </p:spPr>
        <p:txBody>
          <a:bodyPr>
            <a:normAutofit/>
          </a:bodyPr>
          <a:lstStyle/>
          <a:p>
            <a:r>
              <a:rPr lang="ar-SA" sz="2800" b="1" dirty="0">
                <a:ea typeface="Calibri"/>
                <a:cs typeface="Amiri"/>
              </a:rPr>
              <a:t>النشأة وتحديات البداية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484784"/>
            <a:ext cx="6624736" cy="4238285"/>
          </a:xfrm>
        </p:spPr>
        <p:txBody>
          <a:bodyPr>
            <a:normAutofit fontScale="625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ولد في تلمسان في العشرينيات من القرن الماضي.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فقد والده في سن العاشرة + معاناة صحية قاسية في ساقه.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تعلم في مدارس تلمسان وتأثر بمعلمه الفرنسي "روجي </a:t>
            </a:r>
            <a:r>
              <a:rPr lang="ar-SA" sz="3100" dirty="0" err="1">
                <a:latin typeface="Amiri" pitchFamily="2" charset="-78"/>
                <a:ea typeface="Calibri"/>
                <a:cs typeface="Amiri" pitchFamily="2" charset="-78"/>
              </a:rPr>
              <a:t>بليسان</a:t>
            </a:r>
            <a:r>
              <a:rPr lang="fr-FR" sz="3100" dirty="0">
                <a:latin typeface="Amiri" pitchFamily="2" charset="-78"/>
                <a:ea typeface="Calibri"/>
                <a:cs typeface="Amiri" pitchFamily="2" charset="-78"/>
              </a:rPr>
              <a:t>"</a:t>
            </a: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عمل معلماً، محاسباً، مترجماً، ومصمم زرابي (كان يمتلك موهبة الرسم).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بدأ مشواره الأدبي شاعراً</a:t>
            </a:r>
            <a:r>
              <a:rPr lang="fr-FR" sz="3100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أول قصيدة 1946 باسم مستعار "</a:t>
            </a:r>
            <a:r>
              <a:rPr lang="ar-SA" sz="3100" dirty="0" err="1">
                <a:latin typeface="Amiri" pitchFamily="2" charset="-78"/>
                <a:ea typeface="Calibri"/>
                <a:cs typeface="Amiri" pitchFamily="2" charset="-78"/>
              </a:rPr>
              <a:t>ديابي</a:t>
            </a:r>
            <a:r>
              <a:rPr lang="fr-FR" sz="3100" dirty="0">
                <a:latin typeface="Amiri" pitchFamily="2" charset="-78"/>
                <a:ea typeface="Calibri"/>
                <a:cs typeface="Amiri" pitchFamily="2" charset="-78"/>
              </a:rPr>
              <a:t>"</a:t>
            </a: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قصيدة "نجمة النسر" (1946) </a:t>
            </a:r>
            <a:r>
              <a:rPr lang="fr-FR" sz="3100" dirty="0">
                <a:latin typeface="Amiri" pitchFamily="2" charset="-78"/>
                <a:ea typeface="Calibri"/>
                <a:cs typeface="Amiri" pitchFamily="2" charset="-78"/>
              </a:rPr>
              <a:t>– </a:t>
            </a: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أعيد نشرها 1950.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3100" dirty="0">
                <a:latin typeface="Amiri" pitchFamily="2" charset="-78"/>
                <a:ea typeface="Calibri"/>
                <a:cs typeface="Amiri" pitchFamily="2" charset="-78"/>
              </a:rPr>
              <a:t>ديوانه الأول: ظل حارس(1961).</a:t>
            </a:r>
            <a:endParaRPr lang="fr-FR" sz="31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617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r>
              <a:rPr lang="ar-SA" sz="2800" b="1" dirty="0">
                <a:latin typeface="Amiri" pitchFamily="2" charset="-78"/>
                <a:ea typeface="Calibri"/>
                <a:cs typeface="Amiri" pitchFamily="2" charset="-78"/>
              </a:rPr>
              <a:t>المسار الإبداعي </a:t>
            </a:r>
            <a:r>
              <a:rPr lang="fr-FR" sz="2800" b="1" dirty="0">
                <a:latin typeface="Amiri" pitchFamily="2" charset="-78"/>
                <a:ea typeface="Calibri"/>
                <a:cs typeface="Amiri" pitchFamily="2" charset="-78"/>
              </a:rPr>
              <a:t>– </a:t>
            </a:r>
            <a:r>
              <a:rPr lang="ar-SA" sz="2800" b="1" dirty="0">
                <a:latin typeface="Amiri" pitchFamily="2" charset="-78"/>
                <a:ea typeface="Calibri"/>
                <a:cs typeface="Amiri" pitchFamily="2" charset="-78"/>
              </a:rPr>
              <a:t>المراحل الرئيسية</a:t>
            </a: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628800"/>
            <a:ext cx="7056784" cy="4248472"/>
          </a:xfrm>
        </p:spPr>
        <p:txBody>
          <a:bodyPr>
            <a:normAutofit fontScale="625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المراحل الإبداعية الكبرى: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المرحلة الواقعية التوثيقية (الخمسينيات): تصوير الفقر والظلم الطبقي والتمهيد للثورة.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تمثلها: ثلاثية الجزائر: ا</a:t>
            </a:r>
            <a:r>
              <a:rPr lang="ar-SA" sz="2900" dirty="0" smtClean="0">
                <a:latin typeface="Amiri" pitchFamily="2" charset="-78"/>
                <a:ea typeface="Calibri"/>
                <a:cs typeface="Amiri" pitchFamily="2" charset="-78"/>
              </a:rPr>
              <a:t>لدار </a:t>
            </a: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الكبيرة (1952) </a:t>
            </a:r>
            <a:r>
              <a:rPr lang="fr-FR" sz="2900" dirty="0">
                <a:latin typeface="Amiri" pitchFamily="2" charset="-78"/>
                <a:ea typeface="Calibri"/>
                <a:cs typeface="Amiri" pitchFamily="2" charset="-78"/>
              </a:rPr>
              <a:t>– </a:t>
            </a: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الحريق (1954) </a:t>
            </a:r>
            <a:r>
              <a:rPr lang="fr-FR" sz="2900" dirty="0">
                <a:latin typeface="Amiri" pitchFamily="2" charset="-78"/>
                <a:ea typeface="Calibri"/>
                <a:cs typeface="Amiri" pitchFamily="2" charset="-78"/>
              </a:rPr>
              <a:t>– </a:t>
            </a: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النول (1975</a:t>
            </a:r>
            <a:r>
              <a:rPr lang="ar-SA" sz="2900" dirty="0" smtClean="0">
                <a:latin typeface="Amiri" pitchFamily="2" charset="-78"/>
                <a:ea typeface="Calibri"/>
                <a:cs typeface="Amiri" pitchFamily="2" charset="-78"/>
              </a:rPr>
              <a:t>).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المرحلة السريالية والرمزية (بداية الستينيات): بداية القطيعة مع الواقعية التقليدية. 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تمثلها: رواية من يذكر اليم (1962).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مرحلة الواقعية الجديدة والتصوف (الستينيات-السبعينيات):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تمثلها: الطلسم (1966) - وكيل الصيد (1973)- رقصة الملك (1968).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المرحلة الكونية (الثمانينيات فصاعداً):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تمثلها:  هابيل (1977) - ثلاثية الشمال- رحلة لوس أنجلس(2003).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858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3100" dirty="0">
                <a:latin typeface="Calibri"/>
                <a:ea typeface="Calibri"/>
                <a:cs typeface="Amiri"/>
              </a:rPr>
              <a:t>أبرز الأعمال </a:t>
            </a:r>
            <a:r>
              <a:rPr lang="ar-SA" sz="3100" dirty="0" smtClean="0">
                <a:latin typeface="Calibri"/>
                <a:ea typeface="Calibri"/>
                <a:cs typeface="Amiri"/>
              </a:rPr>
              <a:t>الأدبية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1600" y="1556792"/>
            <a:ext cx="6840760" cy="4392488"/>
          </a:xfrm>
        </p:spPr>
        <p:txBody>
          <a:bodyPr>
            <a:normAutofit fontScale="550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روايات رئيسية</a:t>
            </a:r>
            <a:r>
              <a:rPr lang="fr-FR" sz="2900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ثلاثية الجزائر (الدار الكبيرة، الحريق، النول)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من يذكر اليم (1962).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هابيل (1977).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ثلاثية الشمال (سطوح </a:t>
            </a:r>
            <a:r>
              <a:rPr lang="ar-SA" sz="2900" dirty="0" err="1">
                <a:latin typeface="Amiri" pitchFamily="2" charset="-78"/>
                <a:ea typeface="Calibri"/>
                <a:cs typeface="Amiri" pitchFamily="2" charset="-78"/>
              </a:rPr>
              <a:t>أورسول</a:t>
            </a: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، إغفاءة حواء، ثلوج من رخام)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رحلة لوس أنجلس (2003) </a:t>
            </a:r>
            <a:r>
              <a:rPr lang="fr-FR" sz="2900" dirty="0">
                <a:latin typeface="Amiri" pitchFamily="2" charset="-78"/>
                <a:ea typeface="Calibri"/>
                <a:cs typeface="Amiri" pitchFamily="2" charset="-78"/>
              </a:rPr>
              <a:t>– </a:t>
            </a: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آخر أعماله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مجموعات قصصية</a:t>
            </a:r>
            <a:r>
              <a:rPr lang="fr-FR" sz="2900" dirty="0" smtClean="0">
                <a:latin typeface="Amiri" pitchFamily="2" charset="-78"/>
                <a:ea typeface="Calibri"/>
                <a:cs typeface="Amiri" pitchFamily="2" charset="-78"/>
              </a:rPr>
              <a:t>: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الطلسم (1966).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شعر</a:t>
            </a:r>
            <a:r>
              <a:rPr lang="fr-FR" sz="2900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900" dirty="0">
                <a:latin typeface="Amiri" pitchFamily="2" charset="-78"/>
                <a:ea typeface="Calibri"/>
                <a:cs typeface="Amiri" pitchFamily="2" charset="-78"/>
              </a:rPr>
              <a:t>ظل حارس(1961).</a:t>
            </a:r>
            <a:endParaRPr lang="fr-FR" sz="29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091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/>
          </a:bodyPr>
          <a:lstStyle/>
          <a:p>
            <a:r>
              <a:rPr lang="ar-SA" sz="2800" b="1" dirty="0">
                <a:ea typeface="Calibri"/>
                <a:cs typeface="Amiri"/>
              </a:rPr>
              <a:t>الموضوعات </a:t>
            </a:r>
            <a:r>
              <a:rPr lang="ar-SA" sz="2800" b="1" dirty="0" smtClean="0">
                <a:ea typeface="Calibri"/>
                <a:cs typeface="Amiri"/>
              </a:rPr>
              <a:t>المركزية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628800"/>
            <a:ext cx="6912768" cy="4094269"/>
          </a:xfrm>
        </p:spPr>
        <p:txBody>
          <a:bodyPr>
            <a:normAutofit/>
          </a:bodyPr>
          <a:lstStyle/>
          <a:p>
            <a:pPr marL="0" lvl="0" indent="0" algn="r" rtl="1">
              <a:lnSpc>
                <a:spcPct val="115000"/>
              </a:lnSpc>
              <a:spcAft>
                <a:spcPts val="1000"/>
              </a:spcAft>
              <a:buNone/>
            </a:pP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ثنائية الوطن والمنفى وهاجس الهوية.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الظلم الطبقي ومعاناة الكادحين.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البحث الوجودي عن الحقيقة، الدين، والأنوثة.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الانتقال من الخاص (الجزائر) إلى الكوني (الإنسان).</a:t>
            </a:r>
            <a:endParaRPr lang="fr-FR" sz="1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5654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811218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latin typeface="Amiri" pitchFamily="2" charset="-78"/>
                <a:cs typeface="Amiri" pitchFamily="2" charset="-78"/>
              </a:rPr>
              <a:t>السمات الأسلوبية</a:t>
            </a: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 smtClean="0">
                <a:latin typeface="Calibri"/>
                <a:ea typeface="Calibri"/>
                <a:cs typeface="Amiri"/>
              </a:rPr>
              <a:t>التعتيم </a:t>
            </a:r>
            <a:r>
              <a:rPr lang="ar-SA" dirty="0">
                <a:latin typeface="Calibri"/>
                <a:ea typeface="Calibri"/>
                <a:cs typeface="Amiri"/>
              </a:rPr>
              <a:t>الدلالي والغموض المقصود (طبقات متعددة من المعنى).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سلطة الراوي العليم (غالباً ما يكون صوت الكاتب نفسه).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المزاوجة بين الواقعية والسريالية والتصوف.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استخدام تيار الوعي وتداخل الأزمنة.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تطويع اللغة الفرنسية للتعبير عن وجدان عربي- جزائري.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9546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3100" dirty="0" smtClean="0">
                <a:latin typeface="Calibri"/>
                <a:ea typeface="Calibri"/>
                <a:cs typeface="Amiri"/>
              </a:rPr>
              <a:t/>
            </a:r>
            <a:br>
              <a:rPr lang="ar-SA" sz="3100" dirty="0" smtClean="0">
                <a:latin typeface="Calibri"/>
                <a:ea typeface="Calibri"/>
                <a:cs typeface="Amiri"/>
              </a:rPr>
            </a:br>
            <a:r>
              <a:rPr lang="ar-SA" sz="3100" b="1" dirty="0" smtClean="0">
                <a:latin typeface="Calibri"/>
                <a:ea typeface="Calibri"/>
                <a:cs typeface="Amiri"/>
              </a:rPr>
              <a:t>محمد </a:t>
            </a:r>
            <a:r>
              <a:rPr lang="ar-SA" sz="3100" b="1" dirty="0">
                <a:latin typeface="Calibri"/>
                <a:ea typeface="Calibri"/>
                <a:cs typeface="Amiri"/>
              </a:rPr>
              <a:t>ديب.. رحلة من الدار الكبيرة إلى الكون</a:t>
            </a:r>
            <a:r>
              <a:rPr lang="fr-FR" sz="3200" dirty="0">
                <a:latin typeface="Calibri"/>
                <a:ea typeface="Calibri"/>
                <a:cs typeface="Arial"/>
              </a:rPr>
              <a:t/>
            </a:r>
            <a:br>
              <a:rPr lang="fr-FR" sz="3200" dirty="0">
                <a:latin typeface="Calibri"/>
                <a:ea typeface="Calibri"/>
                <a:cs typeface="Arial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1700808"/>
            <a:ext cx="6768752" cy="4022261"/>
          </a:xfrm>
        </p:spPr>
        <p:txBody>
          <a:bodyPr>
            <a:normAutofit fontScale="85000" lnSpcReduction="1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Calibri"/>
                <a:ea typeface="Calibri"/>
                <a:cs typeface="Amiri"/>
              </a:rPr>
              <a:t>بدأ بتوثيق أوجاع الشعب الجزائري تحت الاستعمار.</a:t>
            </a:r>
            <a:endParaRPr lang="fr-FR" sz="2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Calibri"/>
                <a:ea typeface="Calibri"/>
                <a:cs typeface="Amiri"/>
              </a:rPr>
              <a:t>انتهى بتشريح أغوار النفس البشرية والوجود الإنساني.</a:t>
            </a:r>
            <a:endParaRPr lang="fr-FR" sz="2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Calibri"/>
                <a:ea typeface="Calibri"/>
                <a:cs typeface="Amiri"/>
              </a:rPr>
              <a:t>استطاع أن "يكتب عن كل شيء" كما كان يحلم</a:t>
            </a:r>
            <a:endParaRPr lang="fr-FR" sz="2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Calibri"/>
                <a:ea typeface="Calibri"/>
                <a:cs typeface="Amiri"/>
              </a:rPr>
              <a:t>خلف إرثاً أدبياً ضخماً يجمع بين الالتزام الوطني والتجريب الفني العميق</a:t>
            </a:r>
            <a:endParaRPr lang="fr-FR" sz="2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Calibri"/>
                <a:ea typeface="Calibri"/>
                <a:cs typeface="Amiri"/>
              </a:rPr>
              <a:t>توفي سنة 2003 مخلفاً صوتاً لا يزال يتردد في الأدب الجزائري </a:t>
            </a:r>
            <a:r>
              <a:rPr lang="ar-SA" sz="2600" dirty="0" smtClean="0">
                <a:latin typeface="Calibri"/>
                <a:ea typeface="Calibri"/>
                <a:cs typeface="Amiri"/>
              </a:rPr>
              <a:t>والعالمي</a:t>
            </a:r>
            <a:endParaRPr lang="ar-SA" sz="2600" dirty="0" smtClean="0">
              <a:latin typeface="Calibri"/>
              <a:ea typeface="Calibri"/>
              <a:cs typeface="Arial"/>
            </a:endParaRPr>
          </a:p>
          <a:p>
            <a:pPr marL="0" lvl="0" indent="0" algn="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2600" dirty="0" smtClean="0">
                <a:latin typeface="Calibri"/>
                <a:ea typeface="Calibri"/>
                <a:cs typeface="Arial"/>
              </a:rPr>
              <a:t>  ا</a:t>
            </a:r>
            <a:r>
              <a:rPr lang="ar-SA" sz="2600" dirty="0" smtClean="0">
                <a:latin typeface="Calibri"/>
                <a:ea typeface="Calibri"/>
                <a:cs typeface="Amiri"/>
              </a:rPr>
              <a:t>قتباس </a:t>
            </a:r>
            <a:r>
              <a:rPr lang="ar-SA" sz="2600" dirty="0">
                <a:latin typeface="Calibri"/>
                <a:ea typeface="Calibri"/>
                <a:cs typeface="Amiri"/>
              </a:rPr>
              <a:t>ختامي</a:t>
            </a:r>
            <a:r>
              <a:rPr lang="fr-FR" sz="2600" dirty="0">
                <a:latin typeface="Amiri"/>
                <a:ea typeface="Calibri"/>
                <a:cs typeface="Arial"/>
              </a:rPr>
              <a:t>:</a:t>
            </a:r>
            <a:endParaRPr lang="fr-FR" sz="2600" dirty="0">
              <a:latin typeface="Calibri"/>
              <a:ea typeface="Calibri"/>
              <a:cs typeface="Arial"/>
            </a:endParaRPr>
          </a:p>
          <a:p>
            <a:pPr marL="18288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2600" dirty="0">
                <a:latin typeface="Calibri"/>
                <a:ea typeface="Calibri"/>
                <a:cs typeface="Amiri"/>
              </a:rPr>
              <a:t>«الكتابة وسيلة لاكتشاف كل جوانب الحياة»</a:t>
            </a:r>
            <a:endParaRPr lang="fr-FR" sz="26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82868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96</TotalTime>
  <Words>420</Words>
  <Application>Microsoft Office PowerPoint</Application>
  <PresentationFormat>Affichage à l'écran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Punaise</vt:lpstr>
      <vt:lpstr>Promenade</vt:lpstr>
      <vt:lpstr>Présentation PowerPoint</vt:lpstr>
      <vt:lpstr>     محمد ديب (1920- 2003) </vt:lpstr>
      <vt:lpstr>النشأة وتحديات البداية</vt:lpstr>
      <vt:lpstr>المسار الإبداعي – المراحل الرئيسية</vt:lpstr>
      <vt:lpstr>أبرز الأعمال الأدبية</vt:lpstr>
      <vt:lpstr>الموضوعات المركزية</vt:lpstr>
      <vt:lpstr>السمات الأسلوبية</vt:lpstr>
      <vt:lpstr> محمد ديب.. رحلة من الدار الكبيرة إلى الكون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محمد ديب (1920- 2003) </dc:title>
  <dc:creator>Windows User</dc:creator>
  <cp:lastModifiedBy>Windows User</cp:lastModifiedBy>
  <cp:revision>11</cp:revision>
  <dcterms:created xsi:type="dcterms:W3CDTF">2026-04-11T13:09:47Z</dcterms:created>
  <dcterms:modified xsi:type="dcterms:W3CDTF">2026-04-21T10:45:36Z</dcterms:modified>
</cp:coreProperties>
</file>