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6" r:id="rId4"/>
    <p:sldId id="267" r:id="rId5"/>
    <p:sldId id="268" r:id="rId6"/>
    <p:sldId id="258" r:id="rId7"/>
    <p:sldId id="259" r:id="rId8"/>
    <p:sldId id="269" r:id="rId9"/>
    <p:sldId id="270" r:id="rId10"/>
    <p:sldId id="271" r:id="rId11"/>
    <p:sldId id="272" r:id="rId12"/>
    <p:sldId id="273" r:id="rId13"/>
    <p:sldId id="275" r:id="rId14"/>
    <p:sldId id="260" r:id="rId15"/>
    <p:sldId id="274" r:id="rId16"/>
    <p:sldId id="276" r:id="rId17"/>
    <p:sldId id="277" r:id="rId18"/>
    <p:sldId id="278" r:id="rId19"/>
    <p:sldId id="279" r:id="rId20"/>
    <p:sldId id="280" r:id="rId21"/>
    <p:sldId id="261" r:id="rId22"/>
    <p:sldId id="262" r:id="rId23"/>
    <p:sldId id="263" r:id="rId24"/>
    <p:sldId id="264" r:id="rId25"/>
    <p:sldId id="26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5" d="100"/>
          <a:sy n="55" d="100"/>
        </p:scale>
        <p:origin x="160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11/19/2024</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7982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34559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9647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0145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558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806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6021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26229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30444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51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11/19/2024</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8170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11/19/2024</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85743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L’École classique en économie</a:t>
            </a:r>
          </a:p>
        </p:txBody>
      </p:sp>
      <p:sp>
        <p:nvSpPr>
          <p:cNvPr id="3" name="Content Placeholder 2"/>
          <p:cNvSpPr>
            <a:spLocks noGrp="1"/>
          </p:cNvSpPr>
          <p:nvPr>
            <p:ph idx="1"/>
          </p:nvPr>
        </p:nvSpPr>
        <p:spPr/>
        <p:txBody>
          <a:bodyPr/>
          <a:lstStyle/>
          <a:p>
            <a:pPr algn="l"/>
            <a:r>
              <a:rPr sz="2000"/>
              <a:t>Introduction : L'école classique a émergé entre le XVIIIe et XIXe siècle, en réponse aux transformations de l'époque (Révolution industrielle). Cette présentation examine ses principes, principaux auteurs, exemples et critiques.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41653-0C96-9A4A-6950-2FA152CF8E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FA343-C1EB-4164-B4AF-F79012ABA772}"/>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F2DE205E-EFEC-5AE2-CEA5-F222F3DA55E2}"/>
              </a:ext>
            </a:extLst>
          </p:cNvPr>
          <p:cNvSpPr>
            <a:spLocks noGrp="1"/>
          </p:cNvSpPr>
          <p:nvPr>
            <p:ph idx="1"/>
          </p:nvPr>
        </p:nvSpPr>
        <p:spPr>
          <a:xfrm>
            <a:off x="405114" y="1828800"/>
            <a:ext cx="8333771" cy="4282633"/>
          </a:xfrm>
        </p:spPr>
        <p:txBody>
          <a:bodyPr>
            <a:normAutofit fontScale="92500"/>
          </a:bodyPr>
          <a:lstStyle/>
          <a:p>
            <a:pPr marL="0" indent="0">
              <a:buNone/>
            </a:pPr>
            <a:r>
              <a:rPr lang="fr-FR" sz="2800" b="1" dirty="0"/>
              <a:t>Algérie : </a:t>
            </a:r>
            <a:r>
              <a:rPr lang="fr-FR" sz="2800" dirty="0"/>
              <a:t>Dotée de vastes ressources naturelles, notamment de gaz naturel et de pétrole, l'Algérie a un avantage dans la production d'énergie fossile. Cependant, ses capacités agricoles sont limitées par les contraintes climatiques.</a:t>
            </a:r>
          </a:p>
          <a:p>
            <a:pPr marL="0" indent="0">
              <a:buNone/>
            </a:pPr>
            <a:r>
              <a:rPr lang="fr-FR" sz="2800" b="1" dirty="0"/>
              <a:t>Ukraine : </a:t>
            </a:r>
            <a:r>
              <a:rPr lang="fr-FR" sz="2800" dirty="0"/>
              <a:t>Connue comme le "grenier à blé de l'Europe", elle dispose de terres très fertiles et est l’un des principaux exportateurs de céréales au monde. Cependant, l'Ukraine dépend des importations d'énergie</a:t>
            </a:r>
            <a:r>
              <a:rPr lang="fr-FR" dirty="0"/>
              <a:t>.</a:t>
            </a:r>
          </a:p>
        </p:txBody>
      </p:sp>
    </p:spTree>
    <p:extLst>
      <p:ext uri="{BB962C8B-B14F-4D97-AF65-F5344CB8AC3E}">
        <p14:creationId xmlns:p14="http://schemas.microsoft.com/office/powerpoint/2010/main" val="3364845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F42F-E26D-8DE1-E271-47507DB448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58CA28-656A-BD23-4F05-E641683D7517}"/>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18E4F039-718C-C9DE-11FA-D6750BE96D53}"/>
              </a:ext>
            </a:extLst>
          </p:cNvPr>
          <p:cNvSpPr>
            <a:spLocks noGrp="1"/>
          </p:cNvSpPr>
          <p:nvPr>
            <p:ph idx="1"/>
          </p:nvPr>
        </p:nvSpPr>
        <p:spPr>
          <a:xfrm>
            <a:off x="405114" y="1828800"/>
            <a:ext cx="8333771" cy="4282633"/>
          </a:xfrm>
        </p:spPr>
        <p:txBody>
          <a:bodyPr>
            <a:normAutofit fontScale="92500"/>
          </a:bodyPr>
          <a:lstStyle/>
          <a:p>
            <a:pPr marL="0" indent="0">
              <a:buNone/>
            </a:pPr>
            <a:r>
              <a:rPr lang="fr-FR" sz="2800" b="1" dirty="0"/>
              <a:t>Algérie : </a:t>
            </a:r>
            <a:r>
              <a:rPr lang="fr-FR" sz="2800" dirty="0"/>
              <a:t>Dotée de vastes ressources naturelles, notamment de gaz naturel et de pétrole, l'Algérie a un avantage dans la production d'énergie fossile. Cependant, ses capacités agricoles sont limitées par les contraintes climatiques.</a:t>
            </a:r>
          </a:p>
          <a:p>
            <a:pPr marL="0" indent="0">
              <a:buNone/>
            </a:pPr>
            <a:r>
              <a:rPr lang="fr-FR" sz="2800" b="1" dirty="0"/>
              <a:t>Ukraine : </a:t>
            </a:r>
            <a:r>
              <a:rPr lang="fr-FR" sz="2800" dirty="0"/>
              <a:t>Connue comme le "grenier à blé de l'Europe", elle dispose de terres très fertiles et est l’un des principaux exportateurs de céréales au monde. Cependant, l'Ukraine dépend des importations d'énergie</a:t>
            </a:r>
            <a:r>
              <a:rPr lang="fr-FR" dirty="0"/>
              <a:t>.</a:t>
            </a:r>
          </a:p>
        </p:txBody>
      </p:sp>
    </p:spTree>
    <p:extLst>
      <p:ext uri="{BB962C8B-B14F-4D97-AF65-F5344CB8AC3E}">
        <p14:creationId xmlns:p14="http://schemas.microsoft.com/office/powerpoint/2010/main" val="210954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26E7D-2CB8-6C99-B492-784A3000B3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8AA4B9-EDEF-C751-9EDA-000980C46ED1}"/>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DAEB675F-321B-791B-A98C-E545DB64E2B7}"/>
              </a:ext>
            </a:extLst>
          </p:cNvPr>
          <p:cNvSpPr>
            <a:spLocks noGrp="1"/>
          </p:cNvSpPr>
          <p:nvPr>
            <p:ph idx="1"/>
          </p:nvPr>
        </p:nvSpPr>
        <p:spPr>
          <a:xfrm>
            <a:off x="405114" y="1828800"/>
            <a:ext cx="8333771" cy="4282633"/>
          </a:xfrm>
        </p:spPr>
        <p:txBody>
          <a:bodyPr>
            <a:normAutofit/>
          </a:bodyPr>
          <a:lstStyle/>
          <a:p>
            <a:r>
              <a:rPr lang="fr-FR" b="1" dirty="0"/>
              <a:t>Analyse des avantages comparatifs :</a:t>
            </a:r>
          </a:p>
          <a:p>
            <a:pPr>
              <a:buFont typeface="+mj-lt"/>
              <a:buAutoNum type="arabicPeriod"/>
            </a:pPr>
            <a:r>
              <a:rPr lang="fr-FR" b="1" dirty="0"/>
              <a:t>Production de gaz naturel</a:t>
            </a:r>
            <a:r>
              <a:rPr lang="fr-FR" dirty="0"/>
              <a:t> :</a:t>
            </a:r>
          </a:p>
          <a:p>
            <a:pPr marL="742950" lvl="1" indent="-285750">
              <a:buFont typeface="+mj-lt"/>
              <a:buAutoNum type="arabicPeriod"/>
            </a:pPr>
            <a:r>
              <a:rPr lang="fr-FR" dirty="0"/>
              <a:t>L'Algérie produit 1 unité de gaz naturel avec </a:t>
            </a:r>
            <a:r>
              <a:rPr lang="fr-FR" b="1" dirty="0"/>
              <a:t>100 heures</a:t>
            </a:r>
            <a:r>
              <a:rPr lang="fr-FR" dirty="0"/>
              <a:t>, tandis que l'Ukraine a besoin de </a:t>
            </a:r>
            <a:r>
              <a:rPr lang="fr-FR" b="1" dirty="0"/>
              <a:t>250 heures</a:t>
            </a:r>
            <a:r>
              <a:rPr lang="fr-FR" dirty="0"/>
              <a:t>.</a:t>
            </a:r>
          </a:p>
          <a:p>
            <a:pPr marL="742950" lvl="1" indent="-285750">
              <a:buFont typeface="+mj-lt"/>
              <a:buAutoNum type="arabicPeriod"/>
            </a:pPr>
            <a:r>
              <a:rPr lang="fr-FR" dirty="0"/>
              <a:t>L'Algérie a donc un </a:t>
            </a:r>
            <a:r>
              <a:rPr lang="fr-FR" b="1" dirty="0"/>
              <a:t>avantage absolu</a:t>
            </a:r>
            <a:r>
              <a:rPr lang="fr-FR" dirty="0"/>
              <a:t> dans la production de gaz naturel.</a:t>
            </a:r>
          </a:p>
          <a:p>
            <a:pPr>
              <a:buFont typeface="+mj-lt"/>
              <a:buAutoNum type="arabicPeriod"/>
            </a:pPr>
            <a:r>
              <a:rPr lang="fr-FR" b="1" dirty="0"/>
              <a:t>Production de blé</a:t>
            </a:r>
            <a:r>
              <a:rPr lang="fr-FR" dirty="0"/>
              <a:t> :</a:t>
            </a:r>
          </a:p>
          <a:p>
            <a:pPr marL="742950" lvl="1" indent="-285750">
              <a:buFont typeface="+mj-lt"/>
              <a:buAutoNum type="arabicPeriod"/>
            </a:pPr>
            <a:r>
              <a:rPr lang="fr-FR" dirty="0"/>
              <a:t>L'Ukraine produit 1 unité de blé avec </a:t>
            </a:r>
            <a:r>
              <a:rPr lang="fr-FR" b="1" dirty="0"/>
              <a:t>120 heures</a:t>
            </a:r>
            <a:r>
              <a:rPr lang="fr-FR" dirty="0"/>
              <a:t>, tandis que l'Algérie en nécessite </a:t>
            </a:r>
            <a:r>
              <a:rPr lang="fr-FR" b="1" dirty="0"/>
              <a:t>300 heures</a:t>
            </a:r>
            <a:r>
              <a:rPr lang="fr-FR" dirty="0"/>
              <a:t>.</a:t>
            </a:r>
          </a:p>
          <a:p>
            <a:pPr marL="742950" lvl="1" indent="-285750">
              <a:buFont typeface="+mj-lt"/>
              <a:buAutoNum type="arabicPeriod"/>
            </a:pPr>
            <a:r>
              <a:rPr lang="fr-FR" dirty="0"/>
              <a:t>L'Ukraine a un </a:t>
            </a:r>
            <a:r>
              <a:rPr lang="fr-FR" b="1" dirty="0"/>
              <a:t>avantage absolu</a:t>
            </a:r>
            <a:r>
              <a:rPr lang="fr-FR" dirty="0"/>
              <a:t> dans la production de blé.</a:t>
            </a:r>
          </a:p>
          <a:p>
            <a:pPr marL="0" indent="0">
              <a:buNone/>
            </a:pPr>
            <a:endParaRPr lang="fr-FR" dirty="0"/>
          </a:p>
        </p:txBody>
      </p:sp>
    </p:spTree>
    <p:extLst>
      <p:ext uri="{BB962C8B-B14F-4D97-AF65-F5344CB8AC3E}">
        <p14:creationId xmlns:p14="http://schemas.microsoft.com/office/powerpoint/2010/main" val="3002872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B069F-7B4B-A017-F39A-0D5DE9D187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35F2A-3E24-A37F-CD5E-A439B664F523}"/>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6EB09BE8-7EF4-E254-B427-4FF279CCC19E}"/>
              </a:ext>
            </a:extLst>
          </p:cNvPr>
          <p:cNvSpPr>
            <a:spLocks noGrp="1"/>
          </p:cNvSpPr>
          <p:nvPr>
            <p:ph idx="1"/>
          </p:nvPr>
        </p:nvSpPr>
        <p:spPr>
          <a:xfrm>
            <a:off x="405114" y="1828800"/>
            <a:ext cx="8333771" cy="4282633"/>
          </a:xfrm>
        </p:spPr>
        <p:txBody>
          <a:bodyPr>
            <a:normAutofit/>
          </a:bodyPr>
          <a:lstStyle/>
          <a:p>
            <a:pPr marL="0" indent="0">
              <a:buNone/>
            </a:pPr>
            <a:r>
              <a:rPr lang="fr-FR" sz="2800" b="1" dirty="0"/>
              <a:t>Critiques et limites des théories de Ricardo</a:t>
            </a:r>
          </a:p>
          <a:p>
            <a:pPr marL="0" indent="0">
              <a:buNone/>
            </a:pPr>
            <a:r>
              <a:rPr lang="fr-FR" sz="2400" b="1" dirty="0"/>
              <a:t>Simplification excessive : </a:t>
            </a:r>
            <a:r>
              <a:rPr lang="fr-FR" dirty="0"/>
              <a:t>La théorie de la valeur travail ignore des facteurs comme le capital, la technologie, ou la demande.</a:t>
            </a:r>
          </a:p>
          <a:p>
            <a:pPr marL="0" indent="0">
              <a:buNone/>
            </a:pPr>
            <a:r>
              <a:rPr lang="fr-FR" sz="2400" b="1" dirty="0"/>
              <a:t>Hypothèses irréalistes </a:t>
            </a:r>
            <a:r>
              <a:rPr lang="fr-FR" dirty="0"/>
              <a:t>: Les modèles comme celui des avantages comparatifs supposent un monde sans barrières commerciales ni coûts de transport.</a:t>
            </a:r>
          </a:p>
          <a:p>
            <a:pPr marL="0" indent="0">
              <a:buNone/>
            </a:pPr>
            <a:r>
              <a:rPr lang="fr-FR" sz="2400" b="1" dirty="0"/>
              <a:t>Évolution économique </a:t>
            </a:r>
            <a:r>
              <a:rPr lang="fr-FR" dirty="0"/>
              <a:t>: Les économies modernes s'appuient davantage sur des théories intégrant le rôle de la monnaie, de l'innovation, et des services.</a:t>
            </a:r>
          </a:p>
        </p:txBody>
      </p:sp>
    </p:spTree>
    <p:extLst>
      <p:ext uri="{BB962C8B-B14F-4D97-AF65-F5344CB8AC3E}">
        <p14:creationId xmlns:p14="http://schemas.microsoft.com/office/powerpoint/2010/main" val="1782145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Jean-Baptiste Say – La loi des débouchés</a:t>
            </a:r>
          </a:p>
        </p:txBody>
      </p:sp>
      <p:sp>
        <p:nvSpPr>
          <p:cNvPr id="3" name="Content Placeholder 2"/>
          <p:cNvSpPr>
            <a:spLocks noGrp="1"/>
          </p:cNvSpPr>
          <p:nvPr>
            <p:ph idx="1"/>
          </p:nvPr>
        </p:nvSpPr>
        <p:spPr/>
        <p:txBody>
          <a:bodyPr/>
          <a:lstStyle/>
          <a:p>
            <a:pPr algn="l"/>
            <a:r>
              <a:rPr sz="2000"/>
              <a:t>• Ouvrage : 'Traité d’économie politique' (1803)</a:t>
            </a:r>
          </a:p>
          <a:p>
            <a:pPr algn="l"/>
            <a:r>
              <a:rPr sz="2000"/>
              <a:t>• Concept : Loi des débouchés (l'offre crée sa demande)</a:t>
            </a:r>
          </a:p>
          <a:p>
            <a:pPr algn="l"/>
            <a:r>
              <a:rPr sz="2000"/>
              <a:t>• Exemple : Rôle de la production dans la croissance</a:t>
            </a:r>
          </a:p>
          <a:p>
            <a:pPr algn="l"/>
            <a:r>
              <a:rPr sz="2000"/>
              <a:t>• Limite : Critiquée par Keynes en période de récession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10782-72AC-C832-92F9-7F6A283CC0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7E225A-73A7-E4EF-6436-63C44A0DE42A}"/>
              </a:ext>
            </a:extLst>
          </p:cNvPr>
          <p:cNvSpPr>
            <a:spLocks noGrp="1"/>
          </p:cNvSpPr>
          <p:nvPr>
            <p:ph type="title"/>
          </p:nvPr>
        </p:nvSpPr>
        <p:spPr/>
        <p:txBody>
          <a:bodyPr/>
          <a:lstStyle/>
          <a:p>
            <a:r>
              <a:t>Jean-Baptiste Say – La loi des débouchés</a:t>
            </a:r>
          </a:p>
        </p:txBody>
      </p:sp>
      <p:sp>
        <p:nvSpPr>
          <p:cNvPr id="3" name="Content Placeholder 2">
            <a:extLst>
              <a:ext uri="{FF2B5EF4-FFF2-40B4-BE49-F238E27FC236}">
                <a16:creationId xmlns:a16="http://schemas.microsoft.com/office/drawing/2014/main" id="{42AB52B2-1F29-D042-E18E-21CFE2D7A8E2}"/>
              </a:ext>
            </a:extLst>
          </p:cNvPr>
          <p:cNvSpPr>
            <a:spLocks noGrp="1"/>
          </p:cNvSpPr>
          <p:nvPr>
            <p:ph idx="1"/>
          </p:nvPr>
        </p:nvSpPr>
        <p:spPr>
          <a:xfrm>
            <a:off x="266218" y="1853755"/>
            <a:ext cx="8611564" cy="3799592"/>
          </a:xfrm>
        </p:spPr>
        <p:txBody>
          <a:bodyPr>
            <a:normAutofit fontScale="92500" lnSpcReduction="20000"/>
          </a:bodyPr>
          <a:lstStyle/>
          <a:p>
            <a:pPr algn="just"/>
            <a:r>
              <a:rPr lang="fr-FR" sz="2600" b="1" dirty="0"/>
              <a:t>Jean-Baptiste Say et ses idées clés dans la théorie classique</a:t>
            </a:r>
          </a:p>
          <a:p>
            <a:pPr algn="just"/>
            <a:r>
              <a:rPr lang="fr-FR" sz="2600" dirty="0"/>
              <a:t>Jean-Baptiste Say (1767-1832), économiste français, est une figure centrale de l'école classique. Il est principalement connu pour sa </a:t>
            </a:r>
            <a:r>
              <a:rPr lang="fr-FR" sz="2600" b="1" dirty="0"/>
              <a:t>loi des débouchés</a:t>
            </a:r>
            <a:r>
              <a:rPr lang="fr-FR" sz="2600" dirty="0"/>
              <a:t>, mais ses contributions vont au-delà et incluent des réflexions sur la production, la distribution, et le rôle de l'entrepreneur dans l'économie. Ses travaux cherchent à expliquer comment les économies fonctionnent et se développent, avec un accent sur la production et les échanges.</a:t>
            </a:r>
          </a:p>
          <a:p>
            <a:pPr algn="l"/>
            <a:endParaRPr lang="fr-FR" sz="2000" dirty="0"/>
          </a:p>
        </p:txBody>
      </p:sp>
    </p:spTree>
    <p:extLst>
      <p:ext uri="{BB962C8B-B14F-4D97-AF65-F5344CB8AC3E}">
        <p14:creationId xmlns:p14="http://schemas.microsoft.com/office/powerpoint/2010/main" val="1321491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1BE8C-929C-5645-22E0-40CC1A6DC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B038EB-03C4-3DFE-609E-26CA9BDED559}"/>
              </a:ext>
            </a:extLst>
          </p:cNvPr>
          <p:cNvSpPr>
            <a:spLocks noGrp="1"/>
          </p:cNvSpPr>
          <p:nvPr>
            <p:ph type="title"/>
          </p:nvPr>
        </p:nvSpPr>
        <p:spPr>
          <a:xfrm>
            <a:off x="1536088" y="0"/>
            <a:ext cx="6571343" cy="1049235"/>
          </a:xfrm>
        </p:spPr>
        <p:txBody>
          <a:bodyPr/>
          <a:lstStyle/>
          <a:p>
            <a:r>
              <a:rPr dirty="0"/>
              <a:t>Jean-Baptiste Say – La </a:t>
            </a:r>
            <a:r>
              <a:rPr dirty="0" err="1"/>
              <a:t>loi</a:t>
            </a:r>
            <a:r>
              <a:rPr dirty="0"/>
              <a:t> des </a:t>
            </a:r>
            <a:r>
              <a:rPr dirty="0" err="1"/>
              <a:t>débouchés</a:t>
            </a:r>
            <a:endParaRPr dirty="0"/>
          </a:p>
        </p:txBody>
      </p:sp>
      <p:sp>
        <p:nvSpPr>
          <p:cNvPr id="3" name="Content Placeholder 2">
            <a:extLst>
              <a:ext uri="{FF2B5EF4-FFF2-40B4-BE49-F238E27FC236}">
                <a16:creationId xmlns:a16="http://schemas.microsoft.com/office/drawing/2014/main" id="{5EF69D6F-382F-73F2-1189-8D5E33C535E2}"/>
              </a:ext>
            </a:extLst>
          </p:cNvPr>
          <p:cNvSpPr>
            <a:spLocks noGrp="1"/>
          </p:cNvSpPr>
          <p:nvPr>
            <p:ph idx="1"/>
          </p:nvPr>
        </p:nvSpPr>
        <p:spPr>
          <a:xfrm>
            <a:off x="224803" y="1049235"/>
            <a:ext cx="8919197" cy="4940585"/>
          </a:xfrm>
        </p:spPr>
        <p:txBody>
          <a:bodyPr>
            <a:normAutofit fontScale="85000" lnSpcReduction="10000"/>
          </a:bodyPr>
          <a:lstStyle/>
          <a:p>
            <a:pPr algn="just"/>
            <a:r>
              <a:rPr lang="fr-FR" b="1" dirty="0"/>
              <a:t>La loi des débouchés (</a:t>
            </a:r>
            <a:r>
              <a:rPr lang="fr-FR" b="1" i="1" dirty="0"/>
              <a:t>"L'offre crée sa propre demande"</a:t>
            </a:r>
            <a:r>
              <a:rPr lang="fr-FR" b="1" dirty="0"/>
              <a:t>)</a:t>
            </a:r>
          </a:p>
          <a:p>
            <a:pPr algn="just"/>
            <a:r>
              <a:rPr lang="fr-FR" b="1" dirty="0"/>
              <a:t>Idée clé :</a:t>
            </a:r>
          </a:p>
          <a:p>
            <a:pPr algn="just"/>
            <a:r>
              <a:rPr lang="fr-FR" dirty="0"/>
              <a:t>Selon Say, </a:t>
            </a:r>
            <a:r>
              <a:rPr lang="fr-FR" b="1" dirty="0"/>
              <a:t>la production de biens génère automatiquement la demande nécessaire pour les consommer</a:t>
            </a:r>
            <a:r>
              <a:rPr lang="fr-FR" dirty="0"/>
              <a:t>. Cela signifie qu’une économie en équilibre ne connaît pas de crises prolongées de surproduction, car les revenus générés par la production permettent d'acheter d'autres biens.</a:t>
            </a:r>
          </a:p>
          <a:p>
            <a:pPr algn="just"/>
            <a:r>
              <a:rPr lang="fr-FR" b="1" dirty="0"/>
              <a:t>Exemples pratiques :</a:t>
            </a:r>
          </a:p>
          <a:p>
            <a:pPr algn="just">
              <a:buFont typeface="Arial" panose="020B0604020202020204" pitchFamily="34" charset="0"/>
              <a:buChar char="•"/>
            </a:pPr>
            <a:r>
              <a:rPr lang="fr-FR" b="1" dirty="0"/>
              <a:t>Industrie automobile</a:t>
            </a:r>
            <a:r>
              <a:rPr lang="fr-FR" dirty="0"/>
              <a:t> : Une usine qui fabrique des voitures paie ses employés, ses fournisseurs, et ses investisseurs. Ces revenus permettent aux employés d’acheter d’autres produits, aux fournisseurs de développer leur activité, et aux investisseurs de réinvestir dans l’économie. Ainsi, la production des voitures crée la demande pour d’autres biens et services.</a:t>
            </a:r>
          </a:p>
          <a:p>
            <a:pPr algn="just">
              <a:buFont typeface="Arial" panose="020B0604020202020204" pitchFamily="34" charset="0"/>
              <a:buChar char="•"/>
            </a:pPr>
            <a:r>
              <a:rPr lang="fr-FR" b="1" dirty="0"/>
              <a:t>Commerce agricole</a:t>
            </a:r>
            <a:r>
              <a:rPr lang="fr-FR" dirty="0"/>
              <a:t> : Lorsqu’un agriculteur produit du blé, il vend son produit pour obtenir un revenu. Ce revenu est ensuite utilisé pour acheter des biens (outils agricoles, vêtements, aliments transformés). La production du blé stimule donc d’autres secteurs de l’économie.</a:t>
            </a:r>
          </a:p>
          <a:p>
            <a:pPr algn="just"/>
            <a:endParaRPr lang="fr-FR" sz="2000" dirty="0"/>
          </a:p>
        </p:txBody>
      </p:sp>
    </p:spTree>
    <p:extLst>
      <p:ext uri="{BB962C8B-B14F-4D97-AF65-F5344CB8AC3E}">
        <p14:creationId xmlns:p14="http://schemas.microsoft.com/office/powerpoint/2010/main" val="1356453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2CC52-4BDE-9A61-AA57-9CEE168E8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28F2F-B52D-A61C-A2DE-A7B4EA3E4E94}"/>
              </a:ext>
            </a:extLst>
          </p:cNvPr>
          <p:cNvSpPr>
            <a:spLocks noGrp="1"/>
          </p:cNvSpPr>
          <p:nvPr>
            <p:ph type="title"/>
          </p:nvPr>
        </p:nvSpPr>
        <p:spPr>
          <a:xfrm>
            <a:off x="1536088" y="0"/>
            <a:ext cx="6571343" cy="1049235"/>
          </a:xfrm>
        </p:spPr>
        <p:txBody>
          <a:bodyPr/>
          <a:lstStyle/>
          <a:p>
            <a:r>
              <a:rPr dirty="0"/>
              <a:t>Jean-Baptiste Say – La </a:t>
            </a:r>
            <a:r>
              <a:rPr dirty="0" err="1"/>
              <a:t>loi</a:t>
            </a:r>
            <a:r>
              <a:rPr dirty="0"/>
              <a:t> des </a:t>
            </a:r>
            <a:r>
              <a:rPr dirty="0" err="1"/>
              <a:t>débouchés</a:t>
            </a:r>
            <a:endParaRPr dirty="0"/>
          </a:p>
        </p:txBody>
      </p:sp>
      <p:sp>
        <p:nvSpPr>
          <p:cNvPr id="3" name="Content Placeholder 2">
            <a:extLst>
              <a:ext uri="{FF2B5EF4-FFF2-40B4-BE49-F238E27FC236}">
                <a16:creationId xmlns:a16="http://schemas.microsoft.com/office/drawing/2014/main" id="{3378CC65-960E-AFC0-A16E-0AD998186EC6}"/>
              </a:ext>
            </a:extLst>
          </p:cNvPr>
          <p:cNvSpPr>
            <a:spLocks noGrp="1"/>
          </p:cNvSpPr>
          <p:nvPr>
            <p:ph idx="1"/>
          </p:nvPr>
        </p:nvSpPr>
        <p:spPr>
          <a:xfrm>
            <a:off x="224803" y="1049235"/>
            <a:ext cx="8919197" cy="4940585"/>
          </a:xfrm>
        </p:spPr>
        <p:txBody>
          <a:bodyPr>
            <a:normAutofit fontScale="92500" lnSpcReduction="20000"/>
          </a:bodyPr>
          <a:lstStyle/>
          <a:p>
            <a:r>
              <a:rPr lang="fr-FR" b="1" dirty="0"/>
              <a:t>2. Le rôle de l’entrepreneur</a:t>
            </a:r>
          </a:p>
          <a:p>
            <a:r>
              <a:rPr lang="fr-FR" b="1" dirty="0"/>
              <a:t>Idée clé :</a:t>
            </a:r>
          </a:p>
          <a:p>
            <a:r>
              <a:rPr lang="fr-FR" dirty="0"/>
              <a:t>Say est l’un des premiers économistes à souligner l’importance de </a:t>
            </a:r>
            <a:r>
              <a:rPr lang="fr-FR" b="1" dirty="0"/>
              <a:t>l’entrepreneur</a:t>
            </a:r>
            <a:r>
              <a:rPr lang="fr-FR" dirty="0"/>
              <a:t> dans le processus de production. Pour lui, l’entrepreneur joue un rôle central en combinant les différents facteurs de production (terre, travail, capital) pour créer des biens et des services.</a:t>
            </a:r>
          </a:p>
          <a:p>
            <a:r>
              <a:rPr lang="fr-FR" b="1" dirty="0"/>
              <a:t>Exemples pratiques :</a:t>
            </a:r>
          </a:p>
          <a:p>
            <a:pPr>
              <a:buFont typeface="Arial" panose="020B0604020202020204" pitchFamily="34" charset="0"/>
              <a:buChar char="•"/>
            </a:pPr>
            <a:r>
              <a:rPr lang="fr-FR" b="1" dirty="0"/>
              <a:t>Startup technologique</a:t>
            </a:r>
            <a:r>
              <a:rPr lang="fr-FR" dirty="0"/>
              <a:t> : Un entrepreneur qui lance une plateforme de commerce électronique mobilise des développeurs (travail), loue des serveurs (capital), et crée un produit qui relie des vendeurs et des acheteurs. Cet effort organisationnel ajoute de la valeur à l’économie.</a:t>
            </a:r>
          </a:p>
          <a:p>
            <a:pPr>
              <a:buFont typeface="Arial" panose="020B0604020202020204" pitchFamily="34" charset="0"/>
              <a:buChar char="•"/>
            </a:pPr>
            <a:r>
              <a:rPr lang="fr-FR" b="1" dirty="0"/>
              <a:t>Petit commerce local</a:t>
            </a:r>
            <a:r>
              <a:rPr lang="fr-FR" dirty="0"/>
              <a:t> : Un boulanger organise l’achat des matières premières (farine, levure), embauche des ouvriers, et met en place une chaîne de production pour fabriquer et vendre du pain. Le boulanger est au cœur de l’activité économique.</a:t>
            </a:r>
          </a:p>
          <a:p>
            <a:pPr algn="just"/>
            <a:endParaRPr lang="fr-FR" sz="2000" dirty="0"/>
          </a:p>
        </p:txBody>
      </p:sp>
    </p:spTree>
    <p:extLst>
      <p:ext uri="{BB962C8B-B14F-4D97-AF65-F5344CB8AC3E}">
        <p14:creationId xmlns:p14="http://schemas.microsoft.com/office/powerpoint/2010/main" val="723337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D4444-E18E-F826-EA04-49A84E3421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09BA3-F197-014F-BE68-11F582EA4189}"/>
              </a:ext>
            </a:extLst>
          </p:cNvPr>
          <p:cNvSpPr>
            <a:spLocks noGrp="1"/>
          </p:cNvSpPr>
          <p:nvPr>
            <p:ph type="title"/>
          </p:nvPr>
        </p:nvSpPr>
        <p:spPr>
          <a:xfrm>
            <a:off x="1536088" y="0"/>
            <a:ext cx="6571343" cy="1049235"/>
          </a:xfrm>
        </p:spPr>
        <p:txBody>
          <a:bodyPr/>
          <a:lstStyle/>
          <a:p>
            <a:r>
              <a:rPr dirty="0"/>
              <a:t>Jean-Baptiste Say – La </a:t>
            </a:r>
            <a:r>
              <a:rPr dirty="0" err="1"/>
              <a:t>loi</a:t>
            </a:r>
            <a:r>
              <a:rPr dirty="0"/>
              <a:t> des </a:t>
            </a:r>
            <a:r>
              <a:rPr dirty="0" err="1"/>
              <a:t>débouchés</a:t>
            </a:r>
            <a:endParaRPr dirty="0"/>
          </a:p>
        </p:txBody>
      </p:sp>
      <p:sp>
        <p:nvSpPr>
          <p:cNvPr id="3" name="Content Placeholder 2">
            <a:extLst>
              <a:ext uri="{FF2B5EF4-FFF2-40B4-BE49-F238E27FC236}">
                <a16:creationId xmlns:a16="http://schemas.microsoft.com/office/drawing/2014/main" id="{9F020267-78A9-3DA1-89EA-153B9BDDBEBE}"/>
              </a:ext>
            </a:extLst>
          </p:cNvPr>
          <p:cNvSpPr>
            <a:spLocks noGrp="1"/>
          </p:cNvSpPr>
          <p:nvPr>
            <p:ph idx="1"/>
          </p:nvPr>
        </p:nvSpPr>
        <p:spPr>
          <a:xfrm>
            <a:off x="224803" y="1049235"/>
            <a:ext cx="8919197" cy="4940585"/>
          </a:xfrm>
        </p:spPr>
        <p:txBody>
          <a:bodyPr>
            <a:normAutofit/>
          </a:bodyPr>
          <a:lstStyle/>
          <a:p>
            <a:r>
              <a:rPr lang="fr-FR" b="1" dirty="0"/>
              <a:t>3. La production comme moteur de l’économie</a:t>
            </a:r>
          </a:p>
          <a:p>
            <a:r>
              <a:rPr lang="fr-FR" b="1" dirty="0"/>
              <a:t>Idée clé :</a:t>
            </a:r>
          </a:p>
          <a:p>
            <a:r>
              <a:rPr lang="fr-FR" dirty="0"/>
              <a:t>Say insiste sur le fait que </a:t>
            </a:r>
            <a:r>
              <a:rPr lang="fr-FR" b="1" dirty="0"/>
              <a:t>la richesse vient de la production</a:t>
            </a:r>
            <a:r>
              <a:rPr lang="fr-FR" dirty="0"/>
              <a:t>, et non pas seulement de la consommation ou du commerce. La valeur est créée lorsque des ressources sont transformées en biens ou services utiles.</a:t>
            </a:r>
          </a:p>
          <a:p>
            <a:r>
              <a:rPr lang="fr-FR" b="1" dirty="0"/>
              <a:t>Exemples pratiques :</a:t>
            </a:r>
          </a:p>
          <a:p>
            <a:pPr>
              <a:buFont typeface="Arial" panose="020B0604020202020204" pitchFamily="34" charset="0"/>
              <a:buChar char="•"/>
            </a:pPr>
            <a:r>
              <a:rPr lang="fr-FR" b="1" dirty="0"/>
              <a:t>Transformation industrielle</a:t>
            </a:r>
            <a:r>
              <a:rPr lang="fr-FR" dirty="0"/>
              <a:t> : Une entreprise qui transforme du coton brut en textiles ajoutant de la valeur au produit initial, créant ainsi de la richesse.</a:t>
            </a:r>
          </a:p>
          <a:p>
            <a:pPr>
              <a:buFont typeface="Arial" panose="020B0604020202020204" pitchFamily="34" charset="0"/>
              <a:buChar char="•"/>
            </a:pPr>
            <a:r>
              <a:rPr lang="fr-FR" b="1" dirty="0"/>
              <a:t>Économie agricole</a:t>
            </a:r>
            <a:r>
              <a:rPr lang="fr-FR" dirty="0"/>
              <a:t> : La transformation des fruits en jus ou en confitures illustre comment la production accroît la richesse par la création de nouveaux produits.</a:t>
            </a:r>
          </a:p>
          <a:p>
            <a:pPr algn="just"/>
            <a:endParaRPr lang="fr-FR" sz="2000" dirty="0"/>
          </a:p>
        </p:txBody>
      </p:sp>
    </p:spTree>
    <p:extLst>
      <p:ext uri="{BB962C8B-B14F-4D97-AF65-F5344CB8AC3E}">
        <p14:creationId xmlns:p14="http://schemas.microsoft.com/office/powerpoint/2010/main" val="3398836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2C9D1-C9FE-D977-0524-8783CD06BF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9AC90-B1A5-E97E-59BD-A474E234F80E}"/>
              </a:ext>
            </a:extLst>
          </p:cNvPr>
          <p:cNvSpPr>
            <a:spLocks noGrp="1"/>
          </p:cNvSpPr>
          <p:nvPr>
            <p:ph type="title"/>
          </p:nvPr>
        </p:nvSpPr>
        <p:spPr>
          <a:xfrm>
            <a:off x="1536088" y="0"/>
            <a:ext cx="6571343" cy="1049235"/>
          </a:xfrm>
        </p:spPr>
        <p:txBody>
          <a:bodyPr/>
          <a:lstStyle/>
          <a:p>
            <a:r>
              <a:rPr dirty="0"/>
              <a:t>Jean-Baptiste Say – La </a:t>
            </a:r>
            <a:r>
              <a:rPr dirty="0" err="1"/>
              <a:t>loi</a:t>
            </a:r>
            <a:r>
              <a:rPr dirty="0"/>
              <a:t> des </a:t>
            </a:r>
            <a:r>
              <a:rPr dirty="0" err="1"/>
              <a:t>débouchés</a:t>
            </a:r>
            <a:endParaRPr dirty="0"/>
          </a:p>
        </p:txBody>
      </p:sp>
      <p:sp>
        <p:nvSpPr>
          <p:cNvPr id="3" name="Content Placeholder 2">
            <a:extLst>
              <a:ext uri="{FF2B5EF4-FFF2-40B4-BE49-F238E27FC236}">
                <a16:creationId xmlns:a16="http://schemas.microsoft.com/office/drawing/2014/main" id="{62A4ACD3-0CDC-2B7A-DC17-D015EA70F4A5}"/>
              </a:ext>
            </a:extLst>
          </p:cNvPr>
          <p:cNvSpPr>
            <a:spLocks noGrp="1"/>
          </p:cNvSpPr>
          <p:nvPr>
            <p:ph idx="1"/>
          </p:nvPr>
        </p:nvSpPr>
        <p:spPr>
          <a:xfrm>
            <a:off x="224803" y="1049235"/>
            <a:ext cx="8919197" cy="4940585"/>
          </a:xfrm>
        </p:spPr>
        <p:txBody>
          <a:bodyPr>
            <a:normAutofit fontScale="92500" lnSpcReduction="10000"/>
          </a:bodyPr>
          <a:lstStyle/>
          <a:p>
            <a:r>
              <a:rPr lang="fr-FR" b="1" dirty="0"/>
              <a:t>5. La critique des monopoles et des réglementations excessives</a:t>
            </a:r>
          </a:p>
          <a:p>
            <a:r>
              <a:rPr lang="fr-FR" b="1" dirty="0"/>
              <a:t>Idée clé :</a:t>
            </a:r>
          </a:p>
          <a:p>
            <a:r>
              <a:rPr lang="fr-FR" dirty="0"/>
              <a:t>Say critique les </a:t>
            </a:r>
            <a:r>
              <a:rPr lang="fr-FR" b="1" dirty="0"/>
              <a:t>monopoles</a:t>
            </a:r>
            <a:r>
              <a:rPr lang="fr-FR" dirty="0"/>
              <a:t> et les </a:t>
            </a:r>
            <a:r>
              <a:rPr lang="fr-FR" b="1" dirty="0"/>
              <a:t>interventions gouvernementales excessives</a:t>
            </a:r>
            <a:r>
              <a:rPr lang="fr-FR" dirty="0"/>
              <a:t>, qui, selon lui, faussent les mécanismes du marché libre et nuisent à l’efficience économique. Il soutient qu’un marché compétitif permet une meilleure allocation des ressources.</a:t>
            </a:r>
          </a:p>
          <a:p>
            <a:r>
              <a:rPr lang="fr-FR" b="1" dirty="0"/>
              <a:t>Exemples pratiques :</a:t>
            </a:r>
          </a:p>
          <a:p>
            <a:pPr>
              <a:buFont typeface="Arial" panose="020B0604020202020204" pitchFamily="34" charset="0"/>
              <a:buChar char="•"/>
            </a:pPr>
            <a:r>
              <a:rPr lang="fr-FR" b="1" dirty="0"/>
              <a:t>Industrie aérienne</a:t>
            </a:r>
            <a:r>
              <a:rPr lang="fr-FR" dirty="0"/>
              <a:t> : Dans un marché ouvert, plusieurs compagnies aériennes se concurrencent pour proposer des vols de meilleure qualité à des prix compétitifs. Un monopole d’État pourrait conduire à des tarifs élevés et à une qualité inférieure.</a:t>
            </a:r>
          </a:p>
          <a:p>
            <a:pPr>
              <a:buFont typeface="Arial" panose="020B0604020202020204" pitchFamily="34" charset="0"/>
              <a:buChar char="•"/>
            </a:pPr>
            <a:r>
              <a:rPr lang="fr-FR" b="1" dirty="0"/>
              <a:t>Secteur technologique</a:t>
            </a:r>
            <a:r>
              <a:rPr lang="fr-FR" dirty="0"/>
              <a:t> : Les petites startups, lorsqu’elles ne sont pas étouffées par des barrières réglementaires ou des géants du secteur, peuvent innover et offrir des solutions meilleures aux consommateurs.</a:t>
            </a:r>
          </a:p>
          <a:p>
            <a:pPr algn="just"/>
            <a:endParaRPr lang="fr-FR" sz="2000" dirty="0"/>
          </a:p>
        </p:txBody>
      </p:sp>
    </p:spTree>
    <p:extLst>
      <p:ext uri="{BB962C8B-B14F-4D97-AF65-F5344CB8AC3E}">
        <p14:creationId xmlns:p14="http://schemas.microsoft.com/office/powerpoint/2010/main" val="3526786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Contexte et fondements de l’École classique</a:t>
            </a:r>
          </a:p>
        </p:txBody>
      </p:sp>
      <p:sp>
        <p:nvSpPr>
          <p:cNvPr id="3" name="Content Placeholder 2"/>
          <p:cNvSpPr>
            <a:spLocks noGrp="1"/>
          </p:cNvSpPr>
          <p:nvPr>
            <p:ph idx="1"/>
          </p:nvPr>
        </p:nvSpPr>
        <p:spPr/>
        <p:txBody>
          <a:bodyPr/>
          <a:lstStyle/>
          <a:p>
            <a:pPr algn="l"/>
            <a:r>
              <a:rPr sz="2000" dirty="0"/>
              <a:t>• Principes : Liberté </a:t>
            </a:r>
            <a:r>
              <a:rPr sz="2000" dirty="0" err="1"/>
              <a:t>économique</a:t>
            </a:r>
            <a:r>
              <a:rPr sz="2000" dirty="0"/>
              <a:t>, main invisible, </a:t>
            </a:r>
            <a:r>
              <a:rPr sz="2000" dirty="0" err="1"/>
              <a:t>individualisme</a:t>
            </a:r>
            <a:endParaRPr sz="2000" dirty="0"/>
          </a:p>
          <a:p>
            <a:pPr algn="l"/>
            <a:r>
              <a:rPr sz="2000" dirty="0"/>
              <a:t>• </a:t>
            </a:r>
            <a:r>
              <a:rPr sz="2000" dirty="0" err="1"/>
              <a:t>Contexte</a:t>
            </a:r>
            <a:r>
              <a:rPr sz="2000" dirty="0"/>
              <a:t> </a:t>
            </a:r>
            <a:r>
              <a:rPr sz="2000" dirty="0" err="1"/>
              <a:t>historique</a:t>
            </a:r>
            <a:r>
              <a:rPr sz="2000" dirty="0"/>
              <a:t> : </a:t>
            </a:r>
            <a:r>
              <a:rPr sz="2000" dirty="0" err="1"/>
              <a:t>Révolution</a:t>
            </a:r>
            <a:r>
              <a:rPr sz="2000" dirty="0"/>
              <a:t> </a:t>
            </a:r>
            <a:r>
              <a:rPr sz="2000" dirty="0" err="1"/>
              <a:t>industrielle</a:t>
            </a:r>
            <a:r>
              <a:rPr sz="2000" dirty="0"/>
              <a:t> et expansion du </a:t>
            </a:r>
            <a:r>
              <a:rPr sz="2000" dirty="0" err="1"/>
              <a:t>marché</a:t>
            </a:r>
            <a:endParaRPr sz="2000" dirty="0"/>
          </a:p>
          <a:p>
            <a:pPr algn="l"/>
            <a:r>
              <a:rPr sz="2000" dirty="0"/>
              <a:t>• Impact : Influence sur le </a:t>
            </a:r>
            <a:r>
              <a:rPr sz="2000" dirty="0" err="1"/>
              <a:t>capitalisme</a:t>
            </a:r>
            <a:r>
              <a:rPr sz="2000" dirty="0"/>
              <a:t> et les politiques </a:t>
            </a:r>
            <a:r>
              <a:rPr sz="2000" dirty="0" err="1"/>
              <a:t>économiques</a:t>
            </a:r>
            <a:r>
              <a:rPr sz="2000" dirty="0"/>
              <a:t> </a:t>
            </a:r>
            <a:r>
              <a:rPr sz="2000" dirty="0" err="1"/>
              <a:t>libérales</a:t>
            </a:r>
            <a:endParaRP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E62EF-1140-0CCC-9ADE-9EF51D491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DE267-F0B7-ABAA-277E-9868EEAC3F71}"/>
              </a:ext>
            </a:extLst>
          </p:cNvPr>
          <p:cNvSpPr>
            <a:spLocks noGrp="1"/>
          </p:cNvSpPr>
          <p:nvPr>
            <p:ph type="title"/>
          </p:nvPr>
        </p:nvSpPr>
        <p:spPr>
          <a:xfrm>
            <a:off x="1536088" y="0"/>
            <a:ext cx="6571343" cy="1049235"/>
          </a:xfrm>
        </p:spPr>
        <p:txBody>
          <a:bodyPr/>
          <a:lstStyle/>
          <a:p>
            <a:r>
              <a:rPr dirty="0"/>
              <a:t>Jean-Baptiste Say – La </a:t>
            </a:r>
            <a:r>
              <a:rPr dirty="0" err="1"/>
              <a:t>loi</a:t>
            </a:r>
            <a:r>
              <a:rPr dirty="0"/>
              <a:t> des </a:t>
            </a:r>
            <a:r>
              <a:rPr dirty="0" err="1"/>
              <a:t>débouchés</a:t>
            </a:r>
            <a:endParaRPr dirty="0"/>
          </a:p>
        </p:txBody>
      </p:sp>
      <p:sp>
        <p:nvSpPr>
          <p:cNvPr id="3" name="Content Placeholder 2">
            <a:extLst>
              <a:ext uri="{FF2B5EF4-FFF2-40B4-BE49-F238E27FC236}">
                <a16:creationId xmlns:a16="http://schemas.microsoft.com/office/drawing/2014/main" id="{25DFCECB-EDFE-F0F2-3F99-2E20A1317E8C}"/>
              </a:ext>
            </a:extLst>
          </p:cNvPr>
          <p:cNvSpPr>
            <a:spLocks noGrp="1"/>
          </p:cNvSpPr>
          <p:nvPr>
            <p:ph idx="1"/>
          </p:nvPr>
        </p:nvSpPr>
        <p:spPr>
          <a:xfrm>
            <a:off x="224803" y="1049235"/>
            <a:ext cx="8919197" cy="4940585"/>
          </a:xfrm>
        </p:spPr>
        <p:txBody>
          <a:bodyPr>
            <a:normAutofit/>
          </a:bodyPr>
          <a:lstStyle/>
          <a:p>
            <a:r>
              <a:rPr lang="fr-FR" b="1" dirty="0"/>
              <a:t>6. L’importance des échanges internationaux</a:t>
            </a:r>
          </a:p>
          <a:p>
            <a:r>
              <a:rPr lang="fr-FR" b="1" dirty="0"/>
              <a:t>Idée clé :</a:t>
            </a:r>
          </a:p>
          <a:p>
            <a:r>
              <a:rPr lang="fr-FR" dirty="0"/>
              <a:t>Say plaide pour le </a:t>
            </a:r>
            <a:r>
              <a:rPr lang="fr-FR" b="1" dirty="0"/>
              <a:t>libre-échange</a:t>
            </a:r>
            <a:r>
              <a:rPr lang="fr-FR" dirty="0"/>
              <a:t>, affirmant qu’il permet aux pays de se spécialiser dans les domaines où ils sont les plus compétitifs. Cela augmente la productivité globale et enrichit les nations.</a:t>
            </a:r>
          </a:p>
          <a:p>
            <a:r>
              <a:rPr lang="fr-FR" b="1" dirty="0"/>
              <a:t>Exemples pratiques :</a:t>
            </a:r>
          </a:p>
          <a:p>
            <a:pPr>
              <a:buFont typeface="Arial" panose="020B0604020202020204" pitchFamily="34" charset="0"/>
              <a:buChar char="•"/>
            </a:pPr>
            <a:r>
              <a:rPr lang="fr-FR" b="1" dirty="0"/>
              <a:t>Algérie et exportation d’énergie</a:t>
            </a:r>
            <a:r>
              <a:rPr lang="fr-FR" dirty="0"/>
              <a:t> : L’Algérie se spécialise dans l’exportation de gaz naturel vers l’Europe et importe des machines ou des technologies qu’elle ne produit pas localement.</a:t>
            </a:r>
          </a:p>
          <a:p>
            <a:pPr>
              <a:buFont typeface="Arial" panose="020B0604020202020204" pitchFamily="34" charset="0"/>
              <a:buChar char="•"/>
            </a:pPr>
            <a:r>
              <a:rPr lang="fr-FR" b="1" dirty="0"/>
              <a:t>Commerce textile en Asie</a:t>
            </a:r>
            <a:r>
              <a:rPr lang="fr-FR" dirty="0"/>
              <a:t> : Des pays comme le Bangladesh exportent des vêtements à faible coût, tandis qu’ils importent des équipements </a:t>
            </a:r>
            <a:r>
              <a:rPr lang="fr-FR" dirty="0" err="1"/>
              <a:t>technologiqu</a:t>
            </a:r>
            <a:endParaRPr lang="fr-FR"/>
          </a:p>
          <a:p>
            <a:pPr algn="just"/>
            <a:endParaRPr lang="fr-FR" sz="2000" dirty="0"/>
          </a:p>
        </p:txBody>
      </p:sp>
    </p:spTree>
    <p:extLst>
      <p:ext uri="{BB962C8B-B14F-4D97-AF65-F5344CB8AC3E}">
        <p14:creationId xmlns:p14="http://schemas.microsoft.com/office/powerpoint/2010/main" val="3793847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Thomas Malthus – La théorie de la population</a:t>
            </a:r>
          </a:p>
        </p:txBody>
      </p:sp>
      <p:sp>
        <p:nvSpPr>
          <p:cNvPr id="3" name="Content Placeholder 2"/>
          <p:cNvSpPr>
            <a:spLocks noGrp="1"/>
          </p:cNvSpPr>
          <p:nvPr>
            <p:ph idx="1"/>
          </p:nvPr>
        </p:nvSpPr>
        <p:spPr/>
        <p:txBody>
          <a:bodyPr/>
          <a:lstStyle/>
          <a:p>
            <a:pPr algn="l"/>
            <a:r>
              <a:rPr sz="2000" dirty="0"/>
              <a:t>• </a:t>
            </a:r>
            <a:r>
              <a:rPr sz="2000" dirty="0" err="1"/>
              <a:t>Ouvrage</a:t>
            </a:r>
            <a:r>
              <a:rPr sz="2000" dirty="0"/>
              <a:t> : 'Essai sur le </a:t>
            </a:r>
            <a:r>
              <a:rPr sz="2000" dirty="0" err="1"/>
              <a:t>principe</a:t>
            </a:r>
            <a:r>
              <a:rPr sz="2000" dirty="0"/>
              <a:t> de population' (1798)</a:t>
            </a:r>
          </a:p>
          <a:p>
            <a:pPr algn="l"/>
            <a:r>
              <a:rPr sz="2000" dirty="0"/>
              <a:t>• Concept : Population croissant plus </a:t>
            </a:r>
            <a:r>
              <a:rPr sz="2000" dirty="0" err="1"/>
              <a:t>vite</a:t>
            </a:r>
            <a:r>
              <a:rPr sz="2000" dirty="0"/>
              <a:t> que les </a:t>
            </a:r>
            <a:r>
              <a:rPr sz="2000" dirty="0" err="1"/>
              <a:t>ressources</a:t>
            </a:r>
            <a:endParaRPr sz="2000" dirty="0"/>
          </a:p>
          <a:p>
            <a:pPr algn="l"/>
            <a:r>
              <a:rPr sz="2000" dirty="0"/>
              <a:t>• </a:t>
            </a:r>
            <a:r>
              <a:rPr sz="2000" dirty="0" err="1"/>
              <a:t>Exemple</a:t>
            </a:r>
            <a:r>
              <a:rPr sz="2000" dirty="0"/>
              <a:t> : </a:t>
            </a:r>
            <a:r>
              <a:rPr sz="2000" dirty="0" err="1"/>
              <a:t>Prévisions</a:t>
            </a:r>
            <a:r>
              <a:rPr sz="2000" dirty="0"/>
              <a:t> de </a:t>
            </a:r>
            <a:r>
              <a:rPr sz="2000" dirty="0" err="1"/>
              <a:t>pauvreté</a:t>
            </a:r>
            <a:r>
              <a:rPr sz="2000" dirty="0"/>
              <a:t> </a:t>
            </a:r>
            <a:r>
              <a:rPr sz="2000" dirty="0" err="1"/>
              <a:t>si</a:t>
            </a:r>
            <a:r>
              <a:rPr sz="2000" dirty="0"/>
              <a:t> </a:t>
            </a:r>
            <a:r>
              <a:rPr sz="2000" dirty="0" err="1"/>
              <a:t>croissance</a:t>
            </a:r>
            <a:r>
              <a:rPr sz="2000" dirty="0"/>
              <a:t> </a:t>
            </a:r>
            <a:r>
              <a:rPr sz="2000" dirty="0" err="1"/>
              <a:t>démographique</a:t>
            </a:r>
            <a:r>
              <a:rPr sz="2000" dirty="0"/>
              <a:t> non contrôlée</a:t>
            </a:r>
          </a:p>
          <a:p>
            <a:pPr algn="l"/>
            <a:r>
              <a:rPr sz="2000" dirty="0"/>
              <a:t>• </a:t>
            </a:r>
            <a:r>
              <a:rPr sz="2000" dirty="0" err="1"/>
              <a:t>Limite</a:t>
            </a:r>
            <a:r>
              <a:rPr sz="2000" dirty="0"/>
              <a:t> : Trop </a:t>
            </a:r>
            <a:r>
              <a:rPr sz="2000" dirty="0" err="1"/>
              <a:t>pessimiste</a:t>
            </a:r>
            <a:r>
              <a:rPr sz="2000" dirty="0"/>
              <a:t>, </a:t>
            </a:r>
            <a:r>
              <a:rPr sz="2000" dirty="0" err="1"/>
              <a:t>ignorait</a:t>
            </a:r>
            <a:r>
              <a:rPr sz="2000" dirty="0"/>
              <a:t> le </a:t>
            </a:r>
            <a:r>
              <a:rPr sz="2000" dirty="0" err="1"/>
              <a:t>progrès</a:t>
            </a:r>
            <a:r>
              <a:rPr sz="2000" dirty="0"/>
              <a:t> </a:t>
            </a:r>
            <a:r>
              <a:rPr sz="2000" dirty="0" err="1"/>
              <a:t>technologique</a:t>
            </a:r>
            <a:endParaRPr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John Stuart Mill – Économie et justice sociale</a:t>
            </a:r>
          </a:p>
        </p:txBody>
      </p:sp>
      <p:sp>
        <p:nvSpPr>
          <p:cNvPr id="3" name="Content Placeholder 2"/>
          <p:cNvSpPr>
            <a:spLocks noGrp="1"/>
          </p:cNvSpPr>
          <p:nvPr>
            <p:ph idx="1"/>
          </p:nvPr>
        </p:nvSpPr>
        <p:spPr/>
        <p:txBody>
          <a:bodyPr/>
          <a:lstStyle/>
          <a:p>
            <a:pPr algn="l"/>
            <a:r>
              <a:rPr sz="2000"/>
              <a:t>• Ouvrage : 'Principes d’économie politique' (1848)</a:t>
            </a:r>
          </a:p>
          <a:p>
            <a:pPr algn="l"/>
            <a:r>
              <a:rPr sz="2000"/>
              <a:t>• Concepts : Production vs distribution, bien-être social</a:t>
            </a:r>
          </a:p>
          <a:p>
            <a:pPr algn="l"/>
            <a:r>
              <a:rPr sz="2000"/>
              <a:t>• Exemple : Soutien aux réformes sociales pour équité</a:t>
            </a:r>
          </a:p>
          <a:p>
            <a:pPr algn="l"/>
            <a:r>
              <a:rPr sz="2000"/>
              <a:t>• Limite : Manque de solutions concrètes pour la redistribution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Alfred Marshall – Transition vers l’École néoclassique</a:t>
            </a:r>
          </a:p>
        </p:txBody>
      </p:sp>
      <p:sp>
        <p:nvSpPr>
          <p:cNvPr id="3" name="Content Placeholder 2"/>
          <p:cNvSpPr>
            <a:spLocks noGrp="1"/>
          </p:cNvSpPr>
          <p:nvPr>
            <p:ph idx="1"/>
          </p:nvPr>
        </p:nvSpPr>
        <p:spPr/>
        <p:txBody>
          <a:bodyPr/>
          <a:lstStyle/>
          <a:p>
            <a:pPr algn="l"/>
            <a:r>
              <a:rPr sz="2000"/>
              <a:t>• Ouvrage : 'Principes d’économie' (1890)</a:t>
            </a:r>
          </a:p>
          <a:p>
            <a:pPr algn="l"/>
            <a:r>
              <a:rPr sz="2000"/>
              <a:t>• Concepts : Offre, demande, élasticité</a:t>
            </a:r>
          </a:p>
          <a:p>
            <a:pPr algn="l"/>
            <a:r>
              <a:rPr sz="2000"/>
              <a:t>• Exemple : Courbes d'offre et de demande</a:t>
            </a:r>
          </a:p>
          <a:p>
            <a:pPr algn="l"/>
            <a:r>
              <a:rPr sz="2000"/>
              <a:t>• Limite : Début du passage vers la théorie néoclassique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Critiques et limites de l’École classique</a:t>
            </a:r>
          </a:p>
        </p:txBody>
      </p:sp>
      <p:sp>
        <p:nvSpPr>
          <p:cNvPr id="3" name="Content Placeholder 2"/>
          <p:cNvSpPr>
            <a:spLocks noGrp="1"/>
          </p:cNvSpPr>
          <p:nvPr>
            <p:ph idx="1"/>
          </p:nvPr>
        </p:nvSpPr>
        <p:spPr/>
        <p:txBody>
          <a:bodyPr/>
          <a:lstStyle/>
          <a:p>
            <a:pPr algn="l"/>
            <a:r>
              <a:rPr sz="2000"/>
              <a:t>• Critiques : Simplification des comportements, néglige les crises</a:t>
            </a:r>
          </a:p>
          <a:p>
            <a:pPr algn="l"/>
            <a:r>
              <a:rPr sz="2000"/>
              <a:t>• Exemples : Marx (répartition), Keynes (demande)</a:t>
            </a:r>
          </a:p>
          <a:p>
            <a:pPr algn="l"/>
            <a:r>
              <a:rPr sz="2000"/>
              <a:t>• Conséquence : Développement d'autres écoles économiques (marxisme, keynésianisme)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 et héritage de l’École classique</a:t>
            </a:r>
          </a:p>
        </p:txBody>
      </p:sp>
      <p:sp>
        <p:nvSpPr>
          <p:cNvPr id="3" name="Content Placeholder 2"/>
          <p:cNvSpPr>
            <a:spLocks noGrp="1"/>
          </p:cNvSpPr>
          <p:nvPr>
            <p:ph idx="1"/>
          </p:nvPr>
        </p:nvSpPr>
        <p:spPr/>
        <p:txBody>
          <a:bodyPr/>
          <a:lstStyle/>
          <a:p>
            <a:pPr algn="l"/>
            <a:r>
              <a:rPr sz="2000"/>
              <a:t>• Synthèse : Base pour l'économie moderne</a:t>
            </a:r>
          </a:p>
          <a:p>
            <a:pPr algn="l"/>
            <a:r>
              <a:rPr sz="2000"/>
              <a:t>• Héritage : Fondations du capitalisme et des politiques de marché</a:t>
            </a:r>
          </a:p>
          <a:p>
            <a:pPr algn="l"/>
            <a:r>
              <a:rPr sz="2000"/>
              <a:t>• Discussion : La pertinence des théories classiques aujourd’hui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125E0-7E03-51A4-DF2F-2154039611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91297-F993-96CA-9B72-0D4B00693571}"/>
              </a:ext>
            </a:extLst>
          </p:cNvPr>
          <p:cNvSpPr>
            <a:spLocks noGrp="1"/>
          </p:cNvSpPr>
          <p:nvPr>
            <p:ph type="title"/>
          </p:nvPr>
        </p:nvSpPr>
        <p:spPr>
          <a:xfrm>
            <a:off x="1443490" y="52166"/>
            <a:ext cx="6571343" cy="1049235"/>
          </a:xfrm>
        </p:spPr>
        <p:txBody>
          <a:bodyPr/>
          <a:lstStyle/>
          <a:p>
            <a:r>
              <a:rPr lang="fr-FR" b="1" dirty="0"/>
              <a:t>1. Liberté économique</a:t>
            </a:r>
          </a:p>
        </p:txBody>
      </p:sp>
      <p:sp>
        <p:nvSpPr>
          <p:cNvPr id="3" name="Content Placeholder 2">
            <a:extLst>
              <a:ext uri="{FF2B5EF4-FFF2-40B4-BE49-F238E27FC236}">
                <a16:creationId xmlns:a16="http://schemas.microsoft.com/office/drawing/2014/main" id="{4A02E47D-341F-DCF5-4692-49ECF99D873D}"/>
              </a:ext>
            </a:extLst>
          </p:cNvPr>
          <p:cNvSpPr>
            <a:spLocks noGrp="1"/>
          </p:cNvSpPr>
          <p:nvPr>
            <p:ph idx="1"/>
          </p:nvPr>
        </p:nvSpPr>
        <p:spPr>
          <a:xfrm>
            <a:off x="289367" y="486137"/>
            <a:ext cx="8704162" cy="5347504"/>
          </a:xfrm>
        </p:spPr>
        <p:txBody>
          <a:bodyPr>
            <a:normAutofit/>
          </a:bodyPr>
          <a:lstStyle/>
          <a:p>
            <a:pPr algn="just"/>
            <a:r>
              <a:rPr lang="fr-FR" sz="2400" b="1" dirty="0"/>
              <a:t>Définition</a:t>
            </a:r>
            <a:r>
              <a:rPr lang="fr-FR" sz="2400" dirty="0"/>
              <a:t> : La liberté économique fait référence à l'idée que les individus doivent être libres de produire, d’échanger et de consommer selon leurs propres choix, sans restrictions excessives de l'État. Dans cette perspective, les gouvernements doivent limiter leur intervention dans l’économie pour permettre aux forces du marché de s’exprimer pleinement.</a:t>
            </a:r>
          </a:p>
          <a:p>
            <a:pPr algn="just">
              <a:buFont typeface="Arial" panose="020B0604020202020204" pitchFamily="34" charset="0"/>
              <a:buChar char="•"/>
            </a:pPr>
            <a:r>
              <a:rPr lang="fr-FR" b="1" dirty="0"/>
              <a:t>Exemple</a:t>
            </a:r>
            <a:r>
              <a:rPr lang="fr-FR" dirty="0"/>
              <a:t> : Dans une économie où la liberté économique est respectée, les entreprises sont libres de fixer leurs prix, d’employer du personnel et de s’étendre selon les opportunités de marché, tant qu’elles respectent les lois de base (comme celles contre le monopole ou la fraude).</a:t>
            </a:r>
          </a:p>
        </p:txBody>
      </p:sp>
    </p:spTree>
    <p:extLst>
      <p:ext uri="{BB962C8B-B14F-4D97-AF65-F5344CB8AC3E}">
        <p14:creationId xmlns:p14="http://schemas.microsoft.com/office/powerpoint/2010/main" val="256274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413BA-8ABC-940F-51C2-47C5F65AC384}"/>
              </a:ext>
            </a:extLst>
          </p:cNvPr>
          <p:cNvSpPr>
            <a:spLocks noGrp="1"/>
          </p:cNvSpPr>
          <p:nvPr>
            <p:ph type="title"/>
          </p:nvPr>
        </p:nvSpPr>
        <p:spPr>
          <a:xfrm>
            <a:off x="1860180" y="52166"/>
            <a:ext cx="6571343" cy="1049235"/>
          </a:xfrm>
        </p:spPr>
        <p:txBody>
          <a:bodyPr/>
          <a:lstStyle/>
          <a:p>
            <a:pPr algn="ctr"/>
            <a:r>
              <a:rPr lang="fr-FR" b="1" dirty="0"/>
              <a:t>2. Main invisible</a:t>
            </a:r>
            <a:br>
              <a:rPr lang="fr-FR" b="1" dirty="0"/>
            </a:br>
            <a:endParaRPr lang="fr-FR" dirty="0"/>
          </a:p>
        </p:txBody>
      </p:sp>
      <p:sp>
        <p:nvSpPr>
          <p:cNvPr id="3" name="Content Placeholder 2">
            <a:extLst>
              <a:ext uri="{FF2B5EF4-FFF2-40B4-BE49-F238E27FC236}">
                <a16:creationId xmlns:a16="http://schemas.microsoft.com/office/drawing/2014/main" id="{0DFF09A8-CEFF-66A9-8FC6-EB9A26C0FECB}"/>
              </a:ext>
            </a:extLst>
          </p:cNvPr>
          <p:cNvSpPr>
            <a:spLocks noGrp="1"/>
          </p:cNvSpPr>
          <p:nvPr>
            <p:ph idx="1"/>
          </p:nvPr>
        </p:nvSpPr>
        <p:spPr>
          <a:xfrm>
            <a:off x="0" y="902825"/>
            <a:ext cx="9143999" cy="5150734"/>
          </a:xfrm>
        </p:spPr>
        <p:txBody>
          <a:bodyPr>
            <a:normAutofit lnSpcReduction="10000"/>
          </a:bodyPr>
          <a:lstStyle/>
          <a:p>
            <a:pPr algn="just">
              <a:buFont typeface="Arial" panose="020B0604020202020204" pitchFamily="34" charset="0"/>
              <a:buChar char="•"/>
            </a:pPr>
            <a:r>
              <a:rPr lang="fr-FR" sz="2400" b="1" dirty="0"/>
              <a:t>Définition</a:t>
            </a:r>
            <a:r>
              <a:rPr lang="fr-FR" sz="2400" dirty="0"/>
              <a:t> : décrit le mécanisme par lequel les actions individuelles, bien qu’orientées par un intérêt personnel, contribuent involontairement au bien-être général et à la prospérité économique. </a:t>
            </a:r>
          </a:p>
          <a:p>
            <a:pPr algn="just">
              <a:buFont typeface="Arial" panose="020B0604020202020204" pitchFamily="34" charset="0"/>
              <a:buChar char="•"/>
            </a:pPr>
            <a:r>
              <a:rPr lang="fr-FR" sz="2400" b="1" dirty="0"/>
              <a:t>Fonctionnement</a:t>
            </a:r>
            <a:r>
              <a:rPr lang="fr-FR" sz="2400" dirty="0"/>
              <a:t> : La "main invisible" fonctionne dans un marché libre où les individus, en recherchant des bénéfices personnels, répondent aux besoins de la société. </a:t>
            </a:r>
          </a:p>
          <a:p>
            <a:pPr algn="just">
              <a:buFont typeface="Arial" panose="020B0604020202020204" pitchFamily="34" charset="0"/>
              <a:buChar char="•"/>
            </a:pPr>
            <a:r>
              <a:rPr lang="fr-FR" sz="2400" b="1" dirty="0"/>
              <a:t>Limites</a:t>
            </a:r>
            <a:r>
              <a:rPr lang="fr-FR" sz="2400" dirty="0"/>
              <a:t> : Le concept suppose que le marché est suffisamment concurrentiel pour équilibrer les intérêts individuels. Toutefois, en cas de défaillances du marché (comme les monopoles ou les externalités négatives), ce mécanisme ne fonctionne pas efficacement, et une intervention de l'État peut être nécessaire</a:t>
            </a:r>
            <a:r>
              <a:rPr lang="fr-FR" dirty="0"/>
              <a:t>.</a:t>
            </a:r>
          </a:p>
          <a:p>
            <a:pPr algn="just"/>
            <a:endParaRPr lang="fr-FR" dirty="0"/>
          </a:p>
        </p:txBody>
      </p:sp>
    </p:spTree>
    <p:extLst>
      <p:ext uri="{BB962C8B-B14F-4D97-AF65-F5344CB8AC3E}">
        <p14:creationId xmlns:p14="http://schemas.microsoft.com/office/powerpoint/2010/main" val="1319863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90C18-A009-D12C-8480-5F20FCF30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74F54-AEC0-9F4A-0D4A-1A7F942BC964}"/>
              </a:ext>
            </a:extLst>
          </p:cNvPr>
          <p:cNvSpPr>
            <a:spLocks noGrp="1"/>
          </p:cNvSpPr>
          <p:nvPr>
            <p:ph type="title"/>
          </p:nvPr>
        </p:nvSpPr>
        <p:spPr>
          <a:xfrm>
            <a:off x="1860180" y="52166"/>
            <a:ext cx="6571343" cy="1049235"/>
          </a:xfrm>
        </p:spPr>
        <p:txBody>
          <a:bodyPr>
            <a:normAutofit fontScale="90000"/>
          </a:bodyPr>
          <a:lstStyle/>
          <a:p>
            <a:pPr algn="ctr"/>
            <a:r>
              <a:rPr lang="fr-FR" b="1" dirty="0"/>
              <a:t>3. Individualisme</a:t>
            </a:r>
            <a:br>
              <a:rPr lang="fr-FR" b="1" dirty="0"/>
            </a:br>
            <a:br>
              <a:rPr lang="fr-FR" b="1" dirty="0"/>
            </a:br>
            <a:endParaRPr lang="fr-FR" dirty="0"/>
          </a:p>
        </p:txBody>
      </p:sp>
      <p:sp>
        <p:nvSpPr>
          <p:cNvPr id="3" name="Content Placeholder 2">
            <a:extLst>
              <a:ext uri="{FF2B5EF4-FFF2-40B4-BE49-F238E27FC236}">
                <a16:creationId xmlns:a16="http://schemas.microsoft.com/office/drawing/2014/main" id="{42A2A34D-8B7F-E3CA-0BE5-0A845E3B1D32}"/>
              </a:ext>
            </a:extLst>
          </p:cNvPr>
          <p:cNvSpPr>
            <a:spLocks noGrp="1"/>
          </p:cNvSpPr>
          <p:nvPr>
            <p:ph idx="1"/>
          </p:nvPr>
        </p:nvSpPr>
        <p:spPr>
          <a:xfrm>
            <a:off x="1" y="416689"/>
            <a:ext cx="9143999" cy="5416951"/>
          </a:xfrm>
        </p:spPr>
        <p:txBody>
          <a:bodyPr>
            <a:normAutofit fontScale="92500" lnSpcReduction="20000"/>
          </a:bodyPr>
          <a:lstStyle/>
          <a:p>
            <a:pPr algn="just">
              <a:buFont typeface="Arial" panose="020B0604020202020204" pitchFamily="34" charset="0"/>
              <a:buChar char="•"/>
            </a:pPr>
            <a:r>
              <a:rPr lang="fr-FR" sz="2400" b="1" dirty="0"/>
              <a:t>Définition</a:t>
            </a:r>
            <a:r>
              <a:rPr lang="fr-FR" sz="2400" dirty="0"/>
              <a:t> : L’individualisme est le principe selon lequel chaque individu agit selon son propre intérêt, sans obligation morale ou sociale de promouvoir directement le bien-être collectif. Selon cette perspective, les individus sont rationnels et capables de prendre les meilleures décisions pour eux-mêmes.</a:t>
            </a:r>
          </a:p>
          <a:p>
            <a:pPr algn="just">
              <a:buFont typeface="Arial" panose="020B0604020202020204" pitchFamily="34" charset="0"/>
              <a:buChar char="•"/>
            </a:pPr>
            <a:r>
              <a:rPr lang="fr-FR" sz="2400" b="1" dirty="0"/>
              <a:t>Implication économique</a:t>
            </a:r>
            <a:r>
              <a:rPr lang="fr-FR" sz="2400" dirty="0"/>
              <a:t> : Dans l’individualisme économique, chaque personne est motivée par son propre succès, mais en poursuivant cet objectif, elle contribue indirectement au bon fonctionnement de l'économie. Par exemple, un entrepreneur cherche à maximiser ses profits, mais pour y parvenir, il doit offrir des produits de qualité à un prix compétitif, créant ainsi de la valeur pour la société.</a:t>
            </a:r>
          </a:p>
          <a:p>
            <a:pPr algn="just">
              <a:buFont typeface="Arial" panose="020B0604020202020204" pitchFamily="34" charset="0"/>
              <a:buChar char="•"/>
            </a:pPr>
            <a:r>
              <a:rPr lang="fr-FR" sz="2400" b="1" dirty="0"/>
              <a:t>Critiques</a:t>
            </a:r>
            <a:r>
              <a:rPr lang="fr-FR" sz="2400" dirty="0"/>
              <a:t> : Bien que l’individualisme soit un pilier des théories classiques, certains économistes soulignent qu'il peut aussi mener à des inégalités et à un manque de coopération dans les situations où l'intérêt collectif doit primer.</a:t>
            </a:r>
          </a:p>
          <a:p>
            <a:pPr algn="just"/>
            <a:endParaRPr lang="fr-FR" dirty="0"/>
          </a:p>
        </p:txBody>
      </p:sp>
    </p:spTree>
    <p:extLst>
      <p:ext uri="{BB962C8B-B14F-4D97-AF65-F5344CB8AC3E}">
        <p14:creationId xmlns:p14="http://schemas.microsoft.com/office/powerpoint/2010/main" val="856280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Adam Smith – La richesse des nations</a:t>
            </a:r>
          </a:p>
        </p:txBody>
      </p:sp>
      <p:sp>
        <p:nvSpPr>
          <p:cNvPr id="3" name="Content Placeholder 2"/>
          <p:cNvSpPr>
            <a:spLocks noGrp="1"/>
          </p:cNvSpPr>
          <p:nvPr>
            <p:ph idx="1"/>
          </p:nvPr>
        </p:nvSpPr>
        <p:spPr/>
        <p:txBody>
          <a:bodyPr/>
          <a:lstStyle/>
          <a:p>
            <a:pPr algn="l"/>
            <a:r>
              <a:rPr sz="2000"/>
              <a:t>• Ouvrage : 'La Richesse des Nations' (1776)</a:t>
            </a:r>
          </a:p>
          <a:p>
            <a:pPr algn="l"/>
            <a:r>
              <a:rPr sz="2000"/>
              <a:t>• Concepts : Division du travail, main invisible</a:t>
            </a:r>
          </a:p>
          <a:p>
            <a:pPr algn="l"/>
            <a:r>
              <a:rPr sz="2000"/>
              <a:t>• Exemple : La production de l'épingle (gain d'efficacité)</a:t>
            </a:r>
          </a:p>
          <a:p>
            <a:pPr algn="l"/>
            <a:r>
              <a:rPr sz="2000"/>
              <a:t>• Limite : Néglige les inégalités et aspects environnementaux</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David Ricardo – Théorie de la valeur et des avantages comparatifs</a:t>
            </a:r>
          </a:p>
        </p:txBody>
      </p:sp>
      <p:sp>
        <p:nvSpPr>
          <p:cNvPr id="3" name="Content Placeholder 2"/>
          <p:cNvSpPr>
            <a:spLocks noGrp="1"/>
          </p:cNvSpPr>
          <p:nvPr>
            <p:ph idx="1"/>
          </p:nvPr>
        </p:nvSpPr>
        <p:spPr/>
        <p:txBody>
          <a:bodyPr/>
          <a:lstStyle/>
          <a:p>
            <a:pPr algn="l"/>
            <a:r>
              <a:rPr sz="2000"/>
              <a:t>• Ouvrage : 'Principes de l’économie politique et de l’impôt' (1817)</a:t>
            </a:r>
          </a:p>
          <a:p>
            <a:pPr algn="l"/>
            <a:r>
              <a:rPr sz="2000"/>
              <a:t>• Concepts : Valeur-travail, loi des rendements décroissants</a:t>
            </a:r>
          </a:p>
          <a:p>
            <a:pPr algn="l"/>
            <a:r>
              <a:rPr sz="2000"/>
              <a:t>• Exemple : Portugal et Angleterre (vin et textile)</a:t>
            </a:r>
          </a:p>
          <a:p>
            <a:pPr algn="l"/>
            <a:r>
              <a:rPr sz="2000"/>
              <a:t>• Limite : Simplifie la spécialisation internationale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2C8D7-89E8-9808-7A0D-320915FAB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35E45A-34B1-ECA7-2BE8-16C0A88C7D26}"/>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449A9563-A1EF-9594-F5A1-DF131D91BF26}"/>
              </a:ext>
            </a:extLst>
          </p:cNvPr>
          <p:cNvSpPr>
            <a:spLocks noGrp="1"/>
          </p:cNvSpPr>
          <p:nvPr>
            <p:ph idx="1"/>
          </p:nvPr>
        </p:nvSpPr>
        <p:spPr>
          <a:xfrm>
            <a:off x="405114" y="1828800"/>
            <a:ext cx="8333771" cy="4282633"/>
          </a:xfrm>
        </p:spPr>
        <p:txBody>
          <a:bodyPr>
            <a:normAutofit fontScale="92500" lnSpcReduction="10000"/>
          </a:bodyPr>
          <a:lstStyle/>
          <a:p>
            <a:r>
              <a:rPr lang="fr-FR" b="1" dirty="0"/>
              <a:t>1. La théorie de la valeur travail</a:t>
            </a:r>
          </a:p>
          <a:p>
            <a:r>
              <a:rPr lang="fr-FR" dirty="0"/>
              <a:t>Ricardo soutenait que </a:t>
            </a:r>
            <a:r>
              <a:rPr lang="fr-FR" b="1" dirty="0"/>
              <a:t>la valeur d’un bien dépend du travail nécessaire pour le produire</a:t>
            </a:r>
            <a:r>
              <a:rPr lang="fr-FR" dirty="0"/>
              <a:t>. Cette théorie, issue de la pensée d'Adam Smith, est centrale dans sa vision de l'économie.</a:t>
            </a:r>
          </a:p>
          <a:p>
            <a:r>
              <a:rPr lang="fr-FR" b="1" dirty="0"/>
              <a:t>Exemples pratiques :</a:t>
            </a:r>
          </a:p>
          <a:p>
            <a:pPr>
              <a:buFont typeface="Arial" panose="020B0604020202020204" pitchFamily="34" charset="0"/>
              <a:buChar char="•"/>
            </a:pPr>
            <a:r>
              <a:rPr lang="fr-FR" b="1" dirty="0"/>
              <a:t>Production de blé</a:t>
            </a:r>
            <a:r>
              <a:rPr lang="fr-FR" dirty="0"/>
              <a:t> : Si produire un sac de blé nécessite 10 heures de travail et qu’un autre produit, comme un vêtement, demande 5 heures de travail, alors le blé vaudra deux fois plus que le vêtement.</a:t>
            </a:r>
          </a:p>
          <a:p>
            <a:pPr>
              <a:buFont typeface="Arial" panose="020B0604020202020204" pitchFamily="34" charset="0"/>
              <a:buChar char="•"/>
            </a:pPr>
            <a:r>
              <a:rPr lang="fr-FR" dirty="0"/>
              <a:t>Ricardo distingue la valeur </a:t>
            </a:r>
            <a:r>
              <a:rPr lang="fr-FR" b="1" dirty="0"/>
              <a:t>d’échange</a:t>
            </a:r>
            <a:r>
              <a:rPr lang="fr-FR" dirty="0"/>
              <a:t> (ce qu’un bien peut être échangé contre d'autres biens) de la valeur </a:t>
            </a:r>
            <a:r>
              <a:rPr lang="fr-FR" b="1" dirty="0"/>
              <a:t>d’usage</a:t>
            </a:r>
            <a:r>
              <a:rPr lang="fr-FR" dirty="0"/>
              <a:t> (l'utilité d'un bien). Par exemple, bien que l'eau ait une grande utilité, elle a souvent une faible valeur d'échange.</a:t>
            </a:r>
          </a:p>
        </p:txBody>
      </p:sp>
    </p:spTree>
    <p:extLst>
      <p:ext uri="{BB962C8B-B14F-4D97-AF65-F5344CB8AC3E}">
        <p14:creationId xmlns:p14="http://schemas.microsoft.com/office/powerpoint/2010/main" val="228481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48919-2EFD-D708-6E70-6E31EF476A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9E797-6700-C72C-7D3A-F627D75EB06D}"/>
              </a:ext>
            </a:extLst>
          </p:cNvPr>
          <p:cNvSpPr>
            <a:spLocks noGrp="1"/>
          </p:cNvSpPr>
          <p:nvPr>
            <p:ph type="title"/>
          </p:nvPr>
        </p:nvSpPr>
        <p:spPr>
          <a:xfrm>
            <a:off x="1570812" y="75315"/>
            <a:ext cx="6571343" cy="1049235"/>
          </a:xfrm>
        </p:spPr>
        <p:txBody>
          <a:bodyPr>
            <a:normAutofit fontScale="90000"/>
          </a:bodyPr>
          <a:lstStyle/>
          <a:p>
            <a:r>
              <a:rPr dirty="0"/>
              <a:t>David Ricardo – </a:t>
            </a:r>
            <a:r>
              <a:rPr dirty="0" err="1"/>
              <a:t>Théorie</a:t>
            </a:r>
            <a:r>
              <a:rPr dirty="0"/>
              <a:t> de la </a:t>
            </a:r>
            <a:r>
              <a:rPr dirty="0" err="1"/>
              <a:t>valeur</a:t>
            </a:r>
            <a:r>
              <a:rPr dirty="0"/>
              <a:t> et des </a:t>
            </a:r>
            <a:r>
              <a:rPr dirty="0" err="1"/>
              <a:t>avantages</a:t>
            </a:r>
            <a:r>
              <a:rPr dirty="0"/>
              <a:t> </a:t>
            </a:r>
            <a:r>
              <a:rPr dirty="0" err="1"/>
              <a:t>comparatifs</a:t>
            </a:r>
            <a:endParaRPr dirty="0"/>
          </a:p>
        </p:txBody>
      </p:sp>
      <p:sp>
        <p:nvSpPr>
          <p:cNvPr id="3" name="Content Placeholder 2">
            <a:extLst>
              <a:ext uri="{FF2B5EF4-FFF2-40B4-BE49-F238E27FC236}">
                <a16:creationId xmlns:a16="http://schemas.microsoft.com/office/drawing/2014/main" id="{84F43554-06E9-8196-729A-6C92B7F0B643}"/>
              </a:ext>
            </a:extLst>
          </p:cNvPr>
          <p:cNvSpPr>
            <a:spLocks noGrp="1"/>
          </p:cNvSpPr>
          <p:nvPr>
            <p:ph idx="1"/>
          </p:nvPr>
        </p:nvSpPr>
        <p:spPr>
          <a:xfrm>
            <a:off x="405114" y="1828800"/>
            <a:ext cx="8333771" cy="4282633"/>
          </a:xfrm>
        </p:spPr>
        <p:txBody>
          <a:bodyPr>
            <a:normAutofit fontScale="85000" lnSpcReduction="10000"/>
          </a:bodyPr>
          <a:lstStyle/>
          <a:p>
            <a:r>
              <a:rPr lang="fr-FR" sz="3300" b="1" dirty="0"/>
              <a:t>3. Les avantages comparatifs</a:t>
            </a:r>
          </a:p>
          <a:p>
            <a:r>
              <a:rPr lang="fr-FR" sz="3300" dirty="0"/>
              <a:t>C’est peut-être la contribution la plus célèbre de Ricardo, exposée dans son ouvrage </a:t>
            </a:r>
            <a:r>
              <a:rPr lang="fr-FR" sz="3300" i="1" dirty="0"/>
              <a:t>Principles of </a:t>
            </a:r>
            <a:r>
              <a:rPr lang="fr-FR" sz="3300" i="1" dirty="0" err="1"/>
              <a:t>Political</a:t>
            </a:r>
            <a:r>
              <a:rPr lang="fr-FR" sz="3300" i="1" dirty="0"/>
              <a:t> Economy and Taxation</a:t>
            </a:r>
            <a:r>
              <a:rPr lang="fr-FR" sz="3300" dirty="0"/>
              <a:t> (1817). Il démontre que même un pays moins efficace dans la production de tous les biens peut </a:t>
            </a:r>
            <a:r>
              <a:rPr lang="fr-FR" sz="3300" b="1" dirty="0"/>
              <a:t>tirer avantage du commerce international</a:t>
            </a:r>
            <a:r>
              <a:rPr lang="fr-FR" sz="3300" dirty="0"/>
              <a:t> en se spécialisant dans les biens pour lesquels il a un avantage comparatif.</a:t>
            </a:r>
          </a:p>
          <a:p>
            <a:pPr marL="0" indent="0">
              <a:buNone/>
            </a:pPr>
            <a:endParaRPr lang="fr-FR" dirty="0"/>
          </a:p>
        </p:txBody>
      </p:sp>
    </p:spTree>
    <p:extLst>
      <p:ext uri="{BB962C8B-B14F-4D97-AF65-F5344CB8AC3E}">
        <p14:creationId xmlns:p14="http://schemas.microsoft.com/office/powerpoint/2010/main" val="275703745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42</TotalTime>
  <Words>2146</Words>
  <Application>Microsoft Office PowerPoint</Application>
  <PresentationFormat>On-screen Show (4:3)</PresentationFormat>
  <Paragraphs>121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Gill Sans MT</vt:lpstr>
      <vt:lpstr>Gallery</vt:lpstr>
      <vt:lpstr>L’École classique en économie</vt:lpstr>
      <vt:lpstr>Contexte et fondements de l’École classique</vt:lpstr>
      <vt:lpstr>1. Liberté économique</vt:lpstr>
      <vt:lpstr>2. Main invisible </vt:lpstr>
      <vt:lpstr>3. Individualisme  </vt:lpstr>
      <vt:lpstr>Adam Smith – La richesse des nations</vt:lpstr>
      <vt:lpstr>David Ricardo – Théorie de la valeur et des avantages comparatifs</vt:lpstr>
      <vt:lpstr>David Ricardo – Théorie de la valeur et des avantages comparatifs</vt:lpstr>
      <vt:lpstr>David Ricardo – Théorie de la valeur et des avantages comparatifs</vt:lpstr>
      <vt:lpstr>David Ricardo – Théorie de la valeur et des avantages comparatifs</vt:lpstr>
      <vt:lpstr>David Ricardo – Théorie de la valeur et des avantages comparatifs</vt:lpstr>
      <vt:lpstr>David Ricardo – Théorie de la valeur et des avantages comparatifs</vt:lpstr>
      <vt:lpstr>David Ricardo – Théorie de la valeur et des avantages comparatifs</vt:lpstr>
      <vt:lpstr>Jean-Baptiste Say – La loi des débouchés</vt:lpstr>
      <vt:lpstr>Jean-Baptiste Say – La loi des débouchés</vt:lpstr>
      <vt:lpstr>Jean-Baptiste Say – La loi des débouchés</vt:lpstr>
      <vt:lpstr>Jean-Baptiste Say – La loi des débouchés</vt:lpstr>
      <vt:lpstr>Jean-Baptiste Say – La loi des débouchés</vt:lpstr>
      <vt:lpstr>Jean-Baptiste Say – La loi des débouchés</vt:lpstr>
      <vt:lpstr>Jean-Baptiste Say – La loi des débouchés</vt:lpstr>
      <vt:lpstr>Thomas Malthus – La théorie de la population</vt:lpstr>
      <vt:lpstr>John Stuart Mill – Économie et justice sociale</vt:lpstr>
      <vt:lpstr>Alfred Marshall – Transition vers l’École néoclassique</vt:lpstr>
      <vt:lpstr>Critiques et limites de l’École classique</vt:lpstr>
      <vt:lpstr>Conclusion et héritage de l’École classique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rabiho</dc:creator>
  <cp:keywords/>
  <dc:description>generated using python-pptx</dc:description>
  <cp:lastModifiedBy>rabahnoui2015@gmail.com</cp:lastModifiedBy>
  <cp:revision>7</cp:revision>
  <dcterms:created xsi:type="dcterms:W3CDTF">2013-01-27T09:14:16Z</dcterms:created>
  <dcterms:modified xsi:type="dcterms:W3CDTF">2024-11-19T12:26:21Z</dcterms:modified>
  <cp:category/>
</cp:coreProperties>
</file>