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65" r:id="rId9"/>
    <p:sldId id="266" r:id="rId10"/>
    <p:sldId id="267" r:id="rId11"/>
    <p:sldId id="270" r:id="rId12"/>
    <p:sldId id="271" r:id="rId13"/>
    <p:sldId id="272" r:id="rId14"/>
    <p:sldId id="273" r:id="rId15"/>
    <p:sldId id="274" r:id="rId16"/>
    <p:sldId id="275" r:id="rId17"/>
    <p:sldId id="276" r:id="rId18"/>
    <p:sldId id="277"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8" d="100"/>
          <a:sy n="98" d="100"/>
        </p:scale>
        <p:origin x="-564"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34155B4-B540-490B-A4E5-41C043B946BA}" type="datetimeFigureOut">
              <a:rPr lang="fr-FR" smtClean="0"/>
              <a:pPr/>
              <a:t>07/05/2017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2AEEE-DCBD-4239-A8FC-A44DBD348CB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155B4-B540-490B-A4E5-41C043B946BA}" type="datetimeFigureOut">
              <a:rPr lang="fr-FR" smtClean="0"/>
              <a:pPr/>
              <a:t>07/05/2017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2AEEE-DCBD-4239-A8FC-A44DBD348CB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92696"/>
            <a:ext cx="8676456" cy="461665"/>
          </a:xfrm>
          <a:prstGeom prst="rect">
            <a:avLst/>
          </a:prstGeom>
          <a:noFill/>
        </p:spPr>
        <p:txBody>
          <a:bodyPr wrap="square" rtlCol="0">
            <a:spAutoFit/>
          </a:bodyPr>
          <a:lstStyle/>
          <a:p>
            <a:pPr algn="ctr"/>
            <a:r>
              <a:rPr lang="fr-FR" sz="2400" b="1" dirty="0" smtClean="0">
                <a:solidFill>
                  <a:srgbClr val="3333FF"/>
                </a:solidFill>
                <a:latin typeface="Times New Roman" pitchFamily="18" charset="0"/>
                <a:cs typeface="Times New Roman" pitchFamily="18" charset="0"/>
              </a:rPr>
              <a:t>Appareillage utilisé lors des analyses spectrales </a:t>
            </a:r>
            <a:endParaRPr lang="fr-FR" sz="2400" b="1" dirty="0">
              <a:solidFill>
                <a:srgbClr val="3333FF"/>
              </a:solidFill>
              <a:latin typeface="Times New Roman" pitchFamily="18" charset="0"/>
              <a:cs typeface="Times New Roman" pitchFamily="18" charset="0"/>
            </a:endParaRPr>
          </a:p>
        </p:txBody>
      </p:sp>
      <p:sp>
        <p:nvSpPr>
          <p:cNvPr id="5" name="ZoneTexte 4"/>
          <p:cNvSpPr txBox="1"/>
          <p:nvPr/>
        </p:nvSpPr>
        <p:spPr>
          <a:xfrm>
            <a:off x="467544" y="1628800"/>
            <a:ext cx="7344816" cy="3046988"/>
          </a:xfrm>
          <a:prstGeom prst="rect">
            <a:avLst/>
          </a:prstGeom>
          <a:noFill/>
        </p:spPr>
        <p:txBody>
          <a:bodyPr wrap="square" rtlCol="0">
            <a:spAutoFit/>
          </a:bodyPr>
          <a:lstStyle/>
          <a:p>
            <a:pPr algn="just">
              <a:lnSpc>
                <a:spcPct val="200000"/>
              </a:lnSpc>
              <a:buFont typeface="Wingdings" pitchFamily="2" charset="2"/>
              <a:buChar char="Ø"/>
            </a:pPr>
            <a:r>
              <a:rPr lang="fr-FR" sz="2400" dirty="0" smtClean="0">
                <a:latin typeface="Times New Roman" pitchFamily="18" charset="0"/>
                <a:cs typeface="Times New Roman" pitchFamily="18" charset="0"/>
              </a:rPr>
              <a:t>Spectrophotomètre </a:t>
            </a:r>
            <a:r>
              <a:rPr lang="fr-FR" sz="2400" dirty="0" smtClean="0">
                <a:latin typeface="Times New Roman" pitchFamily="18" charset="0"/>
                <a:cs typeface="Times New Roman" pitchFamily="18" charset="0"/>
              </a:rPr>
              <a:t>UV-VIS </a:t>
            </a:r>
          </a:p>
          <a:p>
            <a:pPr algn="just">
              <a:lnSpc>
                <a:spcPct val="200000"/>
              </a:lnSpc>
              <a:buFont typeface="Wingdings" pitchFamily="2" charset="2"/>
              <a:buChar char="Ø"/>
            </a:pPr>
            <a:r>
              <a:rPr lang="fr-FR" sz="2400" dirty="0" smtClean="0">
                <a:latin typeface="Times New Roman" pitchFamily="18" charset="0"/>
                <a:cs typeface="Times New Roman" pitchFamily="18" charset="0"/>
              </a:rPr>
              <a:t>Spectrophotomètre </a:t>
            </a:r>
            <a:r>
              <a:rPr lang="fr-FR" sz="2400" dirty="0" smtClean="0">
                <a:latin typeface="Times New Roman" pitchFamily="18" charset="0"/>
                <a:cs typeface="Times New Roman" pitchFamily="18" charset="0"/>
              </a:rPr>
              <a:t>IR</a:t>
            </a:r>
          </a:p>
          <a:p>
            <a:pPr algn="just">
              <a:lnSpc>
                <a:spcPct val="200000"/>
              </a:lnSpc>
              <a:buFont typeface="Wingdings" pitchFamily="2" charset="2"/>
              <a:buChar char="Ø"/>
            </a:pPr>
            <a:r>
              <a:rPr lang="fr-FR" sz="2400" dirty="0" smtClean="0">
                <a:latin typeface="Times New Roman" pitchFamily="18" charset="0"/>
                <a:cs typeface="Times New Roman" pitchFamily="18" charset="0"/>
              </a:rPr>
              <a:t>Résonnance Magnétique Nucléaire</a:t>
            </a:r>
          </a:p>
          <a:p>
            <a:pPr algn="just">
              <a:lnSpc>
                <a:spcPct val="200000"/>
              </a:lnSpc>
              <a:buFont typeface="Wingdings" pitchFamily="2" charset="2"/>
              <a:buChar char="Ø"/>
            </a:pPr>
            <a:r>
              <a:rPr lang="fr-FR" sz="2400" dirty="0" smtClean="0">
                <a:latin typeface="Times New Roman" pitchFamily="18" charset="0"/>
                <a:cs typeface="Times New Roman" pitchFamily="18" charset="0"/>
              </a:rPr>
              <a:t>Spectromètre </a:t>
            </a:r>
            <a:r>
              <a:rPr lang="fr-FR" sz="2400" dirty="0" smtClean="0">
                <a:latin typeface="Times New Roman" pitchFamily="18" charset="0"/>
                <a:cs typeface="Times New Roman" pitchFamily="18" charset="0"/>
              </a:rPr>
              <a:t>de Masse </a:t>
            </a:r>
            <a:endParaRPr lang="fr-FR" sz="2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208912" cy="5786199"/>
          </a:xfrm>
          <a:prstGeom prst="rect">
            <a:avLst/>
          </a:prstGeom>
        </p:spPr>
        <p:txBody>
          <a:bodyPr wrap="square">
            <a:spAutoFit/>
          </a:bodyPr>
          <a:lstStyle/>
          <a:p>
            <a:pPr algn="ctr"/>
            <a:r>
              <a:rPr lang="fr-FR" sz="2000" b="1" dirty="0">
                <a:solidFill>
                  <a:srgbClr val="3333FF"/>
                </a:solidFill>
                <a:latin typeface="Times New Roman" pitchFamily="18" charset="0"/>
                <a:cs typeface="Times New Roman" pitchFamily="18" charset="0"/>
              </a:rPr>
              <a:t>Spectrométrie de masse</a:t>
            </a:r>
            <a:r>
              <a:rPr lang="fr-FR" sz="2000" dirty="0">
                <a:solidFill>
                  <a:srgbClr val="3333FF"/>
                </a:solidFill>
                <a:latin typeface="Times New Roman" pitchFamily="18" charset="0"/>
                <a:cs typeface="Times New Roman" pitchFamily="18" charset="0"/>
              </a:rPr>
              <a:t> </a:t>
            </a:r>
            <a:endParaRPr lang="fr-FR" sz="2000" dirty="0" smtClean="0">
              <a:solidFill>
                <a:srgbClr val="3333FF"/>
              </a:solidFill>
              <a:latin typeface="Times New Roman" pitchFamily="18" charset="0"/>
              <a:cs typeface="Times New Roman" pitchFamily="18" charset="0"/>
            </a:endParaRPr>
          </a:p>
          <a:p>
            <a:pPr algn="just"/>
            <a:endParaRPr lang="fr-FR" sz="2000" dirty="0">
              <a:latin typeface="Times New Roman" pitchFamily="18" charset="0"/>
              <a:cs typeface="Times New Roman" pitchFamily="18" charset="0"/>
            </a:endParaRPr>
          </a:p>
          <a:p>
            <a:pPr algn="just">
              <a:lnSpc>
                <a:spcPct val="150000"/>
              </a:lnSpc>
              <a:buFont typeface="Wingdings" pitchFamily="2" charset="2"/>
              <a:buChar char="Ø"/>
            </a:pPr>
            <a:r>
              <a:rPr lang="fr-FR" sz="2000" dirty="0">
                <a:latin typeface="Times New Roman" pitchFamily="18" charset="0"/>
                <a:cs typeface="Times New Roman" pitchFamily="18" charset="0"/>
              </a:rPr>
              <a:t>C’est l’étude de la masse des espèces </a:t>
            </a:r>
            <a:r>
              <a:rPr lang="fr-FR" sz="2000" dirty="0" smtClean="0">
                <a:latin typeface="Times New Roman" pitchFamily="18" charset="0"/>
                <a:cs typeface="Times New Roman" pitchFamily="18" charset="0"/>
              </a:rPr>
              <a:t>atomiques </a:t>
            </a:r>
            <a:r>
              <a:rPr lang="fr-FR" sz="2000" dirty="0">
                <a:latin typeface="Times New Roman" pitchFamily="18" charset="0"/>
                <a:cs typeface="Times New Roman" pitchFamily="18" charset="0"/>
              </a:rPr>
              <a:t>qui renseigne sur la nature, la composition et la structure</a:t>
            </a:r>
            <a:r>
              <a:rPr lang="fr-FR" sz="2000" dirty="0" smtClean="0">
                <a:latin typeface="Times New Roman" pitchFamily="18" charset="0"/>
                <a:cs typeface="Times New Roman" pitchFamily="18" charset="0"/>
              </a:rPr>
              <a:t>.</a:t>
            </a:r>
          </a:p>
          <a:p>
            <a:pPr algn="just">
              <a:lnSpc>
                <a:spcPct val="150000"/>
              </a:lnSpc>
              <a:buFont typeface="Wingdings" pitchFamily="2" charset="2"/>
              <a:buChar char="Ø"/>
            </a:pPr>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composé est ionisé. Les espèces porteuses de charge électriques qui en </a:t>
            </a:r>
            <a:r>
              <a:rPr lang="fr-FR" sz="2000" dirty="0" smtClean="0">
                <a:latin typeface="Times New Roman" pitchFamily="18" charset="0"/>
                <a:cs typeface="Times New Roman" pitchFamily="18" charset="0"/>
              </a:rPr>
              <a:t>résultent sont </a:t>
            </a:r>
            <a:r>
              <a:rPr lang="fr-FR" sz="2000" dirty="0">
                <a:latin typeface="Times New Roman" pitchFamily="18" charset="0"/>
                <a:cs typeface="Times New Roman" pitchFamily="18" charset="0"/>
              </a:rPr>
              <a:t>soumises à l’action d’un champ électrique et/ou magnétique</a:t>
            </a:r>
            <a:r>
              <a:rPr lang="fr-FR" sz="2000" dirty="0" smtClean="0">
                <a:latin typeface="Times New Roman" pitchFamily="18" charset="0"/>
                <a:cs typeface="Times New Roman" pitchFamily="18" charset="0"/>
              </a:rPr>
              <a:t>.</a:t>
            </a:r>
          </a:p>
          <a:p>
            <a:pPr algn="just">
              <a:lnSpc>
                <a:spcPct val="150000"/>
              </a:lnSpc>
              <a:buFont typeface="Wingdings" pitchFamily="2" charset="2"/>
              <a:buChar char="Ø"/>
            </a:pPr>
            <a:r>
              <a:rPr lang="fr-FR" sz="2000" dirty="0" smtClean="0">
                <a:latin typeface="Times New Roman" pitchFamily="18" charset="0"/>
                <a:cs typeface="Times New Roman" pitchFamily="18" charset="0"/>
              </a:rPr>
              <a:t>L’étude </a:t>
            </a:r>
            <a:r>
              <a:rPr lang="fr-FR" sz="2000" dirty="0">
                <a:latin typeface="Times New Roman" pitchFamily="18" charset="0"/>
                <a:cs typeface="Times New Roman" pitchFamily="18" charset="0"/>
              </a:rPr>
              <a:t>des trajectoires suivies (dans une enceinte sous vide) permet de déterminer le rapport masse/charge des ions, donc leurs natures</a:t>
            </a:r>
            <a:r>
              <a:rPr lang="fr-FR" sz="2000" dirty="0" smtClean="0">
                <a:latin typeface="Times New Roman" pitchFamily="18" charset="0"/>
                <a:cs typeface="Times New Roman" pitchFamily="18" charset="0"/>
              </a:rPr>
              <a:t>.</a:t>
            </a:r>
          </a:p>
          <a:p>
            <a:pPr algn="just">
              <a:lnSpc>
                <a:spcPct val="150000"/>
              </a:lnSpc>
              <a:buFont typeface="Wingdings" pitchFamily="2" charset="2"/>
              <a:buChar char="Ø"/>
            </a:pPr>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spectre de masse représente l’abondance statistique de chaque type d’ion formé suivant son rapport </a:t>
            </a:r>
            <a:r>
              <a:rPr lang="fr-FR" sz="2000" dirty="0" smtClean="0">
                <a:latin typeface="Times New Roman" pitchFamily="18" charset="0"/>
                <a:cs typeface="Times New Roman" pitchFamily="18" charset="0"/>
              </a:rPr>
              <a:t>masse/charge</a:t>
            </a:r>
          </a:p>
          <a:p>
            <a:pPr algn="just">
              <a:lnSpc>
                <a:spcPct val="150000"/>
              </a:lnSpc>
              <a:buFont typeface="Wingdings" pitchFamily="2" charset="2"/>
              <a:buChar char="Ø"/>
            </a:pPr>
            <a:r>
              <a:rPr lang="fr-FR" sz="2000" dirty="0" smtClean="0">
                <a:latin typeface="Times New Roman" pitchFamily="18" charset="0"/>
                <a:cs typeface="Times New Roman" pitchFamily="18" charset="0"/>
              </a:rPr>
              <a:t>Un </a:t>
            </a:r>
            <a:r>
              <a:rPr lang="fr-FR" sz="2000" dirty="0">
                <a:latin typeface="Times New Roman" pitchFamily="18" charset="0"/>
                <a:cs typeface="Times New Roman" pitchFamily="18" charset="0"/>
              </a:rPr>
              <a:t>couplage très utilisé est la chromatographie/SM</a:t>
            </a: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a:r>
            <a:br>
              <a:rPr lang="fr-FR" sz="2000" dirty="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064896" cy="400110"/>
          </a:xfrm>
          <a:prstGeom prst="rect">
            <a:avLst/>
          </a:prstGeom>
        </p:spPr>
        <p:txBody>
          <a:bodyPr wrap="square">
            <a:spAutoFit/>
          </a:bodyPr>
          <a:lstStyle/>
          <a:p>
            <a:r>
              <a:rPr lang="fr-FR" sz="2000" dirty="0" smtClean="0">
                <a:latin typeface="Times New Roman" pitchFamily="18" charset="0"/>
                <a:cs typeface="Times New Roman" pitchFamily="18" charset="0"/>
              </a:rPr>
              <a:t>Les sources d’ions se classent en sources « dures » et en sources « douces »</a:t>
            </a:r>
            <a:endParaRPr lang="fr-FR" sz="2000" dirty="0">
              <a:latin typeface="Times New Roman" pitchFamily="18" charset="0"/>
              <a:cs typeface="Times New Roman" pitchFamily="18" charset="0"/>
            </a:endParaRPr>
          </a:p>
        </p:txBody>
      </p:sp>
      <p:sp>
        <p:nvSpPr>
          <p:cNvPr id="3" name="Rectangle 2"/>
          <p:cNvSpPr/>
          <p:nvPr/>
        </p:nvSpPr>
        <p:spPr>
          <a:xfrm>
            <a:off x="395536" y="1124744"/>
            <a:ext cx="8352928" cy="3323987"/>
          </a:xfrm>
          <a:prstGeom prst="rect">
            <a:avLst/>
          </a:prstGeom>
        </p:spPr>
        <p:txBody>
          <a:bodyPr wrap="square">
            <a:spAutoFit/>
          </a:bodyPr>
          <a:lstStyle/>
          <a:p>
            <a:pPr>
              <a:lnSpc>
                <a:spcPct val="150000"/>
              </a:lnSpc>
            </a:pPr>
            <a:r>
              <a:rPr lang="fr-FR" sz="2000" dirty="0" smtClean="0">
                <a:latin typeface="Times New Roman" pitchFamily="18" charset="0"/>
                <a:cs typeface="Times New Roman" pitchFamily="18" charset="0"/>
              </a:rPr>
              <a:t>Les critères de choix principaux sont:</a:t>
            </a:r>
          </a:p>
          <a:p>
            <a:pPr>
              <a:lnSpc>
                <a:spcPct val="150000"/>
              </a:lnSpc>
              <a:buFont typeface="Wingdings" pitchFamily="2" charset="2"/>
              <a:buChar char="Ø"/>
            </a:pPr>
            <a:r>
              <a:rPr lang="fr-FR" sz="2000" dirty="0" smtClean="0">
                <a:latin typeface="Times New Roman" pitchFamily="18" charset="0"/>
                <a:cs typeface="Times New Roman" pitchFamily="18" charset="0"/>
              </a:rPr>
              <a:t>• la volatilité et la stabilité thermique du composé à analyser</a:t>
            </a:r>
          </a:p>
          <a:p>
            <a:pPr>
              <a:lnSpc>
                <a:spcPct val="150000"/>
              </a:lnSpc>
              <a:buFont typeface="Wingdings" pitchFamily="2" charset="2"/>
              <a:buChar char="Ø"/>
            </a:pPr>
            <a:r>
              <a:rPr lang="fr-FR" sz="2000" dirty="0" smtClean="0">
                <a:latin typeface="Times New Roman" pitchFamily="18" charset="0"/>
                <a:cs typeface="Times New Roman" pitchFamily="18" charset="0"/>
              </a:rPr>
              <a:t>• les fonctions chimiques présentes et leur aptitude à induire une ionisation</a:t>
            </a:r>
          </a:p>
          <a:p>
            <a:pPr>
              <a:lnSpc>
                <a:spcPct val="150000"/>
              </a:lnSpc>
              <a:buFont typeface="Wingdings" pitchFamily="2" charset="2"/>
              <a:buChar char="Ø"/>
            </a:pPr>
            <a:r>
              <a:rPr lang="fr-FR" sz="2000" dirty="0" smtClean="0">
                <a:latin typeface="Times New Roman" pitchFamily="18" charset="0"/>
                <a:cs typeface="Times New Roman" pitchFamily="18" charset="0"/>
              </a:rPr>
              <a:t>• la taille des molécules</a:t>
            </a:r>
          </a:p>
          <a:p>
            <a:pPr>
              <a:lnSpc>
                <a:spcPct val="150000"/>
              </a:lnSpc>
              <a:buFont typeface="Wingdings" pitchFamily="2" charset="2"/>
              <a:buChar char="Ø"/>
            </a:pPr>
            <a:r>
              <a:rPr lang="fr-FR" sz="2000" dirty="0" smtClean="0">
                <a:latin typeface="Times New Roman" pitchFamily="18" charset="0"/>
                <a:cs typeface="Times New Roman" pitchFamily="18" charset="0"/>
              </a:rPr>
              <a:t>• les quantités de produit disponibles</a:t>
            </a:r>
          </a:p>
          <a:p>
            <a:pPr>
              <a:lnSpc>
                <a:spcPct val="150000"/>
              </a:lnSpc>
              <a:buFont typeface="Wingdings" pitchFamily="2" charset="2"/>
              <a:buChar char="Ø"/>
            </a:pPr>
            <a:r>
              <a:rPr lang="fr-FR" sz="2000" dirty="0" smtClean="0">
                <a:latin typeface="Times New Roman" pitchFamily="18" charset="0"/>
                <a:cs typeface="Times New Roman" pitchFamily="18" charset="0"/>
              </a:rPr>
              <a:t>• le type d’introduction souhaitée (directe ou en couplage chromatographique)</a:t>
            </a:r>
          </a:p>
          <a:p>
            <a:pPr>
              <a:lnSpc>
                <a:spcPct val="150000"/>
              </a:lnSpc>
              <a:buFont typeface="Wingdings" pitchFamily="2" charset="2"/>
              <a:buChar char="Ø"/>
            </a:pPr>
            <a:endParaRPr lang="fr-FR"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8568952" cy="1292662"/>
          </a:xfrm>
          <a:prstGeom prst="rect">
            <a:avLst/>
          </a:prstGeom>
        </p:spPr>
        <p:txBody>
          <a:bodyPr wrap="square">
            <a:spAutoFit/>
          </a:bodyPr>
          <a:lstStyle/>
          <a:p>
            <a:pPr algn="ctr"/>
            <a:r>
              <a:rPr lang="fr-FR" sz="2000" b="1" dirty="0" smtClean="0">
                <a:solidFill>
                  <a:srgbClr val="3333FF"/>
                </a:solidFill>
                <a:latin typeface="Times New Roman" pitchFamily="18" charset="0"/>
                <a:cs typeface="Times New Roman" pitchFamily="18" charset="0"/>
              </a:rPr>
              <a:t>Désorption/Ionisation Laser Assistée par Matrice (MALDI) </a:t>
            </a:r>
          </a:p>
          <a:p>
            <a:endParaRPr lang="fr-FR"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Ce type d’ionisation s’adresse aux molécules polaires, peu volatiles comme peptides/protéines</a:t>
            </a:r>
            <a:endParaRPr lang="fr-FR" sz="2000" dirty="0">
              <a:latin typeface="Times New Roman" pitchFamily="18" charset="0"/>
              <a:cs typeface="Times New Roman" pitchFamily="18" charset="0"/>
            </a:endParaRPr>
          </a:p>
        </p:txBody>
      </p:sp>
      <p:sp>
        <p:nvSpPr>
          <p:cNvPr id="5" name="Rectangle 4"/>
          <p:cNvSpPr/>
          <p:nvPr/>
        </p:nvSpPr>
        <p:spPr>
          <a:xfrm>
            <a:off x="251520" y="4869160"/>
            <a:ext cx="8568952" cy="1938992"/>
          </a:xfrm>
          <a:prstGeom prst="rect">
            <a:avLst/>
          </a:prstGeom>
        </p:spPr>
        <p:txBody>
          <a:bodyPr wrap="square">
            <a:spAutoFit/>
          </a:bodyPr>
          <a:lstStyle/>
          <a:p>
            <a:pPr algn="just">
              <a:buFont typeface="Wingdings" pitchFamily="2" charset="2"/>
              <a:buChar char="Ø"/>
            </a:pPr>
            <a:r>
              <a:rPr lang="fr-FR" sz="2000" dirty="0" smtClean="0">
                <a:latin typeface="Times New Roman" pitchFamily="18" charset="0"/>
                <a:cs typeface="Times New Roman" pitchFamily="18" charset="0"/>
              </a:rPr>
              <a:t>L’</a:t>
            </a:r>
            <a:r>
              <a:rPr lang="fr-FR" sz="2000" dirty="0" err="1" smtClean="0">
                <a:latin typeface="Times New Roman" pitchFamily="18" charset="0"/>
                <a:cs typeface="Times New Roman" pitchFamily="18" charset="0"/>
              </a:rPr>
              <a:t>analyte</a:t>
            </a:r>
            <a:r>
              <a:rPr lang="fr-FR" sz="2000" dirty="0" smtClean="0">
                <a:latin typeface="Times New Roman" pitchFamily="18" charset="0"/>
                <a:cs typeface="Times New Roman" pitchFamily="18" charset="0"/>
              </a:rPr>
              <a:t> M est dispersé dans une solution saturée de petites molécules aromatiques (matrice) et l’ensemble est </a:t>
            </a:r>
            <a:r>
              <a:rPr lang="fr-FR" sz="2000" dirty="0" err="1" smtClean="0">
                <a:latin typeface="Times New Roman" pitchFamily="18" charset="0"/>
                <a:cs typeface="Times New Roman" pitchFamily="18" charset="0"/>
              </a:rPr>
              <a:t>co</a:t>
            </a:r>
            <a:r>
              <a:rPr lang="fr-FR" sz="2000" dirty="0" smtClean="0">
                <a:latin typeface="Times New Roman" pitchFamily="18" charset="0"/>
                <a:cs typeface="Times New Roman" pitchFamily="18" charset="0"/>
              </a:rPr>
              <a:t>-cristallisé par évaporation du solvant. Le dépôt solide obtenu est irradié par un laser de longueur d’onde où les molécules de matrice ont une forte absorption. Il en résulte la </a:t>
            </a:r>
            <a:r>
              <a:rPr lang="fr-FR" sz="2000" dirty="0" err="1" smtClean="0">
                <a:latin typeface="Times New Roman" pitchFamily="18" charset="0"/>
                <a:cs typeface="Times New Roman" pitchFamily="18" charset="0"/>
              </a:rPr>
              <a:t>désorptiondes</a:t>
            </a:r>
            <a:r>
              <a:rPr lang="fr-FR" sz="2000" dirty="0" smtClean="0">
                <a:latin typeface="Times New Roman" pitchFamily="18" charset="0"/>
                <a:cs typeface="Times New Roman" pitchFamily="18" charset="0"/>
              </a:rPr>
              <a:t> ions formés par transfert de proton (H+) entre la matrice </a:t>
            </a:r>
            <a:r>
              <a:rPr lang="fr-FR" sz="2000" dirty="0" err="1" smtClean="0">
                <a:latin typeface="Times New Roman" pitchFamily="18" charset="0"/>
                <a:cs typeface="Times New Roman" pitchFamily="18" charset="0"/>
              </a:rPr>
              <a:t>photoexcitée</a:t>
            </a:r>
            <a:r>
              <a:rPr lang="fr-FR" sz="2000" dirty="0" smtClean="0">
                <a:latin typeface="Times New Roman" pitchFamily="18" charset="0"/>
                <a:cs typeface="Times New Roman" pitchFamily="18" charset="0"/>
              </a:rPr>
              <a:t> et l’</a:t>
            </a:r>
            <a:r>
              <a:rPr lang="fr-FR" sz="2000" dirty="0" err="1" smtClean="0">
                <a:latin typeface="Times New Roman" pitchFamily="18" charset="0"/>
                <a:cs typeface="Times New Roman" pitchFamily="18" charset="0"/>
              </a:rPr>
              <a:t>analyte</a:t>
            </a:r>
            <a:r>
              <a:rPr lang="fr-FR" sz="2000" dirty="0" smtClean="0">
                <a:latin typeface="Times New Roman" pitchFamily="18" charset="0"/>
                <a:cs typeface="Times New Roman" pitchFamily="18" charset="0"/>
              </a:rPr>
              <a:t> M: [MH]+</a:t>
            </a:r>
            <a:endParaRPr lang="fr-FR" sz="2000" dirty="0">
              <a:latin typeface="Times New Roman" pitchFamily="18" charset="0"/>
              <a:cs typeface="Times New Roman" pitchFamily="18" charset="0"/>
            </a:endParaRPr>
          </a:p>
        </p:txBody>
      </p:sp>
      <p:pic>
        <p:nvPicPr>
          <p:cNvPr id="6" name="Picture 2" descr="https://encrypted-tbn3.gstatic.com/images?q=tbn:ANd9GcS4yBlaexQByudjGnmLYK1UQ6VBJ_m35wxHpB_ZdDoN0il8_JlR"/>
          <p:cNvPicPr>
            <a:picLocks noChangeAspect="1" noChangeArrowheads="1"/>
          </p:cNvPicPr>
          <p:nvPr/>
        </p:nvPicPr>
        <p:blipFill>
          <a:blip r:embed="rId2" cstate="print"/>
          <a:srcRect/>
          <a:stretch>
            <a:fillRect/>
          </a:stretch>
        </p:blipFill>
        <p:spPr bwMode="auto">
          <a:xfrm>
            <a:off x="2267744" y="1700808"/>
            <a:ext cx="4752528" cy="30243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www.mayomedicallaboratories.com/images/articles/communique/2013/01-maldi-tof-mass-spectrometry/maldi-tofworkflow.jpeg"/>
          <p:cNvPicPr>
            <a:picLocks noChangeAspect="1" noChangeArrowheads="1"/>
          </p:cNvPicPr>
          <p:nvPr/>
        </p:nvPicPr>
        <p:blipFill>
          <a:blip r:embed="rId2" cstate="print"/>
          <a:srcRect/>
          <a:stretch>
            <a:fillRect/>
          </a:stretch>
        </p:blipFill>
        <p:spPr bwMode="auto">
          <a:xfrm>
            <a:off x="2971800" y="332656"/>
            <a:ext cx="6172200" cy="5904656"/>
          </a:xfrm>
          <a:prstGeom prst="rect">
            <a:avLst/>
          </a:prstGeom>
          <a:noFill/>
        </p:spPr>
      </p:pic>
      <p:pic>
        <p:nvPicPr>
          <p:cNvPr id="29698" name="Picture 2" descr="http://cmr.asm.org/content/26/3/547/F5.large.jpg"/>
          <p:cNvPicPr>
            <a:picLocks noChangeAspect="1" noChangeArrowheads="1"/>
          </p:cNvPicPr>
          <p:nvPr/>
        </p:nvPicPr>
        <p:blipFill>
          <a:blip r:embed="rId3" cstate="print"/>
          <a:srcRect/>
          <a:stretch>
            <a:fillRect/>
          </a:stretch>
        </p:blipFill>
        <p:spPr bwMode="auto">
          <a:xfrm>
            <a:off x="251520" y="980728"/>
            <a:ext cx="2952328" cy="3143375"/>
          </a:xfrm>
          <a:prstGeom prst="rect">
            <a:avLst/>
          </a:prstGeom>
          <a:noFill/>
        </p:spPr>
      </p:pic>
      <p:pic>
        <p:nvPicPr>
          <p:cNvPr id="4" name="Picture 8" descr="https://encrypted-tbn1.gstatic.com/images?q=tbn:ANd9GcR5jFlSKPArL2iCiINFfRhNrVFTSuJaDMni1BpGB2zTNsT4gaUz"/>
          <p:cNvPicPr>
            <a:picLocks noChangeAspect="1" noChangeArrowheads="1"/>
          </p:cNvPicPr>
          <p:nvPr/>
        </p:nvPicPr>
        <p:blipFill>
          <a:blip r:embed="rId4" cstate="print"/>
          <a:srcRect/>
          <a:stretch>
            <a:fillRect/>
          </a:stretch>
        </p:blipFill>
        <p:spPr bwMode="auto">
          <a:xfrm>
            <a:off x="3347864" y="4725144"/>
            <a:ext cx="3600400" cy="16835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of Matrix-Assisted Laser Desorption Ionization – Time of Flight Process"/>
          <p:cNvPicPr>
            <a:picLocks noChangeAspect="1" noChangeArrowheads="1"/>
          </p:cNvPicPr>
          <p:nvPr/>
        </p:nvPicPr>
        <p:blipFill>
          <a:blip r:embed="rId2" cstate="print"/>
          <a:srcRect/>
          <a:stretch>
            <a:fillRect/>
          </a:stretch>
        </p:blipFill>
        <p:spPr bwMode="auto">
          <a:xfrm>
            <a:off x="611560" y="548680"/>
            <a:ext cx="7848872" cy="504056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hksh.com/common/img/updates/maldi_tof05.jpg"/>
          <p:cNvPicPr>
            <a:picLocks noChangeAspect="1" noChangeArrowheads="1"/>
          </p:cNvPicPr>
          <p:nvPr/>
        </p:nvPicPr>
        <p:blipFill>
          <a:blip r:embed="rId2" cstate="print"/>
          <a:srcRect/>
          <a:stretch>
            <a:fillRect/>
          </a:stretch>
        </p:blipFill>
        <p:spPr bwMode="auto">
          <a:xfrm>
            <a:off x="4355976" y="620688"/>
            <a:ext cx="4197846" cy="5040560"/>
          </a:xfrm>
          <a:prstGeom prst="rect">
            <a:avLst/>
          </a:prstGeom>
          <a:noFill/>
        </p:spPr>
      </p:pic>
      <p:pic>
        <p:nvPicPr>
          <p:cNvPr id="31748" name="Picture 4" descr="http://upload.wikimedia.org/wikipedia/commons/c/cb/MALDI_Target.jpg"/>
          <p:cNvPicPr>
            <a:picLocks noChangeAspect="1" noChangeArrowheads="1"/>
          </p:cNvPicPr>
          <p:nvPr/>
        </p:nvPicPr>
        <p:blipFill>
          <a:blip r:embed="rId3" cstate="print"/>
          <a:srcRect/>
          <a:stretch>
            <a:fillRect/>
          </a:stretch>
        </p:blipFill>
        <p:spPr bwMode="auto">
          <a:xfrm>
            <a:off x="611560" y="980728"/>
            <a:ext cx="3275855" cy="33123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96752"/>
            <a:ext cx="8496944" cy="3323987"/>
          </a:xfrm>
          <a:prstGeom prst="rect">
            <a:avLst/>
          </a:prstGeom>
        </p:spPr>
        <p:txBody>
          <a:bodyPr wrap="square">
            <a:spAutoFit/>
          </a:bodyPr>
          <a:lstStyle/>
          <a:p>
            <a:pPr algn="just">
              <a:lnSpc>
                <a:spcPct val="150000"/>
              </a:lnSpc>
              <a:buFont typeface="Wingdings" pitchFamily="2" charset="2"/>
              <a:buChar char="Ø"/>
            </a:pPr>
            <a:r>
              <a:rPr lang="fr-FR" sz="2000" dirty="0" smtClean="0">
                <a:latin typeface="Times New Roman" pitchFamily="18" charset="0"/>
                <a:cs typeface="Times New Roman" pitchFamily="18" charset="0"/>
              </a:rPr>
              <a:t>L’</a:t>
            </a:r>
            <a:r>
              <a:rPr lang="fr-FR" sz="2000" dirty="0" err="1" smtClean="0">
                <a:latin typeface="Times New Roman" pitchFamily="18" charset="0"/>
                <a:cs typeface="Times New Roman" pitchFamily="18" charset="0"/>
              </a:rPr>
              <a:t>électrospray</a:t>
            </a:r>
            <a:r>
              <a:rPr lang="fr-FR" sz="2000" dirty="0" smtClean="0">
                <a:latin typeface="Times New Roman" pitchFamily="18" charset="0"/>
                <a:cs typeface="Times New Roman" pitchFamily="18" charset="0"/>
              </a:rPr>
              <a:t> est produit par application  d’un fort champs électrique sur un liquide contenant l’</a:t>
            </a:r>
            <a:r>
              <a:rPr lang="fr-FR" sz="2000" dirty="0" err="1" smtClean="0">
                <a:latin typeface="Times New Roman" pitchFamily="18" charset="0"/>
                <a:cs typeface="Times New Roman" pitchFamily="18" charset="0"/>
              </a:rPr>
              <a:t>analyte</a:t>
            </a:r>
            <a:r>
              <a:rPr lang="fr-FR" sz="2000" dirty="0" smtClean="0">
                <a:latin typeface="Times New Roman" pitchFamily="18" charset="0"/>
                <a:cs typeface="Times New Roman" pitchFamily="18" charset="0"/>
              </a:rPr>
              <a:t> M traversant un capillaire.  Ce champs provoque une accumulation de charges à la surface du liquide</a:t>
            </a: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en sortie du capillaire,  ce qui va former de fines gouttelettes hautement chargées (</a:t>
            </a:r>
            <a:r>
              <a:rPr lang="fr-FR" sz="2000" dirty="0" err="1" smtClean="0">
                <a:latin typeface="Times New Roman" pitchFamily="18" charset="0"/>
                <a:cs typeface="Times New Roman" pitchFamily="18" charset="0"/>
              </a:rPr>
              <a:t>nébulisat</a:t>
            </a:r>
            <a:r>
              <a:rPr lang="fr-FR" sz="2000" dirty="0" smtClean="0">
                <a:latin typeface="Times New Roman" pitchFamily="18" charset="0"/>
                <a:cs typeface="Times New Roman" pitchFamily="18" charset="0"/>
              </a:rPr>
              <a:t>). </a:t>
            </a:r>
          </a:p>
          <a:p>
            <a:pPr algn="just">
              <a:lnSpc>
                <a:spcPct val="150000"/>
              </a:lnSpc>
              <a:buFont typeface="Wingdings" pitchFamily="2" charset="2"/>
              <a:buChar char="Ø"/>
            </a:pPr>
            <a:r>
              <a:rPr lang="fr-FR" sz="2000" dirty="0" smtClean="0">
                <a:latin typeface="Times New Roman" pitchFamily="18" charset="0"/>
                <a:cs typeface="Times New Roman" pitchFamily="18" charset="0"/>
              </a:rPr>
              <a:t>L’évaporation de solvant conduit au rétrécissement de la taille des gouttelettes jusqu’à ce que le champs électrique à leur surface soit suffisant pour provoquer la désorption des ions</a:t>
            </a:r>
            <a:endParaRPr lang="fr-FR" sz="2000" dirty="0">
              <a:latin typeface="Times New Roman" pitchFamily="18" charset="0"/>
              <a:cs typeface="Times New Roman" pitchFamily="18" charset="0"/>
            </a:endParaRPr>
          </a:p>
        </p:txBody>
      </p:sp>
      <p:sp>
        <p:nvSpPr>
          <p:cNvPr id="3" name="Rectangle 2"/>
          <p:cNvSpPr/>
          <p:nvPr/>
        </p:nvSpPr>
        <p:spPr>
          <a:xfrm>
            <a:off x="1547664" y="332656"/>
            <a:ext cx="6120680" cy="400110"/>
          </a:xfrm>
          <a:prstGeom prst="rect">
            <a:avLst/>
          </a:prstGeom>
        </p:spPr>
        <p:txBody>
          <a:bodyPr wrap="square">
            <a:spAutoFit/>
          </a:bodyPr>
          <a:lstStyle/>
          <a:p>
            <a:pPr algn="ctr"/>
            <a:r>
              <a:rPr lang="fr-FR" sz="2000" b="1" dirty="0" smtClean="0">
                <a:solidFill>
                  <a:srgbClr val="3333FF"/>
                </a:solidFill>
                <a:latin typeface="Times New Roman" pitchFamily="18" charset="0"/>
                <a:cs typeface="Times New Roman" pitchFamily="18" charset="0"/>
              </a:rPr>
              <a:t>Ionisation par </a:t>
            </a:r>
            <a:r>
              <a:rPr lang="fr-FR" sz="2000" b="1" dirty="0" err="1" smtClean="0">
                <a:solidFill>
                  <a:srgbClr val="3333FF"/>
                </a:solidFill>
                <a:latin typeface="Times New Roman" pitchFamily="18" charset="0"/>
                <a:cs typeface="Times New Roman" pitchFamily="18" charset="0"/>
              </a:rPr>
              <a:t>Electrospray</a:t>
            </a:r>
            <a:r>
              <a:rPr lang="fr-FR" sz="2000" b="1" dirty="0" smtClean="0">
                <a:solidFill>
                  <a:srgbClr val="3333FF"/>
                </a:solidFill>
                <a:latin typeface="Times New Roman" pitchFamily="18" charset="0"/>
                <a:cs typeface="Times New Roman" pitchFamily="18" charset="0"/>
              </a:rPr>
              <a:t> (ESI)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8064896" cy="461665"/>
          </a:xfrm>
          <a:prstGeom prst="rect">
            <a:avLst/>
          </a:prstGeom>
        </p:spPr>
        <p:txBody>
          <a:bodyPr wrap="square">
            <a:spAutoFit/>
          </a:bodyPr>
          <a:lstStyle/>
          <a:p>
            <a:pPr algn="ctr"/>
            <a:r>
              <a:rPr lang="fr-FR" sz="2400" b="1" dirty="0" smtClean="0">
                <a:solidFill>
                  <a:srgbClr val="3333FF"/>
                </a:solidFill>
                <a:latin typeface="Times New Roman" pitchFamily="18" charset="0"/>
                <a:cs typeface="Times New Roman" pitchFamily="18" charset="0"/>
              </a:rPr>
              <a:t>Résumé des caractéristiques de la spectrométrie de masse</a:t>
            </a:r>
            <a:endParaRPr lang="fr-FR" sz="2400" b="1" dirty="0">
              <a:solidFill>
                <a:srgbClr val="3333FF"/>
              </a:solidFill>
              <a:latin typeface="Times New Roman" pitchFamily="18" charset="0"/>
              <a:cs typeface="Times New Roman" pitchFamily="18" charset="0"/>
            </a:endParaRPr>
          </a:p>
        </p:txBody>
      </p:sp>
      <p:sp>
        <p:nvSpPr>
          <p:cNvPr id="3" name="Rectangle 2"/>
          <p:cNvSpPr/>
          <p:nvPr/>
        </p:nvSpPr>
        <p:spPr>
          <a:xfrm>
            <a:off x="395536" y="980728"/>
            <a:ext cx="8424936" cy="2985433"/>
          </a:xfrm>
          <a:prstGeom prst="rect">
            <a:avLst/>
          </a:prstGeom>
        </p:spPr>
        <p:txBody>
          <a:bodyPr wrap="square">
            <a:spAutoFit/>
          </a:bodyPr>
          <a:lstStyle/>
          <a:p>
            <a:endParaRPr lang="fr-FR" dirty="0" smtClean="0"/>
          </a:p>
          <a:p>
            <a:pPr>
              <a:buFont typeface="Wingdings" pitchFamily="2" charset="2"/>
              <a:buChar char="Ø"/>
            </a:pPr>
            <a:r>
              <a:rPr lang="fr-FR" sz="2000" dirty="0">
                <a:latin typeface="Times New Roman" pitchFamily="18" charset="0"/>
                <a:cs typeface="Times New Roman" pitchFamily="18" charset="0"/>
              </a:rPr>
              <a:t>T</a:t>
            </a:r>
            <a:r>
              <a:rPr lang="fr-FR" sz="2000" dirty="0" smtClean="0">
                <a:latin typeface="Times New Roman" pitchFamily="18" charset="0"/>
                <a:cs typeface="Times New Roman" pitchFamily="18" charset="0"/>
              </a:rPr>
              <a:t>rès sensible</a:t>
            </a:r>
          </a:p>
          <a:p>
            <a:pPr>
              <a:lnSpc>
                <a:spcPct val="150000"/>
              </a:lnSpc>
              <a:buFont typeface="Wingdings" pitchFamily="2" charset="2"/>
              <a:buChar char="Ø"/>
            </a:pPr>
            <a:r>
              <a:rPr lang="fr-FR" sz="2000" dirty="0">
                <a:latin typeface="Times New Roman" pitchFamily="18" charset="0"/>
                <a:cs typeface="Times New Roman" pitchFamily="18" charset="0"/>
              </a:rPr>
              <a:t>H</a:t>
            </a:r>
            <a:r>
              <a:rPr lang="fr-FR" sz="2000" dirty="0" smtClean="0">
                <a:latin typeface="Times New Roman" pitchFamily="18" charset="0"/>
                <a:cs typeface="Times New Roman" pitchFamily="18" charset="0"/>
              </a:rPr>
              <a:t>aute résolution permet de distinguer les isotopes naturels d’un élément </a:t>
            </a:r>
          </a:p>
          <a:p>
            <a:pPr>
              <a:lnSpc>
                <a:spcPct val="150000"/>
              </a:lnSpc>
              <a:buFont typeface="Wingdings" pitchFamily="2" charset="2"/>
              <a:buChar char="Ø"/>
            </a:pPr>
            <a:r>
              <a:rPr lang="fr-FR" sz="2000" dirty="0" smtClean="0">
                <a:latin typeface="Times New Roman" pitchFamily="18" charset="0"/>
                <a:cs typeface="Times New Roman" pitchFamily="18" charset="0"/>
              </a:rPr>
              <a:t>Analyse rapide et compatible avec des mélanges séparés par chromatographie liquide en ligne</a:t>
            </a:r>
          </a:p>
          <a:p>
            <a:pPr>
              <a:lnSpc>
                <a:spcPct val="150000"/>
              </a:lnSpc>
              <a:buFont typeface="Wingdings" pitchFamily="2" charset="2"/>
              <a:buChar char="Ø"/>
            </a:pPr>
            <a:r>
              <a:rPr lang="fr-FR" sz="2000" dirty="0">
                <a:latin typeface="Times New Roman" pitchFamily="18" charset="0"/>
                <a:cs typeface="Times New Roman" pitchFamily="18" charset="0"/>
              </a:rPr>
              <a:t>G</a:t>
            </a:r>
            <a:r>
              <a:rPr lang="fr-FR" sz="2000" dirty="0" smtClean="0">
                <a:latin typeface="Times New Roman" pitchFamily="18" charset="0"/>
                <a:cs typeface="Times New Roman" pitchFamily="18" charset="0"/>
              </a:rPr>
              <a:t>énère de nombreuses données : spectres MS, MS/MS qui renseignent sur la structure de biomolécules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136904" cy="461665"/>
          </a:xfrm>
          <a:prstGeom prst="rect">
            <a:avLst/>
          </a:prstGeom>
        </p:spPr>
        <p:txBody>
          <a:bodyPr wrap="square">
            <a:spAutoFit/>
          </a:bodyPr>
          <a:lstStyle/>
          <a:p>
            <a:pPr algn="ctr"/>
            <a:r>
              <a:rPr lang="fr-FR" sz="2400" b="1" dirty="0" smtClean="0">
                <a:solidFill>
                  <a:srgbClr val="3333FF"/>
                </a:solidFill>
                <a:latin typeface="Times New Roman" pitchFamily="18" charset="0"/>
                <a:cs typeface="Times New Roman" pitchFamily="18" charset="0"/>
              </a:rPr>
              <a:t>Applications de la  spectrométrie de masse</a:t>
            </a:r>
            <a:endParaRPr lang="fr-FR" sz="2400" b="1" dirty="0">
              <a:solidFill>
                <a:srgbClr val="3333FF"/>
              </a:solidFill>
              <a:latin typeface="Times New Roman" pitchFamily="18" charset="0"/>
              <a:cs typeface="Times New Roman" pitchFamily="18" charset="0"/>
            </a:endParaRPr>
          </a:p>
        </p:txBody>
      </p:sp>
      <p:sp>
        <p:nvSpPr>
          <p:cNvPr id="3" name="Rectangle 2"/>
          <p:cNvSpPr/>
          <p:nvPr/>
        </p:nvSpPr>
        <p:spPr>
          <a:xfrm>
            <a:off x="395536" y="1124744"/>
            <a:ext cx="8496944" cy="4247317"/>
          </a:xfrm>
          <a:prstGeom prst="rect">
            <a:avLst/>
          </a:prstGeom>
        </p:spPr>
        <p:txBody>
          <a:bodyPr wrap="square">
            <a:spAutoFit/>
          </a:bodyPr>
          <a:lstStyle/>
          <a:p>
            <a:pPr>
              <a:lnSpc>
                <a:spcPct val="150000"/>
              </a:lnSpc>
            </a:pPr>
            <a:r>
              <a:rPr lang="fr-FR" sz="2000" b="1" dirty="0" smtClean="0">
                <a:latin typeface="Times New Roman" pitchFamily="18" charset="0"/>
                <a:cs typeface="Times New Roman" pitchFamily="18" charset="0"/>
              </a:rPr>
              <a:t>1- Contrôle de l’intégrité d’une protéine</a:t>
            </a:r>
          </a:p>
          <a:p>
            <a:pPr>
              <a:lnSpc>
                <a:spcPct val="150000"/>
              </a:lnSpc>
            </a:pPr>
            <a:r>
              <a:rPr lang="fr-FR" sz="2000" b="1" dirty="0" smtClean="0">
                <a:latin typeface="Times New Roman" pitchFamily="18" charset="0"/>
                <a:cs typeface="Times New Roman" pitchFamily="18" charset="0"/>
              </a:rPr>
              <a:t>2- Interactions protéine-ligand  </a:t>
            </a:r>
          </a:p>
          <a:p>
            <a:pPr>
              <a:lnSpc>
                <a:spcPct val="150000"/>
              </a:lnSpc>
            </a:pPr>
            <a:r>
              <a:rPr lang="fr-FR" sz="2000" b="1" dirty="0" smtClean="0">
                <a:latin typeface="Times New Roman" pitchFamily="18" charset="0"/>
                <a:cs typeface="Times New Roman" pitchFamily="18" charset="0"/>
              </a:rPr>
              <a:t>3- Modifications post-traductionnelles: Mise en évidence d’une phosphorylation </a:t>
            </a:r>
          </a:p>
          <a:p>
            <a:pPr>
              <a:lnSpc>
                <a:spcPct val="150000"/>
              </a:lnSpc>
            </a:pPr>
            <a:r>
              <a:rPr lang="fr-FR" sz="2000" b="1" dirty="0" smtClean="0">
                <a:latin typeface="Times New Roman" pitchFamily="18" charset="0"/>
                <a:cs typeface="Times New Roman" pitchFamily="18" charset="0"/>
              </a:rPr>
              <a:t>4- Interactions protéine-protéine: </a:t>
            </a:r>
          </a:p>
          <a:p>
            <a:pPr>
              <a:lnSpc>
                <a:spcPct val="150000"/>
              </a:lnSpc>
            </a:pPr>
            <a:r>
              <a:rPr lang="fr-FR" sz="2000" b="1" dirty="0" smtClean="0">
                <a:solidFill>
                  <a:srgbClr val="FF0000"/>
                </a:solidFill>
                <a:latin typeface="Times New Roman" pitchFamily="18" charset="0"/>
                <a:cs typeface="Times New Roman" pitchFamily="18" charset="0"/>
              </a:rPr>
              <a:t>Masse </a:t>
            </a:r>
            <a:r>
              <a:rPr lang="fr-FR" sz="2000" b="1" dirty="0" err="1" smtClean="0">
                <a:solidFill>
                  <a:srgbClr val="FF0000"/>
                </a:solidFill>
                <a:latin typeface="Times New Roman" pitchFamily="18" charset="0"/>
                <a:cs typeface="Times New Roman" pitchFamily="18" charset="0"/>
              </a:rPr>
              <a:t>calc</a:t>
            </a:r>
            <a:r>
              <a:rPr lang="fr-FR" sz="2000" b="1" dirty="0" smtClean="0">
                <a:solidFill>
                  <a:srgbClr val="FF0000"/>
                </a:solidFill>
                <a:latin typeface="Times New Roman" pitchFamily="18" charset="0"/>
                <a:cs typeface="Times New Roman" pitchFamily="18" charset="0"/>
              </a:rPr>
              <a:t>.  43 386   -</a:t>
            </a:r>
            <a:r>
              <a:rPr lang="fr-FR" sz="2000" b="1" dirty="0" smtClean="0">
                <a:solidFill>
                  <a:srgbClr val="FF0000"/>
                </a:solidFill>
                <a:latin typeface="Times New Roman" pitchFamily="18" charset="0"/>
                <a:cs typeface="Times New Roman" pitchFamily="18" charset="0"/>
                <a:sym typeface="Wingdings" pitchFamily="2" charset="2"/>
              </a:rPr>
              <a:t></a:t>
            </a:r>
            <a:r>
              <a:rPr lang="fr-FR" sz="2000" b="1" dirty="0" smtClean="0">
                <a:solidFill>
                  <a:srgbClr val="FF0000"/>
                </a:solidFill>
                <a:latin typeface="Times New Roman" pitchFamily="18" charset="0"/>
                <a:cs typeface="Times New Roman" pitchFamily="18" charset="0"/>
              </a:rPr>
              <a:t>  Monomère inactif </a:t>
            </a:r>
          </a:p>
          <a:p>
            <a:pPr>
              <a:lnSpc>
                <a:spcPct val="150000"/>
              </a:lnSpc>
            </a:pPr>
            <a:r>
              <a:rPr lang="fr-FR" sz="2000" b="1" dirty="0" smtClean="0">
                <a:solidFill>
                  <a:srgbClr val="FF0000"/>
                </a:solidFill>
                <a:latin typeface="Times New Roman" pitchFamily="18" charset="0"/>
                <a:cs typeface="Times New Roman" pitchFamily="18" charset="0"/>
              </a:rPr>
              <a:t>Masse </a:t>
            </a:r>
            <a:r>
              <a:rPr lang="fr-FR" sz="2000" b="1" dirty="0" err="1" smtClean="0">
                <a:solidFill>
                  <a:srgbClr val="FF0000"/>
                </a:solidFill>
                <a:latin typeface="Times New Roman" pitchFamily="18" charset="0"/>
                <a:cs typeface="Times New Roman" pitchFamily="18" charset="0"/>
              </a:rPr>
              <a:t>calc</a:t>
            </a:r>
            <a:r>
              <a:rPr lang="fr-FR" sz="2000" b="1" dirty="0" smtClean="0">
                <a:solidFill>
                  <a:srgbClr val="FF0000"/>
                </a:solidFill>
                <a:latin typeface="Times New Roman" pitchFamily="18" charset="0"/>
                <a:cs typeface="Times New Roman" pitchFamily="18" charset="0"/>
              </a:rPr>
              <a:t>. 87 028.8 </a:t>
            </a:r>
            <a:r>
              <a:rPr lang="fr-FR" sz="2000" b="1" dirty="0">
                <a:solidFill>
                  <a:srgbClr val="FF0000"/>
                </a:solidFill>
                <a:latin typeface="Times New Roman" pitchFamily="18" charset="0"/>
                <a:cs typeface="Times New Roman" pitchFamily="18" charset="0"/>
              </a:rPr>
              <a:t> </a:t>
            </a:r>
            <a:r>
              <a:rPr lang="fr-FR" sz="2000" b="1" dirty="0" smtClean="0">
                <a:solidFill>
                  <a:srgbClr val="FF0000"/>
                </a:solidFill>
                <a:latin typeface="Times New Roman" pitchFamily="18" charset="0"/>
                <a:cs typeface="Times New Roman" pitchFamily="18" charset="0"/>
              </a:rPr>
              <a:t>--</a:t>
            </a:r>
            <a:r>
              <a:rPr lang="fr-FR" sz="2000" b="1" dirty="0" smtClean="0">
                <a:solidFill>
                  <a:srgbClr val="FF0000"/>
                </a:solidFill>
                <a:latin typeface="Times New Roman" pitchFamily="18" charset="0"/>
                <a:cs typeface="Times New Roman" pitchFamily="18" charset="0"/>
                <a:sym typeface="Wingdings" pitchFamily="2" charset="2"/>
              </a:rPr>
              <a:t></a:t>
            </a:r>
            <a:r>
              <a:rPr lang="fr-FR" sz="2000" b="1" dirty="0" smtClean="0">
                <a:solidFill>
                  <a:srgbClr val="FF0000"/>
                </a:solidFill>
                <a:latin typeface="Times New Roman" pitchFamily="18" charset="0"/>
                <a:cs typeface="Times New Roman" pitchFamily="18" charset="0"/>
              </a:rPr>
              <a:t>Dimère actif</a:t>
            </a:r>
          </a:p>
          <a:p>
            <a:endParaRPr lang="fr-FR" sz="2000" b="1" dirty="0" smtClean="0">
              <a:latin typeface="Times New Roman" pitchFamily="18" charset="0"/>
              <a:cs typeface="Times New Roman" pitchFamily="18" charset="0"/>
            </a:endParaRPr>
          </a:p>
          <a:p>
            <a:endParaRPr lang="fr-FR" sz="2000" b="1"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3"/>
            <a:ext cx="7992888" cy="5816977"/>
          </a:xfrm>
          <a:prstGeom prst="rect">
            <a:avLst/>
          </a:prstGeom>
        </p:spPr>
        <p:txBody>
          <a:bodyPr wrap="square">
            <a:spAutoFit/>
          </a:bodyPr>
          <a:lstStyle/>
          <a:p>
            <a:pPr algn="ctr">
              <a:lnSpc>
                <a:spcPct val="200000"/>
              </a:lnSpc>
            </a:pPr>
            <a:r>
              <a:rPr lang="fr-FR" sz="2800" b="1" dirty="0" smtClean="0">
                <a:solidFill>
                  <a:srgbClr val="3333FF"/>
                </a:solidFill>
                <a:latin typeface="Times New Roman" pitchFamily="18" charset="0"/>
                <a:cs typeface="Times New Roman" pitchFamily="18" charset="0"/>
              </a:rPr>
              <a:t>Spectrophotométrie UV-VIS</a:t>
            </a:r>
          </a:p>
          <a:p>
            <a:pPr>
              <a:lnSpc>
                <a:spcPct val="200000"/>
              </a:lnSpc>
            </a:pPr>
            <a:r>
              <a:rPr lang="fr-FR" sz="2000" b="1" dirty="0" smtClean="0">
                <a:solidFill>
                  <a:srgbClr val="3333FF"/>
                </a:solidFill>
                <a:latin typeface="Times New Roman" pitchFamily="18" charset="0"/>
                <a:cs typeface="Times New Roman" pitchFamily="18" charset="0"/>
              </a:rPr>
              <a:t>1.Différents composants </a:t>
            </a:r>
          </a:p>
          <a:p>
            <a:r>
              <a:rPr lang="fr-FR" sz="2000" u="sng" dirty="0" smtClean="0">
                <a:latin typeface="Times New Roman" pitchFamily="18" charset="0"/>
                <a:cs typeface="Times New Roman" pitchFamily="18" charset="0"/>
              </a:rPr>
              <a:t>Source de lumière monochromatique </a:t>
            </a:r>
          </a:p>
          <a:p>
            <a:r>
              <a:rPr lang="fr-FR" sz="2000" dirty="0" smtClean="0">
                <a:solidFill>
                  <a:srgbClr val="3333FF"/>
                </a:solidFill>
                <a:latin typeface="Times New Roman" pitchFamily="18" charset="0"/>
                <a:cs typeface="Times New Roman" pitchFamily="18" charset="0"/>
              </a:rPr>
              <a:t>                 o Visible : Lampe à incandescence à Tungstène et iode </a:t>
            </a:r>
          </a:p>
          <a:p>
            <a:r>
              <a:rPr lang="fr-FR" sz="2000" dirty="0" smtClean="0">
                <a:solidFill>
                  <a:srgbClr val="3333FF"/>
                </a:solidFill>
                <a:latin typeface="Times New Roman" pitchFamily="18" charset="0"/>
                <a:cs typeface="Times New Roman" pitchFamily="18" charset="0"/>
              </a:rPr>
              <a:t>                 o UV : Lampe à arc à Deutérium ou à </a:t>
            </a:r>
            <a:r>
              <a:rPr lang="fr-FR" sz="2000" dirty="0" err="1" smtClean="0">
                <a:solidFill>
                  <a:srgbClr val="3333FF"/>
                </a:solidFill>
                <a:latin typeface="Times New Roman" pitchFamily="18" charset="0"/>
                <a:cs typeface="Times New Roman" pitchFamily="18" charset="0"/>
              </a:rPr>
              <a:t>Xenon</a:t>
            </a:r>
            <a:r>
              <a:rPr lang="fr-FR" sz="2000" dirty="0" smtClean="0">
                <a:solidFill>
                  <a:srgbClr val="3333FF"/>
                </a:solidFill>
                <a:latin typeface="Times New Roman" pitchFamily="18" charset="0"/>
                <a:cs typeface="Times New Roman" pitchFamily="18" charset="0"/>
              </a:rPr>
              <a:t> , ou mercure </a:t>
            </a:r>
          </a:p>
          <a:p>
            <a:r>
              <a:rPr lang="fr-FR" sz="2000" dirty="0" smtClean="0">
                <a:solidFill>
                  <a:srgbClr val="3333FF"/>
                </a:solidFill>
                <a:latin typeface="Times New Roman" pitchFamily="18" charset="0"/>
                <a:cs typeface="Times New Roman" pitchFamily="18" charset="0"/>
              </a:rPr>
              <a:t> </a:t>
            </a:r>
            <a:r>
              <a:rPr lang="fr-FR" sz="2000" u="sng" dirty="0" smtClean="0">
                <a:latin typeface="Times New Roman" pitchFamily="18" charset="0"/>
                <a:cs typeface="Times New Roman" pitchFamily="18" charset="0"/>
              </a:rPr>
              <a:t>Monochromateur (sélection de la longueur d’onde) </a:t>
            </a:r>
          </a:p>
          <a:p>
            <a:r>
              <a:rPr lang="fr-FR" sz="2000" dirty="0" smtClean="0">
                <a:solidFill>
                  <a:srgbClr val="3333FF"/>
                </a:solidFill>
                <a:latin typeface="Times New Roman" pitchFamily="18" charset="0"/>
                <a:cs typeface="Times New Roman" pitchFamily="18" charset="0"/>
              </a:rPr>
              <a:t>                 o Prisme </a:t>
            </a:r>
          </a:p>
          <a:p>
            <a:r>
              <a:rPr lang="fr-FR" sz="2000" dirty="0" smtClean="0">
                <a:solidFill>
                  <a:srgbClr val="3333FF"/>
                </a:solidFill>
                <a:latin typeface="Times New Roman" pitchFamily="18" charset="0"/>
                <a:cs typeface="Times New Roman" pitchFamily="18" charset="0"/>
              </a:rPr>
              <a:t>                 o Réseau </a:t>
            </a:r>
          </a:p>
          <a:p>
            <a:r>
              <a:rPr lang="fr-FR" sz="2000" dirty="0" smtClean="0">
                <a:solidFill>
                  <a:srgbClr val="3333FF"/>
                </a:solidFill>
                <a:latin typeface="Times New Roman" pitchFamily="18" charset="0"/>
                <a:cs typeface="Times New Roman" pitchFamily="18" charset="0"/>
              </a:rPr>
              <a:t>  </a:t>
            </a:r>
            <a:r>
              <a:rPr lang="fr-FR" sz="2000" u="sng" dirty="0" smtClean="0">
                <a:latin typeface="Times New Roman" pitchFamily="18" charset="0"/>
                <a:cs typeface="Times New Roman" pitchFamily="18" charset="0"/>
              </a:rPr>
              <a:t>Cuve</a:t>
            </a:r>
            <a:r>
              <a:rPr lang="fr-FR" sz="2000" dirty="0" smtClean="0">
                <a:solidFill>
                  <a:srgbClr val="3333FF"/>
                </a:solidFill>
                <a:latin typeface="Times New Roman" pitchFamily="18" charset="0"/>
                <a:cs typeface="Times New Roman" pitchFamily="18" charset="0"/>
              </a:rPr>
              <a:t> </a:t>
            </a:r>
          </a:p>
          <a:p>
            <a:r>
              <a:rPr lang="fr-FR" sz="2000" dirty="0" smtClean="0">
                <a:solidFill>
                  <a:srgbClr val="3333FF"/>
                </a:solidFill>
                <a:latin typeface="Times New Roman" pitchFamily="18" charset="0"/>
                <a:cs typeface="Times New Roman" pitchFamily="18" charset="0"/>
              </a:rPr>
              <a:t>                 o Visible : Verre </a:t>
            </a:r>
          </a:p>
          <a:p>
            <a:r>
              <a:rPr lang="fr-FR" sz="2000" dirty="0" smtClean="0">
                <a:solidFill>
                  <a:srgbClr val="3333FF"/>
                </a:solidFill>
                <a:latin typeface="Times New Roman" pitchFamily="18" charset="0"/>
                <a:cs typeface="Times New Roman" pitchFamily="18" charset="0"/>
              </a:rPr>
              <a:t>                 o UV : Quartz = silice </a:t>
            </a:r>
            <a:endParaRPr lang="fr-FR" sz="2000" dirty="0" smtClean="0">
              <a:latin typeface="Times New Roman" pitchFamily="18" charset="0"/>
              <a:cs typeface="Times New Roman" pitchFamily="18" charset="0"/>
            </a:endParaRPr>
          </a:p>
          <a:p>
            <a:r>
              <a:rPr lang="fr-FR" sz="2000" dirty="0" smtClean="0">
                <a:solidFill>
                  <a:srgbClr val="3333FF"/>
                </a:solidFill>
                <a:latin typeface="Times New Roman" pitchFamily="18" charset="0"/>
                <a:cs typeface="Times New Roman" pitchFamily="18" charset="0"/>
              </a:rPr>
              <a:t> </a:t>
            </a:r>
            <a:r>
              <a:rPr lang="fr-FR" sz="2000" u="sng" dirty="0" smtClean="0">
                <a:latin typeface="Times New Roman" pitchFamily="18" charset="0"/>
                <a:cs typeface="Times New Roman" pitchFamily="18" charset="0"/>
              </a:rPr>
              <a:t>Détecteur = Photomultiplicateur ou photopiles </a:t>
            </a:r>
          </a:p>
          <a:p>
            <a:r>
              <a:rPr lang="fr-FR" sz="2000" dirty="0" smtClean="0">
                <a:solidFill>
                  <a:srgbClr val="3333FF"/>
                </a:solidFill>
                <a:latin typeface="Times New Roman" pitchFamily="18" charset="0"/>
                <a:cs typeface="Times New Roman" pitchFamily="18" charset="0"/>
              </a:rPr>
              <a:t> </a:t>
            </a:r>
            <a:endParaRPr lang="fr-FR" sz="2000" u="sng" dirty="0">
              <a:latin typeface="Times New Roman" pitchFamily="18" charset="0"/>
              <a:cs typeface="Times New Roman" pitchFamily="18" charset="0"/>
            </a:endParaRPr>
          </a:p>
          <a:p>
            <a:endParaRPr lang="fr-FR" sz="2000" dirty="0" smtClean="0">
              <a:solidFill>
                <a:srgbClr val="3333FF"/>
              </a:solidFill>
              <a:latin typeface="Times New Roman" pitchFamily="18" charset="0"/>
              <a:cs typeface="Times New Roman" pitchFamily="18" charset="0"/>
            </a:endParaRPr>
          </a:p>
          <a:p>
            <a:pPr>
              <a:lnSpc>
                <a:spcPct val="200000"/>
              </a:lnSpc>
            </a:pPr>
            <a:endParaRPr lang="fr-FR"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7776864" cy="1631216"/>
          </a:xfrm>
          <a:prstGeom prst="rect">
            <a:avLst/>
          </a:prstGeom>
        </p:spPr>
        <p:txBody>
          <a:bodyPr wrap="square">
            <a:spAutoFit/>
          </a:bodyPr>
          <a:lstStyle/>
          <a:p>
            <a:r>
              <a:rPr lang="fr-FR" sz="2000" dirty="0" smtClean="0">
                <a:solidFill>
                  <a:srgbClr val="3333FF"/>
                </a:solidFill>
                <a:latin typeface="Times New Roman" pitchFamily="18" charset="0"/>
                <a:cs typeface="Times New Roman" pitchFamily="18" charset="0"/>
              </a:rPr>
              <a:t>2. Différents types de spectrophotomètres</a:t>
            </a:r>
          </a:p>
          <a:p>
            <a:endParaRPr lang="fr-FR" sz="2000" dirty="0">
              <a:solidFill>
                <a:srgbClr val="3333FF"/>
              </a:solidFill>
              <a:latin typeface="Times New Roman" pitchFamily="18" charset="0"/>
              <a:cs typeface="Times New Roman" pitchFamily="18" charset="0"/>
            </a:endParaRPr>
          </a:p>
          <a:p>
            <a:r>
              <a:rPr lang="fr-FR" sz="2000" u="sng" dirty="0" smtClean="0">
                <a:solidFill>
                  <a:srgbClr val="3333FF"/>
                </a:solidFill>
                <a:latin typeface="Times New Roman" pitchFamily="18" charset="0"/>
                <a:cs typeface="Times New Roman" pitchFamily="18" charset="0"/>
              </a:rPr>
              <a:t>Spectrophotométrie simple faisceau </a:t>
            </a:r>
          </a:p>
          <a:p>
            <a:r>
              <a:rPr lang="fr-FR" sz="2000" dirty="0" smtClean="0">
                <a:latin typeface="Times New Roman" pitchFamily="18" charset="0"/>
                <a:cs typeface="Times New Roman" pitchFamily="18" charset="0"/>
              </a:rPr>
              <a:t>Nécessite une mesure d’absorbance pour le blanc et une pour l’étalon </a:t>
            </a:r>
          </a:p>
          <a:p>
            <a:endParaRPr lang="fr-FR" sz="2000" dirty="0" smtClean="0">
              <a:solidFill>
                <a:srgbClr val="3333FF"/>
              </a:solidFill>
              <a:latin typeface="Times New Roman" pitchFamily="18" charset="0"/>
              <a:cs typeface="Times New Roman" pitchFamily="18" charset="0"/>
            </a:endParaRPr>
          </a:p>
        </p:txBody>
      </p:sp>
      <p:sp>
        <p:nvSpPr>
          <p:cNvPr id="3" name="Rectangle 2"/>
          <p:cNvSpPr/>
          <p:nvPr/>
        </p:nvSpPr>
        <p:spPr>
          <a:xfrm>
            <a:off x="503040" y="1988840"/>
            <a:ext cx="8640960" cy="1323439"/>
          </a:xfrm>
          <a:prstGeom prst="rect">
            <a:avLst/>
          </a:prstGeom>
        </p:spPr>
        <p:txBody>
          <a:bodyPr wrap="square">
            <a:spAutoFit/>
          </a:bodyPr>
          <a:lstStyle/>
          <a:p>
            <a:r>
              <a:rPr lang="fr-FR" sz="2000" u="sng" dirty="0" smtClean="0">
                <a:solidFill>
                  <a:srgbClr val="3333FF"/>
                </a:solidFill>
                <a:latin typeface="Times New Roman" pitchFamily="18" charset="0"/>
                <a:cs typeface="Times New Roman" pitchFamily="18" charset="0"/>
              </a:rPr>
              <a:t>Spectrophotométrie double faisceau </a:t>
            </a:r>
          </a:p>
          <a:p>
            <a:pPr>
              <a:buFont typeface="Arial" pitchFamily="34" charset="0"/>
              <a:buChar char="•"/>
            </a:pPr>
            <a:r>
              <a:rPr lang="fr-FR" sz="2000" dirty="0" smtClean="0">
                <a:latin typeface="Times New Roman" pitchFamily="18" charset="0"/>
                <a:cs typeface="Times New Roman" pitchFamily="18" charset="0"/>
              </a:rPr>
              <a:t>Compensation automatique du solvant = blanc automatique </a:t>
            </a:r>
          </a:p>
          <a:p>
            <a:pPr>
              <a:buFont typeface="Arial" pitchFamily="34" charset="0"/>
              <a:buChar char="•"/>
            </a:pPr>
            <a:r>
              <a:rPr lang="fr-FR" sz="2000" dirty="0" smtClean="0">
                <a:latin typeface="Times New Roman" pitchFamily="18" charset="0"/>
                <a:cs typeface="Times New Roman" pitchFamily="18" charset="0"/>
              </a:rPr>
              <a:t>Equipé d’un miroir tournant qui permet une lecture simultanée de la cuve blanc + étalon par le détecteur </a:t>
            </a:r>
            <a:endParaRPr lang="fr-FR"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23528" y="3352800"/>
            <a:ext cx="8424936" cy="317254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43608" y="980728"/>
            <a:ext cx="7200800" cy="5400600"/>
          </a:xfrm>
          <a:prstGeom prst="rect">
            <a:avLst/>
          </a:prstGeom>
          <a:noFill/>
          <a:ln w="9525">
            <a:noFill/>
            <a:miter lim="800000"/>
            <a:headEnd/>
            <a:tailEnd/>
          </a:ln>
        </p:spPr>
      </p:pic>
      <p:pic>
        <p:nvPicPr>
          <p:cNvPr id="15366" name="Picture 6" descr="https://encrypted-tbn0.gstatic.com/images?q=tbn:ANd9GcTaaXmbtFczrDy1m8_KzsAhJZyQSeuIPltzDuL1UzvUpeQQuQRv"/>
          <p:cNvPicPr>
            <a:picLocks noChangeAspect="1" noChangeArrowheads="1"/>
          </p:cNvPicPr>
          <p:nvPr/>
        </p:nvPicPr>
        <p:blipFill>
          <a:blip r:embed="rId3" cstate="print"/>
          <a:srcRect/>
          <a:stretch>
            <a:fillRect/>
          </a:stretch>
        </p:blipFill>
        <p:spPr bwMode="auto">
          <a:xfrm>
            <a:off x="6516216" y="404664"/>
            <a:ext cx="2244080" cy="2304256"/>
          </a:xfrm>
          <a:prstGeom prst="rect">
            <a:avLst/>
          </a:prstGeom>
          <a:noFill/>
        </p:spPr>
      </p:pic>
      <p:pic>
        <p:nvPicPr>
          <p:cNvPr id="15368" name="Picture 8" descr="https://encrypted-tbn3.gstatic.com/images?q=tbn:ANd9GcSy4M7iyr4KKqZaoyCAsydtXJ8lUIf22BkFrEx6hSmiFkAWFzqd"/>
          <p:cNvPicPr>
            <a:picLocks noChangeAspect="1" noChangeArrowheads="1"/>
          </p:cNvPicPr>
          <p:nvPr/>
        </p:nvPicPr>
        <p:blipFill>
          <a:blip r:embed="rId4" cstate="print"/>
          <a:srcRect/>
          <a:stretch>
            <a:fillRect/>
          </a:stretch>
        </p:blipFill>
        <p:spPr bwMode="auto">
          <a:xfrm>
            <a:off x="323528" y="260648"/>
            <a:ext cx="1728192" cy="29241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268760"/>
            <a:ext cx="8352928" cy="1938992"/>
          </a:xfrm>
          <a:prstGeom prst="rect">
            <a:avLst/>
          </a:prstGeom>
        </p:spPr>
        <p:txBody>
          <a:bodyPr wrap="square">
            <a:spAutoFit/>
          </a:bodyPr>
          <a:lstStyle/>
          <a:p>
            <a:pPr algn="just"/>
            <a:r>
              <a:rPr lang="fr-FR" sz="2000" b="1" dirty="0" smtClean="0">
                <a:solidFill>
                  <a:srgbClr val="3333FF"/>
                </a:solidFill>
                <a:latin typeface="Times New Roman" pitchFamily="18" charset="0"/>
                <a:cs typeface="Times New Roman" pitchFamily="18" charset="0"/>
              </a:rPr>
              <a:t>Principe</a:t>
            </a:r>
            <a:r>
              <a:rPr lang="fr-FR" sz="2000" dirty="0" smtClean="0">
                <a:latin typeface="Times New Roman" pitchFamily="18" charset="0"/>
                <a:cs typeface="Times New Roman" pitchFamily="18" charset="0"/>
              </a:rPr>
              <a:t> </a:t>
            </a:r>
          </a:p>
          <a:p>
            <a:pPr algn="just">
              <a:buFont typeface="Wingdings" pitchFamily="2" charset="2"/>
              <a:buChar char="Ø"/>
            </a:pP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spectroscopie infrarouge est un moyen de diagnostic permettant de déterminer la nature des liaisons chimiques présentes dans une </a:t>
            </a:r>
            <a:r>
              <a:rPr lang="fr-FR" sz="2000" dirty="0" smtClean="0">
                <a:latin typeface="Times New Roman" pitchFamily="18" charset="0"/>
                <a:cs typeface="Times New Roman" pitchFamily="18" charset="0"/>
              </a:rPr>
              <a:t>molécule</a:t>
            </a:r>
          </a:p>
          <a:p>
            <a:pPr algn="just">
              <a:buFont typeface="Wingdings" pitchFamily="2" charset="2"/>
              <a:buChar char="Ø"/>
            </a:pPr>
            <a:r>
              <a:rPr lang="fr-FR" sz="2000" dirty="0" smtClean="0">
                <a:latin typeface="Times New Roman" pitchFamily="18" charset="0"/>
                <a:cs typeface="Times New Roman" pitchFamily="18" charset="0"/>
              </a:rPr>
              <a:t>Exposer </a:t>
            </a:r>
            <a:r>
              <a:rPr lang="fr-FR" sz="2000" dirty="0">
                <a:latin typeface="Times New Roman" pitchFamily="18" charset="0"/>
                <a:cs typeface="Times New Roman" pitchFamily="18" charset="0"/>
              </a:rPr>
              <a:t>l'échantillon à une gamme de rayonnements électromagnétiques de l'IR </a:t>
            </a:r>
            <a:r>
              <a:rPr lang="fr-FR" sz="2000" dirty="0" smtClean="0">
                <a:latin typeface="Times New Roman" pitchFamily="18" charset="0"/>
                <a:cs typeface="Times New Roman" pitchFamily="18" charset="0"/>
              </a:rPr>
              <a:t>moyen. </a:t>
            </a:r>
            <a:r>
              <a:rPr lang="fr-FR" sz="2000" dirty="0">
                <a:latin typeface="Times New Roman" pitchFamily="18" charset="0"/>
                <a:cs typeface="Times New Roman" pitchFamily="18" charset="0"/>
              </a:rPr>
              <a:t>Certains </a:t>
            </a:r>
            <a:r>
              <a:rPr lang="fr-FR" sz="2000" dirty="0" smtClean="0">
                <a:latin typeface="Times New Roman" pitchFamily="18" charset="0"/>
                <a:cs typeface="Times New Roman" pitchFamily="18" charset="0"/>
              </a:rPr>
              <a:t>d'entre -</a:t>
            </a:r>
            <a:r>
              <a:rPr lang="fr-FR" sz="2000" dirty="0">
                <a:latin typeface="Times New Roman" pitchFamily="18" charset="0"/>
                <a:cs typeface="Times New Roman" pitchFamily="18" charset="0"/>
              </a:rPr>
              <a:t>eux provoquent des modifications de l'état énergétique vibrationnel de la molécule étudiée. </a:t>
            </a:r>
          </a:p>
        </p:txBody>
      </p:sp>
      <p:sp>
        <p:nvSpPr>
          <p:cNvPr id="3" name="Rectangle 2"/>
          <p:cNvSpPr/>
          <p:nvPr/>
        </p:nvSpPr>
        <p:spPr>
          <a:xfrm>
            <a:off x="2987824" y="260648"/>
            <a:ext cx="2779864" cy="954107"/>
          </a:xfrm>
          <a:prstGeom prst="rect">
            <a:avLst/>
          </a:prstGeom>
        </p:spPr>
        <p:txBody>
          <a:bodyPr wrap="none">
            <a:spAutoFit/>
          </a:bodyPr>
          <a:lstStyle/>
          <a:p>
            <a:pPr algn="just">
              <a:lnSpc>
                <a:spcPct val="200000"/>
              </a:lnSpc>
            </a:pPr>
            <a:r>
              <a:rPr lang="fr-FR" sz="2800" b="1" dirty="0" smtClean="0">
                <a:solidFill>
                  <a:srgbClr val="3333FF"/>
                </a:solidFill>
                <a:latin typeface="Times New Roman" pitchFamily="18" charset="0"/>
                <a:cs typeface="Times New Roman" pitchFamily="18" charset="0"/>
              </a:rPr>
              <a:t>Spectroscopie IR</a:t>
            </a:r>
          </a:p>
        </p:txBody>
      </p:sp>
      <p:pic>
        <p:nvPicPr>
          <p:cNvPr id="4" name="Picture 2" descr="http://jean-jacques.auclair.pagesperso-orange.fr/ftirUV/spectroftir.jpg"/>
          <p:cNvPicPr>
            <a:picLocks noChangeAspect="1" noChangeArrowheads="1"/>
          </p:cNvPicPr>
          <p:nvPr/>
        </p:nvPicPr>
        <p:blipFill>
          <a:blip r:embed="rId2" cstate="print"/>
          <a:srcRect/>
          <a:stretch>
            <a:fillRect/>
          </a:stretch>
        </p:blipFill>
        <p:spPr bwMode="auto">
          <a:xfrm>
            <a:off x="683568" y="3501008"/>
            <a:ext cx="7488832" cy="30243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jean-jacques.auclair.pagesperso-orange.fr/ftirUV/pastille%20KBr.jpg"/>
          <p:cNvPicPr>
            <a:picLocks noChangeAspect="1" noChangeArrowheads="1"/>
          </p:cNvPicPr>
          <p:nvPr/>
        </p:nvPicPr>
        <p:blipFill>
          <a:blip r:embed="rId2" cstate="print"/>
          <a:srcRect/>
          <a:stretch>
            <a:fillRect/>
          </a:stretch>
        </p:blipFill>
        <p:spPr bwMode="auto">
          <a:xfrm>
            <a:off x="395536" y="404664"/>
            <a:ext cx="3024336" cy="2016224"/>
          </a:xfrm>
          <a:prstGeom prst="rect">
            <a:avLst/>
          </a:prstGeom>
          <a:noFill/>
        </p:spPr>
      </p:pic>
      <p:sp>
        <p:nvSpPr>
          <p:cNvPr id="5" name="Rectangle 4"/>
          <p:cNvSpPr/>
          <p:nvPr/>
        </p:nvSpPr>
        <p:spPr>
          <a:xfrm>
            <a:off x="467544" y="2564904"/>
            <a:ext cx="3168352" cy="1323439"/>
          </a:xfrm>
          <a:prstGeom prst="rect">
            <a:avLst/>
          </a:prstGeom>
        </p:spPr>
        <p:txBody>
          <a:bodyPr wrap="square">
            <a:spAutoFit/>
          </a:bodyPr>
          <a:lstStyle/>
          <a:p>
            <a:pPr algn="just"/>
            <a:r>
              <a:rPr lang="fr-FR" sz="2000" dirty="0">
                <a:latin typeface="Times New Roman" pitchFamily="18" charset="0"/>
                <a:cs typeface="Times New Roman" pitchFamily="18" charset="0"/>
              </a:rPr>
              <a:t>Pastille de </a:t>
            </a:r>
            <a:r>
              <a:rPr lang="fr-FR" sz="2000" dirty="0" err="1">
                <a:latin typeface="Times New Roman" pitchFamily="18" charset="0"/>
                <a:cs typeface="Times New Roman" pitchFamily="18" charset="0"/>
              </a:rPr>
              <a:t>KBr</a:t>
            </a:r>
            <a:r>
              <a:rPr lang="fr-FR" sz="2000" dirty="0">
                <a:latin typeface="Times New Roman" pitchFamily="18" charset="0"/>
                <a:cs typeface="Times New Roman" pitchFamily="18" charset="0"/>
              </a:rPr>
              <a:t>, contenant l'échantillon à étudier, extraite du moule, prête à l'emploi.</a:t>
            </a:r>
          </a:p>
        </p:txBody>
      </p:sp>
      <p:pic>
        <p:nvPicPr>
          <p:cNvPr id="4102" name="Picture 6" descr="https://encrypted-tbn3.gstatic.com/images?q=tbn:ANd9GcTNPiDbk2MvcPbWaPKoPLznE3vmWQEMZW4pdav79Z9Z7PJVZfC6"/>
          <p:cNvPicPr>
            <a:picLocks noChangeAspect="1" noChangeArrowheads="1"/>
          </p:cNvPicPr>
          <p:nvPr/>
        </p:nvPicPr>
        <p:blipFill>
          <a:blip r:embed="rId3" cstate="print"/>
          <a:srcRect/>
          <a:stretch>
            <a:fillRect/>
          </a:stretch>
        </p:blipFill>
        <p:spPr bwMode="auto">
          <a:xfrm>
            <a:off x="4283968" y="404664"/>
            <a:ext cx="4320480" cy="2664296"/>
          </a:xfrm>
          <a:prstGeom prst="rect">
            <a:avLst/>
          </a:prstGeom>
          <a:noFill/>
          <a:ln>
            <a:solidFill>
              <a:srgbClr val="3333FF"/>
            </a:solidFill>
          </a:ln>
        </p:spPr>
      </p:pic>
      <p:pic>
        <p:nvPicPr>
          <p:cNvPr id="4104" name="Picture 8" descr="https://encrypted-tbn1.gstatic.com/images?q=tbn:ANd9GcQcRx_-of9Dgj4In5PCNtzDJdlUU5wNPUC3uUbdB1bGr9gCMjuhaA"/>
          <p:cNvPicPr>
            <a:picLocks noChangeAspect="1" noChangeArrowheads="1"/>
          </p:cNvPicPr>
          <p:nvPr/>
        </p:nvPicPr>
        <p:blipFill>
          <a:blip r:embed="rId4" cstate="print"/>
          <a:srcRect/>
          <a:stretch>
            <a:fillRect/>
          </a:stretch>
        </p:blipFill>
        <p:spPr bwMode="auto">
          <a:xfrm>
            <a:off x="4283968" y="3356992"/>
            <a:ext cx="4392488" cy="27363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5846"/>
            <a:ext cx="8280920" cy="6093976"/>
          </a:xfrm>
          <a:prstGeom prst="rect">
            <a:avLst/>
          </a:prstGeom>
        </p:spPr>
        <p:txBody>
          <a:bodyPr wrap="square">
            <a:spAutoFit/>
          </a:bodyPr>
          <a:lstStyle/>
          <a:p>
            <a:pPr algn="just">
              <a:lnSpc>
                <a:spcPct val="150000"/>
              </a:lnSpc>
              <a:buFont typeface="Wingdings" pitchFamily="2" charset="2"/>
              <a:buChar char="Ø"/>
            </a:pPr>
            <a:r>
              <a:rPr lang="fr-FR" sz="2000" dirty="0">
                <a:latin typeface="Times New Roman" pitchFamily="18" charset="0"/>
                <a:cs typeface="Times New Roman" pitchFamily="18" charset="0"/>
              </a:rPr>
              <a:t>Les appareils à Transformée de Fourier présentent les avantages de rapidité et de </a:t>
            </a:r>
            <a:r>
              <a:rPr lang="fr-FR" sz="2000" dirty="0" smtClean="0">
                <a:latin typeface="Times New Roman" pitchFamily="18" charset="0"/>
                <a:cs typeface="Times New Roman" pitchFamily="18" charset="0"/>
              </a:rPr>
              <a:t>sensibilité.</a:t>
            </a:r>
          </a:p>
          <a:p>
            <a:pPr algn="just">
              <a:lnSpc>
                <a:spcPct val="150000"/>
              </a:lnSpc>
              <a:buFont typeface="Wingdings" pitchFamily="2" charset="2"/>
              <a:buChar char="Ø"/>
            </a:pPr>
            <a:endParaRPr lang="fr-FR" sz="2000" dirty="0" smtClean="0">
              <a:latin typeface="Times New Roman" pitchFamily="18" charset="0"/>
              <a:cs typeface="Times New Roman" pitchFamily="18" charset="0"/>
            </a:endParaRPr>
          </a:p>
          <a:p>
            <a:pPr algn="just">
              <a:lnSpc>
                <a:spcPct val="150000"/>
              </a:lnSpc>
              <a:buFont typeface="Wingdings" pitchFamily="2" charset="2"/>
              <a:buChar char="Ø"/>
            </a:pP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présence de système informatique donne </a:t>
            </a:r>
            <a:r>
              <a:rPr lang="fr-FR" sz="2000" dirty="0" smtClean="0">
                <a:latin typeface="Times New Roman" pitchFamily="18" charset="0"/>
                <a:cs typeface="Times New Roman" pitchFamily="18" charset="0"/>
              </a:rPr>
              <a:t>accès </a:t>
            </a:r>
            <a:r>
              <a:rPr lang="fr-FR" sz="2000" dirty="0">
                <a:latin typeface="Times New Roman" pitchFamily="18" charset="0"/>
                <a:cs typeface="Times New Roman" pitchFamily="18" charset="0"/>
              </a:rPr>
              <a:t>aux possibilités de traitement numérique du signal : addition, soustraction, lissage de spectres, accumulation de spectres, interprétation assistée avec banques de données</a:t>
            </a:r>
            <a:r>
              <a:rPr lang="fr-FR" sz="2000" dirty="0" smtClean="0">
                <a:latin typeface="Times New Roman" pitchFamily="18" charset="0"/>
                <a:cs typeface="Times New Roman" pitchFamily="18" charset="0"/>
              </a:rPr>
              <a:t>.</a:t>
            </a:r>
          </a:p>
          <a:p>
            <a:pPr algn="just">
              <a:lnSpc>
                <a:spcPct val="150000"/>
              </a:lnSpc>
              <a:buFont typeface="Wingdings" pitchFamily="2" charset="2"/>
              <a:buChar char="Ø"/>
            </a:pPr>
            <a:endParaRPr lang="fr-FR" sz="2000" dirty="0">
              <a:latin typeface="Times New Roman" pitchFamily="18" charset="0"/>
              <a:cs typeface="Times New Roman" pitchFamily="18" charset="0"/>
            </a:endParaRPr>
          </a:p>
          <a:p>
            <a:pPr algn="just">
              <a:lnSpc>
                <a:spcPct val="150000"/>
              </a:lnSpc>
              <a:buFont typeface="Wingdings" pitchFamily="2" charset="2"/>
              <a:buChar char="Ø"/>
            </a:pPr>
            <a:r>
              <a:rPr lang="fr-FR" sz="2000" dirty="0">
                <a:latin typeface="Times New Roman" pitchFamily="18" charset="0"/>
                <a:cs typeface="Times New Roman" pitchFamily="18" charset="0"/>
              </a:rPr>
              <a:t>Les longueurs d'onde auxquelles l'échantillon absorbe, sont caractéristiques des groupes chimiques présents dans le matériau analysé. Des tables permettent d'attribuer les absorptions aux différentes fonctions principales rencontrées dans les composés organiques.</a:t>
            </a:r>
          </a:p>
          <a:p>
            <a:pPr algn="just">
              <a:lnSpc>
                <a:spcPct val="150000"/>
              </a:lnSpc>
              <a:buFont typeface="Wingdings" pitchFamily="2" charset="2"/>
              <a:buChar char="Ø"/>
            </a:pPr>
            <a:r>
              <a:rPr lang="fr-FR" sz="2000" dirty="0">
                <a:latin typeface="Times New Roman" pitchFamily="18" charset="0"/>
                <a:cs typeface="Times New Roman" pitchFamily="18" charset="0"/>
              </a:rPr>
              <a:t>Un spectre IR peut être très complexe et l'attribution structurale de toutes les bandes d'absorption n'est généralement pas </a:t>
            </a:r>
            <a:r>
              <a:rPr lang="fr-FR" sz="2000" dirty="0" smtClean="0">
                <a:latin typeface="Times New Roman" pitchFamily="18" charset="0"/>
                <a:cs typeface="Times New Roman" pitchFamily="18" charset="0"/>
              </a:rPr>
              <a:t>possible.</a:t>
            </a:r>
            <a:endParaRPr lang="fr-FR"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352928" cy="5940088"/>
          </a:xfrm>
          <a:prstGeom prst="rect">
            <a:avLst/>
          </a:prstGeom>
        </p:spPr>
        <p:txBody>
          <a:bodyPr wrap="square">
            <a:spAutoFit/>
          </a:bodyPr>
          <a:lstStyle/>
          <a:p>
            <a:pPr algn="ctr">
              <a:buFont typeface="Wingdings" pitchFamily="2" charset="2"/>
              <a:buChar char="Ø"/>
            </a:pPr>
            <a:r>
              <a:rPr lang="fr-FR" sz="2000" b="1" dirty="0">
                <a:solidFill>
                  <a:srgbClr val="3333FF"/>
                </a:solidFill>
                <a:latin typeface="Times New Roman" pitchFamily="18" charset="0"/>
                <a:cs typeface="Times New Roman" pitchFamily="18" charset="0"/>
              </a:rPr>
              <a:t>Résonance Magnétique Nucléaire</a:t>
            </a:r>
            <a:r>
              <a:rPr lang="fr-FR" sz="2000" dirty="0">
                <a:solidFill>
                  <a:srgbClr val="3333FF"/>
                </a:solidFill>
                <a:latin typeface="Times New Roman" pitchFamily="18" charset="0"/>
                <a:cs typeface="Times New Roman" pitchFamily="18" charset="0"/>
              </a:rPr>
              <a:t> </a:t>
            </a:r>
          </a:p>
          <a:p>
            <a:pPr algn="just">
              <a:lnSpc>
                <a:spcPct val="150000"/>
              </a:lnSpc>
              <a:buFont typeface="Wingdings" pitchFamily="2" charset="2"/>
              <a:buChar char="Ø"/>
            </a:pPr>
            <a:endParaRPr lang="fr-FR" sz="2000" dirty="0" smtClean="0">
              <a:latin typeface="Times New Roman" pitchFamily="18" charset="0"/>
              <a:cs typeface="Times New Roman" pitchFamily="18" charset="0"/>
            </a:endParaRPr>
          </a:p>
          <a:p>
            <a:pPr algn="just">
              <a:lnSpc>
                <a:spcPct val="150000"/>
              </a:lnSpc>
              <a:buFont typeface="Wingdings" pitchFamily="2" charset="2"/>
              <a:buChar char="Ø"/>
            </a:pPr>
            <a:r>
              <a:rPr lang="fr-FR" sz="2000" dirty="0" smtClean="0">
                <a:latin typeface="Times New Roman" pitchFamily="18" charset="0"/>
                <a:cs typeface="Times New Roman" pitchFamily="18" charset="0"/>
              </a:rPr>
              <a:t>Donne </a:t>
            </a:r>
            <a:r>
              <a:rPr lang="fr-FR" sz="2000" dirty="0">
                <a:latin typeface="Times New Roman" pitchFamily="18" charset="0"/>
                <a:cs typeface="Times New Roman" pitchFamily="18" charset="0"/>
              </a:rPr>
              <a:t>la structure des composés moléculaire organique</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a:p>
            <a:pPr algn="just">
              <a:lnSpc>
                <a:spcPct val="150000"/>
              </a:lnSpc>
              <a:buFont typeface="Wingdings" pitchFamily="2" charset="2"/>
              <a:buChar char="Ø"/>
            </a:pP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RMN tire des informations de l’interaction qui naît entre les noyaux des atomes de certains éléments présents dans l’échantillon et le </a:t>
            </a:r>
            <a:r>
              <a:rPr lang="fr-FR" sz="2000" dirty="0" smtClean="0">
                <a:latin typeface="Times New Roman" pitchFamily="18" charset="0"/>
                <a:cs typeface="Times New Roman" pitchFamily="18" charset="0"/>
              </a:rPr>
              <a:t>champ magnétique </a:t>
            </a:r>
            <a:r>
              <a:rPr lang="fr-FR" sz="2000" dirty="0">
                <a:latin typeface="Times New Roman" pitchFamily="18" charset="0"/>
                <a:cs typeface="Times New Roman" pitchFamily="18" charset="0"/>
              </a:rPr>
              <a:t>intense et constant, produit par un aimant auquel on le soumet (signaux de résonance</a:t>
            </a:r>
            <a:r>
              <a:rPr lang="fr-FR" sz="2000" dirty="0" smtClean="0">
                <a:latin typeface="Times New Roman" pitchFamily="18" charset="0"/>
                <a:cs typeface="Times New Roman" pitchFamily="18" charset="0"/>
              </a:rPr>
              <a:t>).</a:t>
            </a:r>
          </a:p>
          <a:p>
            <a:pPr algn="just">
              <a:lnSpc>
                <a:spcPct val="150000"/>
              </a:lnSpc>
              <a:buFont typeface="Wingdings" pitchFamily="2" charset="2"/>
              <a:buChar char="Ø"/>
            </a:pPr>
            <a:r>
              <a:rPr lang="fr-FR" sz="2000" dirty="0" smtClean="0">
                <a:latin typeface="Times New Roman" pitchFamily="18" charset="0"/>
                <a:cs typeface="Times New Roman" pitchFamily="18" charset="0"/>
              </a:rPr>
              <a:t>Le spectre RMN correspond à l’absorption, par certains atomes de l’échantillon, de certaines des fréquences présentent dans la source électromagnétique.</a:t>
            </a:r>
          </a:p>
          <a:p>
            <a:pPr>
              <a:lnSpc>
                <a:spcPct val="150000"/>
              </a:lnSpc>
              <a:buFont typeface="Wingdings" pitchFamily="2" charset="2"/>
              <a:buChar char="Ø"/>
            </a:pPr>
            <a:r>
              <a:rPr lang="fr-FR" sz="2000" dirty="0" smtClean="0">
                <a:latin typeface="Times New Roman" pitchFamily="18" charset="0"/>
                <a:cs typeface="Times New Roman" pitchFamily="18" charset="0"/>
              </a:rPr>
              <a:t>De </a:t>
            </a:r>
            <a:r>
              <a:rPr lang="fr-FR" sz="2000" dirty="0">
                <a:latin typeface="Times New Roman" pitchFamily="18" charset="0"/>
                <a:cs typeface="Times New Roman" pitchFamily="18" charset="0"/>
              </a:rPr>
              <a:t>l’interprétation de ces signaux (position, aspect, intensité) on en déduit </a:t>
            </a:r>
            <a:r>
              <a:rPr lang="fr-FR" sz="2000" dirty="0" smtClean="0">
                <a:latin typeface="Times New Roman" pitchFamily="18" charset="0"/>
                <a:cs typeface="Times New Roman" pitchFamily="18" charset="0"/>
              </a:rPr>
              <a:t>la structure.</a:t>
            </a:r>
            <a:r>
              <a:rPr lang="fr-FR" sz="2000" dirty="0">
                <a:latin typeface="Times New Roman" pitchFamily="18" charset="0"/>
                <a:cs typeface="Times New Roman" pitchFamily="18" charset="0"/>
              </a:rPr>
              <a:t/>
            </a:r>
            <a:br>
              <a:rPr lang="fr-FR" sz="2000" dirty="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encrypted-tbn1.gstatic.com/images?q=tbn:ANd9GcTE3MZv-XFhFjPaF4Ey_U1eoeTbpJ9h9Q-2TegwQFQcK6JpfuJ5"/>
          <p:cNvPicPr>
            <a:picLocks noChangeAspect="1" noChangeArrowheads="1"/>
          </p:cNvPicPr>
          <p:nvPr/>
        </p:nvPicPr>
        <p:blipFill>
          <a:blip r:embed="rId2" cstate="print"/>
          <a:srcRect/>
          <a:stretch>
            <a:fillRect/>
          </a:stretch>
        </p:blipFill>
        <p:spPr bwMode="auto">
          <a:xfrm>
            <a:off x="539552" y="620688"/>
            <a:ext cx="3225527" cy="4464496"/>
          </a:xfrm>
          <a:prstGeom prst="rect">
            <a:avLst/>
          </a:prstGeom>
          <a:noFill/>
        </p:spPr>
      </p:pic>
      <p:pic>
        <p:nvPicPr>
          <p:cNvPr id="22532" name="Picture 4" descr="https://encrypted-tbn3.gstatic.com/images?q=tbn:ANd9GcTL-pwQvI66_WP6A0vtn0TjHjyBAm9vQFHTDELdnlL7yhpsS-XylA"/>
          <p:cNvPicPr>
            <a:picLocks noChangeAspect="1" noChangeArrowheads="1"/>
          </p:cNvPicPr>
          <p:nvPr/>
        </p:nvPicPr>
        <p:blipFill>
          <a:blip r:embed="rId3" cstate="print"/>
          <a:srcRect/>
          <a:stretch>
            <a:fillRect/>
          </a:stretch>
        </p:blipFill>
        <p:spPr bwMode="auto">
          <a:xfrm>
            <a:off x="5220072" y="692696"/>
            <a:ext cx="3331071" cy="4248472"/>
          </a:xfrm>
          <a:prstGeom prst="rect">
            <a:avLst/>
          </a:prstGeom>
          <a:noFill/>
        </p:spPr>
      </p:pic>
      <p:pic>
        <p:nvPicPr>
          <p:cNvPr id="22534" name="Picture 6" descr="https://encrypted-tbn0.gstatic.com/images?q=tbn:ANd9GcSDlMZuqa2XZRQ8vTohwF0cQfiYf9zAe6wzVuDtPIuDWTJftNQd3w"/>
          <p:cNvPicPr>
            <a:picLocks noChangeAspect="1" noChangeArrowheads="1"/>
          </p:cNvPicPr>
          <p:nvPr/>
        </p:nvPicPr>
        <p:blipFill>
          <a:blip r:embed="rId4" cstate="print"/>
          <a:srcRect/>
          <a:stretch>
            <a:fillRect/>
          </a:stretch>
        </p:blipFill>
        <p:spPr bwMode="auto">
          <a:xfrm>
            <a:off x="2339752" y="4293097"/>
            <a:ext cx="4392488" cy="2564904"/>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649</Words>
  <Application>Microsoft Office PowerPoint</Application>
  <PresentationFormat>Affichage à l'écran (4:3)</PresentationFormat>
  <Paragraphs>79</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Ibt</dc:creator>
  <cp:lastModifiedBy>admin</cp:lastModifiedBy>
  <cp:revision>56</cp:revision>
  <dcterms:created xsi:type="dcterms:W3CDTF">2014-05-03T11:50:23Z</dcterms:created>
  <dcterms:modified xsi:type="dcterms:W3CDTF">2017-05-07T20:08:48Z</dcterms:modified>
</cp:coreProperties>
</file>