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3226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1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952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91772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699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322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55166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393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3576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7435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85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7723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21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5029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154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3935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468888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jpg"/><Relationship Id="rId5" Type="http://schemas.openxmlformats.org/officeDocument/2006/relationships/hyperlink" Target="https://sotor.com/" TargetMode="External"/><Relationship Id="rId4" Type="http://schemas.openxmlformats.org/officeDocument/2006/relationships/hyperlink" Target="https://search.emarefa.net/ar/detail/BIM-328843-"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0294" y="1103972"/>
            <a:ext cx="11128914" cy="5653664"/>
          </a:xfrm>
        </p:spPr>
        <p:txBody>
          <a:bodyPr/>
          <a:lstStyle/>
          <a:p>
            <a:r>
              <a:rPr lang="ar-DZ" dirty="0" smtClean="0"/>
              <a:t>0</a:t>
            </a:r>
            <a:endParaRPr lang="fr-FR" dirty="0"/>
          </a:p>
        </p:txBody>
      </p:sp>
      <p:sp>
        <p:nvSpPr>
          <p:cNvPr id="5" name="Hexagone 4"/>
          <p:cNvSpPr/>
          <p:nvPr/>
        </p:nvSpPr>
        <p:spPr>
          <a:xfrm>
            <a:off x="1952472" y="41826"/>
            <a:ext cx="6998346" cy="8837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00B0F0"/>
                </a:solidFill>
              </a:rPr>
              <a:t>اعداد: الدكتورة </a:t>
            </a:r>
            <a:r>
              <a:rPr lang="ar-DZ" b="1" dirty="0" err="1" smtClean="0">
                <a:solidFill>
                  <a:srgbClr val="00B0F0"/>
                </a:solidFill>
              </a:rPr>
              <a:t>ججيقة</a:t>
            </a:r>
            <a:r>
              <a:rPr lang="ar-DZ" b="1" dirty="0" smtClean="0">
                <a:solidFill>
                  <a:srgbClr val="00B0F0"/>
                </a:solidFill>
              </a:rPr>
              <a:t> </a:t>
            </a:r>
            <a:r>
              <a:rPr lang="ar-DZ" b="1" dirty="0">
                <a:solidFill>
                  <a:srgbClr val="00B0F0"/>
                </a:solidFill>
              </a:rPr>
              <a:t>بسوف</a:t>
            </a:r>
            <a:endParaRPr lang="fr-FR" b="1" dirty="0">
              <a:solidFill>
                <a:srgbClr val="00B0F0"/>
              </a:solidFill>
            </a:endParaRPr>
          </a:p>
          <a:p>
            <a:pPr algn="ctr"/>
            <a:r>
              <a:rPr lang="ar-DZ" b="1" dirty="0">
                <a:solidFill>
                  <a:srgbClr val="00B0F0"/>
                </a:solidFill>
              </a:rPr>
              <a:t>الدرجة العلمية: أستاذ محاضر (أ)</a:t>
            </a:r>
            <a:endParaRPr lang="fr-FR" b="1" dirty="0">
              <a:solidFill>
                <a:srgbClr val="00B0F0"/>
              </a:solidFill>
            </a:endParaRPr>
          </a:p>
          <a:p>
            <a:pPr algn="ctr"/>
            <a:r>
              <a:rPr lang="fr-FR" b="1" dirty="0">
                <a:solidFill>
                  <a:srgbClr val="00B0F0"/>
                </a:solidFill>
              </a:rPr>
              <a:t>djedjiga.bessouf@univ-bejaia.dz</a:t>
            </a:r>
            <a:r>
              <a:rPr lang="ar-DZ" b="1" dirty="0">
                <a:solidFill>
                  <a:srgbClr val="00B0F0"/>
                </a:solidFill>
              </a:rPr>
              <a:t>البريد المهني : </a:t>
            </a:r>
            <a:endParaRPr lang="fr-FR" b="1" dirty="0">
              <a:solidFill>
                <a:srgbClr val="00B0F0"/>
              </a:solidFill>
            </a:endParaRPr>
          </a:p>
        </p:txBody>
      </p:sp>
      <p:sp>
        <p:nvSpPr>
          <p:cNvPr id="2" name="Rectangle à coins arrondis 1"/>
          <p:cNvSpPr/>
          <p:nvPr/>
        </p:nvSpPr>
        <p:spPr>
          <a:xfrm>
            <a:off x="4659796" y="2874128"/>
            <a:ext cx="2990653" cy="1564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accent5"/>
                </a:solidFill>
              </a:rPr>
              <a:t>المحاضرة الثامنة/مفهوم الصورة الشعرية عند المجددين </a:t>
            </a:r>
            <a:endParaRPr lang="fr-FR" dirty="0">
              <a:solidFill>
                <a:schemeClr val="accent5"/>
              </a:solidFill>
            </a:endParaRPr>
          </a:p>
        </p:txBody>
      </p:sp>
      <p:sp>
        <p:nvSpPr>
          <p:cNvPr id="9" name="Rectangle à coins arrondis 8"/>
          <p:cNvSpPr/>
          <p:nvPr/>
        </p:nvSpPr>
        <p:spPr>
          <a:xfrm>
            <a:off x="9384772" y="3473604"/>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1-في مفهوم الصورة</a:t>
            </a:r>
            <a:endParaRPr lang="fr-FR" dirty="0"/>
          </a:p>
        </p:txBody>
      </p:sp>
      <p:sp>
        <p:nvSpPr>
          <p:cNvPr id="10" name="Rectangle à coins arrondis 9"/>
          <p:cNvSpPr/>
          <p:nvPr/>
        </p:nvSpPr>
        <p:spPr>
          <a:xfrm>
            <a:off x="2439224" y="3408093"/>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2-أنواع الصور</a:t>
            </a:r>
            <a:endParaRPr lang="fr-FR" dirty="0"/>
          </a:p>
        </p:txBody>
      </p:sp>
      <p:sp>
        <p:nvSpPr>
          <p:cNvPr id="11" name="Ellipse 10"/>
          <p:cNvSpPr/>
          <p:nvPr/>
        </p:nvSpPr>
        <p:spPr>
          <a:xfrm>
            <a:off x="3123690" y="126215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00B0F0"/>
                </a:solidFill>
              </a:rPr>
              <a:t>الصورة</a:t>
            </a:r>
          </a:p>
          <a:p>
            <a:pPr algn="ctr"/>
            <a:r>
              <a:rPr lang="ar-DZ" sz="1000" dirty="0" smtClean="0">
                <a:solidFill>
                  <a:srgbClr val="00B0F0"/>
                </a:solidFill>
              </a:rPr>
              <a:t>اللمسية</a:t>
            </a:r>
            <a:endParaRPr lang="fr-FR" sz="1000" dirty="0">
              <a:solidFill>
                <a:srgbClr val="00B0F0"/>
              </a:solidFill>
            </a:endParaRPr>
          </a:p>
        </p:txBody>
      </p:sp>
      <p:sp>
        <p:nvSpPr>
          <p:cNvPr id="12" name="Ellipse 11"/>
          <p:cNvSpPr/>
          <p:nvPr/>
        </p:nvSpPr>
        <p:spPr>
          <a:xfrm>
            <a:off x="619200" y="238636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7030A0"/>
                </a:solidFill>
              </a:rPr>
              <a:t>الصورة</a:t>
            </a:r>
          </a:p>
          <a:p>
            <a:pPr algn="ctr"/>
            <a:r>
              <a:rPr lang="ar-DZ" sz="1000" dirty="0" smtClean="0">
                <a:solidFill>
                  <a:srgbClr val="7030A0"/>
                </a:solidFill>
              </a:rPr>
              <a:t>السمعية</a:t>
            </a:r>
          </a:p>
        </p:txBody>
      </p:sp>
      <p:sp>
        <p:nvSpPr>
          <p:cNvPr id="15" name="Ellipse 14"/>
          <p:cNvSpPr/>
          <p:nvPr/>
        </p:nvSpPr>
        <p:spPr>
          <a:xfrm>
            <a:off x="3261729" y="5595126"/>
            <a:ext cx="914400" cy="984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1000" dirty="0" smtClean="0">
                <a:solidFill>
                  <a:schemeClr val="accent5">
                    <a:lumMod val="50000"/>
                  </a:schemeClr>
                </a:solidFill>
              </a:rPr>
              <a:t>الصورة </a:t>
            </a:r>
          </a:p>
          <a:p>
            <a:pPr algn="r"/>
            <a:r>
              <a:rPr lang="ar-DZ" sz="1000" dirty="0" smtClean="0">
                <a:solidFill>
                  <a:schemeClr val="accent5">
                    <a:lumMod val="50000"/>
                  </a:schemeClr>
                </a:solidFill>
              </a:rPr>
              <a:t>النفسية</a:t>
            </a:r>
            <a:endParaRPr lang="fr-FR" sz="1000" dirty="0">
              <a:solidFill>
                <a:schemeClr val="accent5">
                  <a:lumMod val="50000"/>
                </a:schemeClr>
              </a:solidFill>
            </a:endParaRPr>
          </a:p>
        </p:txBody>
      </p:sp>
      <p:sp>
        <p:nvSpPr>
          <p:cNvPr id="16" name="Ellipse 15"/>
          <p:cNvSpPr/>
          <p:nvPr/>
        </p:nvSpPr>
        <p:spPr>
          <a:xfrm>
            <a:off x="1976451" y="57540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chemeClr val="accent4"/>
                </a:solidFill>
              </a:rPr>
              <a:t>الصورة الطبيعية</a:t>
            </a:r>
          </a:p>
        </p:txBody>
      </p:sp>
      <p:sp>
        <p:nvSpPr>
          <p:cNvPr id="18" name="Ellipse 17"/>
          <p:cNvSpPr/>
          <p:nvPr/>
        </p:nvSpPr>
        <p:spPr>
          <a:xfrm>
            <a:off x="796386" y="139260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FF0000"/>
                </a:solidFill>
              </a:rPr>
              <a:t>الصورة</a:t>
            </a:r>
          </a:p>
          <a:p>
            <a:pPr algn="ctr"/>
            <a:r>
              <a:rPr lang="ar-DZ" sz="1000" dirty="0" smtClean="0">
                <a:solidFill>
                  <a:srgbClr val="FF0000"/>
                </a:solidFill>
              </a:rPr>
              <a:t>الذوقية</a:t>
            </a:r>
          </a:p>
        </p:txBody>
      </p:sp>
      <p:sp>
        <p:nvSpPr>
          <p:cNvPr id="19" name="Ellipse 18"/>
          <p:cNvSpPr/>
          <p:nvPr/>
        </p:nvSpPr>
        <p:spPr>
          <a:xfrm>
            <a:off x="1936805" y="11569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FFC000"/>
                </a:solidFill>
              </a:rPr>
              <a:t>الصورة</a:t>
            </a:r>
          </a:p>
          <a:p>
            <a:pPr algn="ctr"/>
            <a:r>
              <a:rPr lang="ar-DZ" sz="1000" dirty="0" smtClean="0">
                <a:solidFill>
                  <a:srgbClr val="FFC000"/>
                </a:solidFill>
              </a:rPr>
              <a:t>الشمية</a:t>
            </a:r>
            <a:endParaRPr lang="fr-FR" sz="1000" dirty="0">
              <a:solidFill>
                <a:srgbClr val="FFC000"/>
              </a:solidFill>
            </a:endParaRPr>
          </a:p>
        </p:txBody>
      </p:sp>
      <p:sp>
        <p:nvSpPr>
          <p:cNvPr id="20" name="Ellipse 19"/>
          <p:cNvSpPr/>
          <p:nvPr/>
        </p:nvSpPr>
        <p:spPr>
          <a:xfrm>
            <a:off x="974236" y="545433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FFFF00"/>
                </a:solidFill>
              </a:rPr>
              <a:t>الصورة</a:t>
            </a:r>
          </a:p>
          <a:p>
            <a:pPr algn="ctr"/>
            <a:r>
              <a:rPr lang="ar-DZ" sz="1000" dirty="0" smtClean="0">
                <a:solidFill>
                  <a:srgbClr val="FFFF00"/>
                </a:solidFill>
              </a:rPr>
              <a:t>الكلية</a:t>
            </a:r>
            <a:endParaRPr lang="fr-FR" sz="1000" dirty="0">
              <a:solidFill>
                <a:srgbClr val="FFFF00"/>
              </a:solidFill>
            </a:endParaRPr>
          </a:p>
        </p:txBody>
      </p:sp>
      <p:sp>
        <p:nvSpPr>
          <p:cNvPr id="21" name="Ellipse 20"/>
          <p:cNvSpPr/>
          <p:nvPr/>
        </p:nvSpPr>
        <p:spPr>
          <a:xfrm>
            <a:off x="458348" y="3530757"/>
            <a:ext cx="914400" cy="873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002060"/>
                </a:solidFill>
              </a:rPr>
              <a:t>الصورة</a:t>
            </a:r>
          </a:p>
          <a:p>
            <a:pPr algn="ctr"/>
            <a:r>
              <a:rPr lang="ar-DZ" sz="1000" dirty="0">
                <a:solidFill>
                  <a:srgbClr val="002060"/>
                </a:solidFill>
              </a:rPr>
              <a:t>ا</a:t>
            </a:r>
            <a:r>
              <a:rPr lang="ar-DZ" sz="1000" dirty="0" smtClean="0">
                <a:solidFill>
                  <a:srgbClr val="002060"/>
                </a:solidFill>
              </a:rPr>
              <a:t>لبصرية</a:t>
            </a:r>
          </a:p>
        </p:txBody>
      </p:sp>
      <p:sp>
        <p:nvSpPr>
          <p:cNvPr id="22" name="Ellipse 21"/>
          <p:cNvSpPr/>
          <p:nvPr/>
        </p:nvSpPr>
        <p:spPr>
          <a:xfrm>
            <a:off x="515540" y="445491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000" dirty="0" smtClean="0">
                <a:solidFill>
                  <a:srgbClr val="00B0F0"/>
                </a:solidFill>
              </a:rPr>
              <a:t>الصورة</a:t>
            </a:r>
          </a:p>
          <a:p>
            <a:pPr algn="ctr"/>
            <a:r>
              <a:rPr lang="ar-DZ" sz="1000" dirty="0" smtClean="0">
                <a:solidFill>
                  <a:srgbClr val="00B0F0"/>
                </a:solidFill>
              </a:rPr>
              <a:t>الحسية</a:t>
            </a:r>
            <a:endParaRPr lang="fr-FR" sz="1000" dirty="0">
              <a:solidFill>
                <a:srgbClr val="00B0F0"/>
              </a:solidFill>
            </a:endParaRPr>
          </a:p>
        </p:txBody>
      </p:sp>
      <p:cxnSp>
        <p:nvCxnSpPr>
          <p:cNvPr id="24" name="Connecteur droit avec flèche 23"/>
          <p:cNvCxnSpPr/>
          <p:nvPr/>
        </p:nvCxnSpPr>
        <p:spPr>
          <a:xfrm flipV="1">
            <a:off x="3307357" y="3672884"/>
            <a:ext cx="1336106" cy="35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2942120" y="2110367"/>
            <a:ext cx="365237" cy="1267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19" idx="4"/>
          </p:cNvCxnSpPr>
          <p:nvPr/>
        </p:nvCxnSpPr>
        <p:spPr>
          <a:xfrm flipH="1" flipV="1">
            <a:off x="2394005" y="2071345"/>
            <a:ext cx="274582" cy="1332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flipV="1">
            <a:off x="1608177" y="2184058"/>
            <a:ext cx="805462" cy="1334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1510938" y="3019194"/>
            <a:ext cx="883067" cy="61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10" idx="1"/>
            <a:endCxn id="21" idx="6"/>
          </p:cNvCxnSpPr>
          <p:nvPr/>
        </p:nvCxnSpPr>
        <p:spPr>
          <a:xfrm flipH="1">
            <a:off x="1372748" y="3865293"/>
            <a:ext cx="1066476" cy="102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1400499" y="4224918"/>
            <a:ext cx="1033152" cy="50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H="1">
            <a:off x="1765876" y="4339220"/>
            <a:ext cx="1096480" cy="124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H="1">
            <a:off x="2551563" y="4343399"/>
            <a:ext cx="431364" cy="1568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endCxn id="15" idx="0"/>
          </p:cNvCxnSpPr>
          <p:nvPr/>
        </p:nvCxnSpPr>
        <p:spPr>
          <a:xfrm>
            <a:off x="3271030" y="4322493"/>
            <a:ext cx="447899" cy="127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à coins arrondis 61"/>
          <p:cNvSpPr/>
          <p:nvPr/>
        </p:nvSpPr>
        <p:spPr>
          <a:xfrm>
            <a:off x="5267155" y="5352583"/>
            <a:ext cx="203233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3</a:t>
            </a:r>
            <a:r>
              <a:rPr lang="ar-DZ" b="1" dirty="0" smtClean="0"/>
              <a:t>-أهمية الصورة</a:t>
            </a:r>
            <a:endParaRPr lang="fr-FR" b="1" dirty="0"/>
          </a:p>
        </p:txBody>
      </p:sp>
      <p:cxnSp>
        <p:nvCxnSpPr>
          <p:cNvPr id="64" name="Connecteur droit avec flèche 63"/>
          <p:cNvCxnSpPr/>
          <p:nvPr/>
        </p:nvCxnSpPr>
        <p:spPr>
          <a:xfrm>
            <a:off x="6256594" y="4456305"/>
            <a:ext cx="26730" cy="87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2" idx="3"/>
          </p:cNvCxnSpPr>
          <p:nvPr/>
        </p:nvCxnSpPr>
        <p:spPr>
          <a:xfrm>
            <a:off x="7650449" y="3656156"/>
            <a:ext cx="2010817" cy="71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48238561"/>
      </p:ext>
    </p:extLst>
  </p:cSld>
  <p:clrMapOvr>
    <a:masterClrMapping/>
  </p:clrMapOvr>
  <mc:AlternateContent xmlns:mc="http://schemas.openxmlformats.org/markup-compatibility/2006">
    <mc:Choice xmlns:p14="http://schemas.microsoft.com/office/powerpoint/2010/main" Requires="p14">
      <p:transition spd="slow" p14:dur="2000" advTm="19687"/>
    </mc:Choice>
    <mc:Fallback>
      <p:transition spd="slow" advTm="19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541011"/>
            <a:ext cx="8602899" cy="814397"/>
          </a:xfrm>
        </p:spPr>
        <p:txBody>
          <a:bodyPr>
            <a:normAutofit fontScale="90000"/>
          </a:bodyPr>
          <a:lstStyle/>
          <a:p>
            <a:pPr algn="ctr"/>
            <a:r>
              <a:rPr lang="ar-DZ" dirty="0" smtClean="0"/>
              <a:t/>
            </a:r>
            <a:br>
              <a:rPr lang="ar-DZ" dirty="0" smtClean="0"/>
            </a:br>
            <a:r>
              <a:rPr lang="fr-FR" dirty="0"/>
              <a:t/>
            </a:r>
            <a:br>
              <a:rPr lang="fr-FR" dirty="0"/>
            </a:br>
            <a:endParaRPr lang="fr-FR" dirty="0"/>
          </a:p>
        </p:txBody>
      </p:sp>
      <p:sp>
        <p:nvSpPr>
          <p:cNvPr id="3" name="Espace réservé du contenu 2"/>
          <p:cNvSpPr>
            <a:spLocks noGrp="1"/>
          </p:cNvSpPr>
          <p:nvPr>
            <p:ph idx="1"/>
          </p:nvPr>
        </p:nvSpPr>
        <p:spPr>
          <a:xfrm>
            <a:off x="289932" y="1355408"/>
            <a:ext cx="11902068" cy="5952893"/>
          </a:xfrm>
        </p:spPr>
        <p:txBody>
          <a:bodyPr>
            <a:normAutofit fontScale="70000" lnSpcReduction="20000"/>
          </a:bodyPr>
          <a:lstStyle/>
          <a:p>
            <a:pPr marL="0" indent="0" algn="r" rtl="1">
              <a:lnSpc>
                <a:spcPct val="170000"/>
              </a:lnSpc>
              <a:buNone/>
            </a:pPr>
            <a:r>
              <a:rPr lang="ar-SA" sz="2900" dirty="0" smtClean="0">
                <a:solidFill>
                  <a:srgbClr val="FFFF00"/>
                </a:solidFill>
                <a:cs typeface="+mj-cs"/>
              </a:rPr>
              <a:t>أ-</a:t>
            </a:r>
            <a:r>
              <a:rPr lang="ar-DZ" sz="2900" dirty="0" smtClean="0">
                <a:solidFill>
                  <a:srgbClr val="FFFF00"/>
                </a:solidFill>
                <a:cs typeface="+mj-cs"/>
              </a:rPr>
              <a:t> </a:t>
            </a:r>
            <a:r>
              <a:rPr lang="ar-SA" sz="2900" b="1" dirty="0" smtClean="0">
                <a:solidFill>
                  <a:srgbClr val="FFFF00"/>
                </a:solidFill>
                <a:cs typeface="+mj-cs"/>
              </a:rPr>
              <a:t>لغة:</a:t>
            </a:r>
            <a:r>
              <a:rPr lang="ar-SA" sz="2900" b="1" dirty="0">
                <a:solidFill>
                  <a:srgbClr val="FFFF00"/>
                </a:solidFill>
              </a:rPr>
              <a:t> </a:t>
            </a:r>
            <a:r>
              <a:rPr lang="ar-SA" sz="2900" b="1" dirty="0"/>
              <a:t>قال ابن الأثير"</a:t>
            </a:r>
            <a:r>
              <a:rPr lang="fr-FR" sz="2900" b="1" dirty="0"/>
              <a:t>: </a:t>
            </a:r>
            <a:r>
              <a:rPr lang="ar-SA" sz="2900" b="1" dirty="0"/>
              <a:t>الصورة ترد في لسان العرب لغتهم على ظاهرها وعلى معنى حقيقة الشيء وهيئته وعلى معنى صفته يقال: صورة الفعل كذا وكذا أي هيئته وصورة كذا وكذا أي </a:t>
            </a:r>
            <a:r>
              <a:rPr lang="ar-SA" sz="2900" b="1" dirty="0" smtClean="0"/>
              <a:t>صفته</a:t>
            </a:r>
            <a:r>
              <a:rPr lang="ar-DZ" sz="2900" b="1" dirty="0" smtClean="0"/>
              <a:t>».</a:t>
            </a:r>
            <a:endParaRPr lang="ar-DZ" sz="2900" b="1" dirty="0" smtClean="0">
              <a:cs typeface="+mj-cs"/>
            </a:endParaRPr>
          </a:p>
          <a:p>
            <a:pPr marL="0" indent="0" algn="r" rtl="1">
              <a:lnSpc>
                <a:spcPct val="170000"/>
              </a:lnSpc>
              <a:buNone/>
            </a:pPr>
            <a:r>
              <a:rPr lang="ar-SA" sz="2900" b="1" dirty="0" smtClean="0">
                <a:solidFill>
                  <a:srgbClr val="00B050"/>
                </a:solidFill>
                <a:cs typeface="+mj-cs"/>
              </a:rPr>
              <a:t>ب-اصطلاحا:</a:t>
            </a:r>
            <a:r>
              <a:rPr lang="ar-DZ" sz="2900" b="1" dirty="0"/>
              <a:t>تباينت </a:t>
            </a:r>
            <a:r>
              <a:rPr lang="ar-SA" sz="2900" b="1" dirty="0"/>
              <a:t>آراء النقاد والباحثين في تحديد مفهوم الصورة الشعرية</a:t>
            </a:r>
            <a:r>
              <a:rPr lang="ar-SA" sz="2900" b="1" dirty="0" smtClean="0"/>
              <a:t>:</a:t>
            </a:r>
            <a:endParaRPr lang="fr-FR" sz="2900" b="1" dirty="0">
              <a:solidFill>
                <a:srgbClr val="00B050"/>
              </a:solidFill>
              <a:cs typeface="+mj-cs"/>
            </a:endParaRPr>
          </a:p>
          <a:p>
            <a:pPr marL="0" indent="0" algn="r">
              <a:lnSpc>
                <a:spcPct val="170000"/>
              </a:lnSpc>
              <a:buNone/>
            </a:pPr>
            <a:r>
              <a:rPr lang="ar-SA" sz="2900" b="1" dirty="0" smtClean="0">
                <a:cs typeface="+mj-cs"/>
              </a:rPr>
              <a:t>إذ </a:t>
            </a:r>
            <a:r>
              <a:rPr lang="ar-SA" sz="2900" b="1" dirty="0">
                <a:cs typeface="+mj-cs"/>
              </a:rPr>
              <a:t>عرفها (</a:t>
            </a:r>
            <a:r>
              <a:rPr lang="ar-SA" sz="2900" b="1" dirty="0">
                <a:solidFill>
                  <a:srgbClr val="FF0000"/>
                </a:solidFill>
                <a:cs typeface="+mj-cs"/>
              </a:rPr>
              <a:t>عمر يوسف قادري </a:t>
            </a:r>
            <a:r>
              <a:rPr lang="ar-SA" sz="2900" b="1" dirty="0">
                <a:cs typeface="+mj-cs"/>
              </a:rPr>
              <a:t>) </a:t>
            </a:r>
            <a:r>
              <a:rPr lang="ar-DZ" sz="2900" b="1" dirty="0" smtClean="0">
                <a:cs typeface="+mj-cs"/>
              </a:rPr>
              <a:t>: «</a:t>
            </a:r>
            <a:r>
              <a:rPr lang="ar-SA" sz="2900" b="1" dirty="0" smtClean="0">
                <a:cs typeface="+mj-cs"/>
              </a:rPr>
              <a:t>بكونها  </a:t>
            </a:r>
            <a:r>
              <a:rPr lang="ar-SA" sz="2900" b="1" dirty="0">
                <a:cs typeface="+mj-cs"/>
              </a:rPr>
              <a:t>لا يمكن النظر في الصورة بمعزل عن نفسية الشاعر إذ أنها </a:t>
            </a:r>
            <a:r>
              <a:rPr lang="ar-DZ" sz="2900" b="1" dirty="0" smtClean="0">
                <a:cs typeface="+mj-cs"/>
              </a:rPr>
              <a:t>تعبر </a:t>
            </a:r>
            <a:r>
              <a:rPr lang="ar-SA" sz="2900" b="1" dirty="0" smtClean="0">
                <a:cs typeface="+mj-cs"/>
              </a:rPr>
              <a:t>عن </a:t>
            </a:r>
            <a:r>
              <a:rPr lang="ar-SA" sz="2900" b="1" dirty="0">
                <a:cs typeface="+mj-cs"/>
              </a:rPr>
              <a:t>نفسيته وهي تشبه الصور التي تتراء في </a:t>
            </a:r>
            <a:r>
              <a:rPr lang="ar-SA" sz="2900" b="1" dirty="0" smtClean="0">
                <a:cs typeface="+mj-cs"/>
              </a:rPr>
              <a:t>الأحلام</a:t>
            </a:r>
            <a:r>
              <a:rPr lang="ar-DZ" sz="2900" b="1" dirty="0" smtClean="0">
                <a:cs typeface="+mj-cs"/>
              </a:rPr>
              <a:t>».</a:t>
            </a:r>
          </a:p>
          <a:p>
            <a:pPr marL="0" indent="0" algn="r">
              <a:lnSpc>
                <a:spcPct val="170000"/>
              </a:lnSpc>
              <a:buNone/>
            </a:pPr>
            <a:r>
              <a:rPr lang="ar-SA" sz="2900" b="1" dirty="0" smtClean="0">
                <a:cs typeface="+mj-cs"/>
              </a:rPr>
              <a:t> </a:t>
            </a:r>
            <a:r>
              <a:rPr lang="ar-SA" sz="2900" b="1" dirty="0">
                <a:cs typeface="+mj-cs"/>
              </a:rPr>
              <a:t>ويشير( </a:t>
            </a:r>
            <a:r>
              <a:rPr lang="ar-SA" sz="2900" b="1" dirty="0">
                <a:solidFill>
                  <a:srgbClr val="00B0F0"/>
                </a:solidFill>
                <a:cs typeface="+mj-cs"/>
              </a:rPr>
              <a:t>جابر عصفور</a:t>
            </a:r>
            <a:r>
              <a:rPr lang="ar-SA" sz="2900" b="1" dirty="0">
                <a:cs typeface="+mj-cs"/>
              </a:rPr>
              <a:t>) إلى أن : "الصورة الفنية مصطلح حديث، صيغ تحت وطأة التأثر بمصطلحات النقد الغربي، ولكن المشاكل والقضايا التي يثيرها هذا المصطلح الحديث ويطرحها موجودة في التراث، وان اختلفت طريقة العرض </a:t>
            </a:r>
            <a:r>
              <a:rPr lang="ar-SA" sz="2900" b="1" dirty="0" smtClean="0">
                <a:cs typeface="+mj-cs"/>
              </a:rPr>
              <a:t>والتناول</a:t>
            </a:r>
            <a:r>
              <a:rPr lang="ar-DZ" sz="2900" b="1" dirty="0" smtClean="0">
                <a:cs typeface="+mj-cs"/>
              </a:rPr>
              <a:t>».</a:t>
            </a:r>
            <a:r>
              <a:rPr lang="ar-SA" sz="2900" b="1" dirty="0">
                <a:cs typeface="+mj-cs"/>
              </a:rPr>
              <a:t> </a:t>
            </a:r>
            <a:endParaRPr lang="ar-DZ" sz="2900" b="1" dirty="0" smtClean="0">
              <a:cs typeface="+mj-cs"/>
            </a:endParaRPr>
          </a:p>
          <a:p>
            <a:pPr marL="0" indent="0" algn="r">
              <a:lnSpc>
                <a:spcPct val="170000"/>
              </a:lnSpc>
              <a:buNone/>
            </a:pPr>
            <a:r>
              <a:rPr lang="ar-SA" sz="2900" b="1" dirty="0" smtClean="0">
                <a:cs typeface="+mj-cs"/>
              </a:rPr>
              <a:t>ويرى</a:t>
            </a:r>
            <a:r>
              <a:rPr lang="ar-SA" sz="2900" b="1" dirty="0">
                <a:cs typeface="+mj-cs"/>
              </a:rPr>
              <a:t>( </a:t>
            </a:r>
            <a:r>
              <a:rPr lang="ar-SA" sz="2900" b="1" dirty="0">
                <a:solidFill>
                  <a:srgbClr val="FFC000"/>
                </a:solidFill>
                <a:cs typeface="+mj-cs"/>
              </a:rPr>
              <a:t>الولي محمد </a:t>
            </a:r>
            <a:r>
              <a:rPr lang="ar-SA" sz="2900" b="1" dirty="0">
                <a:cs typeface="+mj-cs"/>
              </a:rPr>
              <a:t>) :"لقد صاحب عصر النهضة الأدبية، ظهور المذاهب الأدبية، التي كان لها انعكاس على مفهوم الصورة، ذلك أ ن كل مذهب أدبي يقوم على فلسفة معينة، فتعدد المدارس الأدبية، نتج عنه تعدد في مفهوم الصورة، الذي أسهم في </a:t>
            </a:r>
            <a:r>
              <a:rPr lang="ar-SA" sz="2900" b="1" dirty="0" smtClean="0">
                <a:cs typeface="+mj-cs"/>
              </a:rPr>
              <a:t>تطورها</a:t>
            </a:r>
            <a:r>
              <a:rPr lang="ar-DZ" sz="2900" b="1" dirty="0" smtClean="0">
                <a:cs typeface="+mj-cs"/>
              </a:rPr>
              <a:t>».</a:t>
            </a:r>
          </a:p>
          <a:p>
            <a:endParaRPr lang="ar-DZ" sz="2600" dirty="0" smtClean="0">
              <a:cs typeface="+mj-cs"/>
            </a:endParaRPr>
          </a:p>
          <a:p>
            <a:endParaRPr lang="ar-DZ" dirty="0" smtClean="0"/>
          </a:p>
          <a:p>
            <a:pPr marL="0" indent="0" algn="ctr" rtl="1">
              <a:buNone/>
            </a:pPr>
            <a:endParaRPr lang="fr-FR" dirty="0"/>
          </a:p>
        </p:txBody>
      </p:sp>
      <p:sp>
        <p:nvSpPr>
          <p:cNvPr id="4" name="Ellipse 3"/>
          <p:cNvSpPr/>
          <p:nvPr/>
        </p:nvSpPr>
        <p:spPr>
          <a:xfrm>
            <a:off x="2592925" y="211872"/>
            <a:ext cx="6421243" cy="123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smtClean="0">
                <a:solidFill>
                  <a:srgbClr val="FFFF00"/>
                </a:solidFill>
                <a:cs typeface="Arabic Transparent" panose="02010000000000000000" pitchFamily="2" charset="-78"/>
              </a:rPr>
              <a:t>أولا/</a:t>
            </a:r>
            <a:r>
              <a:rPr lang="ar-SA" sz="4000" b="1" dirty="0" smtClean="0">
                <a:solidFill>
                  <a:srgbClr val="FFFF00"/>
                </a:solidFill>
                <a:cs typeface="Arabic Transparent" panose="02010000000000000000" pitchFamily="2" charset="-78"/>
              </a:rPr>
              <a:t>في </a:t>
            </a:r>
            <a:r>
              <a:rPr lang="ar-SA" sz="4000" b="1" dirty="0">
                <a:solidFill>
                  <a:srgbClr val="FFFF00"/>
                </a:solidFill>
                <a:cs typeface="Arabic Transparent" panose="02010000000000000000" pitchFamily="2" charset="-78"/>
              </a:rPr>
              <a:t>مفهوم الصورة:</a:t>
            </a:r>
            <a:endParaRPr lang="fr-FR" sz="4000" b="1" dirty="0">
              <a:solidFill>
                <a:srgbClr val="FFFF00"/>
              </a:solidFill>
              <a:cs typeface="Arabic Transparent" panose="02010000000000000000" pitchFamily="2"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01057804"/>
      </p:ext>
    </p:extLst>
  </p:cSld>
  <p:clrMapOvr>
    <a:masterClrMapping/>
  </p:clrMapOvr>
  <mc:AlternateContent xmlns:mc="http://schemas.openxmlformats.org/markup-compatibility/2006">
    <mc:Choice xmlns:p14="http://schemas.microsoft.com/office/powerpoint/2010/main" Requires="p14">
      <p:transition spd="slow" p14:dur="2000" advTm="71640"/>
    </mc:Choice>
    <mc:Fallback>
      <p:transition spd="slow" advTm="71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62590"/>
            <a:ext cx="12022667" cy="4495050"/>
          </a:xfrm>
        </p:spPr>
        <p:txBody>
          <a:bodyPr>
            <a:normAutofit fontScale="92500" lnSpcReduction="20000"/>
          </a:bodyPr>
          <a:lstStyle/>
          <a:p>
            <a:pPr marL="0" indent="0" algn="r">
              <a:lnSpc>
                <a:spcPct val="150000"/>
              </a:lnSpc>
              <a:buNone/>
            </a:pPr>
            <a:endParaRPr lang="ar-DZ" sz="1600" b="1" dirty="0" smtClean="0">
              <a:cs typeface="+mj-cs"/>
            </a:endParaRPr>
          </a:p>
          <a:p>
            <a:pPr marL="0" indent="0" algn="ctr">
              <a:lnSpc>
                <a:spcPct val="150000"/>
              </a:lnSpc>
              <a:buNone/>
            </a:pPr>
            <a:r>
              <a:rPr lang="ar-DZ" sz="2000" b="1" dirty="0" smtClean="0">
                <a:cs typeface="+mj-cs"/>
              </a:rPr>
              <a:t>من بين أنواع الصور نذكر:</a:t>
            </a:r>
          </a:p>
          <a:p>
            <a:pPr marL="0" indent="0" algn="r">
              <a:lnSpc>
                <a:spcPct val="150000"/>
              </a:lnSpc>
              <a:buNone/>
            </a:pPr>
            <a:r>
              <a:rPr lang="ar-DZ" sz="2000" b="1" dirty="0">
                <a:solidFill>
                  <a:srgbClr val="FFC000"/>
                </a:solidFill>
                <a:cs typeface="+mj-cs"/>
              </a:rPr>
              <a:t>1</a:t>
            </a:r>
            <a:r>
              <a:rPr lang="ar-DZ" sz="2000" b="1" dirty="0" smtClean="0">
                <a:solidFill>
                  <a:srgbClr val="FFC000"/>
                </a:solidFill>
                <a:cs typeface="+mj-cs"/>
              </a:rPr>
              <a:t>-</a:t>
            </a:r>
            <a:r>
              <a:rPr lang="ar-SA" sz="2000" b="1" dirty="0" smtClean="0">
                <a:solidFill>
                  <a:srgbClr val="FFC000"/>
                </a:solidFill>
                <a:cs typeface="+mj-cs"/>
              </a:rPr>
              <a:t>الصورة النفسية: </a:t>
            </a:r>
            <a:r>
              <a:rPr lang="ar-SA" sz="2000" b="1" dirty="0" smtClean="0">
                <a:cs typeface="+mj-cs"/>
              </a:rPr>
              <a:t>بالعاطفة يستطيع الشاعر أن يدرك الأشياء ويجعلها تصطبغ بدمه وتتلون بروحه، كما أنه بفضلها يستطيع الجمع بين الأشياء متباعدة ومتنافرة</a:t>
            </a:r>
            <a:r>
              <a:rPr lang="ar-DZ" sz="2000" b="1" dirty="0" smtClean="0">
                <a:cs typeface="+mj-cs"/>
              </a:rPr>
              <a:t>.</a:t>
            </a:r>
          </a:p>
          <a:p>
            <a:pPr marL="0" indent="0" algn="r">
              <a:lnSpc>
                <a:spcPct val="150000"/>
              </a:lnSpc>
              <a:buNone/>
            </a:pPr>
            <a:r>
              <a:rPr lang="ar-DZ" sz="2000" b="1" dirty="0">
                <a:solidFill>
                  <a:srgbClr val="00B050"/>
                </a:solidFill>
                <a:cs typeface="+mj-cs"/>
              </a:rPr>
              <a:t>2</a:t>
            </a:r>
            <a:r>
              <a:rPr lang="ar-SA" sz="2000" b="1" dirty="0" smtClean="0">
                <a:solidFill>
                  <a:srgbClr val="00B050"/>
                </a:solidFill>
                <a:cs typeface="+mj-cs"/>
              </a:rPr>
              <a:t>–الصورة </a:t>
            </a:r>
            <a:r>
              <a:rPr lang="ar-SA" sz="2000" b="1" dirty="0">
                <a:solidFill>
                  <a:srgbClr val="00B050"/>
                </a:solidFill>
                <a:cs typeface="+mj-cs"/>
              </a:rPr>
              <a:t>الطبيعية: </a:t>
            </a:r>
            <a:r>
              <a:rPr lang="ar-SA" sz="2000" b="1" dirty="0">
                <a:cs typeface="+mj-cs"/>
              </a:rPr>
              <a:t>كانت الطبيعة ولا تزال مصدرا أساسيا للخيال، وأهم العناصر الفاعلة في القصيدة فهي تمثل خليفة حية باستمرار في وعي </a:t>
            </a:r>
            <a:r>
              <a:rPr lang="ar-SA" sz="2000" b="1" dirty="0" smtClean="0">
                <a:cs typeface="+mj-cs"/>
              </a:rPr>
              <a:t>الشاعر</a:t>
            </a:r>
            <a:r>
              <a:rPr lang="ar-DZ" sz="2000" b="1" dirty="0" smtClean="0">
                <a:cs typeface="+mj-cs"/>
              </a:rPr>
              <a:t>.</a:t>
            </a:r>
          </a:p>
          <a:p>
            <a:pPr marL="0" indent="0" algn="r">
              <a:lnSpc>
                <a:spcPct val="150000"/>
              </a:lnSpc>
              <a:buNone/>
            </a:pPr>
            <a:r>
              <a:rPr lang="ar-DZ" sz="2000" b="1" dirty="0" smtClean="0">
                <a:solidFill>
                  <a:srgbClr val="00B0F0"/>
                </a:solidFill>
                <a:cs typeface="+mj-cs"/>
              </a:rPr>
              <a:t>3</a:t>
            </a:r>
            <a:r>
              <a:rPr lang="ar-SA" sz="2000" b="1" dirty="0" smtClean="0">
                <a:solidFill>
                  <a:srgbClr val="00B0F0"/>
                </a:solidFill>
                <a:cs typeface="+mj-cs"/>
              </a:rPr>
              <a:t>-الصور </a:t>
            </a:r>
            <a:r>
              <a:rPr lang="ar-SA" sz="2000" b="1" dirty="0">
                <a:solidFill>
                  <a:srgbClr val="00B0F0"/>
                </a:solidFill>
                <a:cs typeface="+mj-cs"/>
              </a:rPr>
              <a:t>الكلية: </a:t>
            </a:r>
            <a:r>
              <a:rPr lang="ar-SA" sz="2000" b="1" dirty="0">
                <a:cs typeface="+mj-cs"/>
              </a:rPr>
              <a:t>هناك وسيلة أخرى من وسائل بناء الصورة الفنية الجديرة بالاهتمام، وهي تشكيل مساعد عن طريق تجميع مجموعة من الصور الجزئية المتآزرة وهذا ما يعرف بالصور الكلية </a:t>
            </a:r>
            <a:r>
              <a:rPr lang="ar-DZ" sz="2000" b="1" dirty="0" smtClean="0">
                <a:cs typeface="+mj-cs"/>
              </a:rPr>
              <a:t>.</a:t>
            </a:r>
          </a:p>
          <a:p>
            <a:pPr marL="0" indent="0" algn="r">
              <a:lnSpc>
                <a:spcPct val="150000"/>
              </a:lnSpc>
              <a:buNone/>
            </a:pPr>
            <a:r>
              <a:rPr lang="ar-DZ" sz="2000" b="1" dirty="0" smtClean="0">
                <a:solidFill>
                  <a:srgbClr val="7030A0"/>
                </a:solidFill>
                <a:cs typeface="+mj-cs"/>
              </a:rPr>
              <a:t>4</a:t>
            </a:r>
            <a:r>
              <a:rPr lang="ar-SA" sz="2000" b="1" dirty="0" smtClean="0">
                <a:solidFill>
                  <a:srgbClr val="7030A0"/>
                </a:solidFill>
                <a:cs typeface="+mj-cs"/>
              </a:rPr>
              <a:t>-ا </a:t>
            </a:r>
            <a:r>
              <a:rPr lang="ar-SA" sz="2000" b="1" dirty="0">
                <a:solidFill>
                  <a:srgbClr val="7030A0"/>
                </a:solidFill>
                <a:cs typeface="+mj-cs"/>
              </a:rPr>
              <a:t>لصورة الحسية : </a:t>
            </a:r>
            <a:r>
              <a:rPr lang="ar-SA" sz="2000" b="1" dirty="0">
                <a:cs typeface="+mj-cs"/>
              </a:rPr>
              <a:t>وهي التي تعتمد على الحواس التي تتشكل عن طريق العملية البصرية التي تستقبل الظاهرة ثم يستقبلها الذهن ثم يشكلها لتخرج الأفكار عن المعاني والدلالات التي منبعها الحواس </a:t>
            </a:r>
            <a:r>
              <a:rPr lang="ar-DZ" sz="1600" b="1" dirty="0" smtClean="0">
                <a:cs typeface="+mj-cs"/>
              </a:rPr>
              <a:t>.</a:t>
            </a:r>
            <a:endParaRPr lang="fr-FR" sz="1600" b="1" dirty="0">
              <a:cs typeface="+mj-cs"/>
            </a:endParaRPr>
          </a:p>
        </p:txBody>
      </p:sp>
      <p:sp>
        <p:nvSpPr>
          <p:cNvPr id="4" name="Étoile à 6 branches 3"/>
          <p:cNvSpPr/>
          <p:nvPr/>
        </p:nvSpPr>
        <p:spPr>
          <a:xfrm>
            <a:off x="2509024" y="221915"/>
            <a:ext cx="7084523" cy="20406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smtClean="0">
                <a:solidFill>
                  <a:srgbClr val="FFC000"/>
                </a:solidFill>
                <a:cs typeface="Arabic Transparent" panose="02010000000000000000" pitchFamily="2" charset="-78"/>
              </a:rPr>
              <a:t>ثانيا/أنواع </a:t>
            </a:r>
            <a:r>
              <a:rPr lang="ar-DZ" sz="4400" b="1" dirty="0">
                <a:solidFill>
                  <a:srgbClr val="FFC000"/>
                </a:solidFill>
                <a:cs typeface="Arabic Transparent" panose="02010000000000000000" pitchFamily="2" charset="-78"/>
              </a:rPr>
              <a:t>الصور:</a:t>
            </a:r>
            <a:r>
              <a:rPr lang="ar-DZ" dirty="0"/>
              <a:t> </a:t>
            </a:r>
            <a:endParaRPr lang="fr-FR"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14164385"/>
      </p:ext>
    </p:extLst>
  </p:cSld>
  <p:clrMapOvr>
    <a:masterClrMapping/>
  </p:clrMapOvr>
  <mc:AlternateContent xmlns:mc="http://schemas.openxmlformats.org/markup-compatibility/2006">
    <mc:Choice xmlns:p14="http://schemas.microsoft.com/office/powerpoint/2010/main" Requires="p14">
      <p:transition spd="slow" p14:dur="2000" advTm="63150"/>
    </mc:Choice>
    <mc:Fallback>
      <p:transition spd="slow" advTm="63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900" y="0"/>
            <a:ext cx="10793589" cy="7073900"/>
          </a:xfrm>
        </p:spPr>
        <p:txBody>
          <a:bodyPr>
            <a:normAutofit fontScale="92500" lnSpcReduction="20000"/>
          </a:bodyPr>
          <a:lstStyle/>
          <a:p>
            <a:endParaRPr lang="ar-DZ" dirty="0" smtClean="0"/>
          </a:p>
          <a:p>
            <a:pPr marL="0" indent="0" algn="r">
              <a:lnSpc>
                <a:spcPct val="150000"/>
              </a:lnSpc>
              <a:buNone/>
            </a:pPr>
            <a:r>
              <a:rPr lang="ar-SA" sz="2000" b="1" dirty="0" smtClean="0">
                <a:solidFill>
                  <a:srgbClr val="C00000"/>
                </a:solidFill>
                <a:cs typeface="Arabic Transparent" panose="02010000000000000000" pitchFamily="2" charset="-78"/>
              </a:rPr>
              <a:t>5-الصورة </a:t>
            </a:r>
            <a:r>
              <a:rPr lang="ar-SA" sz="2000" b="1" dirty="0">
                <a:solidFill>
                  <a:srgbClr val="C00000"/>
                </a:solidFill>
                <a:cs typeface="Arabic Transparent" panose="02010000000000000000" pitchFamily="2" charset="-78"/>
              </a:rPr>
              <a:t>البصرية</a:t>
            </a:r>
            <a:r>
              <a:rPr lang="ar-SA" sz="2000" b="1" dirty="0">
                <a:cs typeface="Arabic Transparent" panose="02010000000000000000" pitchFamily="2" charset="-78"/>
              </a:rPr>
              <a:t>:" إن البصر هو تلك الحاسة التي هي عنوان </a:t>
            </a:r>
            <a:r>
              <a:rPr lang="ar-SA" sz="2000" b="1" dirty="0" smtClean="0">
                <a:cs typeface="Arabic Transparent" panose="02010000000000000000" pitchFamily="2" charset="-78"/>
              </a:rPr>
              <a:t>الحواس</a:t>
            </a:r>
            <a:r>
              <a:rPr lang="ar-DZ" sz="2000" b="1" dirty="0" smtClean="0">
                <a:cs typeface="Arabic Transparent" panose="02010000000000000000" pitchFamily="2" charset="-78"/>
              </a:rPr>
              <a:t>،</a:t>
            </a:r>
            <a:r>
              <a:rPr lang="ar-SA" sz="2000" b="1" dirty="0" smtClean="0">
                <a:cs typeface="Arabic Transparent" panose="02010000000000000000" pitchFamily="2" charset="-78"/>
              </a:rPr>
              <a:t>وهي </a:t>
            </a:r>
            <a:r>
              <a:rPr lang="ar-SA" sz="2000" b="1" dirty="0">
                <a:cs typeface="Arabic Transparent" panose="02010000000000000000" pitchFamily="2" charset="-78"/>
              </a:rPr>
              <a:t>من أنفع وسائل الإنسان إلى المعيشة والحياة على اختلاف </a:t>
            </a:r>
            <a:r>
              <a:rPr lang="ar-SA" sz="2000" b="1" dirty="0" smtClean="0">
                <a:cs typeface="Arabic Transparent" panose="02010000000000000000" pitchFamily="2" charset="-78"/>
              </a:rPr>
              <a:t>مسالكها</a:t>
            </a:r>
            <a:r>
              <a:rPr lang="ar-DZ" sz="2000" b="1" dirty="0" smtClean="0">
                <a:cs typeface="Arabic Transparent" panose="02010000000000000000" pitchFamily="2" charset="-78"/>
              </a:rPr>
              <a:t>،وهي </a:t>
            </a:r>
            <a:r>
              <a:rPr lang="ar-SA" sz="2000" b="1" dirty="0">
                <a:cs typeface="Arabic Transparent" panose="02010000000000000000" pitchFamily="2" charset="-78"/>
              </a:rPr>
              <a:t>وسيلته الأولى لاكتساب المعارف والعلوم والطريق للاستمتاع بالنظر إلى الجمال بمختلف ضروبه ومظاهره والتأمل في هذه الحياة والكون وما ينطويان عليه من أسرار </a:t>
            </a:r>
            <a:r>
              <a:rPr lang="ar-SA" sz="2000" b="1" dirty="0" smtClean="0">
                <a:cs typeface="Arabic Transparent" panose="02010000000000000000" pitchFamily="2" charset="-78"/>
              </a:rPr>
              <a:t>وعظمة</a:t>
            </a:r>
            <a:r>
              <a:rPr lang="ar-DZ" sz="2000" b="1" dirty="0" smtClean="0">
                <a:cs typeface="Arabic Transparent" panose="02010000000000000000" pitchFamily="2" charset="-78"/>
              </a:rPr>
              <a:t>».</a:t>
            </a:r>
          </a:p>
          <a:p>
            <a:pPr marL="0" indent="0" algn="r">
              <a:lnSpc>
                <a:spcPct val="150000"/>
              </a:lnSpc>
              <a:buNone/>
            </a:pPr>
            <a:r>
              <a:rPr lang="ar-SA" sz="2000" b="1" dirty="0" smtClean="0">
                <a:solidFill>
                  <a:srgbClr val="FFC000"/>
                </a:solidFill>
                <a:cs typeface="Arabic Transparent" panose="02010000000000000000" pitchFamily="2" charset="-78"/>
              </a:rPr>
              <a:t>6-الصورة </a:t>
            </a:r>
            <a:r>
              <a:rPr lang="ar-SA" sz="2000" b="1" dirty="0">
                <a:solidFill>
                  <a:srgbClr val="FFC000"/>
                </a:solidFill>
                <a:cs typeface="Arabic Transparent" panose="02010000000000000000" pitchFamily="2" charset="-78"/>
              </a:rPr>
              <a:t>السمعية: </a:t>
            </a:r>
            <a:r>
              <a:rPr lang="ar-SA" sz="2000" b="1" dirty="0">
                <a:cs typeface="Arabic Transparent" panose="02010000000000000000" pitchFamily="2" charset="-78"/>
              </a:rPr>
              <a:t>يرى (إبراهيم انيس) أن: " حاسة السمع أكثر أهمية من حاسة البصر فهي تشتغل ليلا ونهارا وفي الظلام والنور في حين المرئيات لا يمكن إدراكها إلا في النور والإنسان يستطيع أن يدرك عن طريق الكلام أفكار أرقى وأسمى مما قد يدركه بالنظر الذي مهما عبر فتعبيره محدود </a:t>
            </a:r>
            <a:r>
              <a:rPr lang="ar-SA" sz="2000" b="1" dirty="0" smtClean="0">
                <a:cs typeface="Arabic Transparent" panose="02010000000000000000" pitchFamily="2" charset="-78"/>
              </a:rPr>
              <a:t>المعاني</a:t>
            </a:r>
            <a:r>
              <a:rPr lang="ar-DZ" sz="2000" b="1" dirty="0" smtClean="0">
                <a:cs typeface="Arabic Transparent" panose="02010000000000000000" pitchFamily="2" charset="-78"/>
              </a:rPr>
              <a:t>» .</a:t>
            </a:r>
          </a:p>
          <a:p>
            <a:pPr marL="0" indent="0" algn="r">
              <a:lnSpc>
                <a:spcPct val="150000"/>
              </a:lnSpc>
              <a:buNone/>
            </a:pPr>
            <a:r>
              <a:rPr lang="ar-SA" sz="2000" b="1" dirty="0" smtClean="0">
                <a:solidFill>
                  <a:srgbClr val="92D050"/>
                </a:solidFill>
                <a:cs typeface="Arabic Transparent" panose="02010000000000000000" pitchFamily="2" charset="-78"/>
              </a:rPr>
              <a:t>7-الصورة </a:t>
            </a:r>
            <a:r>
              <a:rPr lang="ar-SA" sz="2000" b="1" dirty="0">
                <a:solidFill>
                  <a:srgbClr val="92D050"/>
                </a:solidFill>
                <a:cs typeface="Arabic Transparent" panose="02010000000000000000" pitchFamily="2" charset="-78"/>
              </a:rPr>
              <a:t>الذوقية: </a:t>
            </a:r>
            <a:r>
              <a:rPr lang="ar-SA" sz="2000" b="1" dirty="0">
                <a:cs typeface="Arabic Transparent" panose="02010000000000000000" pitchFamily="2" charset="-78"/>
              </a:rPr>
              <a:t>الصورة الذوقية إحدى وسائل الحس التي يوظفها الشاعر في </a:t>
            </a:r>
            <a:r>
              <a:rPr lang="ar-SA" sz="2000" b="1" dirty="0" smtClean="0">
                <a:cs typeface="Arabic Transparent" panose="02010000000000000000" pitchFamily="2" charset="-78"/>
              </a:rPr>
              <a:t>شعره</a:t>
            </a:r>
            <a:r>
              <a:rPr lang="ar-DZ" sz="2000" b="1" dirty="0" smtClean="0">
                <a:cs typeface="Arabic Transparent" panose="02010000000000000000" pitchFamily="2" charset="-78"/>
              </a:rPr>
              <a:t>،</a:t>
            </a:r>
            <a:r>
              <a:rPr lang="ar-SA" sz="2000" b="1" dirty="0">
                <a:cs typeface="Arabic Transparent" panose="02010000000000000000" pitchFamily="2" charset="-78"/>
              </a:rPr>
              <a:t> وهكذا تكون الصورة الذوقية في الشعر العربي أداة لتجسيد الرواية الشعرية بلغة شعرية رفيعة متميزة.</a:t>
            </a:r>
            <a:endParaRPr lang="fr-FR" sz="2000" b="1" dirty="0">
              <a:cs typeface="Arabic Transparent" panose="02010000000000000000" pitchFamily="2" charset="-78"/>
            </a:endParaRPr>
          </a:p>
          <a:p>
            <a:pPr marL="0" indent="0" algn="r" rtl="1">
              <a:lnSpc>
                <a:spcPct val="150000"/>
              </a:lnSpc>
              <a:buNone/>
            </a:pPr>
            <a:r>
              <a:rPr lang="ar-SA" sz="2000" b="1" dirty="0" smtClean="0">
                <a:solidFill>
                  <a:srgbClr val="00B0F0"/>
                </a:solidFill>
                <a:cs typeface="Arabic Transparent" panose="02010000000000000000" pitchFamily="2" charset="-78"/>
              </a:rPr>
              <a:t>8- </a:t>
            </a:r>
            <a:r>
              <a:rPr lang="ar-SA" sz="2000" b="1" dirty="0">
                <a:solidFill>
                  <a:srgbClr val="00B0F0"/>
                </a:solidFill>
                <a:cs typeface="Arabic Transparent" panose="02010000000000000000" pitchFamily="2" charset="-78"/>
              </a:rPr>
              <a:t>الصورة  الشمية: </a:t>
            </a:r>
            <a:r>
              <a:rPr lang="ar-SA" sz="2000" b="1" dirty="0">
                <a:cs typeface="Arabic Transparent" panose="02010000000000000000" pitchFamily="2" charset="-78"/>
              </a:rPr>
              <a:t>الشم هي حاسة من الحواس الخمس وتحتل المرتبة الثانية بعد حاسة السمع ، و يعتمد عليها الكائن الحي (الانسان، الحيوان) للتميز بين مختلف الروائح (الطيبة ،الكريهة ) عن طريق الأنف.</a:t>
            </a:r>
            <a:endParaRPr lang="fr-FR" sz="2000" b="1" dirty="0">
              <a:cs typeface="Arabic Transparent" panose="02010000000000000000" pitchFamily="2" charset="-78"/>
            </a:endParaRPr>
          </a:p>
          <a:p>
            <a:pPr marL="0" indent="0" algn="r" rtl="1">
              <a:lnSpc>
                <a:spcPct val="150000"/>
              </a:lnSpc>
              <a:buNone/>
            </a:pPr>
            <a:r>
              <a:rPr lang="ar-SA" sz="2000" b="1" dirty="0" smtClean="0">
                <a:solidFill>
                  <a:srgbClr val="7030A0"/>
                </a:solidFill>
                <a:cs typeface="Arabic Transparent" panose="02010000000000000000" pitchFamily="2" charset="-78"/>
              </a:rPr>
              <a:t>9-الصورة </a:t>
            </a:r>
            <a:r>
              <a:rPr lang="ar-SA" sz="2000" b="1" dirty="0">
                <a:solidFill>
                  <a:srgbClr val="7030A0"/>
                </a:solidFill>
                <a:cs typeface="Arabic Transparent" panose="02010000000000000000" pitchFamily="2" charset="-78"/>
              </a:rPr>
              <a:t>اللمسية: </a:t>
            </a:r>
            <a:r>
              <a:rPr lang="ar-SA" sz="2000" b="1" dirty="0">
                <a:cs typeface="Arabic Transparent" panose="02010000000000000000" pitchFamily="2" charset="-78"/>
              </a:rPr>
              <a:t>تمثل الصورة اللمسية أحد أنواع الصورة الحسية حيث " يلتمس الإنسان الأشياء بيده ، فيحس بالحرارة والبرودة ، الإحساس بالجفاف والرطوبة ، الإحساس بالصلابة والليونة الإحساس بالخشونة و النعومة و الإحساس بالسمك والحدة والرقة ، والإحساس </a:t>
            </a:r>
            <a:r>
              <a:rPr lang="ar-SA" sz="2000" b="1" dirty="0" smtClean="0">
                <a:cs typeface="Arabic Transparent" panose="02010000000000000000" pitchFamily="2" charset="-78"/>
              </a:rPr>
              <a:t>بالألم</a:t>
            </a:r>
            <a:r>
              <a:rPr lang="ar-DZ" sz="2000" b="1" dirty="0" smtClean="0">
                <a:cs typeface="Arabic Transparent" panose="02010000000000000000" pitchFamily="2" charset="-78"/>
              </a:rPr>
              <a:t>».</a:t>
            </a:r>
          </a:p>
          <a:p>
            <a:pPr marL="0" indent="0" algn="r" rtl="1">
              <a:lnSpc>
                <a:spcPct val="150000"/>
              </a:lnSpc>
              <a:buNone/>
            </a:pPr>
            <a:r>
              <a:rPr lang="ar-SA" sz="2000" b="1" dirty="0" smtClean="0">
                <a:solidFill>
                  <a:schemeClr val="accent2"/>
                </a:solidFill>
                <a:cs typeface="Arabic Transparent" panose="02010000000000000000" pitchFamily="2" charset="-78"/>
              </a:rPr>
              <a:t>10-الصورة </a:t>
            </a:r>
            <a:r>
              <a:rPr lang="ar-SA" sz="2000" b="1" dirty="0">
                <a:solidFill>
                  <a:schemeClr val="accent2"/>
                </a:solidFill>
                <a:cs typeface="Arabic Transparent" panose="02010000000000000000" pitchFamily="2" charset="-78"/>
              </a:rPr>
              <a:t>الطبيعية</a:t>
            </a:r>
            <a:r>
              <a:rPr lang="ar-SA" sz="2000" b="1" dirty="0" smtClean="0">
                <a:solidFill>
                  <a:schemeClr val="accent2"/>
                </a:solidFill>
                <a:cs typeface="Arabic Transparent" panose="02010000000000000000" pitchFamily="2" charset="-78"/>
              </a:rPr>
              <a:t>:</a:t>
            </a:r>
            <a:r>
              <a:rPr lang="ar-DZ" sz="2000" b="1" dirty="0">
                <a:solidFill>
                  <a:schemeClr val="accent2"/>
                </a:solidFill>
                <a:cs typeface="Arabic Transparent" panose="02010000000000000000" pitchFamily="2" charset="-78"/>
              </a:rPr>
              <a:t> </a:t>
            </a:r>
            <a:r>
              <a:rPr lang="ar-SA" sz="2000" b="1" dirty="0" smtClean="0">
                <a:solidFill>
                  <a:schemeClr val="accent2"/>
                </a:solidFill>
                <a:cs typeface="Arabic Transparent" panose="02010000000000000000" pitchFamily="2" charset="-78"/>
              </a:rPr>
              <a:t> </a:t>
            </a:r>
            <a:r>
              <a:rPr lang="ar-SA" sz="2000" b="1" dirty="0">
                <a:cs typeface="Arabic Transparent" panose="02010000000000000000" pitchFamily="2" charset="-78"/>
              </a:rPr>
              <a:t>تعتبر الطبيعة بكل ما تزخر به من مكونات حية ،وصامتة  ملهمة الشعراء  ،إذ استمدوا و عبروا بها عن كل ما يجول في خاطرهم من مشاعر وأحاسيس  برسم لوحات مشرقة  من الصور الشعرية التي استلهموها  من سحر الطبيعة. </a:t>
            </a:r>
            <a:endParaRPr lang="fr-FR" sz="2000" b="1" dirty="0">
              <a:cs typeface="Arabic Transparent" panose="02010000000000000000" pitchFamily="2" charset="-78"/>
            </a:endParaRPr>
          </a:p>
          <a:p>
            <a:pPr algn="r" rtl="1">
              <a:lnSpc>
                <a:spcPct val="150000"/>
              </a:lnSpc>
            </a:pPr>
            <a:endParaRPr lang="fr-FR" sz="2000" b="1" dirty="0">
              <a:cs typeface="Arabic Transparent" panose="020100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55187530"/>
      </p:ext>
    </p:extLst>
  </p:cSld>
  <p:clrMapOvr>
    <a:masterClrMapping/>
  </p:clrMapOvr>
  <mc:AlternateContent xmlns:mc="http://schemas.openxmlformats.org/markup-compatibility/2006">
    <mc:Choice xmlns:p14="http://schemas.microsoft.com/office/powerpoint/2010/main" Requires="p14">
      <p:transition spd="slow" p14:dur="2000" advTm="107963"/>
    </mc:Choice>
    <mc:Fallback>
      <p:transition spd="slow" advTm="1079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3389" y="2156178"/>
            <a:ext cx="11544300" cy="5016500"/>
          </a:xfrm>
        </p:spPr>
        <p:txBody>
          <a:bodyPr>
            <a:normAutofit/>
          </a:bodyPr>
          <a:lstStyle/>
          <a:p>
            <a:pPr marL="0" indent="0" rtl="1">
              <a:buNone/>
            </a:pPr>
            <a:endParaRPr lang="fr-FR" dirty="0"/>
          </a:p>
          <a:p>
            <a:pPr marL="0" indent="0" algn="r" rtl="1">
              <a:lnSpc>
                <a:spcPct val="150000"/>
              </a:lnSpc>
              <a:buNone/>
            </a:pPr>
            <a:r>
              <a:rPr lang="ar-SA" sz="3200" dirty="0">
                <a:cs typeface="Arabic Transparent" panose="02010000000000000000" pitchFamily="2" charset="-78"/>
              </a:rPr>
              <a:t>يمكن تحديد أهمية الصورة الشعرية في النقاط التالية:</a:t>
            </a:r>
            <a:endParaRPr lang="fr-FR" sz="3200" dirty="0">
              <a:cs typeface="Arabic Transparent" panose="02010000000000000000" pitchFamily="2" charset="-78"/>
            </a:endParaRPr>
          </a:p>
          <a:p>
            <a:pPr marL="342900" lvl="2" indent="-342900" algn="r" rtl="1">
              <a:lnSpc>
                <a:spcPct val="150000"/>
              </a:lnSpc>
            </a:pPr>
            <a:r>
              <a:rPr lang="ar-SA" sz="3200" dirty="0" smtClean="0">
                <a:cs typeface="Arabic Transparent" panose="02010000000000000000" pitchFamily="2" charset="-78"/>
              </a:rPr>
              <a:t>ا </a:t>
            </a:r>
            <a:r>
              <a:rPr lang="ar-SA" sz="3200" dirty="0">
                <a:cs typeface="Arabic Transparent" panose="02010000000000000000" pitchFamily="2" charset="-78"/>
              </a:rPr>
              <a:t>لجوهر الثابت والدائم في الشعر</a:t>
            </a:r>
            <a:r>
              <a:rPr lang="ar-SA" sz="3200" dirty="0" smtClean="0">
                <a:cs typeface="Arabic Transparent" panose="02010000000000000000" pitchFamily="2" charset="-78"/>
              </a:rPr>
              <a:t>.</a:t>
            </a:r>
            <a:r>
              <a:rPr lang="ar-SA" sz="2800" dirty="0">
                <a:cs typeface="Arabic Transparent" panose="02010000000000000000" pitchFamily="2" charset="-78"/>
              </a:rPr>
              <a:t> </a:t>
            </a:r>
            <a:endParaRPr lang="fr-FR" sz="2800" dirty="0" smtClean="0">
              <a:cs typeface="Arabic Transparent" panose="02010000000000000000" pitchFamily="2" charset="-78"/>
            </a:endParaRPr>
          </a:p>
          <a:p>
            <a:pPr algn="r" rtl="1">
              <a:lnSpc>
                <a:spcPct val="150000"/>
              </a:lnSpc>
            </a:pPr>
            <a:r>
              <a:rPr lang="ar-DZ" sz="3200" dirty="0" smtClean="0">
                <a:cs typeface="Arabic Transparent" panose="02010000000000000000" pitchFamily="2" charset="-78"/>
              </a:rPr>
              <a:t>هي الوسيلة الجوهرية التي يستخدمها الشاعر في صقل ، ونقل تجربته الشعرية.</a:t>
            </a:r>
            <a:endParaRPr lang="fr-FR" sz="3200" dirty="0" smtClean="0">
              <a:cs typeface="Arabic Transparent" panose="02010000000000000000" pitchFamily="2" charset="-78"/>
            </a:endParaRPr>
          </a:p>
          <a:p>
            <a:pPr algn="r" rtl="1">
              <a:lnSpc>
                <a:spcPct val="150000"/>
              </a:lnSpc>
            </a:pPr>
            <a:r>
              <a:rPr lang="ar-SA" sz="3200" dirty="0" smtClean="0">
                <a:cs typeface="Arabic Transparent" panose="02010000000000000000" pitchFamily="2" charset="-78"/>
              </a:rPr>
              <a:t>إن </a:t>
            </a:r>
            <a:r>
              <a:rPr lang="ar-SA" sz="3200" dirty="0">
                <a:cs typeface="Arabic Transparent" panose="02010000000000000000" pitchFamily="2" charset="-78"/>
              </a:rPr>
              <a:t>الصورة الشعرية تعبر عن رؤية الشاعر للواقع.</a:t>
            </a:r>
            <a:endParaRPr lang="fr-FR" sz="3200" dirty="0">
              <a:cs typeface="Arabic Transparent" panose="02010000000000000000" pitchFamily="2" charset="-78"/>
            </a:endParaRPr>
          </a:p>
          <a:p>
            <a:pPr algn="r" rtl="1">
              <a:lnSpc>
                <a:spcPct val="150000"/>
              </a:lnSpc>
            </a:pPr>
            <a:r>
              <a:rPr lang="ar-SA" sz="3200" dirty="0" smtClean="0">
                <a:cs typeface="Arabic Transparent" panose="02010000000000000000" pitchFamily="2" charset="-78"/>
              </a:rPr>
              <a:t>تصور </a:t>
            </a:r>
            <a:r>
              <a:rPr lang="ar-SA" sz="3200" dirty="0">
                <a:cs typeface="Arabic Transparent" panose="02010000000000000000" pitchFamily="2" charset="-78"/>
              </a:rPr>
              <a:t>أفكار الشاعر ومشاعره وخياله وتبين شخصيته.</a:t>
            </a:r>
            <a:endParaRPr lang="fr-FR" sz="3200" dirty="0">
              <a:cs typeface="Arabic Transparent" panose="02010000000000000000" pitchFamily="2" charset="-78"/>
            </a:endParaRPr>
          </a:p>
          <a:p>
            <a:pPr algn="r">
              <a:lnSpc>
                <a:spcPct val="150000"/>
              </a:lnSpc>
            </a:pPr>
            <a:endParaRPr lang="fr-FR" sz="3200" dirty="0">
              <a:cs typeface="Arabic Transparent" panose="02010000000000000000" pitchFamily="2" charset="-78"/>
            </a:endParaRPr>
          </a:p>
        </p:txBody>
      </p:sp>
      <p:sp>
        <p:nvSpPr>
          <p:cNvPr id="4" name="Organigramme : Données 3"/>
          <p:cNvSpPr/>
          <p:nvPr/>
        </p:nvSpPr>
        <p:spPr>
          <a:xfrm>
            <a:off x="1840089" y="349955"/>
            <a:ext cx="8669866" cy="170462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solidFill>
                  <a:srgbClr val="FFFF00"/>
                </a:solidFill>
                <a:cs typeface="Arabic Transparent" panose="02010000000000000000" pitchFamily="2" charset="-78"/>
              </a:rPr>
              <a:t>3-</a:t>
            </a:r>
            <a:r>
              <a:rPr lang="ar-SA" sz="4400" b="1" dirty="0">
                <a:solidFill>
                  <a:srgbClr val="FFFF00"/>
                </a:solidFill>
                <a:cs typeface="Arabic Transparent" panose="02010000000000000000" pitchFamily="2" charset="-78"/>
              </a:rPr>
              <a:t> أهمية الصورة الشعرية</a:t>
            </a:r>
            <a:r>
              <a:rPr lang="ar-DZ" sz="4400" b="1" dirty="0">
                <a:solidFill>
                  <a:srgbClr val="FFFF00"/>
                </a:solidFill>
                <a:cs typeface="Arabic Transparent" panose="02010000000000000000" pitchFamily="2" charset="-78"/>
              </a:rPr>
              <a:t>:</a:t>
            </a:r>
            <a:endParaRPr lang="fr-FR" sz="4400" b="1" dirty="0">
              <a:solidFill>
                <a:srgbClr val="FFFF00"/>
              </a:solidFill>
              <a:cs typeface="Arabic Transparent" panose="020100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52129460"/>
      </p:ext>
    </p:extLst>
  </p:cSld>
  <p:clrMapOvr>
    <a:masterClrMapping/>
  </p:clrMapOvr>
  <mc:AlternateContent xmlns:mc="http://schemas.openxmlformats.org/markup-compatibility/2006">
    <mc:Choice xmlns:p14="http://schemas.microsoft.com/office/powerpoint/2010/main" Requires="p14">
      <p:transition spd="slow" p14:dur="2000" advTm="28306"/>
    </mc:Choice>
    <mc:Fallback>
      <p:transition spd="slow" advTm="28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6000" b="1" dirty="0" smtClean="0"/>
              <a:t>الدعائم البيداغوجية:</a:t>
            </a:r>
            <a:endParaRPr lang="fr-FR" sz="6000" b="1" dirty="0"/>
          </a:p>
        </p:txBody>
      </p:sp>
      <p:sp>
        <p:nvSpPr>
          <p:cNvPr id="3" name="Espace réservé du contenu 2"/>
          <p:cNvSpPr>
            <a:spLocks noGrp="1"/>
          </p:cNvSpPr>
          <p:nvPr>
            <p:ph idx="1"/>
          </p:nvPr>
        </p:nvSpPr>
        <p:spPr>
          <a:xfrm>
            <a:off x="342482" y="2047741"/>
            <a:ext cx="10076525" cy="4546242"/>
          </a:xfrm>
        </p:spPr>
        <p:txBody>
          <a:bodyPr/>
          <a:lstStyle/>
          <a:p>
            <a:r>
              <a:rPr lang="fr-FR" dirty="0">
                <a:hlinkClick r:id="rId4"/>
              </a:rPr>
              <a:t>https://search.emarefa.net/ar/detail/BIM-328843-</a:t>
            </a:r>
            <a:endParaRPr lang="fr-FR" dirty="0"/>
          </a:p>
          <a:p>
            <a:endParaRPr lang="fr-FR" dirty="0"/>
          </a:p>
        </p:txBody>
      </p:sp>
      <p:sp>
        <p:nvSpPr>
          <p:cNvPr id="6" name="Rectangle 5"/>
          <p:cNvSpPr/>
          <p:nvPr/>
        </p:nvSpPr>
        <p:spPr>
          <a:xfrm>
            <a:off x="342482" y="2682961"/>
            <a:ext cx="9517487" cy="1506566"/>
          </a:xfrm>
          <a:prstGeom prst="rect">
            <a:avLst/>
          </a:prstGeom>
        </p:spPr>
        <p:txBody>
          <a:bodyPr wrap="square">
            <a:spAutoFit/>
          </a:bodyPr>
          <a:lstStyle/>
          <a:p>
            <a:pPr>
              <a:lnSpc>
                <a:spcPct val="107000"/>
              </a:lnSpc>
              <a:spcAft>
                <a:spcPts val="800"/>
              </a:spcAft>
            </a:pPr>
            <a:r>
              <a:rPr lang="fr-FR"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5"/>
              </a:rPr>
              <a:t>https://sotor.com</a:t>
            </a:r>
            <a:r>
              <a:rPr lang="fr-FR" u="sng" dirty="0" smtClean="0">
                <a:solidFill>
                  <a:srgbClr val="0000FF"/>
                </a:solidFill>
                <a:latin typeface="Calibri" panose="020F0502020204030204" pitchFamily="34" charset="0"/>
                <a:ea typeface="Calibri" panose="020F0502020204030204" pitchFamily="34" charset="0"/>
                <a:cs typeface="Arial" panose="020B0604020202020204" pitchFamily="34" charset="0"/>
                <a:hlinkClick r:id="rId5"/>
              </a:rPr>
              <a:t>/</a:t>
            </a:r>
            <a:endParaRPr lang="ar-DZ" u="sng" dirty="0" smtClean="0">
              <a:solidFill>
                <a:srgbClr val="0000FF"/>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https://www.awraqthaqafya.com/</a:t>
            </a:r>
            <a:endParaRPr lang="fr-FR"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6314" y="2275378"/>
            <a:ext cx="1095375" cy="171450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5804" y="2275378"/>
            <a:ext cx="1095375" cy="17145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93480534"/>
      </p:ext>
    </p:extLst>
  </p:cSld>
  <p:clrMapOvr>
    <a:masterClrMapping/>
  </p:clrMapOvr>
  <mc:AlternateContent xmlns:mc="http://schemas.openxmlformats.org/markup-compatibility/2006">
    <mc:Choice xmlns:p14="http://schemas.microsoft.com/office/powerpoint/2010/main" Requires="p14">
      <p:transition spd="slow" p14:dur="2000" advTm="28435"/>
    </mc:Choice>
    <mc:Fallback>
      <p:transition spd="slow" advTm="28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276" y="231820"/>
            <a:ext cx="8771726" cy="927279"/>
          </a:xfrm>
        </p:spPr>
        <p:txBody>
          <a:bodyPr>
            <a:noAutofit/>
          </a:bodyPr>
          <a:lstStyle/>
          <a:p>
            <a:pPr algn="ctr"/>
            <a:r>
              <a:rPr lang="ar-DZ" sz="4800" b="1" dirty="0" smtClean="0"/>
              <a:t>قائمة المصادر والمراجع:</a:t>
            </a:r>
            <a:endParaRPr lang="fr-FR" sz="4800" b="1" dirty="0"/>
          </a:p>
        </p:txBody>
      </p:sp>
      <p:sp>
        <p:nvSpPr>
          <p:cNvPr id="3" name="Espace réservé du contenu 2"/>
          <p:cNvSpPr>
            <a:spLocks noGrp="1"/>
          </p:cNvSpPr>
          <p:nvPr>
            <p:ph idx="1"/>
          </p:nvPr>
        </p:nvSpPr>
        <p:spPr>
          <a:xfrm>
            <a:off x="677333" y="1300766"/>
            <a:ext cx="8943185" cy="5557235"/>
          </a:xfrm>
        </p:spPr>
        <p:txBody>
          <a:bodyPr>
            <a:normAutofit/>
          </a:bodyPr>
          <a:lstStyle/>
          <a:p>
            <a:pPr marL="0" indent="0" algn="ctr" rtl="1">
              <a:buNone/>
            </a:pPr>
            <a:r>
              <a:rPr lang="ar-DZ" sz="1400" b="1" dirty="0" smtClean="0"/>
              <a:t>1-</a:t>
            </a:r>
            <a:r>
              <a:rPr lang="ar-SA" sz="1400" b="1" dirty="0" smtClean="0"/>
              <a:t>إبراهيم </a:t>
            </a:r>
            <a:r>
              <a:rPr lang="ar-SA" sz="1400" b="1" dirty="0"/>
              <a:t>أنيس، الأصوات اللغوية، مكتبة الأنجلو المصرية، مصر، القاهرة،2013م </a:t>
            </a:r>
            <a:r>
              <a:rPr lang="ar-DZ" sz="1400" b="1" dirty="0" smtClean="0"/>
              <a:t>.</a:t>
            </a:r>
            <a:endParaRPr lang="fr-FR" sz="1400" b="1" dirty="0"/>
          </a:p>
          <a:p>
            <a:pPr marL="0" indent="0" algn="ctr" rtl="1">
              <a:buNone/>
            </a:pPr>
            <a:r>
              <a:rPr lang="ar-DZ" sz="1400" b="1" dirty="0"/>
              <a:t>2</a:t>
            </a:r>
            <a:r>
              <a:rPr lang="ar-SA" sz="1400" b="1" dirty="0" smtClean="0"/>
              <a:t>- </a:t>
            </a:r>
            <a:r>
              <a:rPr lang="ar-SA" sz="1400" b="1" dirty="0"/>
              <a:t>ابن الحسين أحمد فارس بن </a:t>
            </a:r>
            <a:r>
              <a:rPr lang="ar-SA" sz="1400" b="1" dirty="0" err="1"/>
              <a:t>زكرياء</a:t>
            </a:r>
            <a:r>
              <a:rPr lang="ar-SA" sz="1400" b="1" dirty="0"/>
              <a:t> الرازي، معجم مقياس اللغة ، مادة (ص، و، ر)، دار الكتب العلمية،  بيروت، لبنان، ج2، 1999م.</a:t>
            </a:r>
            <a:endParaRPr lang="fr-FR" sz="1400" b="1" dirty="0"/>
          </a:p>
          <a:p>
            <a:pPr marL="0" indent="0" algn="ctr" rtl="1">
              <a:buNone/>
            </a:pPr>
            <a:r>
              <a:rPr lang="ar-DZ" sz="1400" b="1" dirty="0"/>
              <a:t>3</a:t>
            </a:r>
            <a:r>
              <a:rPr lang="ar-SA" sz="1400" b="1" dirty="0" smtClean="0"/>
              <a:t>- </a:t>
            </a:r>
            <a:r>
              <a:rPr lang="ar-SA" sz="1400" b="1" dirty="0"/>
              <a:t>ابن منظور: لسان العرب، مادة (ص. </a:t>
            </a:r>
            <a:r>
              <a:rPr lang="ar-SA" sz="1400" b="1" dirty="0" err="1"/>
              <a:t>و.ر</a:t>
            </a:r>
            <a:r>
              <a:rPr lang="ar-SA" sz="1400" b="1" dirty="0"/>
              <a:t>)، دار لسان العرب، بيروت، ج2 ، 4925.</a:t>
            </a:r>
            <a:endParaRPr lang="fr-FR" sz="1400" b="1" dirty="0"/>
          </a:p>
          <a:p>
            <a:pPr marL="0" indent="0" algn="ctr">
              <a:buNone/>
            </a:pPr>
            <a:r>
              <a:rPr lang="ar-SA" sz="1400" b="1" dirty="0"/>
              <a:t>4- أحمد علي الفلاحي، الصورة في الشعر العربي،ط1،دار الغيداء،عمان،الأردن،2003م</a:t>
            </a:r>
            <a:r>
              <a:rPr lang="ar-SA" sz="1400" b="1" dirty="0" smtClean="0"/>
              <a:t>.</a:t>
            </a:r>
            <a:endParaRPr lang="ar-DZ" sz="1400" b="1" dirty="0"/>
          </a:p>
          <a:p>
            <a:pPr marL="0" indent="0" algn="ctr">
              <a:buNone/>
            </a:pPr>
            <a:r>
              <a:rPr lang="ar-SA" sz="1400" b="1" dirty="0" smtClean="0"/>
              <a:t> </a:t>
            </a:r>
            <a:r>
              <a:rPr lang="ar-SA" sz="1400" b="1" dirty="0"/>
              <a:t>5-الولي محمد، الصورة الشعرية في الخطاب البلاغي والنقدي، ط1، المركز الثقافي العربي، لبنان ،1990م.</a:t>
            </a:r>
            <a:endParaRPr lang="fr-FR" sz="1400" b="1" dirty="0"/>
          </a:p>
          <a:p>
            <a:pPr marL="0" indent="0" algn="ctr">
              <a:buNone/>
            </a:pPr>
            <a:r>
              <a:rPr lang="ar-DZ" sz="1400" b="1" dirty="0" smtClean="0"/>
              <a:t>6-</a:t>
            </a:r>
            <a:r>
              <a:rPr lang="ar-SA" sz="1400" b="1" dirty="0" smtClean="0"/>
              <a:t>جابر </a:t>
            </a:r>
            <a:r>
              <a:rPr lang="ar-SA" sz="1400" b="1" dirty="0"/>
              <a:t>عصفور، الصورة الفنية في التراث النقدي والبلاغي عند العرب،ط3،، المركز الثقافي العربي ،بيروت ،لبنان، </a:t>
            </a:r>
            <a:r>
              <a:rPr lang="ar-SA" sz="1400" b="1" dirty="0" smtClean="0"/>
              <a:t>1992م.</a:t>
            </a:r>
            <a:endParaRPr lang="fr-FR" sz="1400" b="1" dirty="0"/>
          </a:p>
          <a:p>
            <a:pPr marL="0" indent="0" algn="ctr">
              <a:buNone/>
            </a:pPr>
            <a:r>
              <a:rPr lang="ar-DZ" sz="1400" b="1" dirty="0"/>
              <a:t>7-</a:t>
            </a:r>
            <a:r>
              <a:rPr lang="ar-SA" sz="1400" b="1" dirty="0"/>
              <a:t> سامية </a:t>
            </a:r>
            <a:r>
              <a:rPr lang="ar-SA" sz="1400" b="1" dirty="0" err="1"/>
              <a:t>بوعجاجة</a:t>
            </a:r>
            <a:r>
              <a:rPr lang="ar-SA" sz="1400" b="1" dirty="0"/>
              <a:t> وآخرون ، إضاءات نقدية في الأدب العربي،ط1، دار علي بن زيد بسكرة ، الجزائر ،2016م.</a:t>
            </a:r>
            <a:endParaRPr lang="fr-FR" sz="1400" b="1" dirty="0"/>
          </a:p>
          <a:p>
            <a:pPr marL="0" indent="0" algn="ctr">
              <a:buNone/>
            </a:pPr>
            <a:r>
              <a:rPr lang="ar-SA" sz="1400" b="1" dirty="0"/>
              <a:t>8- عبد الحميد </a:t>
            </a:r>
            <a:r>
              <a:rPr lang="ar-SA" sz="1400" b="1" dirty="0" err="1"/>
              <a:t>هيمة</a:t>
            </a:r>
            <a:r>
              <a:rPr lang="ar-SA" sz="1400" b="1" dirty="0"/>
              <a:t>، الصورة  الفنية في الخطاب الشعري الجزائري،ط1، دار هومة، الجزائر،2005م.</a:t>
            </a:r>
            <a:endParaRPr lang="fr-FR" sz="1400" b="1" dirty="0"/>
          </a:p>
          <a:p>
            <a:pPr marL="0" indent="0" algn="ctr">
              <a:buNone/>
            </a:pPr>
            <a:r>
              <a:rPr lang="ar-SA" sz="1400" b="1" dirty="0"/>
              <a:t>9- عز الدين إسماعيل، الشعر العربي المعاصر قضاياه وظواهره الفنية والمعنوية،ط3، دار الفكر العربي ،بيروت </a:t>
            </a:r>
            <a:r>
              <a:rPr lang="ar-SA" sz="1400" b="1" dirty="0" smtClean="0"/>
              <a:t>لبنان</a:t>
            </a:r>
            <a:r>
              <a:rPr lang="ar-SA" sz="1400" b="1" dirty="0"/>
              <a:t>،(د.ت).</a:t>
            </a:r>
            <a:endParaRPr lang="fr-FR" sz="1400" b="1" dirty="0"/>
          </a:p>
          <a:p>
            <a:pPr marL="0" indent="0" algn="ctr">
              <a:buNone/>
            </a:pPr>
            <a:r>
              <a:rPr lang="ar-SA" sz="1400" b="1" dirty="0"/>
              <a:t>10- عمر يوسف قادري، التجربة الشعرية عند فدوى طوقان بين الشكل والمضمون، دار هومة، الجزائر،2001م.</a:t>
            </a:r>
            <a:endParaRPr lang="fr-FR" sz="1400" b="1" dirty="0"/>
          </a:p>
          <a:p>
            <a:pPr marL="0" indent="0" algn="ctr">
              <a:buNone/>
            </a:pPr>
            <a:r>
              <a:rPr lang="ar-DZ" b="1" dirty="0" smtClean="0"/>
              <a:t>11-</a:t>
            </a:r>
            <a:r>
              <a:rPr lang="ar-SA" b="1" dirty="0" smtClean="0"/>
              <a:t>محمد </a:t>
            </a:r>
            <a:r>
              <a:rPr lang="ar-SA" b="1" dirty="0"/>
              <a:t>كشاش، اللغة والحواس ، ،ط1،المكتبة العصرية ، بيروت ، لبنان ،2001م.</a:t>
            </a:r>
            <a:endParaRPr lang="fr-FR" b="1" dirty="0"/>
          </a:p>
          <a:p>
            <a:pPr marL="0" indent="0" algn="ctr">
              <a:buNone/>
            </a:pPr>
            <a:r>
              <a:rPr lang="ar-SA" b="1" dirty="0"/>
              <a:t>12- مصطفى ناصف، الصورة الأدبية،ط3، دار الأندلس للطباعة والنشر والتوزيع، بيروت، لبنان، 1983م.</a:t>
            </a:r>
            <a:endParaRPr lang="fr-FR" b="1" dirty="0"/>
          </a:p>
          <a:p>
            <a:pPr algn="ctr"/>
            <a:endParaRPr lang="fr-FR" b="1"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51419702"/>
      </p:ext>
    </p:extLst>
  </p:cSld>
  <p:clrMapOvr>
    <a:masterClrMapping/>
  </p:clrMapOvr>
  <mc:AlternateContent xmlns:mc="http://schemas.openxmlformats.org/markup-compatibility/2006">
    <mc:Choice xmlns:p14="http://schemas.microsoft.com/office/powerpoint/2010/main" Requires="p14">
      <p:transition spd="slow" p14:dur="2000" advTm="19"/>
    </mc:Choice>
    <mc:Fallback>
      <p:transition spd="slow" advTm="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132</TotalTime>
  <Words>925</Words>
  <Application>Microsoft Office PowerPoint</Application>
  <PresentationFormat>Grand écran</PresentationFormat>
  <Paragraphs>73</Paragraphs>
  <Slides>7</Slides>
  <Notes>0</Notes>
  <HiddenSlides>0</HiddenSlides>
  <MMClips>7</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Arabic Transparent</vt:lpstr>
      <vt:lpstr>Arial</vt:lpstr>
      <vt:lpstr>Calibri</vt:lpstr>
      <vt:lpstr>Tahoma</vt:lpstr>
      <vt:lpstr>Trebuchet MS</vt:lpstr>
      <vt:lpstr>Wingdings 3</vt:lpstr>
      <vt:lpstr>Facette</vt:lpstr>
      <vt:lpstr>Présentation PowerPoint</vt:lpstr>
      <vt:lpstr>  </vt:lpstr>
      <vt:lpstr>Présentation PowerPoint</vt:lpstr>
      <vt:lpstr>Présentation PowerPoint</vt:lpstr>
      <vt:lpstr>Présentation PowerPoint</vt:lpstr>
      <vt:lpstr>الدعائم البيداغوجية:</vt:lpstr>
      <vt:lpstr>قائمة المصادر والمراجع: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الثامنة/مفهوم الصورة الشعرية عند المجددين.</dc:title>
  <dc:creator>pc-lenovo</dc:creator>
  <cp:lastModifiedBy>pc-lenovo</cp:lastModifiedBy>
  <cp:revision>19</cp:revision>
  <dcterms:created xsi:type="dcterms:W3CDTF">2024-10-12T16:52:38Z</dcterms:created>
  <dcterms:modified xsi:type="dcterms:W3CDTF">2024-11-06T13:55:36Z</dcterms:modified>
</cp:coreProperties>
</file>