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4" d="100"/>
          <a:sy n="64" d="100"/>
        </p:scale>
        <p:origin x="74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fr-FR"/>
              <a:t>Modifiez le style du titre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4/4/2026</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a:t>
            </a:fld>
            <a:endParaRPr lang="en-US" dirty="0"/>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4/4/2026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fr-FR"/>
              <a:t>Modifiez le style du titre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4/4/2026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4/4/2026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fr-FR"/>
              <a:t>Modifiez le style du titre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4/4/2026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fr-FR"/>
              <a:t>Modifiez le style du titre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4/4/2026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fr-FR"/>
              <a:t>Modifiez le style du titre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4/4/2026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4/4/2026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fr-FR"/>
              <a:t>Modifiez le style du titre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4/4/2026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4/4/2026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4/4/2026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4/4/2026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4/4/2026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fr-FR"/>
              <a:t>Modifiez le style du titre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4/4/2026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fr-FR"/>
              <a:t>Modifiez le style du titre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4/4/2026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4/4/2026</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sz="4400" b="1" dirty="0">
                <a:solidFill>
                  <a:srgbClr val="C00000"/>
                </a:solidFill>
              </a:rPr>
              <a:t>Le plagiat et la citation bibliographique </a:t>
            </a:r>
          </a:p>
        </p:txBody>
      </p:sp>
      <p:sp>
        <p:nvSpPr>
          <p:cNvPr id="3" name="Sous-titre 2"/>
          <p:cNvSpPr>
            <a:spLocks noGrp="1"/>
          </p:cNvSpPr>
          <p:nvPr>
            <p:ph type="subTitle" idx="1"/>
          </p:nvPr>
        </p:nvSpPr>
        <p:spPr>
          <a:xfrm>
            <a:off x="2692398" y="4010297"/>
            <a:ext cx="6815669" cy="968102"/>
          </a:xfrm>
        </p:spPr>
        <p:txBody>
          <a:bodyPr>
            <a:normAutofit lnSpcReduction="10000"/>
          </a:bodyPr>
          <a:lstStyle/>
          <a:p>
            <a:endParaRPr lang="fr-FR" dirty="0"/>
          </a:p>
          <a:p>
            <a:pPr algn="r"/>
            <a:r>
              <a:rPr lang="fr-FR" sz="2800" b="1" dirty="0"/>
              <a:t>Cours : 10</a:t>
            </a:r>
          </a:p>
        </p:txBody>
      </p:sp>
    </p:spTree>
    <p:extLst>
      <p:ext uri="{BB962C8B-B14F-4D97-AF65-F5344CB8AC3E}">
        <p14:creationId xmlns:p14="http://schemas.microsoft.com/office/powerpoint/2010/main" val="9419414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2" y="982132"/>
            <a:ext cx="9601196" cy="1199365"/>
          </a:xfrm>
        </p:spPr>
        <p:txBody>
          <a:bodyPr>
            <a:normAutofit/>
          </a:bodyPr>
          <a:lstStyle/>
          <a:p>
            <a:r>
              <a:rPr lang="fr-FR" sz="2200" dirty="0">
                <a:solidFill>
                  <a:schemeClr val="tx1"/>
                </a:solidFill>
                <a:latin typeface="Times New Roman" panose="02020603050405020304" pitchFamily="18" charset="0"/>
                <a:cs typeface="Times New Roman" panose="02020603050405020304" pitchFamily="18" charset="0"/>
              </a:rPr>
              <a:t>Selon les textes en vigueur dans de nombreuses universités, les sanctions peuvent aller de </a:t>
            </a:r>
            <a:r>
              <a:rPr lang="fr-FR" sz="2200" i="1" dirty="0">
                <a:solidFill>
                  <a:schemeClr val="tx1"/>
                </a:solidFill>
                <a:latin typeface="Times New Roman" panose="02020603050405020304" pitchFamily="18" charset="0"/>
                <a:cs typeface="Times New Roman" panose="02020603050405020304" pitchFamily="18" charset="0"/>
              </a:rPr>
              <a:t>l’annulation du travail</a:t>
            </a:r>
            <a:r>
              <a:rPr lang="fr-FR" sz="2200" dirty="0">
                <a:solidFill>
                  <a:schemeClr val="tx1"/>
                </a:solidFill>
                <a:latin typeface="Times New Roman" panose="02020603050405020304" pitchFamily="18" charset="0"/>
                <a:cs typeface="Times New Roman" panose="02020603050405020304" pitchFamily="18" charset="0"/>
              </a:rPr>
              <a:t>, à </a:t>
            </a:r>
            <a:r>
              <a:rPr lang="fr-FR" sz="2200" i="1" dirty="0">
                <a:solidFill>
                  <a:schemeClr val="tx1"/>
                </a:solidFill>
                <a:latin typeface="Times New Roman" panose="02020603050405020304" pitchFamily="18" charset="0"/>
                <a:cs typeface="Times New Roman" panose="02020603050405020304" pitchFamily="18" charset="0"/>
              </a:rPr>
              <a:t>l’exclusion temporaire </a:t>
            </a:r>
            <a:r>
              <a:rPr lang="fr-FR" sz="2200" dirty="0">
                <a:solidFill>
                  <a:schemeClr val="tx1"/>
                </a:solidFill>
                <a:latin typeface="Times New Roman" panose="02020603050405020304" pitchFamily="18" charset="0"/>
                <a:cs typeface="Times New Roman" panose="02020603050405020304" pitchFamily="18" charset="0"/>
              </a:rPr>
              <a:t>ou </a:t>
            </a:r>
            <a:r>
              <a:rPr lang="fr-FR" sz="2200" i="1" dirty="0">
                <a:solidFill>
                  <a:schemeClr val="tx1"/>
                </a:solidFill>
                <a:latin typeface="Times New Roman" panose="02020603050405020304" pitchFamily="18" charset="0"/>
                <a:cs typeface="Times New Roman" panose="02020603050405020304" pitchFamily="18" charset="0"/>
              </a:rPr>
              <a:t>définitive de l’étudiant</a:t>
            </a:r>
            <a:r>
              <a:rPr lang="fr-FR" sz="2200" dirty="0">
                <a:solidFill>
                  <a:schemeClr val="tx1"/>
                </a:solidFill>
                <a:latin typeface="Times New Roman" panose="02020603050405020304" pitchFamily="18" charset="0"/>
                <a:cs typeface="Times New Roman" panose="02020603050405020304" pitchFamily="18" charset="0"/>
              </a:rPr>
              <a:t>, en fonction de la gravité de l’infraction</a:t>
            </a:r>
            <a:endParaRPr lang="fr-FR" dirty="0">
              <a:solidFill>
                <a:schemeClr val="tx1"/>
              </a:solidFill>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p:txBody>
          <a:bodyPr/>
          <a:lstStyle/>
          <a:p>
            <a:pPr marL="0" lvl="0" indent="0" algn="ctr">
              <a:buClr>
                <a:srgbClr val="AB946B"/>
              </a:buClr>
              <a:buNone/>
            </a:pPr>
            <a:r>
              <a:rPr lang="fr-FR" dirty="0">
                <a:solidFill>
                  <a:srgbClr val="C00000"/>
                </a:solidFill>
                <a:latin typeface="Times New Roman" panose="02020603050405020304" pitchFamily="18" charset="0"/>
                <a:cs typeface="Times New Roman" panose="02020603050405020304" pitchFamily="18" charset="0"/>
              </a:rPr>
              <a:t>L'arrêté n°933 du 28 juillet 2016 en Algérie fixe les règles relatives à la prévention et la lutte contre le plagiat dans le domaine de l'enseignement supérieur et de la recherche scientifique. </a:t>
            </a:r>
          </a:p>
          <a:p>
            <a:pPr marL="0" lvl="0" indent="0" algn="ctr">
              <a:buClr>
                <a:srgbClr val="AB946B"/>
              </a:buClr>
              <a:buNone/>
            </a:pPr>
            <a:r>
              <a:rPr lang="fr-FR" dirty="0">
                <a:solidFill>
                  <a:srgbClr val="C00000"/>
                </a:solidFill>
                <a:latin typeface="Times New Roman" panose="02020603050405020304" pitchFamily="18" charset="0"/>
                <a:cs typeface="Times New Roman" panose="02020603050405020304" pitchFamily="18" charset="0"/>
              </a:rPr>
              <a:t>Il définit des mesures pour prévenir le plagiat, impose aux étudiants de respecter l'authenticité académique dans leurs travaux (mémoires, thèses, etc.), et prévoit des sanctions en cas de violation, tout en renvoyant aux dispositions légales existantes, notamment l'ordonnance n°03-05/2003</a:t>
            </a:r>
            <a:r>
              <a:rPr lang="fr-FR" dirty="0">
                <a:solidFill>
                  <a:prstClr val="black"/>
                </a:solidFill>
                <a:latin typeface="Times New Roman" panose="02020603050405020304" pitchFamily="18" charset="0"/>
                <a:cs typeface="Times New Roman" panose="02020603050405020304" pitchFamily="18" charset="0"/>
              </a:rPr>
              <a:t>. </a:t>
            </a:r>
          </a:p>
          <a:p>
            <a:endParaRPr lang="fr-FR" dirty="0"/>
          </a:p>
        </p:txBody>
      </p:sp>
    </p:spTree>
    <p:extLst>
      <p:ext uri="{BB962C8B-B14F-4D97-AF65-F5344CB8AC3E}">
        <p14:creationId xmlns:p14="http://schemas.microsoft.com/office/powerpoint/2010/main" val="39534001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b="1" dirty="0">
                <a:solidFill>
                  <a:srgbClr val="C00000"/>
                </a:solidFill>
                <a:latin typeface="Times New Roman" panose="02020603050405020304" pitchFamily="18" charset="0"/>
                <a:cs typeface="Times New Roman" panose="02020603050405020304" pitchFamily="18" charset="0"/>
              </a:rPr>
              <a:t>6. Quand citer la référence ?</a:t>
            </a:r>
          </a:p>
        </p:txBody>
      </p:sp>
      <p:sp>
        <p:nvSpPr>
          <p:cNvPr id="3" name="Espace réservé du contenu 2"/>
          <p:cNvSpPr>
            <a:spLocks noGrp="1"/>
          </p:cNvSpPr>
          <p:nvPr>
            <p:ph idx="1"/>
          </p:nvPr>
        </p:nvSpPr>
        <p:spPr/>
        <p:txBody>
          <a:bodyPr/>
          <a:lstStyle/>
          <a:p>
            <a:pPr marL="0" indent="0">
              <a:buNone/>
            </a:pPr>
            <a:r>
              <a:rPr lang="fr-FR" u="sng" dirty="0">
                <a:solidFill>
                  <a:schemeClr val="tx1"/>
                </a:solidFill>
                <a:latin typeface="Times New Roman" panose="02020603050405020304" pitchFamily="18" charset="0"/>
                <a:cs typeface="Times New Roman" panose="02020603050405020304" pitchFamily="18" charset="0"/>
              </a:rPr>
              <a:t>Il faut citer une référence :</a:t>
            </a:r>
          </a:p>
          <a:p>
            <a:r>
              <a:rPr lang="fr-FR" dirty="0">
                <a:solidFill>
                  <a:schemeClr val="tx1"/>
                </a:solidFill>
                <a:latin typeface="Times New Roman" panose="02020603050405020304" pitchFamily="18" charset="0"/>
                <a:cs typeface="Times New Roman" panose="02020603050405020304" pitchFamily="18" charset="0"/>
              </a:rPr>
              <a:t>lorsqu’on utilise une citation directe ;</a:t>
            </a:r>
          </a:p>
          <a:p>
            <a:r>
              <a:rPr lang="fr-FR" dirty="0">
                <a:solidFill>
                  <a:schemeClr val="tx1"/>
                </a:solidFill>
                <a:latin typeface="Times New Roman" panose="02020603050405020304" pitchFamily="18" charset="0"/>
                <a:cs typeface="Times New Roman" panose="02020603050405020304" pitchFamily="18" charset="0"/>
              </a:rPr>
              <a:t>lorsqu’on paraphrase ou reformule une idée ;</a:t>
            </a:r>
          </a:p>
          <a:p>
            <a:r>
              <a:rPr lang="fr-FR" dirty="0">
                <a:solidFill>
                  <a:schemeClr val="tx1"/>
                </a:solidFill>
                <a:latin typeface="Times New Roman" panose="02020603050405020304" pitchFamily="18" charset="0"/>
                <a:cs typeface="Times New Roman" panose="02020603050405020304" pitchFamily="18" charset="0"/>
              </a:rPr>
              <a:t>lorsqu’on utilise des données, statistiques ou résultats ;</a:t>
            </a:r>
          </a:p>
          <a:p>
            <a:r>
              <a:rPr lang="fr-FR" dirty="0">
                <a:solidFill>
                  <a:schemeClr val="tx1"/>
                </a:solidFill>
                <a:latin typeface="Times New Roman" panose="02020603050405020304" pitchFamily="18" charset="0"/>
                <a:cs typeface="Times New Roman" panose="02020603050405020304" pitchFamily="18" charset="0"/>
              </a:rPr>
              <a:t>lorsqu’on s’appuie sur une théorie ou un concept précis ;</a:t>
            </a:r>
          </a:p>
          <a:p>
            <a:r>
              <a:rPr lang="fr-FR" dirty="0">
                <a:solidFill>
                  <a:schemeClr val="tx1"/>
                </a:solidFill>
                <a:latin typeface="Times New Roman" panose="02020603050405020304" pitchFamily="18" charset="0"/>
                <a:cs typeface="Times New Roman" panose="02020603050405020304" pitchFamily="18" charset="0"/>
              </a:rPr>
              <a:t>lorsqu’on reprend une image, un tableau ou un graphique, un schéma.</a:t>
            </a:r>
          </a:p>
          <a:p>
            <a:endParaRPr lang="fr-FR" dirty="0"/>
          </a:p>
        </p:txBody>
      </p:sp>
    </p:spTree>
    <p:extLst>
      <p:ext uri="{BB962C8B-B14F-4D97-AF65-F5344CB8AC3E}">
        <p14:creationId xmlns:p14="http://schemas.microsoft.com/office/powerpoint/2010/main" val="34394041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b="1" dirty="0">
                <a:solidFill>
                  <a:srgbClr val="C00000"/>
                </a:solidFill>
              </a:rPr>
              <a:t>8. Des astuces pour éviter le plagiat</a:t>
            </a:r>
          </a:p>
        </p:txBody>
      </p:sp>
      <p:sp>
        <p:nvSpPr>
          <p:cNvPr id="3" name="Espace réservé du contenu 2"/>
          <p:cNvSpPr>
            <a:spLocks noGrp="1"/>
          </p:cNvSpPr>
          <p:nvPr>
            <p:ph idx="1"/>
          </p:nvPr>
        </p:nvSpPr>
        <p:spPr/>
        <p:txBody>
          <a:bodyPr>
            <a:normAutofit/>
          </a:bodyPr>
          <a:lstStyle/>
          <a:p>
            <a:endParaRPr lang="fr-FR" sz="800" dirty="0">
              <a:latin typeface="Times New Roman" panose="02020603050405020304" pitchFamily="18" charset="0"/>
              <a:cs typeface="Times New Roman" panose="02020603050405020304" pitchFamily="18" charset="0"/>
            </a:endParaRPr>
          </a:p>
          <a:p>
            <a:r>
              <a:rPr lang="fr-FR" sz="2200" i="1" dirty="0">
                <a:solidFill>
                  <a:schemeClr val="tx1"/>
                </a:solidFill>
                <a:latin typeface="Times New Roman" panose="02020603050405020304" pitchFamily="18" charset="0"/>
                <a:cs typeface="Times New Roman" panose="02020603050405020304" pitchFamily="18" charset="0"/>
              </a:rPr>
              <a:t>Prendre des notes </a:t>
            </a:r>
            <a:r>
              <a:rPr lang="fr-FR" sz="2200" dirty="0">
                <a:solidFill>
                  <a:schemeClr val="tx1"/>
                </a:solidFill>
                <a:latin typeface="Times New Roman" panose="02020603050405020304" pitchFamily="18" charset="0"/>
                <a:cs typeface="Times New Roman" panose="02020603050405020304" pitchFamily="18" charset="0"/>
              </a:rPr>
              <a:t>en distinguant clairement ses idées de celles des auteurs.</a:t>
            </a:r>
          </a:p>
          <a:p>
            <a:r>
              <a:rPr lang="fr-FR" sz="2200" i="1" dirty="0">
                <a:solidFill>
                  <a:schemeClr val="tx1"/>
                </a:solidFill>
                <a:latin typeface="Times New Roman" panose="02020603050405020304" pitchFamily="18" charset="0"/>
                <a:cs typeface="Times New Roman" panose="02020603050405020304" pitchFamily="18" charset="0"/>
              </a:rPr>
              <a:t>Toujours noter </a:t>
            </a:r>
            <a:r>
              <a:rPr lang="fr-FR" sz="2200" dirty="0">
                <a:solidFill>
                  <a:schemeClr val="tx1"/>
                </a:solidFill>
                <a:latin typeface="Times New Roman" panose="02020603050405020304" pitchFamily="18" charset="0"/>
                <a:cs typeface="Times New Roman" panose="02020603050405020304" pitchFamily="18" charset="0"/>
              </a:rPr>
              <a:t>les sources dès la phase de recherche.</a:t>
            </a:r>
          </a:p>
          <a:p>
            <a:r>
              <a:rPr lang="fr-FR" sz="2200" dirty="0">
                <a:solidFill>
                  <a:schemeClr val="tx1"/>
                </a:solidFill>
                <a:latin typeface="Times New Roman" panose="02020603050405020304" pitchFamily="18" charset="0"/>
                <a:cs typeface="Times New Roman" panose="02020603050405020304" pitchFamily="18" charset="0"/>
              </a:rPr>
              <a:t>Utiliser la paraphrase correctement </a:t>
            </a:r>
            <a:r>
              <a:rPr lang="fr-FR" sz="2200" i="1" dirty="0">
                <a:solidFill>
                  <a:schemeClr val="tx1"/>
                </a:solidFill>
                <a:latin typeface="Times New Roman" panose="02020603050405020304" pitchFamily="18" charset="0"/>
                <a:cs typeface="Times New Roman" panose="02020603050405020304" pitchFamily="18" charset="0"/>
              </a:rPr>
              <a:t>en citant la source</a:t>
            </a:r>
            <a:r>
              <a:rPr lang="fr-FR" sz="2200" dirty="0">
                <a:solidFill>
                  <a:schemeClr val="tx1"/>
                </a:solidFill>
                <a:latin typeface="Times New Roman" panose="02020603050405020304" pitchFamily="18" charset="0"/>
                <a:cs typeface="Times New Roman" panose="02020603050405020304" pitchFamily="18" charset="0"/>
              </a:rPr>
              <a:t>.</a:t>
            </a:r>
          </a:p>
          <a:p>
            <a:r>
              <a:rPr lang="fr-FR" sz="2200" dirty="0">
                <a:solidFill>
                  <a:schemeClr val="tx1"/>
                </a:solidFill>
                <a:latin typeface="Times New Roman" panose="02020603050405020304" pitchFamily="18" charset="0"/>
                <a:cs typeface="Times New Roman" panose="02020603050405020304" pitchFamily="18" charset="0"/>
              </a:rPr>
              <a:t>Mettre les citations directes </a:t>
            </a:r>
            <a:r>
              <a:rPr lang="fr-FR" sz="2200" i="1" dirty="0">
                <a:solidFill>
                  <a:schemeClr val="tx1"/>
                </a:solidFill>
                <a:latin typeface="Times New Roman" panose="02020603050405020304" pitchFamily="18" charset="0"/>
                <a:cs typeface="Times New Roman" panose="02020603050405020304" pitchFamily="18" charset="0"/>
              </a:rPr>
              <a:t>entre guillemets</a:t>
            </a:r>
            <a:r>
              <a:rPr lang="fr-FR" sz="2200" dirty="0">
                <a:solidFill>
                  <a:schemeClr val="tx1"/>
                </a:solidFill>
                <a:latin typeface="Times New Roman" panose="02020603050405020304" pitchFamily="18" charset="0"/>
                <a:cs typeface="Times New Roman" panose="02020603050405020304" pitchFamily="18" charset="0"/>
              </a:rPr>
              <a:t>.</a:t>
            </a:r>
          </a:p>
          <a:p>
            <a:r>
              <a:rPr lang="fr-FR" sz="2200" dirty="0">
                <a:solidFill>
                  <a:schemeClr val="tx1"/>
                </a:solidFill>
                <a:latin typeface="Times New Roman" panose="02020603050405020304" pitchFamily="18" charset="0"/>
                <a:cs typeface="Times New Roman" panose="02020603050405020304" pitchFamily="18" charset="0"/>
              </a:rPr>
              <a:t>Utiliser des outils de gestion bibliographique.</a:t>
            </a:r>
          </a:p>
          <a:p>
            <a:r>
              <a:rPr lang="fr-FR" sz="2200" dirty="0">
                <a:solidFill>
                  <a:schemeClr val="tx1"/>
                </a:solidFill>
                <a:latin typeface="Times New Roman" panose="02020603050405020304" pitchFamily="18" charset="0"/>
                <a:cs typeface="Times New Roman" panose="02020603050405020304" pitchFamily="18" charset="0"/>
              </a:rPr>
              <a:t>Relire son travail en vérifiant toutes les sources citées.</a:t>
            </a:r>
          </a:p>
        </p:txBody>
      </p:sp>
    </p:spTree>
    <p:extLst>
      <p:ext uri="{BB962C8B-B14F-4D97-AF65-F5344CB8AC3E}">
        <p14:creationId xmlns:p14="http://schemas.microsoft.com/office/powerpoint/2010/main" val="27932120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br>
              <a:rPr lang="fr-FR" sz="4200" b="1" dirty="0">
                <a:solidFill>
                  <a:srgbClr val="C00000"/>
                </a:solidFill>
              </a:rPr>
            </a:br>
            <a:r>
              <a:rPr lang="fr-FR" sz="4200" b="1" dirty="0">
                <a:solidFill>
                  <a:srgbClr val="C00000"/>
                </a:solidFill>
              </a:rPr>
              <a:t>09. Les règles générales de la citation</a:t>
            </a:r>
            <a:br>
              <a:rPr lang="fr-FR" b="1" dirty="0"/>
            </a:br>
            <a:endParaRPr lang="fr-FR" dirty="0"/>
          </a:p>
        </p:txBody>
      </p:sp>
      <p:sp>
        <p:nvSpPr>
          <p:cNvPr id="3" name="Espace réservé du contenu 2"/>
          <p:cNvSpPr>
            <a:spLocks noGrp="1"/>
          </p:cNvSpPr>
          <p:nvPr>
            <p:ph idx="1"/>
          </p:nvPr>
        </p:nvSpPr>
        <p:spPr>
          <a:xfrm>
            <a:off x="1295401" y="2651760"/>
            <a:ext cx="9601196" cy="3224107"/>
          </a:xfrm>
        </p:spPr>
        <p:txBody>
          <a:bodyPr>
            <a:normAutofit lnSpcReduction="10000"/>
          </a:bodyPr>
          <a:lstStyle/>
          <a:p>
            <a:r>
              <a:rPr lang="fr-FR" sz="2200" dirty="0">
                <a:solidFill>
                  <a:schemeClr val="tx1"/>
                </a:solidFill>
                <a:latin typeface="Times New Roman" panose="02020603050405020304" pitchFamily="18" charset="0"/>
                <a:cs typeface="Times New Roman" panose="02020603050405020304" pitchFamily="18" charset="0"/>
              </a:rPr>
              <a:t>Toujours mentionner l’auteur et l’année de publication.</a:t>
            </a:r>
          </a:p>
          <a:p>
            <a:r>
              <a:rPr lang="fr-FR" sz="2200" dirty="0">
                <a:solidFill>
                  <a:schemeClr val="tx1"/>
                </a:solidFill>
                <a:latin typeface="Times New Roman" panose="02020603050405020304" pitchFamily="18" charset="0"/>
                <a:cs typeface="Times New Roman" panose="02020603050405020304" pitchFamily="18" charset="0"/>
              </a:rPr>
              <a:t>Mettre les citations directes entre guillemets.</a:t>
            </a:r>
          </a:p>
          <a:p>
            <a:r>
              <a:rPr lang="fr-FR" sz="2200" dirty="0">
                <a:solidFill>
                  <a:schemeClr val="tx1"/>
                </a:solidFill>
                <a:latin typeface="Times New Roman" panose="02020603050405020304" pitchFamily="18" charset="0"/>
                <a:cs typeface="Times New Roman" panose="02020603050405020304" pitchFamily="18" charset="0"/>
              </a:rPr>
              <a:t>Respecter une norme de citation cohérente tout au long du travail. </a:t>
            </a:r>
          </a:p>
          <a:p>
            <a:r>
              <a:rPr lang="fr-FR" sz="2200" dirty="0">
                <a:solidFill>
                  <a:schemeClr val="tx1"/>
                </a:solidFill>
                <a:latin typeface="Times New Roman" panose="02020603050405020304" pitchFamily="18" charset="0"/>
                <a:cs typeface="Times New Roman" panose="02020603050405020304" pitchFamily="18" charset="0"/>
              </a:rPr>
              <a:t>Indiquer la page pour les citations textuelles.</a:t>
            </a:r>
          </a:p>
          <a:p>
            <a:r>
              <a:rPr lang="fr-FR" sz="2200" dirty="0">
                <a:solidFill>
                  <a:schemeClr val="tx1"/>
                </a:solidFill>
                <a:latin typeface="Times New Roman" panose="02020603050405020304" pitchFamily="18" charset="0"/>
                <a:cs typeface="Times New Roman" panose="02020603050405020304" pitchFamily="18" charset="0"/>
              </a:rPr>
              <a:t>Faire correspondre chaque citation dans le texte à une référence en fin de document.</a:t>
            </a:r>
          </a:p>
          <a:p>
            <a:r>
              <a:rPr lang="fr-FR" sz="2200" dirty="0">
                <a:solidFill>
                  <a:schemeClr val="tx1"/>
                </a:solidFill>
                <a:latin typeface="Times New Roman" panose="02020603050405020304" pitchFamily="18" charset="0"/>
                <a:cs typeface="Times New Roman" panose="02020603050405020304" pitchFamily="18" charset="0"/>
              </a:rPr>
              <a:t>Ne jamais citer une source que l’on n’a pas réellement consultée.</a:t>
            </a:r>
          </a:p>
          <a:p>
            <a:endParaRPr lang="fr-FR" sz="2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74673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b="1" dirty="0">
                <a:solidFill>
                  <a:srgbClr val="C00000"/>
                </a:solidFill>
              </a:rPr>
              <a:t>Conclusion </a:t>
            </a:r>
          </a:p>
        </p:txBody>
      </p:sp>
      <p:sp>
        <p:nvSpPr>
          <p:cNvPr id="3" name="Espace réservé du contenu 2"/>
          <p:cNvSpPr>
            <a:spLocks noGrp="1"/>
          </p:cNvSpPr>
          <p:nvPr>
            <p:ph idx="1"/>
          </p:nvPr>
        </p:nvSpPr>
        <p:spPr/>
        <p:txBody>
          <a:bodyPr/>
          <a:lstStyle/>
          <a:p>
            <a:endParaRPr lang="fr-FR" sz="800" dirty="0"/>
          </a:p>
          <a:p>
            <a:pPr algn="just"/>
            <a:r>
              <a:rPr lang="fr-FR" dirty="0">
                <a:solidFill>
                  <a:srgbClr val="C00000"/>
                </a:solidFill>
                <a:latin typeface="Times New Roman" panose="02020603050405020304" pitchFamily="18" charset="0"/>
                <a:cs typeface="Times New Roman" panose="02020603050405020304" pitchFamily="18" charset="0"/>
              </a:rPr>
              <a:t>La citation bibliographique </a:t>
            </a:r>
            <a:r>
              <a:rPr lang="fr-FR" dirty="0">
                <a:solidFill>
                  <a:schemeClr val="tx1"/>
                </a:solidFill>
                <a:latin typeface="Times New Roman" panose="02020603050405020304" pitchFamily="18" charset="0"/>
                <a:cs typeface="Times New Roman" panose="02020603050405020304" pitchFamily="18" charset="0"/>
              </a:rPr>
              <a:t>et le </a:t>
            </a:r>
            <a:r>
              <a:rPr lang="fr-FR" dirty="0">
                <a:solidFill>
                  <a:srgbClr val="C00000"/>
                </a:solidFill>
                <a:latin typeface="Times New Roman" panose="02020603050405020304" pitchFamily="18" charset="0"/>
                <a:cs typeface="Times New Roman" panose="02020603050405020304" pitchFamily="18" charset="0"/>
              </a:rPr>
              <a:t>respect des règles contre le plagiat </a:t>
            </a:r>
            <a:r>
              <a:rPr lang="fr-FR" dirty="0">
                <a:solidFill>
                  <a:schemeClr val="tx1"/>
                </a:solidFill>
                <a:latin typeface="Times New Roman" panose="02020603050405020304" pitchFamily="18" charset="0"/>
                <a:cs typeface="Times New Roman" panose="02020603050405020304" pitchFamily="18" charset="0"/>
              </a:rPr>
              <a:t>sont des piliers fondamentaux du travail universitaire. </a:t>
            </a:r>
          </a:p>
          <a:p>
            <a:pPr algn="just"/>
            <a:r>
              <a:rPr lang="fr-FR" dirty="0">
                <a:solidFill>
                  <a:schemeClr val="tx1"/>
                </a:solidFill>
                <a:latin typeface="Times New Roman" panose="02020603050405020304" pitchFamily="18" charset="0"/>
                <a:cs typeface="Times New Roman" panose="02020603050405020304" pitchFamily="18" charset="0"/>
              </a:rPr>
              <a:t>Ils garantissent </a:t>
            </a:r>
            <a:r>
              <a:rPr lang="fr-FR" i="1" dirty="0">
                <a:solidFill>
                  <a:schemeClr val="tx1"/>
                </a:solidFill>
                <a:latin typeface="Times New Roman" panose="02020603050405020304" pitchFamily="18" charset="0"/>
                <a:cs typeface="Times New Roman" panose="02020603050405020304" pitchFamily="18" charset="0"/>
              </a:rPr>
              <a:t>l’honnêteté intellectuelle</a:t>
            </a:r>
            <a:r>
              <a:rPr lang="fr-FR" dirty="0">
                <a:solidFill>
                  <a:schemeClr val="tx1"/>
                </a:solidFill>
                <a:latin typeface="Times New Roman" panose="02020603050405020304" pitchFamily="18" charset="0"/>
                <a:cs typeface="Times New Roman" panose="02020603050405020304" pitchFamily="18" charset="0"/>
              </a:rPr>
              <a:t>, la </a:t>
            </a:r>
            <a:r>
              <a:rPr lang="fr-FR" i="1" dirty="0">
                <a:solidFill>
                  <a:schemeClr val="tx1"/>
                </a:solidFill>
                <a:latin typeface="Times New Roman" panose="02020603050405020304" pitchFamily="18" charset="0"/>
                <a:cs typeface="Times New Roman" panose="02020603050405020304" pitchFamily="18" charset="0"/>
              </a:rPr>
              <a:t>crédibilité scientifique </a:t>
            </a:r>
            <a:r>
              <a:rPr lang="fr-FR" dirty="0">
                <a:solidFill>
                  <a:schemeClr val="tx1"/>
                </a:solidFill>
                <a:latin typeface="Times New Roman" panose="02020603050405020304" pitchFamily="18" charset="0"/>
                <a:cs typeface="Times New Roman" panose="02020603050405020304" pitchFamily="18" charset="0"/>
              </a:rPr>
              <a:t>et la </a:t>
            </a:r>
            <a:r>
              <a:rPr lang="fr-FR" i="1" dirty="0">
                <a:solidFill>
                  <a:schemeClr val="tx1"/>
                </a:solidFill>
                <a:latin typeface="Times New Roman" panose="02020603050405020304" pitchFamily="18" charset="0"/>
                <a:cs typeface="Times New Roman" panose="02020603050405020304" pitchFamily="18" charset="0"/>
              </a:rPr>
              <a:t>qualité des productions académiques</a:t>
            </a:r>
            <a:r>
              <a:rPr lang="fr-FR" dirty="0">
                <a:solidFill>
                  <a:schemeClr val="tx1"/>
                </a:solidFill>
                <a:latin typeface="Times New Roman" panose="02020603050405020304" pitchFamily="18" charset="0"/>
                <a:cs typeface="Times New Roman" panose="02020603050405020304" pitchFamily="18" charset="0"/>
              </a:rPr>
              <a:t>. Pour l’étudiant en sciences sociales, maîtriser ces notions dès la première année constitue une base essentielle pour réussir son parcours universitaire et devenir un chercheur responsable et rigoureux.</a:t>
            </a:r>
          </a:p>
          <a:p>
            <a:endParaRPr lang="fr-FR" dirty="0"/>
          </a:p>
        </p:txBody>
      </p:sp>
    </p:spTree>
    <p:extLst>
      <p:ext uri="{BB962C8B-B14F-4D97-AF65-F5344CB8AC3E}">
        <p14:creationId xmlns:p14="http://schemas.microsoft.com/office/powerpoint/2010/main" val="37545761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2050" name="Picture 2" descr="Présentation PowerPoin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5402" y="982132"/>
            <a:ext cx="9601195" cy="4791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0011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C00000"/>
                </a:solidFill>
              </a:rPr>
              <a:t>Les objectifs de ce cours </a:t>
            </a:r>
          </a:p>
        </p:txBody>
      </p:sp>
      <p:sp>
        <p:nvSpPr>
          <p:cNvPr id="3" name="Espace réservé du contenu 2"/>
          <p:cNvSpPr>
            <a:spLocks noGrp="1"/>
          </p:cNvSpPr>
          <p:nvPr>
            <p:ph idx="1"/>
          </p:nvPr>
        </p:nvSpPr>
        <p:spPr/>
        <p:txBody>
          <a:bodyPr>
            <a:normAutofit fontScale="92500"/>
          </a:bodyPr>
          <a:lstStyle/>
          <a:p>
            <a:pPr marL="0" indent="0">
              <a:buNone/>
            </a:pPr>
            <a:endParaRPr lang="fr-FR" sz="900" u="sng" dirty="0">
              <a:solidFill>
                <a:schemeClr val="tx1"/>
              </a:solidFill>
              <a:latin typeface="Times New Roman" panose="02020603050405020304" pitchFamily="18" charset="0"/>
              <a:cs typeface="Times New Roman" panose="02020603050405020304" pitchFamily="18" charset="0"/>
            </a:endParaRPr>
          </a:p>
          <a:p>
            <a:pPr marL="0" indent="0">
              <a:buNone/>
            </a:pPr>
            <a:r>
              <a:rPr lang="fr-FR" u="sng" dirty="0">
                <a:solidFill>
                  <a:schemeClr val="tx1"/>
                </a:solidFill>
                <a:latin typeface="Times New Roman" panose="02020603050405020304" pitchFamily="18" charset="0"/>
                <a:cs typeface="Times New Roman" panose="02020603050405020304" pitchFamily="18" charset="0"/>
              </a:rPr>
              <a:t>À la fin de ce cours, l’étudiant sera capable de :</a:t>
            </a:r>
          </a:p>
          <a:p>
            <a:r>
              <a:rPr lang="fr-FR" dirty="0">
                <a:solidFill>
                  <a:schemeClr val="tx1"/>
                </a:solidFill>
                <a:latin typeface="Times New Roman" panose="02020603050405020304" pitchFamily="18" charset="0"/>
                <a:cs typeface="Times New Roman" panose="02020603050405020304" pitchFamily="18" charset="0"/>
              </a:rPr>
              <a:t>Comprendre ce qu’est une </a:t>
            </a:r>
            <a:r>
              <a:rPr lang="fr-FR" i="1" dirty="0">
                <a:solidFill>
                  <a:srgbClr val="C00000"/>
                </a:solidFill>
                <a:latin typeface="Times New Roman" panose="02020603050405020304" pitchFamily="18" charset="0"/>
                <a:cs typeface="Times New Roman" panose="02020603050405020304" pitchFamily="18" charset="0"/>
              </a:rPr>
              <a:t>citation bibliographique</a:t>
            </a:r>
            <a:r>
              <a:rPr lang="fr-FR" dirty="0">
                <a:solidFill>
                  <a:srgbClr val="C00000"/>
                </a:solidFill>
                <a:latin typeface="Times New Roman" panose="02020603050405020304" pitchFamily="18" charset="0"/>
                <a:cs typeface="Times New Roman" panose="02020603050405020304" pitchFamily="18" charset="0"/>
              </a:rPr>
              <a:t> </a:t>
            </a:r>
            <a:r>
              <a:rPr lang="fr-FR" dirty="0">
                <a:solidFill>
                  <a:schemeClr val="tx1"/>
                </a:solidFill>
                <a:latin typeface="Times New Roman" panose="02020603050405020304" pitchFamily="18" charset="0"/>
                <a:cs typeface="Times New Roman" panose="02020603050405020304" pitchFamily="18" charset="0"/>
              </a:rPr>
              <a:t>et son rôle dans un travail universitaire.</a:t>
            </a:r>
          </a:p>
          <a:p>
            <a:r>
              <a:rPr lang="fr-FR" dirty="0">
                <a:solidFill>
                  <a:schemeClr val="tx1"/>
                </a:solidFill>
                <a:latin typeface="Times New Roman" panose="02020603050405020304" pitchFamily="18" charset="0"/>
                <a:cs typeface="Times New Roman" panose="02020603050405020304" pitchFamily="18" charset="0"/>
              </a:rPr>
              <a:t>Distinguer le </a:t>
            </a:r>
            <a:r>
              <a:rPr lang="fr-FR" i="1" dirty="0">
                <a:solidFill>
                  <a:srgbClr val="C00000"/>
                </a:solidFill>
                <a:latin typeface="Times New Roman" panose="02020603050405020304" pitchFamily="18" charset="0"/>
                <a:cs typeface="Times New Roman" panose="02020603050405020304" pitchFamily="18" charset="0"/>
              </a:rPr>
              <a:t>plagiat</a:t>
            </a:r>
            <a:r>
              <a:rPr lang="fr-FR" dirty="0">
                <a:solidFill>
                  <a:schemeClr val="tx1"/>
                </a:solidFill>
                <a:latin typeface="Times New Roman" panose="02020603050405020304" pitchFamily="18" charset="0"/>
                <a:cs typeface="Times New Roman" panose="02020603050405020304" pitchFamily="18" charset="0"/>
              </a:rPr>
              <a:t> des </a:t>
            </a:r>
            <a:r>
              <a:rPr lang="fr-FR" i="1" dirty="0">
                <a:solidFill>
                  <a:srgbClr val="C00000"/>
                </a:solidFill>
                <a:latin typeface="Times New Roman" panose="02020603050405020304" pitchFamily="18" charset="0"/>
                <a:cs typeface="Times New Roman" panose="02020603050405020304" pitchFamily="18" charset="0"/>
              </a:rPr>
              <a:t>pratiques académiques acceptables</a:t>
            </a:r>
            <a:r>
              <a:rPr lang="fr-FR" i="1" dirty="0">
                <a:solidFill>
                  <a:schemeClr val="tx1"/>
                </a:solidFill>
                <a:latin typeface="Times New Roman" panose="02020603050405020304" pitchFamily="18" charset="0"/>
                <a:cs typeface="Times New Roman" panose="02020603050405020304" pitchFamily="18" charset="0"/>
              </a:rPr>
              <a:t>.</a:t>
            </a:r>
          </a:p>
          <a:p>
            <a:r>
              <a:rPr lang="fr-FR" dirty="0">
                <a:solidFill>
                  <a:schemeClr val="tx1"/>
                </a:solidFill>
                <a:latin typeface="Times New Roman" panose="02020603050405020304" pitchFamily="18" charset="0"/>
                <a:cs typeface="Times New Roman" panose="02020603050405020304" pitchFamily="18" charset="0"/>
              </a:rPr>
              <a:t>Identifier les différents </a:t>
            </a:r>
            <a:r>
              <a:rPr lang="fr-FR" i="1" dirty="0">
                <a:solidFill>
                  <a:srgbClr val="C00000"/>
                </a:solidFill>
                <a:latin typeface="Times New Roman" panose="02020603050405020304" pitchFamily="18" charset="0"/>
                <a:cs typeface="Times New Roman" panose="02020603050405020304" pitchFamily="18" charset="0"/>
              </a:rPr>
              <a:t>types de plagiat </a:t>
            </a:r>
            <a:r>
              <a:rPr lang="fr-FR" dirty="0">
                <a:solidFill>
                  <a:schemeClr val="tx1"/>
                </a:solidFill>
                <a:latin typeface="Times New Roman" panose="02020603050405020304" pitchFamily="18" charset="0"/>
                <a:cs typeface="Times New Roman" panose="02020603050405020304" pitchFamily="18" charset="0"/>
              </a:rPr>
              <a:t>et les </a:t>
            </a:r>
            <a:r>
              <a:rPr lang="fr-FR" i="1" dirty="0">
                <a:solidFill>
                  <a:srgbClr val="C00000"/>
                </a:solidFill>
                <a:latin typeface="Times New Roman" panose="02020603050405020304" pitchFamily="18" charset="0"/>
                <a:cs typeface="Times New Roman" panose="02020603050405020304" pitchFamily="18" charset="0"/>
              </a:rPr>
              <a:t>éviter.</a:t>
            </a:r>
          </a:p>
          <a:p>
            <a:r>
              <a:rPr lang="fr-FR" dirty="0">
                <a:solidFill>
                  <a:schemeClr val="tx1"/>
                </a:solidFill>
                <a:latin typeface="Times New Roman" panose="02020603050405020304" pitchFamily="18" charset="0"/>
                <a:cs typeface="Times New Roman" panose="02020603050405020304" pitchFamily="18" charset="0"/>
              </a:rPr>
              <a:t>Appliquer </a:t>
            </a:r>
            <a:r>
              <a:rPr lang="fr-FR" i="1" dirty="0">
                <a:solidFill>
                  <a:srgbClr val="C00000"/>
                </a:solidFill>
                <a:latin typeface="Times New Roman" panose="02020603050405020304" pitchFamily="18" charset="0"/>
                <a:cs typeface="Times New Roman" panose="02020603050405020304" pitchFamily="18" charset="0"/>
              </a:rPr>
              <a:t>les règles générales de citation </a:t>
            </a:r>
            <a:r>
              <a:rPr lang="fr-FR" dirty="0">
                <a:solidFill>
                  <a:schemeClr val="tx1"/>
                </a:solidFill>
                <a:latin typeface="Times New Roman" panose="02020603050405020304" pitchFamily="18" charset="0"/>
                <a:cs typeface="Times New Roman" panose="02020603050405020304" pitchFamily="18" charset="0"/>
              </a:rPr>
              <a:t>et </a:t>
            </a:r>
            <a:r>
              <a:rPr lang="fr-FR" i="1" dirty="0">
                <a:solidFill>
                  <a:schemeClr val="tx1"/>
                </a:solidFill>
                <a:latin typeface="Times New Roman" panose="02020603050405020304" pitchFamily="18" charset="0"/>
                <a:cs typeface="Times New Roman" panose="02020603050405020304" pitchFamily="18" charset="0"/>
              </a:rPr>
              <a:t>de </a:t>
            </a:r>
            <a:r>
              <a:rPr lang="fr-FR" i="1" dirty="0">
                <a:solidFill>
                  <a:srgbClr val="C00000"/>
                </a:solidFill>
                <a:latin typeface="Times New Roman" panose="02020603050405020304" pitchFamily="18" charset="0"/>
                <a:cs typeface="Times New Roman" panose="02020603050405020304" pitchFamily="18" charset="0"/>
              </a:rPr>
              <a:t>référencement bibliographique</a:t>
            </a:r>
            <a:r>
              <a:rPr lang="fr-FR" dirty="0">
                <a:solidFill>
                  <a:srgbClr val="C00000"/>
                </a:solidFill>
                <a:latin typeface="Times New Roman" panose="02020603050405020304" pitchFamily="18" charset="0"/>
                <a:cs typeface="Times New Roman" panose="02020603050405020304" pitchFamily="18" charset="0"/>
              </a:rPr>
              <a:t>.</a:t>
            </a:r>
          </a:p>
          <a:p>
            <a:endParaRPr lang="fr-FR" dirty="0"/>
          </a:p>
        </p:txBody>
      </p:sp>
    </p:spTree>
    <p:extLst>
      <p:ext uri="{BB962C8B-B14F-4D97-AF65-F5344CB8AC3E}">
        <p14:creationId xmlns:p14="http://schemas.microsoft.com/office/powerpoint/2010/main" val="3769649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C00000"/>
                </a:solidFill>
              </a:rPr>
              <a:t>1-Introduction </a:t>
            </a:r>
          </a:p>
        </p:txBody>
      </p:sp>
      <p:sp>
        <p:nvSpPr>
          <p:cNvPr id="3" name="Espace réservé du contenu 2"/>
          <p:cNvSpPr>
            <a:spLocks noGrp="1"/>
          </p:cNvSpPr>
          <p:nvPr>
            <p:ph idx="1"/>
          </p:nvPr>
        </p:nvSpPr>
        <p:spPr>
          <a:xfrm>
            <a:off x="1295400" y="2556931"/>
            <a:ext cx="9742713" cy="3647925"/>
          </a:xfrm>
        </p:spPr>
        <p:txBody>
          <a:bodyPr>
            <a:normAutofit fontScale="77500" lnSpcReduction="20000"/>
          </a:bodyPr>
          <a:lstStyle/>
          <a:p>
            <a:pPr algn="just">
              <a:lnSpc>
                <a:spcPct val="160000"/>
              </a:lnSpc>
            </a:pPr>
            <a:r>
              <a:rPr lang="fr-FR" dirty="0">
                <a:solidFill>
                  <a:schemeClr val="tx1"/>
                </a:solidFill>
                <a:latin typeface="Times New Roman" panose="02020603050405020304" pitchFamily="18" charset="0"/>
                <a:cs typeface="Times New Roman" panose="02020603050405020304" pitchFamily="18" charset="0"/>
              </a:rPr>
              <a:t>Dans le cadre universitaire, produire un travail scientifique ne consiste pas seulement à donner son opinion, mais à s’appuyer sur des sources fiables et reconnues. La recherche documentaire permet d’identifier, d’analyser et d’utiliser ces sources de manière rigoureuse. </a:t>
            </a:r>
          </a:p>
          <a:p>
            <a:pPr algn="just">
              <a:lnSpc>
                <a:spcPct val="160000"/>
              </a:lnSpc>
            </a:pPr>
            <a:r>
              <a:rPr lang="fr-FR" dirty="0">
                <a:solidFill>
                  <a:schemeClr val="tx1"/>
                </a:solidFill>
                <a:latin typeface="Times New Roman" panose="02020603050405020304" pitchFamily="18" charset="0"/>
                <a:cs typeface="Times New Roman" panose="02020603050405020304" pitchFamily="18" charset="0"/>
              </a:rPr>
              <a:t>Deux notions fondamentales accompagnent toute production académique </a:t>
            </a:r>
            <a:r>
              <a:rPr lang="fr-FR" dirty="0">
                <a:latin typeface="Times New Roman" panose="02020603050405020304" pitchFamily="18" charset="0"/>
                <a:cs typeface="Times New Roman" panose="02020603050405020304" pitchFamily="18" charset="0"/>
              </a:rPr>
              <a:t>: </a:t>
            </a:r>
            <a:r>
              <a:rPr lang="fr-FR" b="1" dirty="0">
                <a:solidFill>
                  <a:srgbClr val="C00000"/>
                </a:solidFill>
                <a:latin typeface="Times New Roman" panose="02020603050405020304" pitchFamily="18" charset="0"/>
                <a:cs typeface="Times New Roman" panose="02020603050405020304" pitchFamily="18" charset="0"/>
              </a:rPr>
              <a:t>la citation bibliographique</a:t>
            </a:r>
            <a:r>
              <a:rPr lang="fr-FR" dirty="0">
                <a:solidFill>
                  <a:srgbClr val="C00000"/>
                </a:solidFill>
                <a:latin typeface="Times New Roman" panose="02020603050405020304" pitchFamily="18" charset="0"/>
                <a:cs typeface="Times New Roman" panose="02020603050405020304" pitchFamily="18" charset="0"/>
              </a:rPr>
              <a:t> </a:t>
            </a:r>
            <a:r>
              <a:rPr lang="fr-FR" dirty="0">
                <a:latin typeface="Times New Roman" panose="02020603050405020304" pitchFamily="18" charset="0"/>
                <a:cs typeface="Times New Roman" panose="02020603050405020304" pitchFamily="18" charset="0"/>
              </a:rPr>
              <a:t>et </a:t>
            </a:r>
            <a:r>
              <a:rPr lang="fr-FR" b="1" dirty="0">
                <a:solidFill>
                  <a:srgbClr val="C00000"/>
                </a:solidFill>
                <a:latin typeface="Times New Roman" panose="02020603050405020304" pitchFamily="18" charset="0"/>
                <a:cs typeface="Times New Roman" panose="02020603050405020304" pitchFamily="18" charset="0"/>
              </a:rPr>
              <a:t>le respect de l’intégrité intellectuelle</a:t>
            </a:r>
            <a:r>
              <a:rPr lang="fr-FR" dirty="0">
                <a:latin typeface="Times New Roman" panose="02020603050405020304" pitchFamily="18" charset="0"/>
                <a:cs typeface="Times New Roman" panose="02020603050405020304" pitchFamily="18" charset="0"/>
              </a:rPr>
              <a:t>, </a:t>
            </a:r>
            <a:r>
              <a:rPr lang="fr-FR" dirty="0">
                <a:solidFill>
                  <a:schemeClr val="tx1"/>
                </a:solidFill>
                <a:latin typeface="Times New Roman" panose="02020603050405020304" pitchFamily="18" charset="0"/>
                <a:cs typeface="Times New Roman" panose="02020603050405020304" pitchFamily="18" charset="0"/>
              </a:rPr>
              <a:t>notamment à travers la lutte contre le plagiat. </a:t>
            </a:r>
          </a:p>
          <a:p>
            <a:pPr algn="just">
              <a:lnSpc>
                <a:spcPct val="160000"/>
              </a:lnSpc>
            </a:pPr>
            <a:r>
              <a:rPr lang="fr-FR" dirty="0">
                <a:solidFill>
                  <a:schemeClr val="tx1"/>
                </a:solidFill>
                <a:latin typeface="Times New Roman" panose="02020603050405020304" pitchFamily="18" charset="0"/>
                <a:cs typeface="Times New Roman" panose="02020603050405020304" pitchFamily="18" charset="0"/>
              </a:rPr>
              <a:t>Ce cours vise à sensibiliser les étudiants aux bonnes pratiques de citation et aux risques liés au plagiat, afin de garantir la crédibilité et la qualité des travaux universitaires.</a:t>
            </a:r>
          </a:p>
        </p:txBody>
      </p:sp>
    </p:spTree>
    <p:extLst>
      <p:ext uri="{BB962C8B-B14F-4D97-AF65-F5344CB8AC3E}">
        <p14:creationId xmlns:p14="http://schemas.microsoft.com/office/powerpoint/2010/main" val="1787782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800" b="1" dirty="0">
                <a:solidFill>
                  <a:srgbClr val="C00000"/>
                </a:solidFill>
              </a:rPr>
              <a:t>2. Que signifie la citation bibliographique ?</a:t>
            </a:r>
          </a:p>
        </p:txBody>
      </p:sp>
      <p:sp>
        <p:nvSpPr>
          <p:cNvPr id="3" name="Espace réservé du contenu 2"/>
          <p:cNvSpPr>
            <a:spLocks noGrp="1"/>
          </p:cNvSpPr>
          <p:nvPr>
            <p:ph idx="1"/>
          </p:nvPr>
        </p:nvSpPr>
        <p:spPr>
          <a:xfrm>
            <a:off x="1040674" y="2583056"/>
            <a:ext cx="10110652" cy="3621799"/>
          </a:xfrm>
        </p:spPr>
        <p:txBody>
          <a:bodyPr>
            <a:normAutofit fontScale="85000" lnSpcReduction="10000"/>
          </a:bodyPr>
          <a:lstStyle/>
          <a:p>
            <a:pPr marL="0" indent="0" algn="just">
              <a:buNone/>
            </a:pPr>
            <a:r>
              <a:rPr lang="fr-FR" dirty="0">
                <a:solidFill>
                  <a:schemeClr val="tx1"/>
                </a:solidFill>
                <a:latin typeface="Times New Roman" panose="02020603050405020304" pitchFamily="18" charset="0"/>
                <a:cs typeface="Times New Roman" panose="02020603050405020304" pitchFamily="18" charset="0"/>
              </a:rPr>
              <a:t>La </a:t>
            </a:r>
            <a:r>
              <a:rPr lang="fr-FR" b="1" dirty="0">
                <a:solidFill>
                  <a:schemeClr val="tx1"/>
                </a:solidFill>
                <a:latin typeface="Times New Roman" panose="02020603050405020304" pitchFamily="18" charset="0"/>
                <a:cs typeface="Times New Roman" panose="02020603050405020304" pitchFamily="18" charset="0"/>
              </a:rPr>
              <a:t>citation bibliographique</a:t>
            </a:r>
            <a:r>
              <a:rPr lang="fr-FR" dirty="0">
                <a:solidFill>
                  <a:schemeClr val="tx1"/>
                </a:solidFill>
                <a:latin typeface="Times New Roman" panose="02020603050405020304" pitchFamily="18" charset="0"/>
                <a:cs typeface="Times New Roman" panose="02020603050405020304" pitchFamily="18" charset="0"/>
              </a:rPr>
              <a:t> consiste à mentionner précisément les sources (livres, articles, sites web, rapports, etc.) utilisées dans un travail académique, afin d’indiquer </a:t>
            </a:r>
            <a:r>
              <a:rPr lang="fr-FR" i="1" dirty="0">
                <a:solidFill>
                  <a:schemeClr val="tx1"/>
                </a:solidFill>
                <a:latin typeface="Times New Roman" panose="02020603050405020304" pitchFamily="18" charset="0"/>
                <a:cs typeface="Times New Roman" panose="02020603050405020304" pitchFamily="18" charset="0"/>
              </a:rPr>
              <a:t>l’origine des idées</a:t>
            </a:r>
            <a:r>
              <a:rPr lang="fr-FR" dirty="0">
                <a:solidFill>
                  <a:schemeClr val="tx1"/>
                </a:solidFill>
                <a:latin typeface="Times New Roman" panose="02020603050405020304" pitchFamily="18" charset="0"/>
                <a:cs typeface="Times New Roman" panose="02020603050405020304" pitchFamily="18" charset="0"/>
              </a:rPr>
              <a:t>, </a:t>
            </a:r>
            <a:r>
              <a:rPr lang="fr-FR" i="1" dirty="0">
                <a:solidFill>
                  <a:schemeClr val="tx1"/>
                </a:solidFill>
                <a:latin typeface="Times New Roman" panose="02020603050405020304" pitchFamily="18" charset="0"/>
                <a:cs typeface="Times New Roman" panose="02020603050405020304" pitchFamily="18" charset="0"/>
              </a:rPr>
              <a:t>des données</a:t>
            </a:r>
            <a:r>
              <a:rPr lang="fr-FR" dirty="0">
                <a:solidFill>
                  <a:schemeClr val="tx1"/>
                </a:solidFill>
                <a:latin typeface="Times New Roman" panose="02020603050405020304" pitchFamily="18" charset="0"/>
                <a:cs typeface="Times New Roman" panose="02020603050405020304" pitchFamily="18" charset="0"/>
              </a:rPr>
              <a:t> ou </a:t>
            </a:r>
            <a:r>
              <a:rPr lang="fr-FR" i="1" dirty="0">
                <a:solidFill>
                  <a:schemeClr val="tx1"/>
                </a:solidFill>
                <a:latin typeface="Times New Roman" panose="02020603050405020304" pitchFamily="18" charset="0"/>
                <a:cs typeface="Times New Roman" panose="02020603050405020304" pitchFamily="18" charset="0"/>
              </a:rPr>
              <a:t>des citations</a:t>
            </a:r>
            <a:r>
              <a:rPr lang="fr-FR" dirty="0">
                <a:solidFill>
                  <a:schemeClr val="tx1"/>
                </a:solidFill>
                <a:latin typeface="Times New Roman" panose="02020603050405020304" pitchFamily="18" charset="0"/>
                <a:cs typeface="Times New Roman" panose="02020603050405020304" pitchFamily="18" charset="0"/>
              </a:rPr>
              <a:t>.</a:t>
            </a:r>
          </a:p>
          <a:p>
            <a:pPr algn="just">
              <a:buFont typeface="Arial" panose="020B0604020202020204" pitchFamily="34" charset="0"/>
              <a:buChar char="•"/>
            </a:pPr>
            <a:r>
              <a:rPr lang="fr-FR" b="1" dirty="0">
                <a:solidFill>
                  <a:schemeClr val="tx1"/>
                </a:solidFill>
                <a:latin typeface="Times New Roman" panose="02020603050405020304" pitchFamily="18" charset="0"/>
                <a:cs typeface="Times New Roman" panose="02020603050405020304" pitchFamily="18" charset="0"/>
              </a:rPr>
              <a:t>Bibliographie</a:t>
            </a:r>
            <a:r>
              <a:rPr lang="fr-FR" dirty="0">
                <a:solidFill>
                  <a:schemeClr val="tx1"/>
                </a:solidFill>
                <a:latin typeface="Times New Roman" panose="02020603050405020304" pitchFamily="18" charset="0"/>
                <a:cs typeface="Times New Roman" panose="02020603050405020304" pitchFamily="18" charset="0"/>
              </a:rPr>
              <a:t> : ensemble de tous les documents consultés ou utiles sur un sujet, qu’ils aient été cités ou non dans le travail.</a:t>
            </a:r>
          </a:p>
          <a:p>
            <a:pPr algn="just">
              <a:buFont typeface="Arial" panose="020B0604020202020204" pitchFamily="34" charset="0"/>
              <a:buChar char="•"/>
            </a:pPr>
            <a:r>
              <a:rPr lang="fr-FR" b="1" dirty="0">
                <a:solidFill>
                  <a:schemeClr val="tx1"/>
                </a:solidFill>
                <a:latin typeface="Times New Roman" panose="02020603050405020304" pitchFamily="18" charset="0"/>
                <a:cs typeface="Times New Roman" panose="02020603050405020304" pitchFamily="18" charset="0"/>
              </a:rPr>
              <a:t>Références bibliographiques</a:t>
            </a:r>
            <a:r>
              <a:rPr lang="fr-FR" dirty="0">
                <a:solidFill>
                  <a:schemeClr val="tx1"/>
                </a:solidFill>
                <a:latin typeface="Times New Roman" panose="02020603050405020304" pitchFamily="18" charset="0"/>
                <a:cs typeface="Times New Roman" panose="02020603050405020304" pitchFamily="18" charset="0"/>
              </a:rPr>
              <a:t> : ensemble des sources effectivement citées dans le texte.</a:t>
            </a:r>
          </a:p>
          <a:p>
            <a:pPr algn="just">
              <a:buFont typeface="Arial" panose="020B0604020202020204" pitchFamily="34" charset="0"/>
              <a:buChar char="•"/>
            </a:pPr>
            <a:r>
              <a:rPr lang="fr-FR" b="1" dirty="0">
                <a:solidFill>
                  <a:schemeClr val="tx1"/>
                </a:solidFill>
                <a:latin typeface="Times New Roman" panose="02020603050405020304" pitchFamily="18" charset="0"/>
                <a:cs typeface="Times New Roman" panose="02020603050405020304" pitchFamily="18" charset="0"/>
              </a:rPr>
              <a:t>Liste bibliographique</a:t>
            </a:r>
            <a:r>
              <a:rPr lang="fr-FR" dirty="0">
                <a:solidFill>
                  <a:schemeClr val="tx1"/>
                </a:solidFill>
                <a:latin typeface="Times New Roman" panose="02020603050405020304" pitchFamily="18" charset="0"/>
                <a:cs typeface="Times New Roman" panose="02020603050405020304" pitchFamily="18" charset="0"/>
              </a:rPr>
              <a:t> : liste organisée (souvent en fin de travail) des références bibliographiques, selon une norme précise.</a:t>
            </a:r>
          </a:p>
          <a:p>
            <a:pPr marL="0" indent="0" algn="ctr">
              <a:buNone/>
            </a:pPr>
            <a:r>
              <a:rPr lang="fr-FR" dirty="0">
                <a:latin typeface="Times New Roman" panose="02020603050405020304" pitchFamily="18" charset="0"/>
                <a:cs typeface="Times New Roman" panose="02020603050405020304" pitchFamily="18" charset="0"/>
              </a:rPr>
              <a:t> </a:t>
            </a:r>
            <a:r>
              <a:rPr lang="fr-FR" b="1" dirty="0">
                <a:solidFill>
                  <a:srgbClr val="C00000"/>
                </a:solidFill>
                <a:latin typeface="Times New Roman" panose="02020603050405020304" pitchFamily="18" charset="0"/>
                <a:cs typeface="Times New Roman" panose="02020603050405020304" pitchFamily="18" charset="0"/>
              </a:rPr>
              <a:t>En résumé : toute référence est citée, mais toute bibliographie n’est pas forcément citée.</a:t>
            </a:r>
          </a:p>
          <a:p>
            <a:endParaRPr lang="fr-FR" b="1" dirty="0">
              <a:solidFill>
                <a:srgbClr val="C00000"/>
              </a:solidFill>
            </a:endParaRPr>
          </a:p>
        </p:txBody>
      </p:sp>
    </p:spTree>
    <p:extLst>
      <p:ext uri="{BB962C8B-B14F-4D97-AF65-F5344CB8AC3E}">
        <p14:creationId xmlns:p14="http://schemas.microsoft.com/office/powerpoint/2010/main" val="3365178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800" b="1" dirty="0">
                <a:solidFill>
                  <a:srgbClr val="C00000"/>
                </a:solidFill>
              </a:rPr>
              <a:t>3.L’importance de citer les références bibliographiques</a:t>
            </a:r>
          </a:p>
        </p:txBody>
      </p:sp>
      <p:sp>
        <p:nvSpPr>
          <p:cNvPr id="3" name="Espace réservé du contenu 2"/>
          <p:cNvSpPr>
            <a:spLocks noGrp="1"/>
          </p:cNvSpPr>
          <p:nvPr>
            <p:ph idx="1"/>
          </p:nvPr>
        </p:nvSpPr>
        <p:spPr>
          <a:xfrm>
            <a:off x="1295400" y="2556932"/>
            <a:ext cx="9860279" cy="3318936"/>
          </a:xfrm>
        </p:spPr>
        <p:txBody>
          <a:bodyPr>
            <a:normAutofit fontScale="92500" lnSpcReduction="10000"/>
          </a:bodyPr>
          <a:lstStyle/>
          <a:p>
            <a:r>
              <a:rPr lang="fr-FR" b="1" dirty="0">
                <a:solidFill>
                  <a:schemeClr val="tx1"/>
                </a:solidFill>
                <a:latin typeface="Times New Roman" panose="02020603050405020304" pitchFamily="18" charset="0"/>
                <a:cs typeface="Times New Roman" panose="02020603050405020304" pitchFamily="18" charset="0"/>
              </a:rPr>
              <a:t>1. Respecter le travail intellectuel des auteurs</a:t>
            </a:r>
            <a:br>
              <a:rPr lang="fr-FR" dirty="0">
                <a:solidFill>
                  <a:schemeClr val="tx1"/>
                </a:solidFill>
                <a:latin typeface="Times New Roman" panose="02020603050405020304" pitchFamily="18" charset="0"/>
                <a:cs typeface="Times New Roman" panose="02020603050405020304" pitchFamily="18" charset="0"/>
              </a:rPr>
            </a:br>
            <a:r>
              <a:rPr lang="fr-FR" dirty="0">
                <a:solidFill>
                  <a:schemeClr val="tx1"/>
                </a:solidFill>
                <a:latin typeface="Times New Roman" panose="02020603050405020304" pitchFamily="18" charset="0"/>
                <a:cs typeface="Times New Roman" panose="02020603050405020304" pitchFamily="18" charset="0"/>
              </a:rPr>
              <a:t>Citer ses sources permet de reconnaître le travail des chercheurs et auteurs dont on utilise les idées, évitant ainsi toute appropriation abusive.</a:t>
            </a:r>
          </a:p>
          <a:p>
            <a:r>
              <a:rPr lang="fr-FR" b="1" dirty="0">
                <a:solidFill>
                  <a:schemeClr val="tx1"/>
                </a:solidFill>
                <a:latin typeface="Times New Roman" panose="02020603050405020304" pitchFamily="18" charset="0"/>
                <a:cs typeface="Times New Roman" panose="02020603050405020304" pitchFamily="18" charset="0"/>
              </a:rPr>
              <a:t>2. Éviter le plagiat</a:t>
            </a:r>
            <a:br>
              <a:rPr lang="fr-FR" dirty="0">
                <a:solidFill>
                  <a:schemeClr val="tx1"/>
                </a:solidFill>
                <a:latin typeface="Times New Roman" panose="02020603050405020304" pitchFamily="18" charset="0"/>
                <a:cs typeface="Times New Roman" panose="02020603050405020304" pitchFamily="18" charset="0"/>
              </a:rPr>
            </a:br>
            <a:r>
              <a:rPr lang="fr-FR" dirty="0">
                <a:solidFill>
                  <a:schemeClr val="tx1"/>
                </a:solidFill>
                <a:latin typeface="Times New Roman" panose="02020603050405020304" pitchFamily="18" charset="0"/>
                <a:cs typeface="Times New Roman" panose="02020603050405020304" pitchFamily="18" charset="0"/>
              </a:rPr>
              <a:t>La citation protège l’étudiant contre les accusations de plagiat en montrant clairement </a:t>
            </a:r>
            <a:r>
              <a:rPr lang="fr-FR" i="1" dirty="0">
                <a:solidFill>
                  <a:schemeClr val="tx1"/>
                </a:solidFill>
                <a:latin typeface="Times New Roman" panose="02020603050405020304" pitchFamily="18" charset="0"/>
                <a:cs typeface="Times New Roman" panose="02020603050405020304" pitchFamily="18" charset="0"/>
              </a:rPr>
              <a:t>ce qui vient de lui </a:t>
            </a:r>
            <a:r>
              <a:rPr lang="fr-FR" dirty="0">
                <a:solidFill>
                  <a:schemeClr val="tx1"/>
                </a:solidFill>
                <a:latin typeface="Times New Roman" panose="02020603050405020304" pitchFamily="18" charset="0"/>
                <a:cs typeface="Times New Roman" panose="02020603050405020304" pitchFamily="18" charset="0"/>
              </a:rPr>
              <a:t>et </a:t>
            </a:r>
            <a:r>
              <a:rPr lang="fr-FR" i="1" dirty="0">
                <a:solidFill>
                  <a:schemeClr val="tx1"/>
                </a:solidFill>
                <a:latin typeface="Times New Roman" panose="02020603050405020304" pitchFamily="18" charset="0"/>
                <a:cs typeface="Times New Roman" panose="02020603050405020304" pitchFamily="18" charset="0"/>
              </a:rPr>
              <a:t>ce qui provient d’autres sources</a:t>
            </a:r>
            <a:r>
              <a:rPr lang="fr-FR" dirty="0">
                <a:solidFill>
                  <a:schemeClr val="tx1"/>
                </a:solidFill>
                <a:latin typeface="Times New Roman" panose="02020603050405020304" pitchFamily="18" charset="0"/>
                <a:cs typeface="Times New Roman" panose="02020603050405020304" pitchFamily="18" charset="0"/>
              </a:rPr>
              <a:t>.</a:t>
            </a:r>
          </a:p>
          <a:p>
            <a:r>
              <a:rPr lang="fr-FR" b="1" dirty="0">
                <a:solidFill>
                  <a:schemeClr val="tx1"/>
                </a:solidFill>
                <a:latin typeface="Times New Roman" panose="02020603050405020304" pitchFamily="18" charset="0"/>
                <a:cs typeface="Times New Roman" panose="02020603050405020304" pitchFamily="18" charset="0"/>
              </a:rPr>
              <a:t>3. Renforcer la crédibilité du travail</a:t>
            </a:r>
            <a:br>
              <a:rPr lang="fr-FR" dirty="0">
                <a:solidFill>
                  <a:schemeClr val="tx1"/>
                </a:solidFill>
                <a:latin typeface="Times New Roman" panose="02020603050405020304" pitchFamily="18" charset="0"/>
                <a:cs typeface="Times New Roman" panose="02020603050405020304" pitchFamily="18" charset="0"/>
              </a:rPr>
            </a:br>
            <a:r>
              <a:rPr lang="fr-FR" dirty="0">
                <a:solidFill>
                  <a:schemeClr val="tx1"/>
                </a:solidFill>
                <a:latin typeface="Times New Roman" panose="02020603050405020304" pitchFamily="18" charset="0"/>
                <a:cs typeface="Times New Roman" panose="02020603050405020304" pitchFamily="18" charset="0"/>
              </a:rPr>
              <a:t>Un travail appuyé sur des références fiables est perçu comme </a:t>
            </a:r>
            <a:r>
              <a:rPr lang="fr-FR" i="1" dirty="0">
                <a:solidFill>
                  <a:schemeClr val="tx1"/>
                </a:solidFill>
                <a:latin typeface="Times New Roman" panose="02020603050405020304" pitchFamily="18" charset="0"/>
                <a:cs typeface="Times New Roman" panose="02020603050405020304" pitchFamily="18" charset="0"/>
              </a:rPr>
              <a:t>plus sérieux</a:t>
            </a:r>
            <a:r>
              <a:rPr lang="fr-FR" dirty="0">
                <a:solidFill>
                  <a:schemeClr val="tx1"/>
                </a:solidFill>
                <a:latin typeface="Times New Roman" panose="02020603050405020304" pitchFamily="18" charset="0"/>
                <a:cs typeface="Times New Roman" panose="02020603050405020304" pitchFamily="18" charset="0"/>
              </a:rPr>
              <a:t>, </a:t>
            </a:r>
            <a:r>
              <a:rPr lang="fr-FR" i="1" dirty="0">
                <a:solidFill>
                  <a:schemeClr val="tx1"/>
                </a:solidFill>
                <a:latin typeface="Times New Roman" panose="02020603050405020304" pitchFamily="18" charset="0"/>
                <a:cs typeface="Times New Roman" panose="02020603050405020304" pitchFamily="18" charset="0"/>
              </a:rPr>
              <a:t>plus rigoureux </a:t>
            </a:r>
            <a:r>
              <a:rPr lang="fr-FR" dirty="0">
                <a:solidFill>
                  <a:schemeClr val="tx1"/>
                </a:solidFill>
                <a:latin typeface="Times New Roman" panose="02020603050405020304" pitchFamily="18" charset="0"/>
                <a:cs typeface="Times New Roman" panose="02020603050405020304" pitchFamily="18" charset="0"/>
              </a:rPr>
              <a:t>et </a:t>
            </a:r>
            <a:r>
              <a:rPr lang="fr-FR" i="1" dirty="0">
                <a:solidFill>
                  <a:schemeClr val="tx1"/>
                </a:solidFill>
                <a:latin typeface="Times New Roman" panose="02020603050405020304" pitchFamily="18" charset="0"/>
                <a:cs typeface="Times New Roman" panose="02020603050405020304" pitchFamily="18" charset="0"/>
              </a:rPr>
              <a:t>plus scientifique.</a:t>
            </a:r>
          </a:p>
          <a:p>
            <a:endParaRPr lang="fr-FR" dirty="0"/>
          </a:p>
        </p:txBody>
      </p:sp>
    </p:spTree>
    <p:extLst>
      <p:ext uri="{BB962C8B-B14F-4D97-AF65-F5344CB8AC3E}">
        <p14:creationId xmlns:p14="http://schemas.microsoft.com/office/powerpoint/2010/main" val="1591900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800" b="1" dirty="0">
                <a:solidFill>
                  <a:srgbClr val="C00000"/>
                </a:solidFill>
              </a:rPr>
              <a:t>3.L’importance de citer les références bibliographiques</a:t>
            </a:r>
            <a:endParaRPr lang="fr-FR" dirty="0"/>
          </a:p>
        </p:txBody>
      </p:sp>
      <p:sp>
        <p:nvSpPr>
          <p:cNvPr id="3" name="Espace réservé du contenu 2"/>
          <p:cNvSpPr>
            <a:spLocks noGrp="1"/>
          </p:cNvSpPr>
          <p:nvPr>
            <p:ph idx="1"/>
          </p:nvPr>
        </p:nvSpPr>
        <p:spPr>
          <a:xfrm>
            <a:off x="1295400" y="2704010"/>
            <a:ext cx="9925593" cy="3304903"/>
          </a:xfrm>
        </p:spPr>
        <p:txBody>
          <a:bodyPr>
            <a:normAutofit/>
          </a:bodyPr>
          <a:lstStyle/>
          <a:p>
            <a:r>
              <a:rPr lang="fr-FR" b="1" dirty="0">
                <a:solidFill>
                  <a:schemeClr val="tx1"/>
                </a:solidFill>
                <a:latin typeface="Times New Roman" panose="02020603050405020304" pitchFamily="18" charset="0"/>
                <a:cs typeface="Times New Roman" panose="02020603050405020304" pitchFamily="18" charset="0"/>
              </a:rPr>
              <a:t>4. Permettre aux lecteurs de vérifier les informations</a:t>
            </a:r>
            <a:br>
              <a:rPr lang="fr-FR" dirty="0">
                <a:solidFill>
                  <a:schemeClr val="tx1"/>
                </a:solidFill>
                <a:latin typeface="Times New Roman" panose="02020603050405020304" pitchFamily="18" charset="0"/>
                <a:cs typeface="Times New Roman" panose="02020603050405020304" pitchFamily="18" charset="0"/>
              </a:rPr>
            </a:br>
            <a:r>
              <a:rPr lang="fr-FR" dirty="0">
                <a:solidFill>
                  <a:schemeClr val="tx1"/>
                </a:solidFill>
                <a:latin typeface="Times New Roman" panose="02020603050405020304" pitchFamily="18" charset="0"/>
                <a:cs typeface="Times New Roman" panose="02020603050405020304" pitchFamily="18" charset="0"/>
              </a:rPr>
              <a:t>Les références permettent au lecteur (enseignant, correcteur, chercheur) de vérifier les sources et d’approfondir le sujet.</a:t>
            </a:r>
          </a:p>
          <a:p>
            <a:r>
              <a:rPr lang="fr-FR" b="1" dirty="0">
                <a:solidFill>
                  <a:schemeClr val="tx1"/>
                </a:solidFill>
                <a:latin typeface="Times New Roman" panose="02020603050405020304" pitchFamily="18" charset="0"/>
                <a:cs typeface="Times New Roman" panose="02020603050405020304" pitchFamily="18" charset="0"/>
              </a:rPr>
              <a:t>5. Donner la crédibilité à son travail </a:t>
            </a:r>
            <a:br>
              <a:rPr lang="fr-FR" dirty="0">
                <a:solidFill>
                  <a:schemeClr val="tx1"/>
                </a:solidFill>
                <a:latin typeface="Times New Roman" panose="02020603050405020304" pitchFamily="18" charset="0"/>
                <a:cs typeface="Times New Roman" panose="02020603050405020304" pitchFamily="18" charset="0"/>
              </a:rPr>
            </a:br>
            <a:r>
              <a:rPr lang="fr-FR" dirty="0">
                <a:solidFill>
                  <a:schemeClr val="tx1"/>
                </a:solidFill>
                <a:latin typeface="Times New Roman" panose="02020603050405020304" pitchFamily="18" charset="0"/>
                <a:cs typeface="Times New Roman" panose="02020603050405020304" pitchFamily="18" charset="0"/>
              </a:rPr>
              <a:t>La citation favorise une attitude éthique fondée sur la </a:t>
            </a:r>
            <a:r>
              <a:rPr lang="fr-FR" i="1" dirty="0">
                <a:solidFill>
                  <a:schemeClr val="tx1"/>
                </a:solidFill>
                <a:latin typeface="Times New Roman" panose="02020603050405020304" pitchFamily="18" charset="0"/>
                <a:cs typeface="Times New Roman" panose="02020603050405020304" pitchFamily="18" charset="0"/>
              </a:rPr>
              <a:t>transparence</a:t>
            </a:r>
            <a:r>
              <a:rPr lang="fr-FR" dirty="0">
                <a:solidFill>
                  <a:schemeClr val="tx1"/>
                </a:solidFill>
                <a:latin typeface="Times New Roman" panose="02020603050405020304" pitchFamily="18" charset="0"/>
                <a:cs typeface="Times New Roman" panose="02020603050405020304" pitchFamily="18" charset="0"/>
              </a:rPr>
              <a:t>, la </a:t>
            </a:r>
            <a:r>
              <a:rPr lang="fr-FR" i="1" dirty="0">
                <a:solidFill>
                  <a:schemeClr val="tx1"/>
                </a:solidFill>
                <a:latin typeface="Times New Roman" panose="02020603050405020304" pitchFamily="18" charset="0"/>
                <a:cs typeface="Times New Roman" panose="02020603050405020304" pitchFamily="18" charset="0"/>
              </a:rPr>
              <a:t>responsabilité</a:t>
            </a:r>
            <a:r>
              <a:rPr lang="fr-FR" dirty="0">
                <a:solidFill>
                  <a:schemeClr val="tx1"/>
                </a:solidFill>
                <a:latin typeface="Times New Roman" panose="02020603050405020304" pitchFamily="18" charset="0"/>
                <a:cs typeface="Times New Roman" panose="02020603050405020304" pitchFamily="18" charset="0"/>
              </a:rPr>
              <a:t> et le </a:t>
            </a:r>
            <a:r>
              <a:rPr lang="fr-FR" i="1" dirty="0">
                <a:solidFill>
                  <a:schemeClr val="tx1"/>
                </a:solidFill>
                <a:latin typeface="Times New Roman" panose="02020603050405020304" pitchFamily="18" charset="0"/>
                <a:cs typeface="Times New Roman" panose="02020603050405020304" pitchFamily="18" charset="0"/>
              </a:rPr>
              <a:t>respect des règles universitaires</a:t>
            </a:r>
            <a:r>
              <a:rPr lang="fr-FR" dirty="0">
                <a:solidFill>
                  <a:schemeClr val="tx1"/>
                </a:solidFill>
                <a:latin typeface="Times New Roman" panose="02020603050405020304" pitchFamily="18" charset="0"/>
                <a:cs typeface="Times New Roman" panose="02020603050405020304" pitchFamily="18" charset="0"/>
              </a:rPr>
              <a:t>.</a:t>
            </a:r>
          </a:p>
          <a:p>
            <a:endParaRPr lang="fr-FR" dirty="0"/>
          </a:p>
        </p:txBody>
      </p:sp>
    </p:spTree>
    <p:extLst>
      <p:ext uri="{BB962C8B-B14F-4D97-AF65-F5344CB8AC3E}">
        <p14:creationId xmlns:p14="http://schemas.microsoft.com/office/powerpoint/2010/main" val="1922503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1" y="982132"/>
            <a:ext cx="9601196" cy="1303867"/>
          </a:xfrm>
        </p:spPr>
        <p:txBody>
          <a:bodyPr>
            <a:normAutofit/>
          </a:bodyPr>
          <a:lstStyle/>
          <a:p>
            <a:r>
              <a:rPr lang="fr-FR" sz="4000" b="1" dirty="0">
                <a:solidFill>
                  <a:srgbClr val="C00000"/>
                </a:solidFill>
              </a:rPr>
              <a:t>4. Définition du plagiat</a:t>
            </a:r>
          </a:p>
        </p:txBody>
      </p:sp>
      <p:sp>
        <p:nvSpPr>
          <p:cNvPr id="3" name="Espace réservé du contenu 2"/>
          <p:cNvSpPr>
            <a:spLocks noGrp="1"/>
          </p:cNvSpPr>
          <p:nvPr>
            <p:ph idx="1"/>
          </p:nvPr>
        </p:nvSpPr>
        <p:spPr>
          <a:xfrm>
            <a:off x="1295401" y="2556932"/>
            <a:ext cx="9601196" cy="2550645"/>
          </a:xfrm>
        </p:spPr>
        <p:txBody>
          <a:bodyPr>
            <a:normAutofit lnSpcReduction="10000"/>
          </a:bodyPr>
          <a:lstStyle/>
          <a:p>
            <a:endParaRPr lang="fr-FR" dirty="0"/>
          </a:p>
          <a:p>
            <a:r>
              <a:rPr lang="fr-FR" dirty="0">
                <a:solidFill>
                  <a:schemeClr val="tx1"/>
                </a:solidFill>
                <a:latin typeface="Times New Roman" panose="02020603050405020304" pitchFamily="18" charset="0"/>
                <a:cs typeface="Times New Roman" panose="02020603050405020304" pitchFamily="18" charset="0"/>
              </a:rPr>
              <a:t>Le </a:t>
            </a:r>
            <a:r>
              <a:rPr lang="fr-FR" b="1" dirty="0">
                <a:solidFill>
                  <a:schemeClr val="tx1"/>
                </a:solidFill>
                <a:latin typeface="Times New Roman" panose="02020603050405020304" pitchFamily="18" charset="0"/>
                <a:cs typeface="Times New Roman" panose="02020603050405020304" pitchFamily="18" charset="0"/>
              </a:rPr>
              <a:t>plagiat</a:t>
            </a:r>
            <a:r>
              <a:rPr lang="fr-FR" dirty="0">
                <a:solidFill>
                  <a:schemeClr val="tx1"/>
                </a:solidFill>
                <a:latin typeface="Times New Roman" panose="02020603050405020304" pitchFamily="18" charset="0"/>
                <a:cs typeface="Times New Roman" panose="02020603050405020304" pitchFamily="18" charset="0"/>
              </a:rPr>
              <a:t> est le fait de s’approprier, totalement ou partiellement, le travail intellectuel d’autrui (texte, idée, donnée, image, graphique, etc.) sans en mentionner la source, en le faisant passer pour sien.</a:t>
            </a:r>
          </a:p>
          <a:p>
            <a:r>
              <a:rPr lang="fr-FR" dirty="0">
                <a:solidFill>
                  <a:schemeClr val="tx1"/>
                </a:solidFill>
                <a:latin typeface="Times New Roman" panose="02020603050405020304" pitchFamily="18" charset="0"/>
                <a:cs typeface="Times New Roman" panose="02020603050405020304" pitchFamily="18" charset="0"/>
              </a:rPr>
              <a:t>Le plagiat est considéré comme une </a:t>
            </a:r>
            <a:r>
              <a:rPr lang="fr-FR" b="1" dirty="0">
                <a:solidFill>
                  <a:schemeClr val="tx1"/>
                </a:solidFill>
                <a:latin typeface="Times New Roman" panose="02020603050405020304" pitchFamily="18" charset="0"/>
                <a:cs typeface="Times New Roman" panose="02020603050405020304" pitchFamily="18" charset="0"/>
              </a:rPr>
              <a:t>faute académique grave</a:t>
            </a:r>
            <a:r>
              <a:rPr lang="fr-FR" dirty="0">
                <a:solidFill>
                  <a:schemeClr val="tx1"/>
                </a:solidFill>
                <a:latin typeface="Times New Roman" panose="02020603050405020304" pitchFamily="18" charset="0"/>
                <a:cs typeface="Times New Roman" panose="02020603050405020304" pitchFamily="18" charset="0"/>
              </a:rPr>
              <a:t> sanctionnée par les règlements universitaires.</a:t>
            </a:r>
          </a:p>
        </p:txBody>
      </p:sp>
      <p:pic>
        <p:nvPicPr>
          <p:cNvPr id="5" name="Image 4"/>
          <p:cNvPicPr>
            <a:picLocks noChangeAspect="1"/>
          </p:cNvPicPr>
          <p:nvPr/>
        </p:nvPicPr>
        <p:blipFill>
          <a:blip r:embed="rId2"/>
          <a:stretch>
            <a:fillRect/>
          </a:stretch>
        </p:blipFill>
        <p:spPr>
          <a:xfrm>
            <a:off x="418011" y="425750"/>
            <a:ext cx="2899954" cy="2416629"/>
          </a:xfrm>
          <a:prstGeom prst="rect">
            <a:avLst/>
          </a:prstGeom>
        </p:spPr>
      </p:pic>
    </p:spTree>
    <p:extLst>
      <p:ext uri="{BB962C8B-B14F-4D97-AF65-F5344CB8AC3E}">
        <p14:creationId xmlns:p14="http://schemas.microsoft.com/office/powerpoint/2010/main" val="3164181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b="1" dirty="0">
                <a:solidFill>
                  <a:srgbClr val="C00000"/>
                </a:solidFill>
              </a:rPr>
              <a:t>5. Les différents types de plagiat</a:t>
            </a:r>
          </a:p>
        </p:txBody>
      </p:sp>
      <p:sp>
        <p:nvSpPr>
          <p:cNvPr id="3" name="Espace réservé du contenu 2"/>
          <p:cNvSpPr>
            <a:spLocks noGrp="1"/>
          </p:cNvSpPr>
          <p:nvPr>
            <p:ph idx="1"/>
          </p:nvPr>
        </p:nvSpPr>
        <p:spPr>
          <a:xfrm>
            <a:off x="1295402" y="2556932"/>
            <a:ext cx="9601196" cy="3318936"/>
          </a:xfrm>
        </p:spPr>
        <p:txBody>
          <a:bodyPr>
            <a:normAutofit fontScale="92500"/>
          </a:bodyPr>
          <a:lstStyle/>
          <a:p>
            <a:r>
              <a:rPr lang="fr-FR" b="1" dirty="0">
                <a:solidFill>
                  <a:srgbClr val="C00000"/>
                </a:solidFill>
                <a:latin typeface="Times New Roman" panose="02020603050405020304" pitchFamily="18" charset="0"/>
                <a:cs typeface="Times New Roman" panose="02020603050405020304" pitchFamily="18" charset="0"/>
              </a:rPr>
              <a:t>Plagiat intégral : </a:t>
            </a:r>
            <a:r>
              <a:rPr lang="fr-FR" dirty="0">
                <a:latin typeface="Times New Roman" panose="02020603050405020304" pitchFamily="18" charset="0"/>
                <a:cs typeface="Times New Roman" panose="02020603050405020304" pitchFamily="18" charset="0"/>
              </a:rPr>
              <a:t>copier un texte mot pour mot sans citation. </a:t>
            </a:r>
          </a:p>
          <a:p>
            <a:pPr marL="0" indent="0">
              <a:buNone/>
            </a:pPr>
            <a:r>
              <a:rPr lang="fr-FR" b="1" dirty="0">
                <a:latin typeface="Times New Roman" panose="02020603050405020304" pitchFamily="18" charset="0"/>
                <a:cs typeface="Times New Roman" panose="02020603050405020304" pitchFamily="18" charset="0"/>
              </a:rPr>
              <a:t>Exemple </a:t>
            </a:r>
            <a:r>
              <a:rPr lang="fr-FR" dirty="0">
                <a:latin typeface="Times New Roman" panose="02020603050405020304" pitchFamily="18" charset="0"/>
                <a:cs typeface="Times New Roman" panose="02020603050405020304" pitchFamily="18" charset="0"/>
              </a:rPr>
              <a:t>: copier un paragraphe d’un article et l’intégrer tel quel dans son devoir.</a:t>
            </a:r>
          </a:p>
          <a:p>
            <a:r>
              <a:rPr lang="fr-FR" b="1" dirty="0">
                <a:solidFill>
                  <a:srgbClr val="C00000"/>
                </a:solidFill>
                <a:latin typeface="Times New Roman" panose="02020603050405020304" pitchFamily="18" charset="0"/>
                <a:cs typeface="Times New Roman" panose="02020603050405020304" pitchFamily="18" charset="0"/>
              </a:rPr>
              <a:t>Plagiat partiel : </a:t>
            </a:r>
            <a:r>
              <a:rPr lang="fr-FR" dirty="0">
                <a:latin typeface="Times New Roman" panose="02020603050405020304" pitchFamily="18" charset="0"/>
                <a:cs typeface="Times New Roman" panose="02020603050405020304" pitchFamily="18" charset="0"/>
              </a:rPr>
              <a:t>reprendre une partie d’un texte sans citer la source. </a:t>
            </a:r>
          </a:p>
          <a:p>
            <a:pPr marL="0" indent="0">
              <a:buNone/>
            </a:pPr>
            <a:r>
              <a:rPr lang="fr-FR" b="1" dirty="0">
                <a:latin typeface="Times New Roman" panose="02020603050405020304" pitchFamily="18" charset="0"/>
                <a:cs typeface="Times New Roman" panose="02020603050405020304" pitchFamily="18" charset="0"/>
              </a:rPr>
              <a:t>Exemple</a:t>
            </a:r>
            <a:r>
              <a:rPr lang="fr-FR" dirty="0">
                <a:latin typeface="Times New Roman" panose="02020603050405020304" pitchFamily="18" charset="0"/>
                <a:cs typeface="Times New Roman" panose="02020603050405020304" pitchFamily="18" charset="0"/>
              </a:rPr>
              <a:t> : copier quelques phrases d’un livre sans référence.</a:t>
            </a:r>
          </a:p>
          <a:p>
            <a:r>
              <a:rPr lang="fr-FR" b="1" dirty="0">
                <a:solidFill>
                  <a:srgbClr val="C00000"/>
                </a:solidFill>
                <a:latin typeface="Times New Roman" panose="02020603050405020304" pitchFamily="18" charset="0"/>
                <a:cs typeface="Times New Roman" panose="02020603050405020304" pitchFamily="18" charset="0"/>
              </a:rPr>
              <a:t>Plagiat par paraphrase : </a:t>
            </a:r>
            <a:r>
              <a:rPr lang="fr-FR" dirty="0">
                <a:latin typeface="Times New Roman" panose="02020603050405020304" pitchFamily="18" charset="0"/>
                <a:cs typeface="Times New Roman" panose="02020603050405020304" pitchFamily="18" charset="0"/>
              </a:rPr>
              <a:t>reformuler un texte sans mentionner l’auteur original. </a:t>
            </a:r>
          </a:p>
          <a:p>
            <a:pPr marL="0" indent="0">
              <a:buNone/>
            </a:pPr>
            <a:r>
              <a:rPr lang="fr-FR" b="1" dirty="0">
                <a:latin typeface="Times New Roman" panose="02020603050405020304" pitchFamily="18" charset="0"/>
                <a:cs typeface="Times New Roman" panose="02020603050405020304" pitchFamily="18" charset="0"/>
              </a:rPr>
              <a:t>Exemple </a:t>
            </a:r>
            <a:r>
              <a:rPr lang="fr-FR" dirty="0">
                <a:latin typeface="Times New Roman" panose="02020603050405020304" pitchFamily="18" charset="0"/>
                <a:cs typeface="Times New Roman" panose="02020603050405020304" pitchFamily="18" charset="0"/>
              </a:rPr>
              <a:t>: changer quelques mots tout en gardant la même idée sans citer la source.</a:t>
            </a:r>
          </a:p>
        </p:txBody>
      </p:sp>
    </p:spTree>
    <p:extLst>
      <p:ext uri="{BB962C8B-B14F-4D97-AF65-F5344CB8AC3E}">
        <p14:creationId xmlns:p14="http://schemas.microsoft.com/office/powerpoint/2010/main" val="38922283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4000" b="1" dirty="0">
                <a:solidFill>
                  <a:srgbClr val="C00000"/>
                </a:solidFill>
              </a:rPr>
              <a:t>5. Les différents types de plagiat</a:t>
            </a:r>
            <a:endParaRPr lang="fr-FR" dirty="0"/>
          </a:p>
        </p:txBody>
      </p:sp>
      <p:sp>
        <p:nvSpPr>
          <p:cNvPr id="3" name="Espace réservé du contenu 2"/>
          <p:cNvSpPr>
            <a:spLocks noGrp="1"/>
          </p:cNvSpPr>
          <p:nvPr>
            <p:ph idx="1"/>
          </p:nvPr>
        </p:nvSpPr>
        <p:spPr>
          <a:xfrm>
            <a:off x="1295402" y="2556932"/>
            <a:ext cx="9601196" cy="3318936"/>
          </a:xfrm>
        </p:spPr>
        <p:txBody>
          <a:bodyPr>
            <a:normAutofit lnSpcReduction="10000"/>
          </a:bodyPr>
          <a:lstStyle/>
          <a:p>
            <a:r>
              <a:rPr lang="fr-FR" b="1" dirty="0">
                <a:solidFill>
                  <a:srgbClr val="C00000"/>
                </a:solidFill>
                <a:latin typeface="Times New Roman" panose="02020603050405020304" pitchFamily="18" charset="0"/>
                <a:cs typeface="Times New Roman" panose="02020603050405020304" pitchFamily="18" charset="0"/>
              </a:rPr>
              <a:t>Plagiat d’idées </a:t>
            </a:r>
            <a:r>
              <a:rPr lang="fr-FR" dirty="0">
                <a:solidFill>
                  <a:srgbClr val="C00000"/>
                </a:solidFill>
                <a:latin typeface="Times New Roman" panose="02020603050405020304" pitchFamily="18" charset="0"/>
                <a:cs typeface="Times New Roman" panose="02020603050405020304" pitchFamily="18" charset="0"/>
              </a:rPr>
              <a:t>: </a:t>
            </a:r>
            <a:r>
              <a:rPr lang="fr-FR" dirty="0">
                <a:solidFill>
                  <a:schemeClr val="tx1"/>
                </a:solidFill>
                <a:latin typeface="Times New Roman" panose="02020603050405020304" pitchFamily="18" charset="0"/>
                <a:cs typeface="Times New Roman" panose="02020603050405020304" pitchFamily="18" charset="0"/>
              </a:rPr>
              <a:t>reprendre une idée originale sans citer son auteur.</a:t>
            </a:r>
          </a:p>
          <a:p>
            <a:pPr marL="0" indent="0">
              <a:buNone/>
            </a:pPr>
            <a:r>
              <a:rPr lang="fr-FR" b="1" dirty="0">
                <a:solidFill>
                  <a:schemeClr val="tx1"/>
                </a:solidFill>
                <a:latin typeface="Times New Roman" panose="02020603050405020304" pitchFamily="18" charset="0"/>
                <a:cs typeface="Times New Roman" panose="02020603050405020304" pitchFamily="18" charset="0"/>
              </a:rPr>
              <a:t>Exemple : </a:t>
            </a:r>
            <a:r>
              <a:rPr lang="fr-FR" dirty="0">
                <a:solidFill>
                  <a:schemeClr val="tx1"/>
                </a:solidFill>
                <a:latin typeface="Times New Roman" panose="02020603050405020304" pitchFamily="18" charset="0"/>
                <a:cs typeface="Times New Roman" panose="02020603050405020304" pitchFamily="18" charset="0"/>
              </a:rPr>
              <a:t>utiliser une théorie vue dans un article sans référence.</a:t>
            </a:r>
          </a:p>
          <a:p>
            <a:pPr marL="0" indent="0">
              <a:buNone/>
            </a:pPr>
            <a:r>
              <a:rPr lang="fr-FR" dirty="0">
                <a:solidFill>
                  <a:schemeClr val="tx1"/>
                </a:solidFill>
                <a:latin typeface="Times New Roman" panose="02020603050405020304" pitchFamily="18" charset="0"/>
                <a:cs typeface="Times New Roman" panose="02020603050405020304" pitchFamily="18" charset="0"/>
              </a:rPr>
              <a:t>    </a:t>
            </a:r>
            <a:r>
              <a:rPr lang="fr-FR" b="1" dirty="0">
                <a:solidFill>
                  <a:srgbClr val="C00000"/>
                </a:solidFill>
                <a:latin typeface="Times New Roman" panose="02020603050405020304" pitchFamily="18" charset="0"/>
                <a:cs typeface="Times New Roman" panose="02020603050405020304" pitchFamily="18" charset="0"/>
              </a:rPr>
              <a:t>Auto-plagiat :</a:t>
            </a:r>
            <a:r>
              <a:rPr lang="fr-FR" dirty="0">
                <a:solidFill>
                  <a:schemeClr val="tx1"/>
                </a:solidFill>
                <a:latin typeface="Times New Roman" panose="02020603050405020304" pitchFamily="18" charset="0"/>
                <a:cs typeface="Times New Roman" panose="02020603050405020304" pitchFamily="18" charset="0"/>
              </a:rPr>
              <a:t> réutiliser son propre travail antérieur sans le signaler.</a:t>
            </a:r>
          </a:p>
          <a:p>
            <a:pPr marL="0" indent="0">
              <a:buNone/>
            </a:pPr>
            <a:r>
              <a:rPr lang="fr-FR" b="1" dirty="0">
                <a:solidFill>
                  <a:schemeClr val="tx1"/>
                </a:solidFill>
                <a:latin typeface="Times New Roman" panose="02020603050405020304" pitchFamily="18" charset="0"/>
                <a:cs typeface="Times New Roman" panose="02020603050405020304" pitchFamily="18" charset="0"/>
              </a:rPr>
              <a:t>Exemple : </a:t>
            </a:r>
            <a:r>
              <a:rPr lang="fr-FR" dirty="0">
                <a:solidFill>
                  <a:schemeClr val="tx1"/>
                </a:solidFill>
                <a:latin typeface="Times New Roman" panose="02020603050405020304" pitchFamily="18" charset="0"/>
                <a:cs typeface="Times New Roman" panose="02020603050405020304" pitchFamily="18" charset="0"/>
              </a:rPr>
              <a:t>remettre un ancien devoir pour un nouveau module.</a:t>
            </a:r>
          </a:p>
          <a:p>
            <a:pPr marL="0" indent="0">
              <a:buNone/>
            </a:pPr>
            <a:r>
              <a:rPr lang="fr-FR" dirty="0">
                <a:solidFill>
                  <a:schemeClr val="tx1"/>
                </a:solidFill>
                <a:latin typeface="Times New Roman" panose="02020603050405020304" pitchFamily="18" charset="0"/>
                <a:cs typeface="Times New Roman" panose="02020603050405020304" pitchFamily="18" charset="0"/>
              </a:rPr>
              <a:t>    </a:t>
            </a:r>
            <a:r>
              <a:rPr lang="fr-FR" b="1" dirty="0">
                <a:solidFill>
                  <a:srgbClr val="C00000"/>
                </a:solidFill>
                <a:latin typeface="Times New Roman" panose="02020603050405020304" pitchFamily="18" charset="0"/>
                <a:cs typeface="Times New Roman" panose="02020603050405020304" pitchFamily="18" charset="0"/>
              </a:rPr>
              <a:t>Plagiat de sources numériques </a:t>
            </a:r>
            <a:r>
              <a:rPr lang="fr-FR" dirty="0">
                <a:solidFill>
                  <a:schemeClr val="tx1"/>
                </a:solidFill>
                <a:latin typeface="Times New Roman" panose="02020603050405020304" pitchFamily="18" charset="0"/>
                <a:cs typeface="Times New Roman" panose="02020603050405020304" pitchFamily="18" charset="0"/>
              </a:rPr>
              <a:t>: copier des contenus trouvés sur Internet sans citation. </a:t>
            </a:r>
          </a:p>
          <a:p>
            <a:pPr marL="0" indent="0">
              <a:buNone/>
            </a:pPr>
            <a:r>
              <a:rPr lang="fr-FR" b="1" dirty="0">
                <a:solidFill>
                  <a:schemeClr val="tx1"/>
                </a:solidFill>
                <a:latin typeface="Times New Roman" panose="02020603050405020304" pitchFamily="18" charset="0"/>
                <a:cs typeface="Times New Roman" panose="02020603050405020304" pitchFamily="18" charset="0"/>
              </a:rPr>
              <a:t>Exemple :</a:t>
            </a:r>
            <a:r>
              <a:rPr lang="fr-FR" dirty="0">
                <a:solidFill>
                  <a:schemeClr val="tx1"/>
                </a:solidFill>
                <a:latin typeface="Times New Roman" panose="02020603050405020304" pitchFamily="18" charset="0"/>
                <a:cs typeface="Times New Roman" panose="02020603050405020304" pitchFamily="18" charset="0"/>
              </a:rPr>
              <a:t> copier un texte depuis Wikipédia sans le référencer.</a:t>
            </a:r>
          </a:p>
        </p:txBody>
      </p:sp>
    </p:spTree>
    <p:extLst>
      <p:ext uri="{BB962C8B-B14F-4D97-AF65-F5344CB8AC3E}">
        <p14:creationId xmlns:p14="http://schemas.microsoft.com/office/powerpoint/2010/main" val="417918633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que">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docProps/app.xml><?xml version="1.0" encoding="utf-8"?>
<Properties xmlns="http://schemas.openxmlformats.org/officeDocument/2006/extended-properties" xmlns:vt="http://schemas.openxmlformats.org/officeDocument/2006/docPropsVTypes">
  <Template>Organic</Template>
  <TotalTime>137</TotalTime>
  <Words>1063</Words>
  <Application>Microsoft Office PowerPoint</Application>
  <PresentationFormat>Grand écran</PresentationFormat>
  <Paragraphs>74</Paragraphs>
  <Slides>15</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15</vt:i4>
      </vt:variant>
    </vt:vector>
  </HeadingPairs>
  <TitlesOfParts>
    <vt:vector size="19" baseType="lpstr">
      <vt:lpstr>Arial</vt:lpstr>
      <vt:lpstr>Garamond</vt:lpstr>
      <vt:lpstr>Times New Roman</vt:lpstr>
      <vt:lpstr>Organique</vt:lpstr>
      <vt:lpstr>Le plagiat et la citation bibliographique </vt:lpstr>
      <vt:lpstr>Les objectifs de ce cours </vt:lpstr>
      <vt:lpstr>1-Introduction </vt:lpstr>
      <vt:lpstr>2. Que signifie la citation bibliographique ?</vt:lpstr>
      <vt:lpstr>3.L’importance de citer les références bibliographiques</vt:lpstr>
      <vt:lpstr>3.L’importance de citer les références bibliographiques</vt:lpstr>
      <vt:lpstr>4. Définition du plagiat</vt:lpstr>
      <vt:lpstr>5. Les différents types de plagiat</vt:lpstr>
      <vt:lpstr>5. Les différents types de plagiat</vt:lpstr>
      <vt:lpstr>Selon les textes en vigueur dans de nombreuses universités, les sanctions peuvent aller de l’annulation du travail, à l’exclusion temporaire ou définitive de l’étudiant, en fonction de la gravité de l’infraction</vt:lpstr>
      <vt:lpstr>6. Quand citer la référence ?</vt:lpstr>
      <vt:lpstr>8. Des astuces pour éviter le plagiat</vt:lpstr>
      <vt:lpstr> 09. Les règles générales de la citation </vt:lpstr>
      <vt:lpstr>Conclusion </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plagiat et la citation bibliographique</dc:title>
  <dc:creator>ATLAS PC</dc:creator>
  <cp:lastModifiedBy>STS</cp:lastModifiedBy>
  <cp:revision>16</cp:revision>
  <dcterms:created xsi:type="dcterms:W3CDTF">2026-02-16T19:48:51Z</dcterms:created>
  <dcterms:modified xsi:type="dcterms:W3CDTF">2026-04-04T20:51:46Z</dcterms:modified>
</cp:coreProperties>
</file>