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76" r:id="rId10"/>
    <p:sldId id="264" r:id="rId11"/>
    <p:sldId id="266" r:id="rId12"/>
    <p:sldId id="265" r:id="rId13"/>
    <p:sldId id="267" r:id="rId14"/>
    <p:sldId id="268" r:id="rId15"/>
    <p:sldId id="269" r:id="rId16"/>
    <p:sldId id="270" r:id="rId17"/>
    <p:sldId id="271" r:id="rId18"/>
    <p:sldId id="272" r:id="rId19"/>
    <p:sldId id="273" r:id="rId20"/>
    <p:sldId id="274" r:id="rId21"/>
    <p:sldId id="275" r:id="rId22"/>
    <p:sldId id="277" r:id="rId23"/>
    <p:sldId id="278" r:id="rId24"/>
    <p:sldId id="280" r:id="rId25"/>
    <p:sldId id="281" r:id="rId26"/>
    <p:sldId id="282" r:id="rId27"/>
    <p:sldId id="283"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535259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423385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98282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4293411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55827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9243E8C-3068-4D8D-95D1-50B25F04DEE0}" type="datetimeFigureOut">
              <a:rPr lang="fr-FR" smtClean="0"/>
              <a:t>29/01/2023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4105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9243E8C-3068-4D8D-95D1-50B25F04DEE0}" type="datetimeFigureOut">
              <a:rPr lang="fr-FR" smtClean="0"/>
              <a:t>29/01/2023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157090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9243E8C-3068-4D8D-95D1-50B25F04DEE0}" type="datetimeFigureOut">
              <a:rPr lang="fr-FR" smtClean="0"/>
              <a:t>29/01/2023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2288429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9243E8C-3068-4D8D-95D1-50B25F04DEE0}" type="datetimeFigureOut">
              <a:rPr lang="fr-FR" smtClean="0"/>
              <a:t>29/01/2023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169128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9243E8C-3068-4D8D-95D1-50B25F04DEE0}" type="datetimeFigureOut">
              <a:rPr lang="fr-FR" smtClean="0"/>
              <a:t>29/01/2023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1452296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E9243E8C-3068-4D8D-95D1-50B25F04DEE0}" type="datetimeFigureOut">
              <a:rPr lang="fr-FR" smtClean="0"/>
              <a:t>29/01/2023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8DEB04-0FE3-40BA-91B5-C01FCC56360E}" type="slidenum">
              <a:rPr lang="fr-FR" smtClean="0"/>
              <a:t>‹N°›</a:t>
            </a:fld>
            <a:endParaRPr lang="fr-FR"/>
          </a:p>
        </p:txBody>
      </p:sp>
    </p:spTree>
    <p:extLst>
      <p:ext uri="{BB962C8B-B14F-4D97-AF65-F5344CB8AC3E}">
        <p14:creationId xmlns:p14="http://schemas.microsoft.com/office/powerpoint/2010/main" val="3907860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243E8C-3068-4D8D-95D1-50B25F04DEE0}" type="datetimeFigureOut">
              <a:rPr lang="fr-FR" smtClean="0"/>
              <a:t>29/01/2023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8DEB04-0FE3-40BA-91B5-C01FCC56360E}" type="slidenum">
              <a:rPr lang="fr-FR" smtClean="0"/>
              <a:t>‹N°›</a:t>
            </a:fld>
            <a:endParaRPr lang="fr-FR"/>
          </a:p>
        </p:txBody>
      </p:sp>
    </p:spTree>
    <p:extLst>
      <p:ext uri="{BB962C8B-B14F-4D97-AF65-F5344CB8AC3E}">
        <p14:creationId xmlns:p14="http://schemas.microsoft.com/office/powerpoint/2010/main" val="1623245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32447138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741368"/>
          </a:xfrm>
        </p:spPr>
        <p:txBody>
          <a:bodyPr>
            <a:normAutofit fontScale="92500"/>
          </a:bodyPr>
          <a:lstStyle/>
          <a:p>
            <a:pPr algn="just"/>
            <a:r>
              <a:rPr lang="fr-FR" sz="2800" b="1" u="sng" dirty="0">
                <a:solidFill>
                  <a:schemeClr val="tx2"/>
                </a:solidFill>
                <a:latin typeface="Times New Roman" pitchFamily="18" charset="0"/>
                <a:cs typeface="Times New Roman" pitchFamily="18" charset="0"/>
              </a:rPr>
              <a:t>Test à l'</a:t>
            </a:r>
            <a:r>
              <a:rPr lang="fr-FR" sz="2800" b="1" u="sng" dirty="0" err="1">
                <a:solidFill>
                  <a:schemeClr val="tx2"/>
                </a:solidFill>
                <a:latin typeface="Times New Roman" pitchFamily="18" charset="0"/>
                <a:cs typeface="Times New Roman" pitchFamily="18" charset="0"/>
              </a:rPr>
              <a:t>uréase</a:t>
            </a:r>
            <a:endParaRPr lang="fr-FR" sz="2800" b="1" u="sng" dirty="0">
              <a:solidFill>
                <a:schemeClr val="tx2"/>
              </a:solidFill>
              <a:latin typeface="Times New Roman" pitchFamily="18" charset="0"/>
              <a:cs typeface="Times New Roman" pitchFamily="18" charset="0"/>
            </a:endParaRPr>
          </a:p>
          <a:p>
            <a:pPr algn="just"/>
            <a:r>
              <a:rPr lang="fr-FR" sz="2800" dirty="0">
                <a:latin typeface="Times New Roman" pitchFamily="18" charset="0"/>
                <a:cs typeface="Times New Roman" pitchFamily="18" charset="0"/>
              </a:rPr>
              <a:t>Son principe repose sur la </a:t>
            </a:r>
            <a:r>
              <a:rPr lang="fr-FR" sz="2800" b="1" dirty="0">
                <a:latin typeface="Times New Roman" pitchFamily="18" charset="0"/>
                <a:cs typeface="Times New Roman" pitchFamily="18" charset="0"/>
              </a:rPr>
              <a:t>forte activité </a:t>
            </a:r>
            <a:r>
              <a:rPr lang="fr-FR" sz="2800" b="1" dirty="0" err="1">
                <a:latin typeface="Times New Roman" pitchFamily="18" charset="0"/>
                <a:cs typeface="Times New Roman" pitchFamily="18" charset="0"/>
              </a:rPr>
              <a:t>uréasique</a:t>
            </a:r>
            <a:r>
              <a:rPr lang="fr-FR" sz="2800" dirty="0">
                <a:latin typeface="Times New Roman" pitchFamily="18" charset="0"/>
                <a:cs typeface="Times New Roman" pitchFamily="18" charset="0"/>
              </a:rPr>
              <a:t> d'</a:t>
            </a:r>
            <a:r>
              <a:rPr lang="fr-FR" sz="2800" i="1" dirty="0">
                <a:latin typeface="Times New Roman" pitchFamily="18" charset="0"/>
                <a:cs typeface="Times New Roman" pitchFamily="18" charset="0"/>
              </a:rPr>
              <a:t>H. </a:t>
            </a:r>
            <a:r>
              <a:rPr lang="fr-FR" sz="2800" i="1" dirty="0" err="1">
                <a:latin typeface="Times New Roman" pitchFamily="18" charset="0"/>
                <a:cs typeface="Times New Roman" pitchFamily="18" charset="0"/>
              </a:rPr>
              <a:t>pylori</a:t>
            </a:r>
            <a:r>
              <a:rPr lang="fr-FR" sz="2800" i="1" dirty="0">
                <a:latin typeface="Times New Roman" pitchFamily="18" charset="0"/>
                <a:cs typeface="Times New Roman" pitchFamily="18" charset="0"/>
              </a:rPr>
              <a:t> </a:t>
            </a:r>
            <a:r>
              <a:rPr lang="fr-FR" sz="2800" dirty="0">
                <a:latin typeface="Times New Roman" pitchFamily="18" charset="0"/>
                <a:cs typeface="Times New Roman" pitchFamily="18" charset="0"/>
              </a:rPr>
              <a:t>qui hydrolyse l'</a:t>
            </a:r>
            <a:r>
              <a:rPr lang="fr-FR" sz="2800" b="1" dirty="0">
                <a:latin typeface="Times New Roman" pitchFamily="18" charset="0"/>
                <a:cs typeface="Times New Roman" pitchFamily="18" charset="0"/>
              </a:rPr>
              <a:t>urée</a:t>
            </a:r>
            <a:r>
              <a:rPr lang="fr-FR" sz="2800" dirty="0">
                <a:latin typeface="Times New Roman" pitchFamily="18" charset="0"/>
                <a:cs typeface="Times New Roman" pitchFamily="18" charset="0"/>
              </a:rPr>
              <a:t> en </a:t>
            </a:r>
            <a:r>
              <a:rPr lang="fr-FR" sz="2800" b="1" dirty="0">
                <a:latin typeface="Times New Roman" pitchFamily="18" charset="0"/>
                <a:cs typeface="Times New Roman" pitchFamily="18" charset="0"/>
              </a:rPr>
              <a:t>ammoniaque</a:t>
            </a:r>
            <a:r>
              <a:rPr lang="fr-FR" sz="2800" dirty="0">
                <a:latin typeface="Times New Roman" pitchFamily="18" charset="0"/>
                <a:cs typeface="Times New Roman" pitchFamily="18" charset="0"/>
              </a:rPr>
              <a:t>. L'</a:t>
            </a:r>
            <a:r>
              <a:rPr lang="fr-FR" sz="2800" b="1" dirty="0">
                <a:latin typeface="Times New Roman" pitchFamily="18" charset="0"/>
                <a:cs typeface="Times New Roman" pitchFamily="18" charset="0"/>
              </a:rPr>
              <a:t>ammoniaque</a:t>
            </a:r>
            <a:r>
              <a:rPr lang="fr-FR" sz="2800" dirty="0">
                <a:latin typeface="Times New Roman" pitchFamily="18" charset="0"/>
                <a:cs typeface="Times New Roman" pitchFamily="18" charset="0"/>
              </a:rPr>
              <a:t> libérée </a:t>
            </a:r>
            <a:r>
              <a:rPr lang="fr-FR" sz="2800" b="1" dirty="0">
                <a:latin typeface="Times New Roman" pitchFamily="18" charset="0"/>
                <a:cs typeface="Times New Roman" pitchFamily="18" charset="0"/>
              </a:rPr>
              <a:t>accroit le pH</a:t>
            </a:r>
            <a:r>
              <a:rPr lang="fr-FR" sz="2800" dirty="0">
                <a:latin typeface="Times New Roman" pitchFamily="18" charset="0"/>
                <a:cs typeface="Times New Roman" pitchFamily="18" charset="0"/>
              </a:rPr>
              <a:t> du milieu de réaction et fait virer de couleur l'indicateur de pH. Les tests sur gélose (CLO-test®) ou sur membrane (</a:t>
            </a:r>
            <a:r>
              <a:rPr lang="fr-FR" sz="2800" dirty="0" err="1">
                <a:latin typeface="Times New Roman" pitchFamily="18" charset="0"/>
                <a:cs typeface="Times New Roman" pitchFamily="18" charset="0"/>
              </a:rPr>
              <a:t>Pyloritek</a:t>
            </a:r>
            <a:r>
              <a:rPr lang="fr-FR" sz="2800" dirty="0">
                <a:latin typeface="Times New Roman" pitchFamily="18" charset="0"/>
                <a:cs typeface="Times New Roman" pitchFamily="18" charset="0"/>
              </a:rPr>
              <a:t>®) sont les plus pratiques d'emploi.</a:t>
            </a:r>
          </a:p>
          <a:p>
            <a:pPr algn="just"/>
            <a:r>
              <a:rPr lang="fr-FR" sz="2800" dirty="0">
                <a:latin typeface="Times New Roman" pitchFamily="18" charset="0"/>
                <a:cs typeface="Times New Roman" pitchFamily="18" charset="0"/>
              </a:rPr>
              <a:t>La lecture est effectuée après un délai d'</a:t>
            </a:r>
            <a:r>
              <a:rPr lang="fr-FR" sz="2800" b="1" dirty="0">
                <a:latin typeface="Times New Roman" pitchFamily="18" charset="0"/>
                <a:cs typeface="Times New Roman" pitchFamily="18" charset="0"/>
              </a:rPr>
              <a:t>une heure</a:t>
            </a:r>
            <a:r>
              <a:rPr lang="fr-FR" sz="2800" dirty="0">
                <a:latin typeface="Times New Roman" pitchFamily="18" charset="0"/>
                <a:cs typeface="Times New Roman" pitchFamily="18" charset="0"/>
              </a:rPr>
              <a:t> pendant lequel le kit doit être maintenu à 37 °C pour augmenter la sensibilité du test. </a:t>
            </a:r>
          </a:p>
          <a:p>
            <a:pPr algn="just"/>
            <a:r>
              <a:rPr lang="fr-FR" sz="2800" dirty="0">
                <a:latin typeface="Times New Roman" pitchFamily="18" charset="0"/>
                <a:cs typeface="Times New Roman" pitchFamily="18" charset="0"/>
              </a:rPr>
              <a:t>La lecture à 24 heures est aussi à proscrire en raison de l'activité </a:t>
            </a:r>
            <a:r>
              <a:rPr lang="fr-FR" sz="2800" dirty="0" err="1">
                <a:latin typeface="Times New Roman" pitchFamily="18" charset="0"/>
                <a:cs typeface="Times New Roman" pitchFamily="18" charset="0"/>
              </a:rPr>
              <a:t>uréasique</a:t>
            </a:r>
            <a:r>
              <a:rPr lang="fr-FR" sz="2800" dirty="0">
                <a:latin typeface="Times New Roman" pitchFamily="18" charset="0"/>
                <a:cs typeface="Times New Roman" pitchFamily="18" charset="0"/>
              </a:rPr>
              <a:t> d'autres bactéries qui peuvent être présentes chez les malades hypo- ou </a:t>
            </a:r>
            <a:r>
              <a:rPr lang="fr-FR" sz="2800" dirty="0" err="1">
                <a:latin typeface="Times New Roman" pitchFamily="18" charset="0"/>
                <a:cs typeface="Times New Roman" pitchFamily="18" charset="0"/>
              </a:rPr>
              <a:t>achlorhydriques</a:t>
            </a:r>
            <a:r>
              <a:rPr lang="fr-FR" sz="2800" dirty="0">
                <a:latin typeface="Times New Roman" pitchFamily="18" charset="0"/>
                <a:cs typeface="Times New Roman" pitchFamily="18" charset="0"/>
              </a:rPr>
              <a:t> (</a:t>
            </a:r>
            <a:r>
              <a:rPr lang="fr-FR" sz="2800" i="1" dirty="0" err="1">
                <a:latin typeface="Times New Roman" pitchFamily="18" charset="0"/>
                <a:cs typeface="Times New Roman" pitchFamily="18" charset="0"/>
              </a:rPr>
              <a:t>Proteus</a:t>
            </a:r>
            <a:r>
              <a:rPr lang="fr-FR" sz="2800" dirty="0">
                <a:latin typeface="Times New Roman" pitchFamily="18" charset="0"/>
                <a:cs typeface="Times New Roman" pitchFamily="18" charset="0"/>
              </a:rPr>
              <a:t>).</a:t>
            </a:r>
          </a:p>
          <a:p>
            <a:pPr algn="just"/>
            <a:r>
              <a:rPr lang="fr-FR" sz="2800" dirty="0">
                <a:latin typeface="Times New Roman" pitchFamily="18" charset="0"/>
                <a:cs typeface="Times New Roman" pitchFamily="18" charset="0"/>
              </a:rPr>
              <a:t>En pratique, ce test est contributif en cas de positivité précoce car il permet en salle d'endoscopie de conclure à la présence d'</a:t>
            </a:r>
            <a:r>
              <a:rPr lang="fr-FR" sz="2800" i="1" dirty="0">
                <a:latin typeface="Times New Roman" pitchFamily="18" charset="0"/>
                <a:cs typeface="Times New Roman" pitchFamily="18" charset="0"/>
              </a:rPr>
              <a:t>H. </a:t>
            </a:r>
            <a:r>
              <a:rPr lang="fr-FR" sz="2800" i="1" dirty="0" err="1">
                <a:latin typeface="Times New Roman" pitchFamily="18" charset="0"/>
                <a:cs typeface="Times New Roman" pitchFamily="18" charset="0"/>
              </a:rPr>
              <a:t>pylori</a:t>
            </a:r>
            <a:r>
              <a:rPr lang="fr-FR" sz="2800" i="1" dirty="0">
                <a:latin typeface="Times New Roman" pitchFamily="18" charset="0"/>
                <a:cs typeface="Times New Roman" pitchFamily="18" charset="0"/>
              </a:rPr>
              <a:t> </a:t>
            </a:r>
            <a:r>
              <a:rPr lang="fr-FR" sz="2800" dirty="0">
                <a:latin typeface="Times New Roman" pitchFamily="18" charset="0"/>
                <a:cs typeface="Times New Roman" pitchFamily="18" charset="0"/>
              </a:rPr>
              <a:t>et de mettre en route aussitôt un traitement d‘éradication.</a:t>
            </a:r>
            <a:endParaRPr lang="fr-FR" sz="2800" b="1" dirty="0">
              <a:latin typeface="Times New Roman" pitchFamily="18" charset="0"/>
              <a:cs typeface="Times New Roman" pitchFamily="18" charset="0"/>
            </a:endParaRPr>
          </a:p>
        </p:txBody>
      </p:sp>
    </p:spTree>
    <p:extLst>
      <p:ext uri="{BB962C8B-B14F-4D97-AF65-F5344CB8AC3E}">
        <p14:creationId xmlns:p14="http://schemas.microsoft.com/office/powerpoint/2010/main" val="2326081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serim.com/images/products/charts/5140K,S%20PyloriTek%20Results%20Chart%20-cropped%20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401539"/>
            <a:ext cx="2381250" cy="2647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ésultat de recherche d'images pour &quot;Pyloritek®&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96740"/>
            <a:ext cx="3390900" cy="32575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www.ganfyd.org/images/e/e2/CLO_test.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536" y="3429000"/>
            <a:ext cx="3816424" cy="327974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www.memoireonline.com/08/11/4718/Helicobacter-pylori-etude-bacteriologique-des-premieres-souches-isolees--lhpital-Bologhin7.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3968" y="2780929"/>
            <a:ext cx="4667859" cy="36724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4589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85000" lnSpcReduction="20000"/>
          </a:bodyPr>
          <a:lstStyle/>
          <a:p>
            <a:pPr algn="just">
              <a:lnSpc>
                <a:spcPct val="170000"/>
              </a:lnSpc>
            </a:pPr>
            <a:r>
              <a:rPr lang="fr-FR" b="1" u="sng" dirty="0">
                <a:solidFill>
                  <a:schemeClr val="tx2"/>
                </a:solidFill>
                <a:latin typeface="Times New Roman" pitchFamily="18" charset="0"/>
                <a:cs typeface="Times New Roman" pitchFamily="18" charset="0"/>
              </a:rPr>
              <a:t>Examen anatomopathologique</a:t>
            </a:r>
          </a:p>
          <a:p>
            <a:pPr algn="just">
              <a:lnSpc>
                <a:spcPct val="170000"/>
              </a:lnSpc>
            </a:pPr>
            <a:r>
              <a:rPr lang="fr-FR" dirty="0">
                <a:latin typeface="Times New Roman" pitchFamily="18" charset="0"/>
                <a:cs typeface="Times New Roman" pitchFamily="18" charset="0"/>
              </a:rPr>
              <a:t>Il s'agit du moyen de détection le plus répandu. La sensibilité et la spécificité de cet examen sont supérieures à 95 %. </a:t>
            </a:r>
          </a:p>
          <a:p>
            <a:pPr algn="just">
              <a:lnSpc>
                <a:spcPct val="170000"/>
              </a:lnSpc>
            </a:pPr>
            <a:r>
              <a:rPr lang="fr-FR" b="1" u="sng" dirty="0">
                <a:solidFill>
                  <a:schemeClr val="tx2"/>
                </a:solidFill>
                <a:latin typeface="Times New Roman" pitchFamily="18" charset="0"/>
                <a:cs typeface="Times New Roman" pitchFamily="18" charset="0"/>
              </a:rPr>
              <a:t>Culture</a:t>
            </a:r>
          </a:p>
          <a:p>
            <a:pPr algn="just">
              <a:lnSpc>
                <a:spcPct val="170000"/>
              </a:lnSpc>
            </a:pPr>
            <a:r>
              <a:rPr lang="fr-FR" dirty="0">
                <a:latin typeface="Times New Roman" pitchFamily="18" charset="0"/>
                <a:cs typeface="Times New Roman" pitchFamily="18" charset="0"/>
              </a:rPr>
              <a:t>La culture est la méthode diagnostique la plus spécifique. L‘intérêt principal de la culture est la détermination de la sensibilité de la bactérie aux antibiotiques.</a:t>
            </a:r>
          </a:p>
          <a:p>
            <a:pPr algn="just">
              <a:lnSpc>
                <a:spcPct val="170000"/>
              </a:lnSpc>
            </a:pPr>
            <a:r>
              <a:rPr lang="fr-FR" b="1" dirty="0">
                <a:latin typeface="Times New Roman" pitchFamily="18" charset="0"/>
                <a:cs typeface="Times New Roman" pitchFamily="18" charset="0"/>
              </a:rPr>
              <a:t>Prélèvement</a:t>
            </a:r>
          </a:p>
          <a:p>
            <a:pPr algn="just">
              <a:lnSpc>
                <a:spcPct val="170000"/>
              </a:lnSpc>
            </a:pPr>
            <a:r>
              <a:rPr lang="fr-FR" dirty="0">
                <a:latin typeface="Times New Roman" pitchFamily="18" charset="0"/>
                <a:cs typeface="Times New Roman" pitchFamily="18" charset="0"/>
              </a:rPr>
              <a:t>Deux biopsies, </a:t>
            </a:r>
            <a:r>
              <a:rPr lang="fr-FR" dirty="0" err="1">
                <a:latin typeface="Times New Roman" pitchFamily="18" charset="0"/>
                <a:cs typeface="Times New Roman" pitchFamily="18" charset="0"/>
              </a:rPr>
              <a:t>antrale</a:t>
            </a:r>
            <a:r>
              <a:rPr lang="fr-FR" dirty="0">
                <a:latin typeface="Times New Roman" pitchFamily="18" charset="0"/>
                <a:cs typeface="Times New Roman" pitchFamily="18" charset="0"/>
              </a:rPr>
              <a:t> et </a:t>
            </a:r>
            <a:r>
              <a:rPr lang="fr-FR" dirty="0" err="1">
                <a:latin typeface="Times New Roman" pitchFamily="18" charset="0"/>
                <a:cs typeface="Times New Roman" pitchFamily="18" charset="0"/>
              </a:rPr>
              <a:t>fundique</a:t>
            </a:r>
            <a:r>
              <a:rPr lang="fr-FR" dirty="0">
                <a:latin typeface="Times New Roman" pitchFamily="18" charset="0"/>
                <a:cs typeface="Times New Roman" pitchFamily="18" charset="0"/>
              </a:rPr>
              <a:t>, sont recommandées pour obtenir la meilleure sensibilité.</a:t>
            </a:r>
          </a:p>
        </p:txBody>
      </p:sp>
    </p:spTree>
    <p:extLst>
      <p:ext uri="{BB962C8B-B14F-4D97-AF65-F5344CB8AC3E}">
        <p14:creationId xmlns:p14="http://schemas.microsoft.com/office/powerpoint/2010/main" val="525091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3408"/>
            <a:ext cx="9144000" cy="6858000"/>
          </a:xfrm>
        </p:spPr>
        <p:txBody>
          <a:bodyPr>
            <a:noAutofit/>
          </a:bodyPr>
          <a:lstStyle/>
          <a:p>
            <a:pPr algn="just">
              <a:lnSpc>
                <a:spcPct val="170000"/>
              </a:lnSpc>
            </a:pPr>
            <a:r>
              <a:rPr lang="fr-FR" sz="2400" b="1" dirty="0">
                <a:latin typeface="Times New Roman" pitchFamily="18" charset="0"/>
                <a:cs typeface="Times New Roman" pitchFamily="18" charset="0"/>
              </a:rPr>
              <a:t>Milieux de transport</a:t>
            </a:r>
          </a:p>
          <a:p>
            <a:pPr algn="just">
              <a:lnSpc>
                <a:spcPct val="170000"/>
              </a:lnSpc>
            </a:pPr>
            <a:r>
              <a:rPr lang="fr-FR" sz="2400" i="1" dirty="0">
                <a:latin typeface="Times New Roman" pitchFamily="18" charset="0"/>
                <a:cs typeface="Times New Roman" pitchFamily="18" charset="0"/>
              </a:rPr>
              <a:t>H. </a:t>
            </a:r>
            <a:r>
              <a:rPr lang="fr-FR" sz="2400" i="1" dirty="0" err="1">
                <a:latin typeface="Times New Roman" pitchFamily="18" charset="0"/>
                <a:cs typeface="Times New Roman" pitchFamily="18" charset="0"/>
              </a:rPr>
              <a:t>pylori</a:t>
            </a:r>
            <a:r>
              <a:rPr lang="fr-FR" sz="2400" i="1" dirty="0">
                <a:latin typeface="Times New Roman" pitchFamily="18" charset="0"/>
                <a:cs typeface="Times New Roman" pitchFamily="18" charset="0"/>
              </a:rPr>
              <a:t> </a:t>
            </a:r>
            <a:r>
              <a:rPr lang="fr-FR" sz="2400" dirty="0">
                <a:latin typeface="Times New Roman" pitchFamily="18" charset="0"/>
                <a:cs typeface="Times New Roman" pitchFamily="18" charset="0"/>
              </a:rPr>
              <a:t>est très sensible à la dessiccation. Les biopsies gastriques doivent être acheminées rapidement au laboratoire dans un récipient stérile contenant 0,5 ml de sérum physiologique stérile et ensemencées dans les 2 heures qui suivent le prélèvement. </a:t>
            </a:r>
          </a:p>
          <a:p>
            <a:pPr algn="just">
              <a:lnSpc>
                <a:spcPct val="170000"/>
              </a:lnSpc>
            </a:pPr>
            <a:r>
              <a:rPr lang="fr-FR" sz="2400" dirty="0">
                <a:latin typeface="Times New Roman" pitchFamily="18" charset="0"/>
                <a:cs typeface="Times New Roman" pitchFamily="18" charset="0"/>
              </a:rPr>
              <a:t>Si le transport au laboratoire est prolongé plusieurs heures, un milieu de transport doit être utilisé et transporté à 4 °C.</a:t>
            </a:r>
          </a:p>
          <a:p>
            <a:pPr algn="just">
              <a:lnSpc>
                <a:spcPct val="170000"/>
              </a:lnSpc>
            </a:pPr>
            <a:r>
              <a:rPr lang="fr-FR" sz="2400" dirty="0">
                <a:latin typeface="Times New Roman" pitchFamily="18" charset="0"/>
                <a:cs typeface="Times New Roman" pitchFamily="18" charset="0"/>
              </a:rPr>
              <a:t>Plusieurs milieux de transports sont recommandés : bouillon </a:t>
            </a:r>
            <a:r>
              <a:rPr lang="fr-FR" sz="2400" dirty="0" err="1">
                <a:latin typeface="Times New Roman" pitchFamily="18" charset="0"/>
                <a:cs typeface="Times New Roman" pitchFamily="18" charset="0"/>
              </a:rPr>
              <a:t>Brucelle</a:t>
            </a:r>
            <a:r>
              <a:rPr lang="fr-FR" sz="2400" dirty="0">
                <a:latin typeface="Times New Roman" pitchFamily="18" charset="0"/>
                <a:cs typeface="Times New Roman" pitchFamily="18" charset="0"/>
              </a:rPr>
              <a:t> avec 20 % de </a:t>
            </a:r>
            <a:r>
              <a:rPr lang="fr-FR" sz="2400" dirty="0" err="1">
                <a:latin typeface="Times New Roman" pitchFamily="18" charset="0"/>
                <a:cs typeface="Times New Roman" pitchFamily="18" charset="0"/>
              </a:rPr>
              <a:t>glycerol</a:t>
            </a:r>
            <a:r>
              <a:rPr lang="fr-FR" sz="2400" dirty="0">
                <a:latin typeface="Times New Roman" pitchFamily="18" charset="0"/>
                <a:cs typeface="Times New Roman" pitchFamily="18" charset="0"/>
              </a:rPr>
              <a:t>, milieu de transport de Stuart (</a:t>
            </a:r>
            <a:r>
              <a:rPr lang="fr-FR" sz="2400" dirty="0" err="1">
                <a:latin typeface="Times New Roman" pitchFamily="18" charset="0"/>
                <a:cs typeface="Times New Roman" pitchFamily="18" charset="0"/>
              </a:rPr>
              <a:t>Oxoid</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Portagerm</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pylori</a:t>
            </a:r>
            <a:r>
              <a:rPr lang="fr-FR" sz="2400" dirty="0">
                <a:latin typeface="Times New Roman" pitchFamily="18" charset="0"/>
                <a:cs typeface="Times New Roman" pitchFamily="18" charset="0"/>
              </a:rPr>
              <a:t> (</a:t>
            </a:r>
            <a:r>
              <a:rPr lang="fr-FR" sz="2400" dirty="0" err="1">
                <a:latin typeface="Times New Roman" pitchFamily="18" charset="0"/>
                <a:cs typeface="Times New Roman" pitchFamily="18" charset="0"/>
              </a:rPr>
              <a:t>bioMerieux</a:t>
            </a:r>
            <a:r>
              <a:rPr lang="fr-FR" sz="2400" dirty="0">
                <a:latin typeface="Times New Roman" pitchFamily="18" charset="0"/>
                <a:cs typeface="Times New Roman" pitchFamily="18" charset="0"/>
              </a:rPr>
              <a:t>). Si le délai de transport dépasse 24 heures, la biopsie doit être acheminée congelée dans un tube sec.</a:t>
            </a:r>
          </a:p>
        </p:txBody>
      </p:sp>
    </p:spTree>
    <p:extLst>
      <p:ext uri="{BB962C8B-B14F-4D97-AF65-F5344CB8AC3E}">
        <p14:creationId xmlns:p14="http://schemas.microsoft.com/office/powerpoint/2010/main" val="1901409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126163"/>
          </a:xfrm>
        </p:spPr>
        <p:txBody>
          <a:bodyPr/>
          <a:lstStyle/>
          <a:p>
            <a:pPr algn="just">
              <a:lnSpc>
                <a:spcPct val="150000"/>
              </a:lnSpc>
            </a:pPr>
            <a:r>
              <a:rPr lang="fr-FR" b="1" dirty="0">
                <a:latin typeface="Times New Roman" pitchFamily="18" charset="0"/>
                <a:cs typeface="Times New Roman" pitchFamily="18" charset="0"/>
              </a:rPr>
              <a:t>Broyage des biopsies</a:t>
            </a:r>
          </a:p>
          <a:p>
            <a:pPr algn="just">
              <a:lnSpc>
                <a:spcPct val="150000"/>
              </a:lnSpc>
            </a:pPr>
            <a:r>
              <a:rPr lang="fr-FR" dirty="0">
                <a:latin typeface="Times New Roman" pitchFamily="18" charset="0"/>
                <a:cs typeface="Times New Roman" pitchFamily="18" charset="0"/>
              </a:rPr>
              <a:t>Les biopsies doivent être broyées à l'aide d'un pilon à usage unique adapté aux </a:t>
            </a:r>
            <a:r>
              <a:rPr lang="fr-FR" dirty="0" err="1">
                <a:latin typeface="Times New Roman" pitchFamily="18" charset="0"/>
                <a:cs typeface="Times New Roman" pitchFamily="18" charset="0"/>
              </a:rPr>
              <a:t>microtubes</a:t>
            </a:r>
            <a:r>
              <a:rPr lang="fr-FR" dirty="0">
                <a:latin typeface="Times New Roman" pitchFamily="18" charset="0"/>
                <a:cs typeface="Times New Roman" pitchFamily="18" charset="0"/>
              </a:rPr>
              <a:t>, ou bien dilacérées au scalpel dans une boite de </a:t>
            </a:r>
            <a:r>
              <a:rPr lang="fr-FR" dirty="0" err="1">
                <a:latin typeface="Times New Roman" pitchFamily="18" charset="0"/>
                <a:cs typeface="Times New Roman" pitchFamily="18" charset="0"/>
              </a:rPr>
              <a:t>Petri</a:t>
            </a:r>
            <a:r>
              <a:rPr lang="fr-FR" dirty="0">
                <a:latin typeface="Times New Roman" pitchFamily="18" charset="0"/>
                <a:cs typeface="Times New Roman" pitchFamily="18" charset="0"/>
              </a:rPr>
              <a:t> stérile.</a:t>
            </a:r>
          </a:p>
        </p:txBody>
      </p:sp>
    </p:spTree>
    <p:extLst>
      <p:ext uri="{BB962C8B-B14F-4D97-AF65-F5344CB8AC3E}">
        <p14:creationId xmlns:p14="http://schemas.microsoft.com/office/powerpoint/2010/main" val="38894114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0"/>
            <a:ext cx="8964488" cy="6858000"/>
          </a:xfrm>
        </p:spPr>
        <p:txBody>
          <a:bodyPr>
            <a:normAutofit/>
          </a:bodyPr>
          <a:lstStyle/>
          <a:p>
            <a:pPr algn="just">
              <a:lnSpc>
                <a:spcPct val="160000"/>
              </a:lnSpc>
            </a:pPr>
            <a:r>
              <a:rPr lang="fr-FR" b="1" dirty="0">
                <a:latin typeface="Times New Roman" pitchFamily="18" charset="0"/>
                <a:cs typeface="Times New Roman" pitchFamily="18" charset="0"/>
              </a:rPr>
              <a:t>Examen direct</a:t>
            </a:r>
          </a:p>
          <a:p>
            <a:pPr algn="just">
              <a:lnSpc>
                <a:spcPct val="160000"/>
              </a:lnSpc>
            </a:pP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apparait comme une bactérie incurvée, spiralée, à Gram négatif.</a:t>
            </a:r>
          </a:p>
          <a:p>
            <a:pPr algn="just">
              <a:lnSpc>
                <a:spcPct val="160000"/>
              </a:lnSpc>
            </a:pP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bacillaire, spiralée, longue de 2 à 4 </a:t>
            </a:r>
            <a:r>
              <a:rPr lang="fr-FR" dirty="0" err="1">
                <a:latin typeface="Times New Roman" pitchFamily="18" charset="0"/>
                <a:cs typeface="Times New Roman" pitchFamily="18" charset="0"/>
              </a:rPr>
              <a:t>μm</a:t>
            </a:r>
            <a:r>
              <a:rPr lang="fr-FR" dirty="0">
                <a:latin typeface="Times New Roman" pitchFamily="18" charset="0"/>
                <a:cs typeface="Times New Roman" pitchFamily="18" charset="0"/>
              </a:rPr>
              <a:t> et large de 0,5 a 1 </a:t>
            </a:r>
            <a:r>
              <a:rPr lang="fr-FR" dirty="0" err="1">
                <a:latin typeface="Times New Roman" pitchFamily="18" charset="0"/>
                <a:cs typeface="Times New Roman" pitchFamily="18" charset="0"/>
              </a:rPr>
              <a:t>μm</a:t>
            </a:r>
            <a:r>
              <a:rPr lang="fr-FR" dirty="0">
                <a:latin typeface="Times New Roman" pitchFamily="18" charset="0"/>
                <a:cs typeface="Times New Roman" pitchFamily="18" charset="0"/>
              </a:rPr>
              <a:t>, mobile par 5 à 7 flagelles polaires. Elle est caractérisée par sa forme en hélice qui a déterminé l'appellation du genre </a:t>
            </a:r>
            <a:r>
              <a:rPr lang="fr-FR" i="1" dirty="0">
                <a:latin typeface="Times New Roman" pitchFamily="18" charset="0"/>
                <a:cs typeface="Times New Roman" pitchFamily="18" charset="0"/>
              </a:rPr>
              <a:t>Helicobacter</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4108552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036496" cy="6741368"/>
          </a:xfrm>
        </p:spPr>
        <p:txBody>
          <a:bodyPr>
            <a:normAutofit fontScale="77500" lnSpcReduction="20000"/>
          </a:bodyPr>
          <a:lstStyle/>
          <a:p>
            <a:pPr algn="just">
              <a:lnSpc>
                <a:spcPct val="170000"/>
              </a:lnSpc>
            </a:pPr>
            <a:r>
              <a:rPr lang="fr-FR" b="1" dirty="0">
                <a:latin typeface="Times New Roman" pitchFamily="18" charset="0"/>
                <a:cs typeface="Times New Roman" pitchFamily="18" charset="0"/>
              </a:rPr>
              <a:t>Ensemencement</a:t>
            </a:r>
          </a:p>
          <a:p>
            <a:pPr algn="just">
              <a:lnSpc>
                <a:spcPct val="170000"/>
              </a:lnSpc>
            </a:pPr>
            <a:r>
              <a:rPr lang="fr-FR" dirty="0">
                <a:latin typeface="Times New Roman" pitchFamily="18" charset="0"/>
                <a:cs typeface="Times New Roman" pitchFamily="18" charset="0"/>
              </a:rPr>
              <a:t>Le produit de broyage ou de dilacération est ensemencé sur milieu constitué d'une base gélosée (milieu </a:t>
            </a:r>
            <a:r>
              <a:rPr lang="fr-FR" i="1" dirty="0">
                <a:latin typeface="Times New Roman" pitchFamily="18" charset="0"/>
                <a:cs typeface="Times New Roman" pitchFamily="18" charset="0"/>
              </a:rPr>
              <a:t>Brucella</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coeur</a:t>
            </a:r>
            <a:r>
              <a:rPr lang="fr-FR" dirty="0">
                <a:latin typeface="Times New Roman" pitchFamily="18" charset="0"/>
                <a:cs typeface="Times New Roman" pitchFamily="18" charset="0"/>
              </a:rPr>
              <a:t>-cervelle, Columbia, Wilkins-</a:t>
            </a:r>
            <a:r>
              <a:rPr lang="fr-FR" dirty="0" err="1">
                <a:latin typeface="Times New Roman" pitchFamily="18" charset="0"/>
                <a:cs typeface="Times New Roman" pitchFamily="18" charset="0"/>
              </a:rPr>
              <a:t>Chalgren</a:t>
            </a:r>
            <a:r>
              <a:rPr lang="fr-FR" dirty="0">
                <a:latin typeface="Times New Roman" pitchFamily="18" charset="0"/>
                <a:cs typeface="Times New Roman" pitchFamily="18" charset="0"/>
              </a:rPr>
              <a:t> ou Mueller-Hinton) additionnée de 10 % de sang de cheval ou de mouton ou de sérum de veau </a:t>
            </a:r>
            <a:r>
              <a:rPr lang="fr-FR" dirty="0" err="1">
                <a:latin typeface="Times New Roman" pitchFamily="18" charset="0"/>
                <a:cs typeface="Times New Roman" pitchFamily="18" charset="0"/>
              </a:rPr>
              <a:t>foetal</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Des mélanges sélectifs peuvent être utilisés pour inhiber la croissance des contaminants occasionnels. Le mélange de </a:t>
            </a:r>
            <a:r>
              <a:rPr lang="fr-FR" dirty="0" err="1">
                <a:latin typeface="Times New Roman" pitchFamily="18" charset="0"/>
                <a:cs typeface="Times New Roman" pitchFamily="18" charset="0"/>
              </a:rPr>
              <a:t>Skirrow</a:t>
            </a:r>
            <a:r>
              <a:rPr lang="fr-FR" dirty="0">
                <a:latin typeface="Times New Roman" pitchFamily="18" charset="0"/>
                <a:cs typeface="Times New Roman" pitchFamily="18" charset="0"/>
              </a:rPr>
              <a:t> utilisé pour l'isolement sélectif de </a:t>
            </a:r>
            <a:r>
              <a:rPr lang="fr-FR" i="1" dirty="0" err="1">
                <a:latin typeface="Times New Roman" pitchFamily="18" charset="0"/>
                <a:cs typeface="Times New Roman" pitchFamily="18" charset="0"/>
              </a:rPr>
              <a:t>Campylobacter</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est adapté à l'isolement sélectif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Il comprend de la vancomycine (10 mg/l), du </a:t>
            </a:r>
            <a:r>
              <a:rPr lang="fr-FR" dirty="0" err="1">
                <a:latin typeface="Times New Roman" pitchFamily="18" charset="0"/>
                <a:cs typeface="Times New Roman" pitchFamily="18" charset="0"/>
              </a:rPr>
              <a:t>trimethoprime</a:t>
            </a:r>
            <a:r>
              <a:rPr lang="fr-FR" dirty="0">
                <a:latin typeface="Times New Roman" pitchFamily="18" charset="0"/>
                <a:cs typeface="Times New Roman" pitchFamily="18" charset="0"/>
              </a:rPr>
              <a:t> (5 mg/l), de l'</a:t>
            </a:r>
            <a:r>
              <a:rPr lang="fr-FR" dirty="0" err="1">
                <a:latin typeface="Times New Roman" pitchFamily="18" charset="0"/>
                <a:cs typeface="Times New Roman" pitchFamily="18" charset="0"/>
              </a:rPr>
              <a:t>amphotericine</a:t>
            </a:r>
            <a:r>
              <a:rPr lang="fr-FR" dirty="0">
                <a:latin typeface="Times New Roman" pitchFamily="18" charset="0"/>
                <a:cs typeface="Times New Roman" pitchFamily="18" charset="0"/>
              </a:rPr>
              <a:t> B (2 mg/l) et de la </a:t>
            </a:r>
            <a:r>
              <a:rPr lang="fr-FR" dirty="0" err="1">
                <a:latin typeface="Times New Roman" pitchFamily="18" charset="0"/>
                <a:cs typeface="Times New Roman" pitchFamily="18" charset="0"/>
              </a:rPr>
              <a:t>polymyxine</a:t>
            </a:r>
            <a:r>
              <a:rPr lang="fr-FR" dirty="0">
                <a:latin typeface="Times New Roman" pitchFamily="18" charset="0"/>
                <a:cs typeface="Times New Roman" pitchFamily="18" charset="0"/>
              </a:rPr>
              <a:t> (2500 UI/l).</a:t>
            </a:r>
          </a:p>
        </p:txBody>
      </p:sp>
    </p:spTree>
    <p:extLst>
      <p:ext uri="{BB962C8B-B14F-4D97-AF65-F5344CB8AC3E}">
        <p14:creationId xmlns:p14="http://schemas.microsoft.com/office/powerpoint/2010/main" val="2856113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60000"/>
              </a:lnSpc>
            </a:pPr>
            <a:r>
              <a:rPr lang="fr-FR" b="1" dirty="0">
                <a:latin typeface="Times New Roman" pitchFamily="18" charset="0"/>
                <a:cs typeface="Times New Roman" pitchFamily="18" charset="0"/>
              </a:rPr>
              <a:t>Incubation</a:t>
            </a:r>
          </a:p>
          <a:p>
            <a:pPr algn="just">
              <a:lnSpc>
                <a:spcPct val="160000"/>
              </a:lnSpc>
            </a:pPr>
            <a:r>
              <a:rPr lang="fr-FR" dirty="0">
                <a:latin typeface="Times New Roman" pitchFamily="18" charset="0"/>
                <a:cs typeface="Times New Roman" pitchFamily="18" charset="0"/>
              </a:rPr>
              <a:t>Les géloses sont incubées à 37 °C sous atmosphère humide et </a:t>
            </a:r>
            <a:r>
              <a:rPr lang="fr-FR" b="1" dirty="0">
                <a:latin typeface="Times New Roman" pitchFamily="18" charset="0"/>
                <a:cs typeface="Times New Roman" pitchFamily="18" charset="0"/>
              </a:rPr>
              <a:t>microaerobie</a:t>
            </a:r>
            <a:r>
              <a:rPr lang="fr-FR" dirty="0">
                <a:latin typeface="Times New Roman" pitchFamily="18" charset="0"/>
                <a:cs typeface="Times New Roman" pitchFamily="18" charset="0"/>
              </a:rPr>
              <a:t>, c'est-a-dire appauvrie en oxygène (5 %).</a:t>
            </a:r>
          </a:p>
          <a:p>
            <a:pPr algn="just">
              <a:lnSpc>
                <a:spcPct val="160000"/>
              </a:lnSpc>
            </a:pPr>
            <a:r>
              <a:rPr lang="fr-FR" dirty="0">
                <a:latin typeface="Times New Roman" pitchFamily="18" charset="0"/>
                <a:cs typeface="Times New Roman" pitchFamily="18" charset="0"/>
              </a:rPr>
              <a:t>Cette atmosphère est obtenue dans une jarre étanche à l'aide de sachets générateurs d'atmosphère microaerobie (</a:t>
            </a:r>
            <a:r>
              <a:rPr lang="fr-FR" dirty="0" err="1">
                <a:latin typeface="Times New Roman" pitchFamily="18" charset="0"/>
                <a:cs typeface="Times New Roman" pitchFamily="18" charset="0"/>
              </a:rPr>
              <a:t>Campygen</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Oxoid</a:t>
            </a:r>
            <a:r>
              <a:rPr lang="fr-FR" dirty="0">
                <a:latin typeface="Times New Roman" pitchFamily="18" charset="0"/>
                <a:cs typeface="Times New Roman" pitchFamily="18" charset="0"/>
              </a:rPr>
              <a:t>). </a:t>
            </a:r>
          </a:p>
        </p:txBody>
      </p:sp>
    </p:spTree>
    <p:extLst>
      <p:ext uri="{BB962C8B-B14F-4D97-AF65-F5344CB8AC3E}">
        <p14:creationId xmlns:p14="http://schemas.microsoft.com/office/powerpoint/2010/main" val="35383772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70000"/>
              </a:lnSpc>
            </a:pPr>
            <a:r>
              <a:rPr lang="fr-FR" sz="2000" b="1" dirty="0">
                <a:latin typeface="Times New Roman" pitchFamily="18" charset="0"/>
                <a:cs typeface="Times New Roman" pitchFamily="18" charset="0"/>
              </a:rPr>
              <a:t>Isolement</a:t>
            </a:r>
          </a:p>
          <a:p>
            <a:pPr algn="just">
              <a:lnSpc>
                <a:spcPct val="170000"/>
              </a:lnSpc>
            </a:pPr>
            <a:r>
              <a:rPr lang="fr-FR" sz="2000" dirty="0">
                <a:latin typeface="Times New Roman" pitchFamily="18" charset="0"/>
                <a:cs typeface="Times New Roman" pitchFamily="18" charset="0"/>
              </a:rPr>
              <a:t>Elles sont petites, ronde et luisantes. En subculture, la croissance est plus rapide, en 2 à 4 jours. Les primocultures doivent être incubées jusqu‘à 12 jours et examinées tous les 2 jours à partir du 3e jour. La transformation en forme </a:t>
            </a:r>
            <a:r>
              <a:rPr lang="fr-FR" sz="2000" dirty="0" err="1">
                <a:latin typeface="Times New Roman" pitchFamily="18" charset="0"/>
                <a:cs typeface="Times New Roman" pitchFamily="18" charset="0"/>
              </a:rPr>
              <a:t>coccoide</a:t>
            </a:r>
            <a:r>
              <a:rPr lang="fr-FR" sz="2000" dirty="0">
                <a:latin typeface="Times New Roman" pitchFamily="18" charset="0"/>
                <a:cs typeface="Times New Roman" pitchFamily="18" charset="0"/>
              </a:rPr>
              <a:t> peut être rapide et diminue fortement la </a:t>
            </a:r>
            <a:r>
              <a:rPr lang="fr-FR" sz="2000" dirty="0" err="1">
                <a:latin typeface="Times New Roman" pitchFamily="18" charset="0"/>
                <a:cs typeface="Times New Roman" pitchFamily="18" charset="0"/>
              </a:rPr>
              <a:t>cultivabilite</a:t>
            </a:r>
            <a:r>
              <a:rPr lang="fr-FR" sz="2000" dirty="0">
                <a:latin typeface="Times New Roman" pitchFamily="18" charset="0"/>
                <a:cs typeface="Times New Roman" pitchFamily="18" charset="0"/>
              </a:rPr>
              <a:t> de la souche ; ne pas attendre plus de 2 a 3 jours après l'apparition des colonies. Un </a:t>
            </a:r>
            <a:r>
              <a:rPr lang="fr-FR" sz="2000" dirty="0" err="1">
                <a:latin typeface="Times New Roman" pitchFamily="18" charset="0"/>
                <a:cs typeface="Times New Roman" pitchFamily="18" charset="0"/>
              </a:rPr>
              <a:t>reétalement</a:t>
            </a:r>
            <a:r>
              <a:rPr lang="fr-FR" sz="2000" dirty="0">
                <a:latin typeface="Times New Roman" pitchFamily="18" charset="0"/>
                <a:cs typeface="Times New Roman" pitchFamily="18" charset="0"/>
              </a:rPr>
              <a:t> sur la boite d'isolement dés l'apparition des premières colonies permet une première amplification des souches. </a:t>
            </a:r>
          </a:p>
          <a:p>
            <a:pPr algn="just">
              <a:lnSpc>
                <a:spcPct val="170000"/>
              </a:lnSpc>
            </a:pPr>
            <a:r>
              <a:rPr lang="fr-FR" sz="2000" dirty="0">
                <a:latin typeface="Times New Roman" pitchFamily="18" charset="0"/>
                <a:cs typeface="Times New Roman" pitchFamily="18" charset="0"/>
              </a:rPr>
              <a:t>L'isolement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est donc délicat. La positivité des autres techniques mises en œuvre (</a:t>
            </a:r>
            <a:r>
              <a:rPr lang="fr-FR" sz="2000" dirty="0" err="1">
                <a:latin typeface="Times New Roman" pitchFamily="18" charset="0"/>
                <a:cs typeface="Times New Roman" pitchFamily="18" charset="0"/>
              </a:rPr>
              <a:t>uréase</a:t>
            </a:r>
            <a:r>
              <a:rPr lang="fr-FR" sz="2000" dirty="0">
                <a:latin typeface="Times New Roman" pitchFamily="18" charset="0"/>
                <a:cs typeface="Times New Roman" pitchFamily="18" charset="0"/>
              </a:rPr>
              <a:t>, examen direct, PCR, histologie, etc.) motivera la prolongation de l'incubation et surtout l'acharnement à obtenir la subculture des quelques colonies qui émergent sur la boite d'isolement.</a:t>
            </a:r>
          </a:p>
          <a:p>
            <a:pPr algn="just">
              <a:lnSpc>
                <a:spcPct val="170000"/>
              </a:lnSpc>
            </a:pPr>
            <a:r>
              <a:rPr lang="fr-FR" sz="2000" dirty="0">
                <a:latin typeface="Times New Roman" pitchFamily="18" charset="0"/>
                <a:cs typeface="Times New Roman" pitchFamily="18" charset="0"/>
              </a:rPr>
              <a:t>Le délai de réponse est de </a:t>
            </a:r>
            <a:r>
              <a:rPr lang="fr-FR" sz="2000" b="1" dirty="0">
                <a:latin typeface="Times New Roman" pitchFamily="18" charset="0"/>
                <a:cs typeface="Times New Roman" pitchFamily="18" charset="0"/>
              </a:rPr>
              <a:t>3 à 12 jours</a:t>
            </a:r>
            <a:r>
              <a:rPr lang="fr-FR" sz="2000" dirty="0">
                <a:latin typeface="Times New Roman" pitchFamily="18" charset="0"/>
                <a:cs typeface="Times New Roman" pitchFamily="18" charset="0"/>
              </a:rPr>
              <a:t> en fonction des caractéristiques de la souche. </a:t>
            </a:r>
          </a:p>
        </p:txBody>
      </p:sp>
    </p:spTree>
    <p:extLst>
      <p:ext uri="{BB962C8B-B14F-4D97-AF65-F5344CB8AC3E}">
        <p14:creationId xmlns:p14="http://schemas.microsoft.com/office/powerpoint/2010/main" val="1470641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036496" cy="6912768"/>
          </a:xfrm>
        </p:spPr>
        <p:txBody>
          <a:bodyPr>
            <a:normAutofit fontScale="92500" lnSpcReduction="20000"/>
          </a:bodyPr>
          <a:lstStyle/>
          <a:p>
            <a:pPr algn="just">
              <a:lnSpc>
                <a:spcPct val="160000"/>
              </a:lnSpc>
            </a:pPr>
            <a:r>
              <a:rPr lang="fr-FR" b="1" dirty="0">
                <a:latin typeface="Times New Roman" pitchFamily="18" charset="0"/>
                <a:cs typeface="Times New Roman" pitchFamily="18" charset="0"/>
              </a:rPr>
              <a:t>Identification bactériologique</a:t>
            </a:r>
          </a:p>
          <a:p>
            <a:pPr algn="just">
              <a:lnSpc>
                <a:spcPct val="160000"/>
              </a:lnSpc>
            </a:pPr>
            <a:r>
              <a:rPr lang="fr-FR" dirty="0">
                <a:latin typeface="Times New Roman" pitchFamily="18" charset="0"/>
                <a:cs typeface="Times New Roman" pitchFamily="18" charset="0"/>
              </a:rPr>
              <a:t>L'identification du genre et de l'espèce </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ne pose pas de problème. Les exigences culturales, l'aspect spirale à l'observation microscopique après coloration de Gram permettent d'identifier </a:t>
            </a:r>
            <a:r>
              <a:rPr lang="fr-FR" i="1" dirty="0" err="1">
                <a:latin typeface="Times New Roman" pitchFamily="18" charset="0"/>
                <a:cs typeface="Times New Roman" pitchFamily="18" charset="0"/>
              </a:rPr>
              <a:t>Helicobacter</a:t>
            </a:r>
            <a:r>
              <a:rPr lang="fr-FR" dirty="0">
                <a:latin typeface="Times New Roman" pitchFamily="18" charset="0"/>
                <a:cs typeface="Times New Roman" pitchFamily="18" charset="0"/>
              </a:rPr>
              <a:t>.</a:t>
            </a:r>
          </a:p>
          <a:p>
            <a:pPr algn="just">
              <a:lnSpc>
                <a:spcPct val="160000"/>
              </a:lnSpc>
            </a:pPr>
            <a:r>
              <a:rPr lang="fr-FR" dirty="0">
                <a:latin typeface="Times New Roman" pitchFamily="18" charset="0"/>
                <a:cs typeface="Times New Roman" pitchFamily="18" charset="0"/>
              </a:rPr>
              <a:t>La présence d'une activité </a:t>
            </a:r>
            <a:r>
              <a:rPr lang="fr-FR" b="1" dirty="0" err="1">
                <a:latin typeface="Times New Roman" pitchFamily="18" charset="0"/>
                <a:cs typeface="Times New Roman" pitchFamily="18" charset="0"/>
              </a:rPr>
              <a:t>catalasique</a:t>
            </a:r>
            <a:r>
              <a:rPr lang="fr-FR" b="1" dirty="0">
                <a:latin typeface="Times New Roman" pitchFamily="18" charset="0"/>
                <a:cs typeface="Times New Roman" pitchFamily="18" charset="0"/>
              </a:rPr>
              <a:t>, </a:t>
            </a:r>
            <a:r>
              <a:rPr lang="fr-FR" b="1" dirty="0" err="1">
                <a:latin typeface="Times New Roman" pitchFamily="18" charset="0"/>
                <a:cs typeface="Times New Roman" pitchFamily="18" charset="0"/>
              </a:rPr>
              <a:t>oxydasique</a:t>
            </a:r>
            <a:r>
              <a:rPr lang="fr-FR" b="1" dirty="0">
                <a:latin typeface="Times New Roman" pitchFamily="18" charset="0"/>
                <a:cs typeface="Times New Roman" pitchFamily="18" charset="0"/>
              </a:rPr>
              <a:t> et </a:t>
            </a:r>
            <a:r>
              <a:rPr lang="fr-FR" b="1" dirty="0" err="1">
                <a:latin typeface="Times New Roman" pitchFamily="18" charset="0"/>
                <a:cs typeface="Times New Roman" pitchFamily="18" charset="0"/>
              </a:rPr>
              <a:t>ureasique</a:t>
            </a:r>
            <a:r>
              <a:rPr lang="fr-FR" dirty="0">
                <a:latin typeface="Times New Roman" pitchFamily="18" charset="0"/>
                <a:cs typeface="Times New Roman" pitchFamily="18" charset="0"/>
              </a:rPr>
              <a:t> forte permet l'identification de l'espèce 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Les </a:t>
            </a:r>
            <a:r>
              <a:rPr lang="fr-FR" i="1" dirty="0" err="1">
                <a:latin typeface="Times New Roman" pitchFamily="18" charset="0"/>
                <a:cs typeface="Times New Roman" pitchFamily="18" charset="0"/>
              </a:rPr>
              <a:t>Helicobacter</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non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ne cultivent pas dans les conditions décrites. </a:t>
            </a:r>
          </a:p>
        </p:txBody>
      </p:sp>
    </p:spTree>
    <p:extLst>
      <p:ext uri="{BB962C8B-B14F-4D97-AF65-F5344CB8AC3E}">
        <p14:creationId xmlns:p14="http://schemas.microsoft.com/office/powerpoint/2010/main" val="1579349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8928992" cy="6741368"/>
          </a:xfrm>
        </p:spPr>
        <p:txBody>
          <a:bodyPr>
            <a:normAutofit lnSpcReduction="10000"/>
          </a:bodyPr>
          <a:lstStyle/>
          <a:p>
            <a:pPr>
              <a:lnSpc>
                <a:spcPct val="200000"/>
              </a:lnSpc>
            </a:pPr>
            <a:r>
              <a:rPr lang="fr-FR" b="1" dirty="0">
                <a:latin typeface="Times New Roman" pitchFamily="18" charset="0"/>
                <a:cs typeface="Times New Roman" pitchFamily="18" charset="0"/>
              </a:rPr>
              <a:t>Les </a:t>
            </a: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sont des bacilles à Gram négatif de forme spiralée de 0,5 à1 </a:t>
            </a:r>
            <a:r>
              <a:rPr lang="el-GR" b="1" dirty="0">
                <a:latin typeface="Times New Roman" pitchFamily="18" charset="0"/>
                <a:cs typeface="Times New Roman" pitchFamily="18" charset="0"/>
              </a:rPr>
              <a:t>μ</a:t>
            </a:r>
            <a:r>
              <a:rPr lang="fr-FR" b="1" dirty="0">
                <a:latin typeface="Times New Roman" pitchFamily="18" charset="0"/>
                <a:cs typeface="Times New Roman" pitchFamily="18" charset="0"/>
              </a:rPr>
              <a:t>m sur 2 à 4 </a:t>
            </a:r>
            <a:r>
              <a:rPr lang="el-GR" b="1" dirty="0">
                <a:latin typeface="Times New Roman" pitchFamily="18" charset="0"/>
                <a:cs typeface="Times New Roman" pitchFamily="18" charset="0"/>
              </a:rPr>
              <a:t>μ</a:t>
            </a:r>
            <a:r>
              <a:rPr lang="fr-FR" b="1" dirty="0">
                <a:latin typeface="Times New Roman" pitchFamily="18" charset="0"/>
                <a:cs typeface="Times New Roman" pitchFamily="18" charset="0"/>
              </a:rPr>
              <a:t>m. </a:t>
            </a:r>
          </a:p>
          <a:p>
            <a:pPr>
              <a:lnSpc>
                <a:spcPct val="200000"/>
              </a:lnSpc>
            </a:pPr>
            <a:r>
              <a:rPr lang="fr-FR" b="1" i="1" dirty="0">
                <a:latin typeface="Times New Roman" pitchFamily="18" charset="0"/>
                <a:cs typeface="Times New Roman" pitchFamily="18" charset="0"/>
              </a:rPr>
              <a:t>H.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n'a été cultivé pour la première fois qu'en 1982 par Marshal et Warren. Cette  découverte a valu en 2005 le prix Nobel de médecine à ces deux chercheurs australiens.</a:t>
            </a:r>
          </a:p>
          <a:p>
            <a:pPr>
              <a:lnSpc>
                <a:spcPct val="200000"/>
              </a:lnSpc>
            </a:pPr>
            <a:endParaRPr lang="fr-FR" b="1" dirty="0">
              <a:latin typeface="Times New Roman" pitchFamily="18" charset="0"/>
              <a:cs typeface="Times New Roman" pitchFamily="18" charset="0"/>
            </a:endParaRPr>
          </a:p>
        </p:txBody>
      </p:sp>
    </p:spTree>
    <p:extLst>
      <p:ext uri="{BB962C8B-B14F-4D97-AF65-F5344CB8AC3E}">
        <p14:creationId xmlns:p14="http://schemas.microsoft.com/office/powerpoint/2010/main" val="31079593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252520" cy="6858000"/>
          </a:xfrm>
        </p:spPr>
        <p:txBody>
          <a:bodyPr>
            <a:normAutofit fontScale="85000" lnSpcReduction="10000"/>
          </a:bodyPr>
          <a:lstStyle/>
          <a:p>
            <a:pPr algn="just">
              <a:lnSpc>
                <a:spcPct val="170000"/>
              </a:lnSpc>
            </a:pPr>
            <a:r>
              <a:rPr lang="fr-FR" b="1" dirty="0">
                <a:latin typeface="Times New Roman" pitchFamily="18" charset="0"/>
                <a:cs typeface="Times New Roman" pitchFamily="18" charset="0"/>
              </a:rPr>
              <a:t>Test à l'</a:t>
            </a:r>
            <a:r>
              <a:rPr lang="fr-FR" b="1" dirty="0" err="1">
                <a:latin typeface="Times New Roman" pitchFamily="18" charset="0"/>
                <a:cs typeface="Times New Roman" pitchFamily="18" charset="0"/>
              </a:rPr>
              <a:t>uréase</a:t>
            </a:r>
            <a:r>
              <a:rPr lang="fr-FR" b="1" dirty="0">
                <a:latin typeface="Times New Roman" pitchFamily="18" charset="0"/>
                <a:cs typeface="Times New Roman" pitchFamily="18" charset="0"/>
              </a:rPr>
              <a:t> au laboratoire</a:t>
            </a:r>
          </a:p>
          <a:p>
            <a:pPr algn="just">
              <a:lnSpc>
                <a:spcPct val="170000"/>
              </a:lnSpc>
            </a:pPr>
            <a:r>
              <a:rPr lang="fr-FR" dirty="0">
                <a:latin typeface="Times New Roman" pitchFamily="18" charset="0"/>
                <a:cs typeface="Times New Roman" pitchFamily="18" charset="0"/>
              </a:rPr>
              <a:t>Si l'activité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n'a pas été recherchée au lit du malade, une partie du produit de broyage peut être mise en suspension dans 100 </a:t>
            </a:r>
            <a:r>
              <a:rPr lang="fr-FR" dirty="0" err="1">
                <a:latin typeface="Times New Roman" pitchFamily="18" charset="0"/>
                <a:cs typeface="Times New Roman" pitchFamily="18" charset="0"/>
              </a:rPr>
              <a:t>μl</a:t>
            </a:r>
            <a:r>
              <a:rPr lang="fr-FR" dirty="0">
                <a:latin typeface="Times New Roman" pitchFamily="18" charset="0"/>
                <a:cs typeface="Times New Roman" pitchFamily="18" charset="0"/>
              </a:rPr>
              <a:t> de milieu urée indole et placée à 37 °C. </a:t>
            </a:r>
          </a:p>
          <a:p>
            <a:pPr algn="just">
              <a:lnSpc>
                <a:spcPct val="170000"/>
              </a:lnSpc>
            </a:pPr>
            <a:r>
              <a:rPr lang="fr-FR" dirty="0">
                <a:latin typeface="Times New Roman" pitchFamily="18" charset="0"/>
                <a:cs typeface="Times New Roman" pitchFamily="18" charset="0"/>
              </a:rPr>
              <a:t>Le virage colorimétrique observe dans les heures qui suivent l'ensemencement permet de suspecter la présence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Ce test rapide a l'avantage au laboratoire de motiver, quand il est positif, un réexamen soigneux de l'examen direct initialement jugé négatif.</a:t>
            </a:r>
          </a:p>
        </p:txBody>
      </p:sp>
    </p:spTree>
    <p:extLst>
      <p:ext uri="{BB962C8B-B14F-4D97-AF65-F5344CB8AC3E}">
        <p14:creationId xmlns:p14="http://schemas.microsoft.com/office/powerpoint/2010/main" val="4244146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just">
              <a:lnSpc>
                <a:spcPct val="170000"/>
              </a:lnSpc>
            </a:pPr>
            <a:r>
              <a:rPr lang="fr-FR" b="1" u="sng" dirty="0">
                <a:solidFill>
                  <a:schemeClr val="accent1"/>
                </a:solidFill>
                <a:latin typeface="Times New Roman" pitchFamily="18" charset="0"/>
                <a:cs typeface="Times New Roman" pitchFamily="18" charset="0"/>
              </a:rPr>
              <a:t>Détection par amplification génique (PCR) </a:t>
            </a:r>
            <a:r>
              <a:rPr lang="fr-FR" b="1" dirty="0">
                <a:solidFill>
                  <a:schemeClr val="accent1"/>
                </a:solidFill>
                <a:latin typeface="Times New Roman" pitchFamily="18" charset="0"/>
                <a:cs typeface="Times New Roman" pitchFamily="18" charset="0"/>
              </a:rPr>
              <a:t>de séquences d'ADN spécifiques d'</a:t>
            </a:r>
            <a:r>
              <a:rPr lang="fr-FR" b="1" i="1" dirty="0">
                <a:solidFill>
                  <a:schemeClr val="accent1"/>
                </a:solidFill>
                <a:latin typeface="Times New Roman" pitchFamily="18" charset="0"/>
                <a:cs typeface="Times New Roman" pitchFamily="18" charset="0"/>
              </a:rPr>
              <a:t>H. </a:t>
            </a:r>
            <a:r>
              <a:rPr lang="fr-FR" b="1" i="1" dirty="0" err="1">
                <a:solidFill>
                  <a:schemeClr val="accent1"/>
                </a:solidFill>
                <a:latin typeface="Times New Roman" pitchFamily="18" charset="0"/>
                <a:cs typeface="Times New Roman" pitchFamily="18" charset="0"/>
              </a:rPr>
              <a:t>pylori</a:t>
            </a:r>
            <a:endParaRPr lang="fr-FR" b="1" i="1" dirty="0">
              <a:solidFill>
                <a:schemeClr val="accent1"/>
              </a:solidFill>
              <a:latin typeface="Times New Roman" pitchFamily="18" charset="0"/>
              <a:cs typeface="Times New Roman" pitchFamily="18" charset="0"/>
            </a:endParaRPr>
          </a:p>
          <a:p>
            <a:pPr algn="just">
              <a:lnSpc>
                <a:spcPct val="170000"/>
              </a:lnSpc>
            </a:pPr>
            <a:r>
              <a:rPr lang="fr-FR" dirty="0">
                <a:latin typeface="Times New Roman" pitchFamily="18" charset="0"/>
                <a:cs typeface="Times New Roman" pitchFamily="18" charset="0"/>
              </a:rPr>
              <a:t>La difficulté, le manque de sensibilité et le long délai de </a:t>
            </a:r>
            <a:r>
              <a:rPr lang="fr-FR" dirty="0" err="1">
                <a:latin typeface="Times New Roman" pitchFamily="18" charset="0"/>
                <a:cs typeface="Times New Roman" pitchFamily="18" charset="0"/>
              </a:rPr>
              <a:t>reponse</a:t>
            </a:r>
            <a:r>
              <a:rPr lang="fr-FR" dirty="0">
                <a:latin typeface="Times New Roman" pitchFamily="18" charset="0"/>
                <a:cs typeface="Times New Roman" pitchFamily="18" charset="0"/>
              </a:rPr>
              <a:t> de la culture ont motivé la mise au point de techniques génétiques rapides et spécifiques par PCR et maintenant par PCR temps réel. L'extraction de l'ADN à partir d'une biopsie gastrique est possible à l'aide de kits commercialisés voire d'extracteurs automatiques. De nombreuses amorces ont été proposées ;</a:t>
            </a:r>
          </a:p>
          <a:p>
            <a:pPr algn="just">
              <a:lnSpc>
                <a:spcPct val="170000"/>
              </a:lnSpc>
            </a:pPr>
            <a:r>
              <a:rPr lang="fr-FR" dirty="0">
                <a:latin typeface="Times New Roman" pitchFamily="18" charset="0"/>
                <a:cs typeface="Times New Roman" pitchFamily="18" charset="0"/>
              </a:rPr>
              <a:t>celles qui permettent d'amplifier des fragments des gènes </a:t>
            </a:r>
            <a:r>
              <a:rPr lang="fr-FR" i="1" dirty="0" err="1">
                <a:latin typeface="Times New Roman" pitchFamily="18" charset="0"/>
                <a:cs typeface="Times New Roman" pitchFamily="18" charset="0"/>
              </a:rPr>
              <a:t>glmM</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codant la </a:t>
            </a:r>
            <a:r>
              <a:rPr lang="fr-FR" dirty="0" err="1">
                <a:latin typeface="Times New Roman" pitchFamily="18" charset="0"/>
                <a:cs typeface="Times New Roman" pitchFamily="18" charset="0"/>
              </a:rPr>
              <a:t>phosphoglucosamine</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mutase</a:t>
            </a:r>
            <a:r>
              <a:rPr lang="fr-FR" dirty="0">
                <a:latin typeface="Times New Roman" pitchFamily="18" charset="0"/>
                <a:cs typeface="Times New Roman" pitchFamily="18" charset="0"/>
              </a:rPr>
              <a:t>, </a:t>
            </a:r>
            <a:r>
              <a:rPr lang="fr-FR" i="1" dirty="0" err="1">
                <a:latin typeface="Times New Roman" pitchFamily="18" charset="0"/>
                <a:cs typeface="Times New Roman" pitchFamily="18" charset="0"/>
              </a:rPr>
              <a:t>ureA</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codant la </a:t>
            </a:r>
            <a:r>
              <a:rPr lang="fr-FR" dirty="0" err="1">
                <a:latin typeface="Times New Roman" pitchFamily="18" charset="0"/>
                <a:cs typeface="Times New Roman" pitchFamily="18" charset="0"/>
              </a:rPr>
              <a:t>sous-unite</a:t>
            </a:r>
            <a:r>
              <a:rPr lang="fr-FR" dirty="0">
                <a:latin typeface="Times New Roman" pitchFamily="18" charset="0"/>
                <a:cs typeface="Times New Roman" pitchFamily="18" charset="0"/>
              </a:rPr>
              <a:t> A de l'</a:t>
            </a:r>
            <a:r>
              <a:rPr lang="fr-FR" dirty="0" err="1">
                <a:latin typeface="Times New Roman" pitchFamily="18" charset="0"/>
                <a:cs typeface="Times New Roman" pitchFamily="18" charset="0"/>
              </a:rPr>
              <a:t>uréase</a:t>
            </a:r>
            <a:r>
              <a:rPr lang="fr-FR" dirty="0">
                <a:latin typeface="Times New Roman" pitchFamily="18" charset="0"/>
                <a:cs typeface="Times New Roman" pitchFamily="18" charset="0"/>
              </a:rPr>
              <a:t> et l'ARNr16S.</a:t>
            </a:r>
          </a:p>
        </p:txBody>
      </p:sp>
    </p:spTree>
    <p:extLst>
      <p:ext uri="{BB962C8B-B14F-4D97-AF65-F5344CB8AC3E}">
        <p14:creationId xmlns:p14="http://schemas.microsoft.com/office/powerpoint/2010/main" val="31088984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1520" y="2276872"/>
            <a:ext cx="9001000" cy="1143000"/>
          </a:xfrm>
        </p:spPr>
        <p:txBody>
          <a:bodyPr>
            <a:normAutofit/>
          </a:bodyPr>
          <a:lstStyle/>
          <a:p>
            <a:r>
              <a:rPr lang="fr-FR" b="1" dirty="0">
                <a:solidFill>
                  <a:schemeClr val="accent2">
                    <a:lumMod val="75000"/>
                  </a:schemeClr>
                </a:solidFill>
                <a:latin typeface="Times New Roman" pitchFamily="18" charset="0"/>
                <a:cs typeface="Times New Roman" pitchFamily="18" charset="0"/>
              </a:rPr>
              <a:t>Méthodes non invasives</a:t>
            </a:r>
            <a:endParaRPr lang="fr-FR" dirty="0">
              <a:solidFill>
                <a:schemeClr val="accent2">
                  <a:lumMod val="75000"/>
                </a:schemeClr>
              </a:solidFill>
            </a:endParaRPr>
          </a:p>
        </p:txBody>
      </p:sp>
    </p:spTree>
    <p:extLst>
      <p:ext uri="{BB962C8B-B14F-4D97-AF65-F5344CB8AC3E}">
        <p14:creationId xmlns:p14="http://schemas.microsoft.com/office/powerpoint/2010/main" val="46250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6858000"/>
          </a:xfrm>
        </p:spPr>
        <p:txBody>
          <a:bodyPr>
            <a:normAutofit fontScale="62500" lnSpcReduction="20000"/>
          </a:bodyPr>
          <a:lstStyle/>
          <a:p>
            <a:pPr algn="just">
              <a:lnSpc>
                <a:spcPct val="170000"/>
              </a:lnSpc>
            </a:pPr>
            <a:r>
              <a:rPr lang="fr-FR" b="1" u="sng" dirty="0">
                <a:solidFill>
                  <a:schemeClr val="tx2"/>
                </a:solidFill>
                <a:latin typeface="Times New Roman" pitchFamily="18" charset="0"/>
                <a:cs typeface="Times New Roman" pitchFamily="18" charset="0"/>
              </a:rPr>
              <a:t>Test respiratoire à l'urée marquée</a:t>
            </a:r>
          </a:p>
          <a:p>
            <a:pPr algn="just">
              <a:lnSpc>
                <a:spcPct val="170000"/>
              </a:lnSpc>
            </a:pPr>
            <a:r>
              <a:rPr lang="fr-FR" dirty="0">
                <a:latin typeface="Times New Roman" pitchFamily="18" charset="0"/>
                <a:cs typeface="Times New Roman" pitchFamily="18" charset="0"/>
              </a:rPr>
              <a:t>Ce test est fondé sur l'activité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de la bactérie. Il détecte la production de 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marqué au carbone 13 à partir d'urée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 ingérée par le sujet.</a:t>
            </a:r>
          </a:p>
          <a:p>
            <a:pPr algn="just">
              <a:lnSpc>
                <a:spcPct val="170000"/>
              </a:lnSpc>
            </a:pPr>
            <a:r>
              <a:rPr lang="fr-FR" dirty="0">
                <a:latin typeface="Times New Roman" pitchFamily="18" charset="0"/>
                <a:cs typeface="Times New Roman" pitchFamily="18" charset="0"/>
              </a:rPr>
              <a:t> L'isotope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 du carbone n'est pas radioactif et peut être délivrée sans précaution particulière. Le test doit être réalisé avant tout traitement ou au moins 4 semaines après la fin d'un traitement antibiotique et à deux semaines de l'arrêt des inhibiteurs de la pompe à protons (IPP). Le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est détecté dans l'air expiré juste avant et 30 minutes après l'ingestion de l'urée. </a:t>
            </a:r>
          </a:p>
          <a:p>
            <a:pPr algn="just">
              <a:lnSpc>
                <a:spcPct val="170000"/>
              </a:lnSpc>
            </a:pPr>
            <a:r>
              <a:rPr lang="fr-FR" dirty="0">
                <a:latin typeface="Times New Roman" pitchFamily="18" charset="0"/>
                <a:cs typeface="Times New Roman" pitchFamily="18" charset="0"/>
              </a:rPr>
              <a:t>Ce test nécessite que les malades soient à jeun pour ingérer, 5 minutes avant l'urée marquée, une solution d'acide citrique afin de retarder la vidange gastrique. La concentration de </a:t>
            </a:r>
            <a:r>
              <a:rPr lang="fr-FR" baseline="30000" dirty="0">
                <a:latin typeface="Times New Roman" pitchFamily="18" charset="0"/>
                <a:cs typeface="Times New Roman" pitchFamily="18" charset="0"/>
              </a:rPr>
              <a:t>13</a:t>
            </a:r>
            <a:r>
              <a:rPr lang="fr-FR" dirty="0">
                <a:latin typeface="Times New Roman" pitchFamily="18" charset="0"/>
                <a:cs typeface="Times New Roman" pitchFamily="18" charset="0"/>
              </a:rPr>
              <a:t>CO</a:t>
            </a:r>
            <a:r>
              <a:rPr lang="fr-FR" baseline="-25000" dirty="0">
                <a:latin typeface="Times New Roman" pitchFamily="18" charset="0"/>
                <a:cs typeface="Times New Roman" pitchFamily="18" charset="0"/>
              </a:rPr>
              <a:t>2</a:t>
            </a:r>
            <a:r>
              <a:rPr lang="fr-FR" dirty="0">
                <a:latin typeface="Times New Roman" pitchFamily="18" charset="0"/>
                <a:cs typeface="Times New Roman" pitchFamily="18" charset="0"/>
              </a:rPr>
              <a:t> dans l'air expiré est mesurée au laboratoire par un chromatographe en phase gazeuse et un spectromètre de masse. </a:t>
            </a:r>
          </a:p>
          <a:p>
            <a:pPr algn="just">
              <a:lnSpc>
                <a:spcPct val="170000"/>
              </a:lnSpc>
            </a:pPr>
            <a:r>
              <a:rPr lang="fr-FR" dirty="0">
                <a:latin typeface="Times New Roman" pitchFamily="18" charset="0"/>
                <a:cs typeface="Times New Roman" pitchFamily="18" charset="0"/>
              </a:rPr>
              <a:t>La prise d'IPP perturbe fortement les résultats de cette technique.</a:t>
            </a:r>
          </a:p>
        </p:txBody>
      </p:sp>
    </p:spTree>
    <p:extLst>
      <p:ext uri="{BB962C8B-B14F-4D97-AF65-F5344CB8AC3E}">
        <p14:creationId xmlns:p14="http://schemas.microsoft.com/office/powerpoint/2010/main" val="33802862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1026" name="Picture 2" descr="http://slideplayer.fr/slide/1471110/3/images/30/Recherche+H.+pylori+avec+le+test+respiratoir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471" y="228177"/>
            <a:ext cx="8201025" cy="6153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56834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0" y="0"/>
            <a:ext cx="9144000" cy="6858000"/>
          </a:xfrm>
        </p:spPr>
        <p:txBody>
          <a:bodyPr>
            <a:normAutofit/>
          </a:bodyPr>
          <a:lstStyle/>
          <a:p>
            <a:pPr algn="just">
              <a:lnSpc>
                <a:spcPct val="150000"/>
              </a:lnSpc>
            </a:pPr>
            <a:r>
              <a:rPr lang="fr-FR" sz="2800" dirty="0">
                <a:latin typeface="Times New Roman" pitchFamily="18" charset="0"/>
                <a:cs typeface="Times New Roman" pitchFamily="18" charset="0"/>
              </a:rPr>
              <a:t>En laboratoire d’analyses médicales, au repos.</a:t>
            </a:r>
          </a:p>
          <a:p>
            <a:pPr algn="just">
              <a:lnSpc>
                <a:spcPct val="150000"/>
              </a:lnSpc>
            </a:pPr>
            <a:r>
              <a:rPr lang="fr-FR" sz="2800" dirty="0">
                <a:latin typeface="Times New Roman" pitchFamily="18" charset="0"/>
                <a:cs typeface="Times New Roman" pitchFamily="18" charset="0"/>
              </a:rPr>
              <a:t>À jeun depuis la veille (sans boire, ni manger, ni fumer).</a:t>
            </a:r>
          </a:p>
          <a:p>
            <a:pPr algn="just">
              <a:lnSpc>
                <a:spcPct val="150000"/>
              </a:lnSpc>
            </a:pPr>
            <a:r>
              <a:rPr lang="fr-FR" sz="2800" dirty="0">
                <a:latin typeface="Times New Roman" pitchFamily="18" charset="0"/>
                <a:cs typeface="Times New Roman" pitchFamily="18" charset="0"/>
              </a:rPr>
              <a:t>Pas d’antibiotiques depuis 4 semaines.</a:t>
            </a:r>
          </a:p>
          <a:p>
            <a:pPr algn="just">
              <a:lnSpc>
                <a:spcPct val="150000"/>
              </a:lnSpc>
            </a:pPr>
            <a:r>
              <a:rPr lang="fr-FR" sz="2800" dirty="0">
                <a:latin typeface="Times New Roman" pitchFamily="18" charset="0"/>
                <a:cs typeface="Times New Roman" pitchFamily="18" charset="0"/>
              </a:rPr>
              <a:t>Pas d’IPP depuis 2 semaines.</a:t>
            </a:r>
          </a:p>
          <a:p>
            <a:pPr algn="just">
              <a:lnSpc>
                <a:spcPct val="150000"/>
              </a:lnSpc>
            </a:pPr>
            <a:r>
              <a:rPr lang="fr-FR" sz="2800" dirty="0">
                <a:latin typeface="Times New Roman" pitchFamily="18" charset="0"/>
                <a:cs typeface="Times New Roman" pitchFamily="18" charset="0"/>
              </a:rPr>
              <a:t>- Dissoudre </a:t>
            </a:r>
            <a:r>
              <a:rPr lang="fr-FR" sz="2800" dirty="0" err="1">
                <a:latin typeface="Times New Roman" pitchFamily="18" charset="0"/>
                <a:cs typeface="Times New Roman" pitchFamily="18" charset="0"/>
              </a:rPr>
              <a:t>Ac</a:t>
            </a:r>
            <a:r>
              <a:rPr lang="fr-FR" sz="2800" dirty="0">
                <a:latin typeface="Times New Roman" pitchFamily="18" charset="0"/>
                <a:cs typeface="Times New Roman" pitchFamily="18" charset="0"/>
              </a:rPr>
              <a:t>. Citrique dans 200 ml d’eau, boire 100ml.</a:t>
            </a:r>
          </a:p>
          <a:p>
            <a:pPr algn="just">
              <a:lnSpc>
                <a:spcPct val="150000"/>
              </a:lnSpc>
              <a:buFont typeface="Wingdings" pitchFamily="2" charset="2"/>
              <a:buNone/>
            </a:pPr>
            <a:r>
              <a:rPr lang="fr-FR" sz="2800" dirty="0">
                <a:latin typeface="Times New Roman" pitchFamily="18" charset="0"/>
                <a:cs typeface="Times New Roman" pitchFamily="18" charset="0"/>
              </a:rPr>
              <a:t>    - Premier prélèvement d’air expiré (T0) 2 tubes, </a:t>
            </a:r>
          </a:p>
          <a:p>
            <a:pPr algn="just">
              <a:lnSpc>
                <a:spcPct val="150000"/>
              </a:lnSpc>
              <a:buFont typeface="Wingdings" pitchFamily="2" charset="2"/>
              <a:buNone/>
            </a:pPr>
            <a:r>
              <a:rPr lang="fr-FR" sz="2800" dirty="0">
                <a:latin typeface="Times New Roman" pitchFamily="18" charset="0"/>
                <a:cs typeface="Times New Roman" pitchFamily="18" charset="0"/>
              </a:rPr>
              <a:t>    - Dissoudre urée C13 dans les 100 ml restants, boire ces 100 ml.  </a:t>
            </a:r>
          </a:p>
          <a:p>
            <a:pPr algn="just">
              <a:lnSpc>
                <a:spcPct val="150000"/>
              </a:lnSpc>
              <a:buFont typeface="Wingdings" pitchFamily="2" charset="2"/>
              <a:buNone/>
            </a:pPr>
            <a:r>
              <a:rPr lang="fr-FR" sz="2800" dirty="0">
                <a:latin typeface="Times New Roman" pitchFamily="18" charset="0"/>
                <a:cs typeface="Times New Roman" pitchFamily="18" charset="0"/>
              </a:rPr>
              <a:t>    - 2° prélèvement d’air expiré à T30. 2 tubes, </a:t>
            </a:r>
          </a:p>
        </p:txBody>
      </p:sp>
    </p:spTree>
    <p:extLst>
      <p:ext uri="{BB962C8B-B14F-4D97-AF65-F5344CB8AC3E}">
        <p14:creationId xmlns:p14="http://schemas.microsoft.com/office/powerpoint/2010/main" val="328536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0"/>
            <a:ext cx="9036496" cy="2564904"/>
          </a:xfrm>
        </p:spPr>
        <p:txBody>
          <a:bodyPr>
            <a:normAutofit fontScale="85000" lnSpcReduction="20000"/>
          </a:bodyPr>
          <a:lstStyle/>
          <a:p>
            <a:pPr algn="just">
              <a:lnSpc>
                <a:spcPct val="160000"/>
              </a:lnSpc>
            </a:pPr>
            <a:r>
              <a:rPr lang="fr-FR" b="1" dirty="0">
                <a:solidFill>
                  <a:schemeClr val="tx2"/>
                </a:solidFill>
                <a:latin typeface="Times New Roman" pitchFamily="18" charset="0"/>
                <a:cs typeface="Times New Roman" pitchFamily="18" charset="0"/>
              </a:rPr>
              <a:t>Détection des antigènes dans les selles</a:t>
            </a:r>
          </a:p>
          <a:p>
            <a:pPr algn="just">
              <a:lnSpc>
                <a:spcPct val="160000"/>
              </a:lnSpc>
            </a:pPr>
            <a:r>
              <a:rPr lang="fr-FR" dirty="0">
                <a:latin typeface="Times New Roman" pitchFamily="18" charset="0"/>
                <a:cs typeface="Times New Roman" pitchFamily="18" charset="0"/>
              </a:rPr>
              <a:t>Ces tests détectent la présence d'antigènes d'</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dans les selles par une technique ELISA ou </a:t>
            </a:r>
            <a:r>
              <a:rPr lang="fr-FR" dirty="0" err="1">
                <a:latin typeface="Times New Roman" pitchFamily="18" charset="0"/>
                <a:cs typeface="Times New Roman" pitchFamily="18" charset="0"/>
              </a:rPr>
              <a:t>immunochromatographique</a:t>
            </a:r>
            <a:r>
              <a:rPr lang="fr-FR" dirty="0">
                <a:latin typeface="Times New Roman" pitchFamily="18" charset="0"/>
                <a:cs typeface="Times New Roman" pitchFamily="18" charset="0"/>
              </a:rPr>
              <a:t>.</a:t>
            </a:r>
          </a:p>
        </p:txBody>
      </p:sp>
      <p:pic>
        <p:nvPicPr>
          <p:cNvPr id="3074" name="Picture 2" descr="https://sc02.alicdn.com/kf/HTB1HBYjKpXXXXb3XFXXq6xXFXXXX/medical-device-one-step-hp-H-pylori.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87029" y="5191901"/>
            <a:ext cx="1621475" cy="162147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ttps://bencard.ch/wp-content/uploads/2017/07/procedure-hpsa-hd.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1" y="2348880"/>
            <a:ext cx="7704855" cy="2735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05860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562074"/>
          </a:xfrm>
        </p:spPr>
        <p:txBody>
          <a:bodyPr>
            <a:normAutofit fontScale="90000"/>
          </a:bodyPr>
          <a:lstStyle/>
          <a:p>
            <a:r>
              <a:rPr lang="fr-FR" b="1" dirty="0">
                <a:latin typeface="Times New Roman" pitchFamily="18" charset="0"/>
                <a:cs typeface="Times New Roman" pitchFamily="18" charset="0"/>
              </a:rPr>
              <a:t>Diagnostic indirect : sérodiagnostic</a:t>
            </a:r>
          </a:p>
        </p:txBody>
      </p:sp>
      <p:sp>
        <p:nvSpPr>
          <p:cNvPr id="3" name="Espace réservé du contenu 2"/>
          <p:cNvSpPr>
            <a:spLocks noGrp="1"/>
          </p:cNvSpPr>
          <p:nvPr>
            <p:ph idx="1"/>
          </p:nvPr>
        </p:nvSpPr>
        <p:spPr>
          <a:xfrm>
            <a:off x="0" y="620688"/>
            <a:ext cx="9144000" cy="2952328"/>
          </a:xfrm>
        </p:spPr>
        <p:txBody>
          <a:bodyPr>
            <a:normAutofit fontScale="92500" lnSpcReduction="20000"/>
          </a:bodyPr>
          <a:lstStyle/>
          <a:p>
            <a:pPr algn="just">
              <a:lnSpc>
                <a:spcPct val="170000"/>
              </a:lnSpc>
            </a:pPr>
            <a:r>
              <a:rPr lang="fr-FR" dirty="0">
                <a:latin typeface="Times New Roman" pitchFamily="18" charset="0"/>
                <a:cs typeface="Times New Roman" pitchFamily="18" charset="0"/>
              </a:rPr>
              <a:t>Les tests rapides ont des performances trop limitées. Seuls les tests ELISA évaluant le taux sérique des immunoglobulines G </a:t>
            </a:r>
            <a:r>
              <a:rPr lang="fr-FR" dirty="0" err="1">
                <a:latin typeface="Times New Roman" pitchFamily="18" charset="0"/>
                <a:cs typeface="Times New Roman" pitchFamily="18" charset="0"/>
              </a:rPr>
              <a:t>anti-</a:t>
            </a:r>
            <a:r>
              <a:rPr lang="fr-FR" i="1" dirty="0" err="1">
                <a:latin typeface="Times New Roman" pitchFamily="18" charset="0"/>
                <a:cs typeface="Times New Roman" pitchFamily="18" charset="0"/>
              </a:rPr>
              <a:t>H</a:t>
            </a:r>
            <a:r>
              <a:rPr lang="fr-FR" i="1" dirty="0">
                <a:latin typeface="Times New Roman" pitchFamily="18" charset="0"/>
                <a:cs typeface="Times New Roman" pitchFamily="18" charset="0"/>
              </a:rPr>
              <a:t>.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ont des résultats performants. </a:t>
            </a:r>
          </a:p>
        </p:txBody>
      </p:sp>
    </p:spTree>
    <p:extLst>
      <p:ext uri="{BB962C8B-B14F-4D97-AF65-F5344CB8AC3E}">
        <p14:creationId xmlns:p14="http://schemas.microsoft.com/office/powerpoint/2010/main" val="1486919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72008"/>
            <a:ext cx="9036496" cy="6741368"/>
          </a:xfrm>
        </p:spPr>
        <p:txBody>
          <a:bodyPr>
            <a:normAutofit fontScale="85000" lnSpcReduction="10000"/>
          </a:bodyPr>
          <a:lstStyle/>
          <a:p>
            <a:pPr algn="just">
              <a:lnSpc>
                <a:spcPct val="200000"/>
              </a:lnSpc>
            </a:pP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colonise l'estomac de la moitié </a:t>
            </a:r>
            <a:r>
              <a:rPr lang="fr-FR" b="1">
                <a:latin typeface="Times New Roman" pitchFamily="18" charset="0"/>
                <a:cs typeface="Times New Roman" pitchFamily="18" charset="0"/>
              </a:rPr>
              <a:t>de l'humanité.</a:t>
            </a:r>
            <a:endParaRPr lang="fr-FR" b="1" dirty="0">
              <a:latin typeface="Times New Roman" pitchFamily="18" charset="0"/>
              <a:cs typeface="Times New Roman" pitchFamily="18" charset="0"/>
            </a:endParaRPr>
          </a:p>
          <a:p>
            <a:pPr algn="just">
              <a:lnSpc>
                <a:spcPct val="200000"/>
              </a:lnSpc>
            </a:pPr>
            <a:r>
              <a:rPr lang="fr-FR" b="1" dirty="0">
                <a:latin typeface="Times New Roman" pitchFamily="18" charset="0"/>
                <a:cs typeface="Times New Roman" pitchFamily="18" charset="0"/>
              </a:rPr>
              <a:t>La prévalence de colonisation est plus forte chez les personnes de bas niveau socio-économique et originaires de pays en développement. Il est responsable de nombreuses pathologies </a:t>
            </a:r>
            <a:r>
              <a:rPr lang="fr-FR" b="1" dirty="0" err="1">
                <a:latin typeface="Times New Roman" pitchFamily="18" charset="0"/>
                <a:cs typeface="Times New Roman" pitchFamily="18" charset="0"/>
              </a:rPr>
              <a:t>gastro-duodenales</a:t>
            </a:r>
            <a:r>
              <a:rPr lang="fr-FR" b="1" dirty="0">
                <a:latin typeface="Times New Roman" pitchFamily="18" charset="0"/>
                <a:cs typeface="Times New Roman" pitchFamily="18" charset="0"/>
              </a:rPr>
              <a:t> de la gastrite chronique aux ulcères gastriques et duodénaux jusqu'au cancer gastrique.</a:t>
            </a:r>
          </a:p>
        </p:txBody>
      </p:sp>
    </p:spTree>
    <p:extLst>
      <p:ext uri="{BB962C8B-B14F-4D97-AF65-F5344CB8AC3E}">
        <p14:creationId xmlns:p14="http://schemas.microsoft.com/office/powerpoint/2010/main" val="4045823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598"/>
            <a:ext cx="9065883" cy="6858000"/>
          </a:xfrm>
        </p:spPr>
        <p:txBody>
          <a:bodyPr>
            <a:noAutofit/>
          </a:bodyPr>
          <a:lstStyle/>
          <a:p>
            <a:pPr algn="just">
              <a:lnSpc>
                <a:spcPct val="170000"/>
              </a:lnSpc>
            </a:pPr>
            <a:r>
              <a:rPr lang="fr-FR" sz="2400" b="1" dirty="0">
                <a:latin typeface="Times New Roman" pitchFamily="18" charset="0"/>
                <a:cs typeface="Times New Roman" pitchFamily="18" charset="0"/>
              </a:rPr>
              <a:t>L‘éradication de la bactérie de la muqueuse gastrique entraine la guérison de la gastrite, des ulcères empêche les rechutes et prévient l‘évolution vers le cancer gastrique.</a:t>
            </a:r>
          </a:p>
          <a:p>
            <a:pPr algn="just">
              <a:lnSpc>
                <a:spcPct val="170000"/>
              </a:lnSpc>
            </a:pPr>
            <a:r>
              <a:rPr lang="fr-FR" sz="2400" b="1" dirty="0">
                <a:latin typeface="Times New Roman" pitchFamily="18" charset="0"/>
                <a:cs typeface="Times New Roman" pitchFamily="18" charset="0"/>
              </a:rPr>
              <a:t>L'isolement, la culture et l'antibiogramme d'</a:t>
            </a:r>
            <a:r>
              <a:rPr lang="fr-FR" sz="2400" b="1" i="1" dirty="0">
                <a:latin typeface="Times New Roman" pitchFamily="18" charset="0"/>
                <a:cs typeface="Times New Roman" pitchFamily="18" charset="0"/>
              </a:rPr>
              <a:t>H. </a:t>
            </a:r>
            <a:r>
              <a:rPr lang="fr-FR" sz="2400" b="1" i="1" dirty="0" err="1">
                <a:latin typeface="Times New Roman" pitchFamily="18" charset="0"/>
                <a:cs typeface="Times New Roman" pitchFamily="18" charset="0"/>
              </a:rPr>
              <a:t>pylori</a:t>
            </a:r>
            <a:r>
              <a:rPr lang="fr-FR" sz="2400" b="1" i="1" dirty="0">
                <a:latin typeface="Times New Roman" pitchFamily="18" charset="0"/>
                <a:cs typeface="Times New Roman" pitchFamily="18" charset="0"/>
              </a:rPr>
              <a:t> </a:t>
            </a:r>
            <a:r>
              <a:rPr lang="fr-FR" sz="2400" b="1" dirty="0">
                <a:latin typeface="Times New Roman" pitchFamily="18" charset="0"/>
                <a:cs typeface="Times New Roman" pitchFamily="18" charset="0"/>
              </a:rPr>
              <a:t>sont nécessaires pour répondre à cette indication.</a:t>
            </a:r>
          </a:p>
          <a:p>
            <a:pPr algn="just">
              <a:lnSpc>
                <a:spcPct val="170000"/>
              </a:lnSpc>
            </a:pPr>
            <a:r>
              <a:rPr lang="fr-FR" sz="2400" b="1" dirty="0">
                <a:latin typeface="Times New Roman" pitchFamily="18" charset="0"/>
                <a:cs typeface="Times New Roman" pitchFamily="18" charset="0"/>
              </a:rPr>
              <a:t>La PCR temps réel apporte une alternative intéressante à la culture.</a:t>
            </a:r>
          </a:p>
          <a:p>
            <a:pPr algn="just">
              <a:lnSpc>
                <a:spcPct val="170000"/>
              </a:lnSpc>
            </a:pPr>
            <a:r>
              <a:rPr lang="fr-FR" sz="2400" b="1" dirty="0">
                <a:latin typeface="Times New Roman" pitchFamily="18" charset="0"/>
                <a:cs typeface="Times New Roman" pitchFamily="18" charset="0"/>
              </a:rPr>
              <a:t>Le genre </a:t>
            </a:r>
            <a:r>
              <a:rPr lang="fr-FR" sz="2400" b="1" i="1" dirty="0" err="1">
                <a:latin typeface="Times New Roman" pitchFamily="18" charset="0"/>
                <a:cs typeface="Times New Roman" pitchFamily="18" charset="0"/>
              </a:rPr>
              <a:t>Helicobacter</a:t>
            </a:r>
            <a:r>
              <a:rPr lang="fr-FR" sz="2400" b="1" i="1" dirty="0">
                <a:latin typeface="Times New Roman" pitchFamily="18" charset="0"/>
                <a:cs typeface="Times New Roman" pitchFamily="18" charset="0"/>
              </a:rPr>
              <a:t> </a:t>
            </a:r>
            <a:r>
              <a:rPr lang="fr-FR" sz="2400" b="1" dirty="0">
                <a:latin typeface="Times New Roman" pitchFamily="18" charset="0"/>
                <a:cs typeface="Times New Roman" pitchFamily="18" charset="0"/>
              </a:rPr>
              <a:t>appartient à la subdivision ε des </a:t>
            </a:r>
            <a:r>
              <a:rPr lang="fr-FR" sz="2400" b="1" i="1" dirty="0" err="1">
                <a:latin typeface="Times New Roman" pitchFamily="18" charset="0"/>
                <a:cs typeface="Times New Roman" pitchFamily="18" charset="0"/>
              </a:rPr>
              <a:t>Proteobacteria</a:t>
            </a:r>
            <a:r>
              <a:rPr lang="fr-FR" sz="2400" b="1" dirty="0">
                <a:latin typeface="Times New Roman" pitchFamily="18" charset="0"/>
                <a:cs typeface="Times New Roman" pitchFamily="18" charset="0"/>
              </a:rPr>
              <a:t>, ordre des </a:t>
            </a:r>
            <a:r>
              <a:rPr lang="fr-FR" sz="2400" b="1" i="1" dirty="0" err="1">
                <a:latin typeface="Times New Roman" pitchFamily="18" charset="0"/>
                <a:cs typeface="Times New Roman" pitchFamily="18" charset="0"/>
              </a:rPr>
              <a:t>Campylobacterales</a:t>
            </a:r>
            <a:r>
              <a:rPr lang="fr-FR" sz="2400" b="1" dirty="0">
                <a:latin typeface="Times New Roman" pitchFamily="18" charset="0"/>
                <a:cs typeface="Times New Roman" pitchFamily="18" charset="0"/>
              </a:rPr>
              <a:t>, famille des </a:t>
            </a:r>
            <a:r>
              <a:rPr lang="fr-FR" sz="2400" b="1" i="1" dirty="0" err="1">
                <a:latin typeface="Times New Roman" pitchFamily="18" charset="0"/>
                <a:cs typeface="Times New Roman" pitchFamily="18" charset="0"/>
              </a:rPr>
              <a:t>Helicobacteraceae</a:t>
            </a:r>
            <a:r>
              <a:rPr lang="fr-FR" sz="2400" b="1" dirty="0">
                <a:latin typeface="Times New Roman" pitchFamily="18" charset="0"/>
                <a:cs typeface="Times New Roman" pitchFamily="18" charset="0"/>
              </a:rPr>
              <a:t>. </a:t>
            </a:r>
          </a:p>
        </p:txBody>
      </p:sp>
    </p:spTree>
    <p:extLst>
      <p:ext uri="{BB962C8B-B14F-4D97-AF65-F5344CB8AC3E}">
        <p14:creationId xmlns:p14="http://schemas.microsoft.com/office/powerpoint/2010/main" val="1247893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490066"/>
          </a:xfrm>
        </p:spPr>
        <p:txBody>
          <a:bodyPr>
            <a:noAutofit/>
          </a:bodyPr>
          <a:lstStyle/>
          <a:p>
            <a:r>
              <a:rPr lang="fr-FR" sz="3600" b="1" dirty="0">
                <a:latin typeface="Times New Roman" pitchFamily="18" charset="0"/>
                <a:cs typeface="Times New Roman" pitchFamily="18" charset="0"/>
              </a:rPr>
              <a:t>Habitat et pouvoir pathogène</a:t>
            </a:r>
          </a:p>
        </p:txBody>
      </p:sp>
      <p:sp>
        <p:nvSpPr>
          <p:cNvPr id="3" name="Espace réservé du contenu 2"/>
          <p:cNvSpPr>
            <a:spLocks noGrp="1"/>
          </p:cNvSpPr>
          <p:nvPr>
            <p:ph idx="1"/>
          </p:nvPr>
        </p:nvSpPr>
        <p:spPr>
          <a:xfrm>
            <a:off x="107504" y="476672"/>
            <a:ext cx="8928992" cy="6048672"/>
          </a:xfrm>
        </p:spPr>
        <p:txBody>
          <a:bodyPr>
            <a:noAutofit/>
          </a:bodyPr>
          <a:lstStyle/>
          <a:p>
            <a:pPr marL="0" indent="0" algn="just">
              <a:lnSpc>
                <a:spcPct val="170000"/>
              </a:lnSpc>
              <a:buNone/>
            </a:pPr>
            <a:r>
              <a:rPr lang="fr-FR" sz="2000" dirty="0">
                <a:latin typeface="Times New Roman" pitchFamily="18" charset="0"/>
                <a:cs typeface="Times New Roman" pitchFamily="18" charset="0"/>
              </a:rPr>
              <a:t>L'homme est le réservoir exclusif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et les rares animaux chez qui </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a pu être isolé sont des animaux vivant proches de l'homme et vraisemblablement contaminés à son contact.</a:t>
            </a:r>
          </a:p>
          <a:p>
            <a:pPr marL="0" indent="0" algn="just">
              <a:lnSpc>
                <a:spcPct val="170000"/>
              </a:lnSpc>
              <a:buNone/>
            </a:pPr>
            <a:r>
              <a:rPr lang="fr-FR" sz="2000" dirty="0">
                <a:latin typeface="Times New Roman" pitchFamily="18" charset="0"/>
                <a:cs typeface="Times New Roman" pitchFamily="18" charset="0"/>
              </a:rPr>
              <a:t>La transmission est strictement interhumaine, précoce dans l'enfance et intrafamiliale.</a:t>
            </a:r>
          </a:p>
          <a:p>
            <a:pPr marL="0" indent="0" algn="just">
              <a:lnSpc>
                <a:spcPct val="170000"/>
              </a:lnSpc>
              <a:buNone/>
            </a:pPr>
            <a:r>
              <a:rPr lang="fr-FR" sz="2000" dirty="0">
                <a:latin typeface="Times New Roman" pitchFamily="18" charset="0"/>
                <a:cs typeface="Times New Roman" pitchFamily="18" charset="0"/>
              </a:rPr>
              <a:t>L'estomac de l'homme est le seul site ou </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peut être isolé sous forme cultivable. La voie de transmission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d'un hôte infecté à un nouvel hôte est encore une énigme. </a:t>
            </a:r>
          </a:p>
          <a:p>
            <a:pPr marL="0" indent="0" algn="just">
              <a:lnSpc>
                <a:spcPct val="170000"/>
              </a:lnSpc>
              <a:buNone/>
            </a:pPr>
            <a:r>
              <a:rPr lang="fr-FR" sz="2000" dirty="0">
                <a:latin typeface="Times New Roman" pitchFamily="18" charset="0"/>
                <a:cs typeface="Times New Roman" pitchFamily="18" charset="0"/>
              </a:rPr>
              <a:t>Trois voies de transmission sont suspectées :</a:t>
            </a:r>
          </a:p>
          <a:p>
            <a:pPr algn="just">
              <a:lnSpc>
                <a:spcPct val="170000"/>
              </a:lnSpc>
            </a:pPr>
            <a:r>
              <a:rPr lang="it-IT" sz="2000" dirty="0">
                <a:latin typeface="Times New Roman" pitchFamily="18" charset="0"/>
                <a:cs typeface="Times New Roman" pitchFamily="18" charset="0"/>
              </a:rPr>
              <a:t>gastro-orale, oro-orale et feco-orale. La possibilite d'une </a:t>
            </a:r>
            <a:r>
              <a:rPr lang="fr-FR" sz="2000" dirty="0">
                <a:latin typeface="Times New Roman" pitchFamily="18" charset="0"/>
                <a:cs typeface="Times New Roman" pitchFamily="18" charset="0"/>
              </a:rPr>
              <a:t>transmission </a:t>
            </a:r>
            <a:r>
              <a:rPr lang="fr-FR" sz="2000" dirty="0" err="1">
                <a:latin typeface="Times New Roman" pitchFamily="18" charset="0"/>
                <a:cs typeface="Times New Roman" pitchFamily="18" charset="0"/>
              </a:rPr>
              <a:t>feco</a:t>
            </a:r>
            <a:r>
              <a:rPr lang="fr-FR" sz="2000" dirty="0">
                <a:latin typeface="Times New Roman" pitchFamily="18" charset="0"/>
                <a:cs typeface="Times New Roman" pitchFamily="18" charset="0"/>
              </a:rPr>
              <a:t>-orale faisant intervenir la forme </a:t>
            </a:r>
            <a:r>
              <a:rPr lang="fr-FR" sz="2000" dirty="0" err="1">
                <a:latin typeface="Times New Roman" pitchFamily="18" charset="0"/>
                <a:cs typeface="Times New Roman" pitchFamily="18" charset="0"/>
              </a:rPr>
              <a:t>coccoide</a:t>
            </a:r>
            <a:r>
              <a:rPr lang="fr-FR" sz="2000" dirty="0">
                <a:latin typeface="Times New Roman" pitchFamily="18" charset="0"/>
                <a:cs typeface="Times New Roman" pitchFamily="18" charset="0"/>
              </a:rPr>
              <a:t>, présente en grand nombre dans les selles de patients infectés et pouvant contaminer l'environnement, est encore fortement discutée.</a:t>
            </a:r>
          </a:p>
        </p:txBody>
      </p:sp>
    </p:spTree>
    <p:extLst>
      <p:ext uri="{BB962C8B-B14F-4D97-AF65-F5344CB8AC3E}">
        <p14:creationId xmlns:p14="http://schemas.microsoft.com/office/powerpoint/2010/main" val="183304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50000"/>
              </a:lnSpc>
            </a:pP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est la seule bactérie responsable d'un cancer chez l'homme.</a:t>
            </a:r>
          </a:p>
          <a:p>
            <a:pPr algn="just">
              <a:lnSpc>
                <a:spcPct val="150000"/>
              </a:lnSpc>
            </a:pPr>
            <a:r>
              <a:rPr lang="fr-FR" sz="2000" dirty="0">
                <a:latin typeface="Times New Roman" pitchFamily="18" charset="0"/>
                <a:cs typeface="Times New Roman" pitchFamily="18" charset="0"/>
              </a:rPr>
              <a:t>L'ensemble des souches cliniques d'</a:t>
            </a:r>
            <a:r>
              <a:rPr lang="fr-FR" sz="2000" i="1" dirty="0">
                <a:latin typeface="Times New Roman" pitchFamily="18" charset="0"/>
                <a:cs typeface="Times New Roman" pitchFamily="18" charset="0"/>
              </a:rPr>
              <a:t>H. </a:t>
            </a:r>
            <a:r>
              <a:rPr lang="fr-FR" sz="2000" i="1" dirty="0" err="1">
                <a:latin typeface="Times New Roman" pitchFamily="18" charset="0"/>
                <a:cs typeface="Times New Roman" pitchFamily="18" charset="0"/>
              </a:rPr>
              <a:t>pylori</a:t>
            </a:r>
            <a:r>
              <a:rPr lang="fr-FR" sz="2000" i="1" dirty="0">
                <a:latin typeface="Times New Roman" pitchFamily="18" charset="0"/>
                <a:cs typeface="Times New Roman" pitchFamily="18" charset="0"/>
              </a:rPr>
              <a:t> </a:t>
            </a:r>
            <a:r>
              <a:rPr lang="fr-FR" sz="2000" dirty="0">
                <a:latin typeface="Times New Roman" pitchFamily="18" charset="0"/>
                <a:cs typeface="Times New Roman" pitchFamily="18" charset="0"/>
              </a:rPr>
              <a:t>expriment des facteurs de colonisation qui lui permettent de survivre à l'acidité gastrique (</a:t>
            </a:r>
            <a:r>
              <a:rPr lang="fr-FR" sz="2000" dirty="0" err="1">
                <a:latin typeface="Times New Roman" pitchFamily="18" charset="0"/>
                <a:cs typeface="Times New Roman" pitchFamily="18" charset="0"/>
              </a:rPr>
              <a:t>uréase</a:t>
            </a:r>
            <a:r>
              <a:rPr lang="fr-FR" sz="2000" dirty="0">
                <a:latin typeface="Times New Roman" pitchFamily="18" charset="0"/>
                <a:cs typeface="Times New Roman" pitchFamily="18" charset="0"/>
              </a:rPr>
              <a:t>), de se mouvoir dans le mucus (flagelles), d'adhérer aux cellules de l‘</a:t>
            </a:r>
            <a:r>
              <a:rPr lang="fr-FR" sz="2000" dirty="0" err="1">
                <a:latin typeface="Times New Roman" pitchFamily="18" charset="0"/>
                <a:cs typeface="Times New Roman" pitchFamily="18" charset="0"/>
              </a:rPr>
              <a:t>épithelium</a:t>
            </a:r>
            <a:r>
              <a:rPr lang="fr-FR" sz="2000" dirty="0">
                <a:latin typeface="Times New Roman" pitchFamily="18" charset="0"/>
                <a:cs typeface="Times New Roman" pitchFamily="18" charset="0"/>
              </a:rPr>
              <a:t> gastrique (</a:t>
            </a:r>
            <a:r>
              <a:rPr lang="fr-FR" sz="2000" dirty="0" err="1">
                <a:latin typeface="Times New Roman" pitchFamily="18" charset="0"/>
                <a:cs typeface="Times New Roman" pitchFamily="18" charset="0"/>
              </a:rPr>
              <a:t>adhésines</a:t>
            </a:r>
            <a:r>
              <a:rPr lang="fr-FR" sz="2000" dirty="0">
                <a:latin typeface="Times New Roman" pitchFamily="18" charset="0"/>
                <a:cs typeface="Times New Roman" pitchFamily="18" charset="0"/>
              </a:rPr>
              <a:t>), d‘échapper à la réponse immunitaire de l'hôte et de persister de manière chronique. </a:t>
            </a:r>
          </a:p>
          <a:p>
            <a:pPr algn="just">
              <a:lnSpc>
                <a:spcPct val="150000"/>
              </a:lnSpc>
            </a:pPr>
            <a:r>
              <a:rPr lang="fr-FR" sz="2000" dirty="0">
                <a:latin typeface="Times New Roman" pitchFamily="18" charset="0"/>
                <a:cs typeface="Times New Roman" pitchFamily="18" charset="0"/>
              </a:rPr>
              <a:t>Une partie seulement des souches isolées exprime des facteurs de pathogénicité responsables de lésions plus importantes en altérant l'intégrité de la muqueuse (</a:t>
            </a:r>
            <a:r>
              <a:rPr lang="fr-FR" sz="2000" dirty="0" err="1">
                <a:latin typeface="Times New Roman" pitchFamily="18" charset="0"/>
                <a:cs typeface="Times New Roman" pitchFamily="18" charset="0"/>
              </a:rPr>
              <a:t>cytotoxine</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vacuolisante</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VacA</a:t>
            </a:r>
            <a:r>
              <a:rPr lang="fr-FR" sz="2000" dirty="0">
                <a:latin typeface="Times New Roman" pitchFamily="18" charset="0"/>
                <a:cs typeface="Times New Roman" pitchFamily="18" charset="0"/>
              </a:rPr>
              <a:t>) ou en déclenchant puis modulant la nature de la réponse inflammatoire (ilot de pathogénicité </a:t>
            </a:r>
            <a:r>
              <a:rPr lang="fr-FR" sz="2000" i="1" dirty="0" err="1">
                <a:latin typeface="Times New Roman" pitchFamily="18" charset="0"/>
                <a:cs typeface="Times New Roman" pitchFamily="18" charset="0"/>
              </a:rPr>
              <a:t>cag</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CagA</a:t>
            </a:r>
            <a:r>
              <a:rPr lang="fr-FR" sz="2000" dirty="0">
                <a:latin typeface="Times New Roman" pitchFamily="18" charset="0"/>
                <a:cs typeface="Times New Roman" pitchFamily="18" charset="0"/>
              </a:rPr>
              <a:t>). </a:t>
            </a:r>
          </a:p>
          <a:p>
            <a:pPr algn="just">
              <a:lnSpc>
                <a:spcPct val="150000"/>
              </a:lnSpc>
            </a:pPr>
            <a:r>
              <a:rPr lang="fr-FR" sz="2000" dirty="0">
                <a:latin typeface="Times New Roman" pitchFamily="18" charset="0"/>
                <a:cs typeface="Times New Roman" pitchFamily="18" charset="0"/>
              </a:rPr>
              <a:t>Les facteurs liés à l'hôte avaient été fortement suspectés par l'observation de familles gravement atteintes par le cancer gastrique. Le support génétique de cette susceptibilité serait représenté par certains polymorphismes de gènes impliqués dans la réponse inflammatoire : gène de l'interleukine 8 (IL-8), de l'IL-1β et du TNF</a:t>
            </a:r>
            <a:r>
              <a:rPr lang="el-GR" sz="2000" dirty="0">
                <a:latin typeface="Times New Roman" pitchFamily="18" charset="0"/>
                <a:cs typeface="Times New Roman" pitchFamily="18" charset="0"/>
              </a:rPr>
              <a:t>α.</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1123026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72008"/>
            <a:ext cx="8229600" cy="188640"/>
          </a:xfrm>
        </p:spPr>
        <p:txBody>
          <a:bodyPr>
            <a:noAutofit/>
          </a:bodyPr>
          <a:lstStyle/>
          <a:p>
            <a:r>
              <a:rPr lang="fr-FR" sz="3200" b="1" dirty="0">
                <a:latin typeface="Times New Roman" pitchFamily="18" charset="0"/>
                <a:cs typeface="Times New Roman" pitchFamily="18" charset="0"/>
              </a:rPr>
              <a:t>Diagnostic direct</a:t>
            </a:r>
          </a:p>
        </p:txBody>
      </p:sp>
      <p:sp>
        <p:nvSpPr>
          <p:cNvPr id="4" name="Espace réservé du contenu 3"/>
          <p:cNvSpPr>
            <a:spLocks noGrp="1"/>
          </p:cNvSpPr>
          <p:nvPr>
            <p:ph idx="1"/>
          </p:nvPr>
        </p:nvSpPr>
        <p:spPr>
          <a:xfrm>
            <a:off x="0" y="504056"/>
            <a:ext cx="9144000" cy="6453336"/>
          </a:xfrm>
        </p:spPr>
        <p:txBody>
          <a:bodyPr>
            <a:noAutofit/>
          </a:bodyPr>
          <a:lstStyle/>
          <a:p>
            <a:pPr marL="0" indent="0" algn="just">
              <a:lnSpc>
                <a:spcPct val="170000"/>
              </a:lnSpc>
              <a:buNone/>
            </a:pPr>
            <a:r>
              <a:rPr lang="fr-FR" sz="2000" b="1" dirty="0">
                <a:latin typeface="Times New Roman" pitchFamily="18" charset="0"/>
                <a:cs typeface="Times New Roman" pitchFamily="18" charset="0"/>
              </a:rPr>
              <a:t>Les méthodes permettant de faire le diagnostic d'une infection à </a:t>
            </a:r>
            <a:r>
              <a:rPr lang="fr-FR" sz="2000" b="1" i="1" dirty="0">
                <a:latin typeface="Times New Roman" pitchFamily="18" charset="0"/>
                <a:cs typeface="Times New Roman" pitchFamily="18" charset="0"/>
              </a:rPr>
              <a:t>H. </a:t>
            </a:r>
            <a:r>
              <a:rPr lang="fr-FR" sz="2000" b="1" i="1" dirty="0" err="1">
                <a:latin typeface="Times New Roman" pitchFamily="18" charset="0"/>
                <a:cs typeface="Times New Roman" pitchFamily="18" charset="0"/>
              </a:rPr>
              <a:t>pylori</a:t>
            </a:r>
            <a:r>
              <a:rPr lang="fr-FR" sz="2000" b="1" i="1" dirty="0">
                <a:latin typeface="Times New Roman" pitchFamily="18" charset="0"/>
                <a:cs typeface="Times New Roman" pitchFamily="18" charset="0"/>
              </a:rPr>
              <a:t> </a:t>
            </a:r>
            <a:r>
              <a:rPr lang="fr-FR" sz="2000" b="1" dirty="0">
                <a:latin typeface="Times New Roman" pitchFamily="18" charset="0"/>
                <a:cs typeface="Times New Roman" pitchFamily="18" charset="0"/>
              </a:rPr>
              <a:t>sont nombreuses et peuvent être regroupées en deux types :</a:t>
            </a:r>
          </a:p>
          <a:p>
            <a:pPr marL="0" indent="0" algn="just">
              <a:lnSpc>
                <a:spcPct val="170000"/>
              </a:lnSpc>
              <a:buNone/>
            </a:pPr>
            <a:r>
              <a:rPr lang="fr-FR" sz="2000" b="1" dirty="0">
                <a:latin typeface="Times New Roman" pitchFamily="18" charset="0"/>
                <a:cs typeface="Times New Roman" pitchFamily="18" charset="0"/>
              </a:rPr>
              <a:t>■</a:t>
            </a:r>
            <a:r>
              <a:rPr lang="fr-FR" sz="2000" b="1" dirty="0">
                <a:solidFill>
                  <a:schemeClr val="tx2"/>
                </a:solidFill>
                <a:latin typeface="Times New Roman" pitchFamily="18" charset="0"/>
                <a:cs typeface="Times New Roman" pitchFamily="18" charset="0"/>
              </a:rPr>
              <a:t> invasifs,</a:t>
            </a:r>
            <a:r>
              <a:rPr lang="fr-FR" sz="2000" b="1" dirty="0">
                <a:latin typeface="Times New Roman" pitchFamily="18" charset="0"/>
                <a:cs typeface="Times New Roman" pitchFamily="18" charset="0"/>
              </a:rPr>
              <a:t> nécessitant une biopsie de la muqueuse gastrique au cours d'un examen </a:t>
            </a:r>
            <a:r>
              <a:rPr lang="fr-FR" sz="2000" b="1" dirty="0" err="1">
                <a:latin typeface="Times New Roman" pitchFamily="18" charset="0"/>
                <a:cs typeface="Times New Roman" pitchFamily="18" charset="0"/>
              </a:rPr>
              <a:t>fibroscopique</a:t>
            </a:r>
            <a:r>
              <a:rPr lang="fr-FR" sz="2000" b="1" dirty="0">
                <a:latin typeface="Times New Roman" pitchFamily="18" charset="0"/>
                <a:cs typeface="Times New Roman" pitchFamily="18" charset="0"/>
              </a:rPr>
              <a:t> : examen anatomopathologique, culture, détection de séquences d'ADN spécifique par PCR, recherche d'une activité </a:t>
            </a:r>
            <a:r>
              <a:rPr lang="fr-FR" sz="2000" b="1" dirty="0" err="1">
                <a:latin typeface="Times New Roman" pitchFamily="18" charset="0"/>
                <a:cs typeface="Times New Roman" pitchFamily="18" charset="0"/>
              </a:rPr>
              <a:t>uréasique</a:t>
            </a:r>
            <a:r>
              <a:rPr lang="fr-FR" sz="2000" b="1" dirty="0">
                <a:latin typeface="Times New Roman" pitchFamily="18" charset="0"/>
                <a:cs typeface="Times New Roman" pitchFamily="18" charset="0"/>
              </a:rPr>
              <a:t> ;</a:t>
            </a:r>
          </a:p>
          <a:p>
            <a:pPr marL="0" indent="0" algn="just">
              <a:lnSpc>
                <a:spcPct val="170000"/>
              </a:lnSpc>
              <a:buNone/>
            </a:pPr>
            <a:r>
              <a:rPr lang="fr-FR" sz="2000" b="1" dirty="0">
                <a:latin typeface="Times New Roman" pitchFamily="18" charset="0"/>
                <a:cs typeface="Times New Roman" pitchFamily="18" charset="0"/>
              </a:rPr>
              <a:t>■ </a:t>
            </a:r>
            <a:r>
              <a:rPr lang="fr-FR" sz="2000" b="1" dirty="0">
                <a:solidFill>
                  <a:schemeClr val="tx2"/>
                </a:solidFill>
                <a:latin typeface="Times New Roman" pitchFamily="18" charset="0"/>
                <a:cs typeface="Times New Roman" pitchFamily="18" charset="0"/>
              </a:rPr>
              <a:t>non invasifs :</a:t>
            </a:r>
            <a:r>
              <a:rPr lang="fr-FR" sz="2000" b="1" dirty="0">
                <a:latin typeface="Times New Roman" pitchFamily="18" charset="0"/>
                <a:cs typeface="Times New Roman" pitchFamily="18" charset="0"/>
              </a:rPr>
              <a:t> test respiratoire à l'urée marquée, détection d‘antigènes dans les selles, sérologie.</a:t>
            </a:r>
          </a:p>
          <a:p>
            <a:pPr marL="0" indent="0" algn="just">
              <a:lnSpc>
                <a:spcPct val="170000"/>
              </a:lnSpc>
              <a:buNone/>
            </a:pPr>
            <a:r>
              <a:rPr lang="fr-FR" sz="2000" b="1" dirty="0">
                <a:latin typeface="Times New Roman" pitchFamily="18" charset="0"/>
                <a:cs typeface="Times New Roman" pitchFamily="18" charset="0"/>
              </a:rPr>
              <a:t>Les performances de ces techniques sont diverses et nécessitent une stratégie diagnostique associant plusieurs d'entre elles pour obtenir une sensibilité optimale (Tableau 31.4).</a:t>
            </a:r>
          </a:p>
        </p:txBody>
      </p:sp>
    </p:spTree>
    <p:extLst>
      <p:ext uri="{BB962C8B-B14F-4D97-AF65-F5344CB8AC3E}">
        <p14:creationId xmlns:p14="http://schemas.microsoft.com/office/powerpoint/2010/main" val="3569080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a:bodyPr>
          <a:lstStyle/>
          <a:p>
            <a:pPr algn="just">
              <a:lnSpc>
                <a:spcPct val="150000"/>
              </a:lnSpc>
            </a:pPr>
            <a:r>
              <a:rPr lang="fr-FR" dirty="0">
                <a:latin typeface="Times New Roman" pitchFamily="18" charset="0"/>
                <a:cs typeface="Times New Roman" pitchFamily="18" charset="0"/>
              </a:rPr>
              <a:t> Certaines de ces techniques n'apportent que la notion de la présence ou non d'une infection à </a:t>
            </a:r>
            <a:r>
              <a:rPr lang="fr-FR" i="1" dirty="0">
                <a:latin typeface="Times New Roman" pitchFamily="18" charset="0"/>
                <a:cs typeface="Times New Roman" pitchFamily="18" charset="0"/>
              </a:rPr>
              <a:t>H. </a:t>
            </a:r>
            <a:r>
              <a:rPr lang="fr-FR" i="1" dirty="0" err="1">
                <a:latin typeface="Times New Roman" pitchFamily="18" charset="0"/>
                <a:cs typeface="Times New Roman" pitchFamily="18" charset="0"/>
              </a:rPr>
              <a:t>pylori</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(sérologie standard, antigènes dans les selles, test respiratoire, activité </a:t>
            </a:r>
            <a:r>
              <a:rPr lang="fr-FR" dirty="0" err="1">
                <a:latin typeface="Times New Roman" pitchFamily="18" charset="0"/>
                <a:cs typeface="Times New Roman" pitchFamily="18" charset="0"/>
              </a:rPr>
              <a:t>uréasique</a:t>
            </a:r>
            <a:r>
              <a:rPr lang="fr-FR" dirty="0">
                <a:latin typeface="Times New Roman" pitchFamily="18" charset="0"/>
                <a:cs typeface="Times New Roman" pitchFamily="18" charset="0"/>
              </a:rPr>
              <a:t> rapide). </a:t>
            </a:r>
          </a:p>
          <a:p>
            <a:pPr algn="just">
              <a:lnSpc>
                <a:spcPct val="150000"/>
              </a:lnSpc>
            </a:pPr>
            <a:r>
              <a:rPr lang="fr-FR" dirty="0">
                <a:latin typeface="Times New Roman" pitchFamily="18" charset="0"/>
                <a:cs typeface="Times New Roman" pitchFamily="18" charset="0"/>
              </a:rPr>
              <a:t>D'autres offrent la possibilité d'apprécier les conséquences de l'infection sur la muqueuse gastrique (anatomopathologie), d‘établir l'antibiogramme et le typage de la souche infectante (culture), de rechercher certains gènes de résistance (culture, PCR sur biopsie). </a:t>
            </a:r>
          </a:p>
          <a:p>
            <a:pPr algn="just">
              <a:lnSpc>
                <a:spcPct val="150000"/>
              </a:lnSpc>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873018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3528" y="2141984"/>
            <a:ext cx="8229600" cy="1143000"/>
          </a:xfrm>
        </p:spPr>
        <p:txBody>
          <a:bodyPr>
            <a:normAutofit/>
          </a:bodyPr>
          <a:lstStyle/>
          <a:p>
            <a:r>
              <a:rPr lang="fr-FR" b="1" dirty="0">
                <a:solidFill>
                  <a:schemeClr val="accent2">
                    <a:lumMod val="75000"/>
                  </a:schemeClr>
                </a:solidFill>
                <a:latin typeface="Times New Roman" pitchFamily="18" charset="0"/>
                <a:cs typeface="Times New Roman" pitchFamily="18" charset="0"/>
              </a:rPr>
              <a:t>Méthodes invasives</a:t>
            </a:r>
            <a:endParaRPr lang="fr-FR" dirty="0">
              <a:solidFill>
                <a:schemeClr val="accent2">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4617594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8243</TotalTime>
  <Words>2000</Words>
  <Application>Microsoft Office PowerPoint</Application>
  <PresentationFormat>Affichage à l'écran (4:3)</PresentationFormat>
  <Paragraphs>85</Paragraphs>
  <Slides>27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27</vt:i4>
      </vt:variant>
    </vt:vector>
  </HeadingPairs>
  <TitlesOfParts>
    <vt:vector size="32" baseType="lpstr">
      <vt:lpstr>Arial</vt:lpstr>
      <vt:lpstr>Calibri</vt:lpstr>
      <vt:lpstr>Times New Roman</vt:lpstr>
      <vt:lpstr>Wingdings</vt:lpstr>
      <vt:lpstr>Thème Office</vt:lpstr>
      <vt:lpstr>Helicobacter pylori</vt:lpstr>
      <vt:lpstr>Présentation PowerPoint</vt:lpstr>
      <vt:lpstr>Présentation PowerPoint</vt:lpstr>
      <vt:lpstr>Présentation PowerPoint</vt:lpstr>
      <vt:lpstr>Habitat et pouvoir pathogène</vt:lpstr>
      <vt:lpstr>Présentation PowerPoint</vt:lpstr>
      <vt:lpstr>Diagnostic direct</vt:lpstr>
      <vt:lpstr>Présentation PowerPoint</vt:lpstr>
      <vt:lpstr>Méthodes invasives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Méthodes non invasives</vt:lpstr>
      <vt:lpstr>Présentation PowerPoint</vt:lpstr>
      <vt:lpstr>Présentation PowerPoint</vt:lpstr>
      <vt:lpstr>Présentation PowerPoint</vt:lpstr>
      <vt:lpstr>Présentation PowerPoint</vt:lpstr>
      <vt:lpstr>Diagnostic indirect : sérodiagnostic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Helicobacter pylori</dc:title>
  <dc:creator>acer</dc:creator>
  <cp:lastModifiedBy>pc</cp:lastModifiedBy>
  <cp:revision>69</cp:revision>
  <dcterms:created xsi:type="dcterms:W3CDTF">2017-01-15T17:44:11Z</dcterms:created>
  <dcterms:modified xsi:type="dcterms:W3CDTF">2023-01-29T14:08:51Z</dcterms:modified>
</cp:coreProperties>
</file>