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46" r:id="rId2"/>
    <p:sldId id="343" r:id="rId3"/>
    <p:sldId id="257" r:id="rId4"/>
    <p:sldId id="261" r:id="rId5"/>
    <p:sldId id="260" r:id="rId6"/>
    <p:sldId id="262" r:id="rId7"/>
    <p:sldId id="340" r:id="rId8"/>
    <p:sldId id="277" r:id="rId9"/>
    <p:sldId id="341" r:id="rId10"/>
    <p:sldId id="280" r:id="rId11"/>
    <p:sldId id="281" r:id="rId12"/>
    <p:sldId id="283" r:id="rId13"/>
    <p:sldId id="292" r:id="rId14"/>
    <p:sldId id="267" r:id="rId15"/>
    <p:sldId id="268" r:id="rId16"/>
    <p:sldId id="269" r:id="rId17"/>
    <p:sldId id="270" r:id="rId18"/>
    <p:sldId id="348" r:id="rId19"/>
    <p:sldId id="271" r:id="rId20"/>
    <p:sldId id="285" r:id="rId2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3EBA-66AC-4375-B1D5-DC069E5C4BF0}" type="datetimeFigureOut">
              <a:rPr lang="fr-FR" smtClean="0"/>
              <a:pPr/>
              <a:t>31/01/2023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701B-527C-4E77-A06A-897022282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3EBA-66AC-4375-B1D5-DC069E5C4BF0}" type="datetimeFigureOut">
              <a:rPr lang="fr-FR" smtClean="0"/>
              <a:pPr/>
              <a:t>31/01/2023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701B-527C-4E77-A06A-897022282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3EBA-66AC-4375-B1D5-DC069E5C4BF0}" type="datetimeFigureOut">
              <a:rPr lang="fr-FR" smtClean="0"/>
              <a:pPr/>
              <a:t>31/01/2023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701B-527C-4E77-A06A-897022282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3EBA-66AC-4375-B1D5-DC069E5C4BF0}" type="datetimeFigureOut">
              <a:rPr lang="fr-FR" smtClean="0"/>
              <a:pPr/>
              <a:t>31/01/2023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701B-527C-4E77-A06A-897022282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3EBA-66AC-4375-B1D5-DC069E5C4BF0}" type="datetimeFigureOut">
              <a:rPr lang="fr-FR" smtClean="0"/>
              <a:pPr/>
              <a:t>31/01/2023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701B-527C-4E77-A06A-897022282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3EBA-66AC-4375-B1D5-DC069E5C4BF0}" type="datetimeFigureOut">
              <a:rPr lang="fr-FR" smtClean="0"/>
              <a:pPr/>
              <a:t>31/01/2023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701B-527C-4E77-A06A-897022282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3EBA-66AC-4375-B1D5-DC069E5C4BF0}" type="datetimeFigureOut">
              <a:rPr lang="fr-FR" smtClean="0"/>
              <a:pPr/>
              <a:t>31/01/2023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701B-527C-4E77-A06A-897022282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3EBA-66AC-4375-B1D5-DC069E5C4BF0}" type="datetimeFigureOut">
              <a:rPr lang="fr-FR" smtClean="0"/>
              <a:pPr/>
              <a:t>31/01/2023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701B-527C-4E77-A06A-897022282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3EBA-66AC-4375-B1D5-DC069E5C4BF0}" type="datetimeFigureOut">
              <a:rPr lang="fr-FR" smtClean="0"/>
              <a:pPr/>
              <a:t>31/01/2023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701B-527C-4E77-A06A-897022282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3EBA-66AC-4375-B1D5-DC069E5C4BF0}" type="datetimeFigureOut">
              <a:rPr lang="fr-FR" smtClean="0"/>
              <a:pPr/>
              <a:t>31/01/2023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701B-527C-4E77-A06A-897022282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3EBA-66AC-4375-B1D5-DC069E5C4BF0}" type="datetimeFigureOut">
              <a:rPr lang="fr-FR" smtClean="0"/>
              <a:pPr/>
              <a:t>31/01/2023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F7E701B-527C-4E77-A06A-897022282F8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7943EBA-66AC-4375-B1D5-DC069E5C4BF0}" type="datetimeFigureOut">
              <a:rPr lang="fr-FR" smtClean="0"/>
              <a:pPr/>
              <a:t>31/01/2023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F7E701B-527C-4E77-A06A-897022282F8D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27269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Informatique et Méthode de Traitement de l’Information</a:t>
            </a:r>
            <a:endParaRPr lang="fr-FR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14282" y="642918"/>
            <a:ext cx="892971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partement des Sciences Commerciales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Niveau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M1</a:t>
            </a:r>
            <a:r>
              <a:rPr lang="fr-FR" sz="2000" b="1" baseline="-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Finance et Commerce International 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Module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Informatique et M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thode de traitement de l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Information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Responsable du Module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Dr. K Touati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778098"/>
          </a:xfrm>
        </p:spPr>
        <p:txBody>
          <a:bodyPr>
            <a:normAutofit/>
          </a:bodyPr>
          <a:lstStyle/>
          <a:p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Afficher les statistiques descriptives d’un groupe de séries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544616"/>
          </a:xfrm>
        </p:spPr>
        <p:txBody>
          <a:bodyPr/>
          <a:lstStyle/>
          <a:p>
            <a:pPr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   Sur la fenêtre de groupe, cliquer sur le menu :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Menu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View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Descriptive Stats 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Common Sample</a:t>
            </a: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348880"/>
            <a:ext cx="7848872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548680"/>
          </a:xfrm>
        </p:spPr>
        <p:txBody>
          <a:bodyPr>
            <a:normAutofit fontScale="90000"/>
          </a:bodyPr>
          <a:lstStyle/>
          <a:p>
            <a:r>
              <a:rPr lang="fr-FR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700" b="1" dirty="0" smtClean="0">
                <a:latin typeface="Times New Roman" pitchFamily="18" charset="0"/>
                <a:cs typeface="Times New Roman" pitchFamily="18" charset="0"/>
              </a:rPr>
              <a:t>Description de la sortie de la table des statistiques descriptives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Mean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 : La valeur moyenne de chaque série du groupe.</a:t>
            </a:r>
          </a:p>
          <a:p>
            <a:pPr lvl="0"/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Median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: La valeur médiane de chaque série du groupe.</a:t>
            </a:r>
          </a:p>
          <a:p>
            <a:pPr lvl="0"/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Maximum 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: La valeur maximale de chaque série du groupe dans l’échantillon courant. </a:t>
            </a:r>
          </a:p>
          <a:p>
            <a:pPr lvl="0"/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Minimum 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: La valeur minimale de chaque série du groupe dans l’échantillon courant.</a:t>
            </a:r>
          </a:p>
          <a:p>
            <a:pPr lvl="0"/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Std.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Dev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(«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Standard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Deviation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 ») : L’écart-type de chaque série du groupe.</a:t>
            </a:r>
          </a:p>
          <a:p>
            <a:pPr lvl="0"/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Skewness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: La valeur de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Skewness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«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» (coefficient d’asymétrie de la distribution) </a:t>
            </a:r>
          </a:p>
          <a:p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Kurtosis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: La valeur de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Kurtosis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«  » (aplatissement / épaisseur des queues</a:t>
            </a:r>
          </a:p>
          <a:p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Jarque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Bera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: La valeur de la statistique de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Jarque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Bera</a:t>
            </a: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Probabilité 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: Probabilité critique (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p-value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) du test de nullité de l’hypothèse de normalité de la distribution de la série, au seuil  = 0,05 </a:t>
            </a:r>
          </a:p>
          <a:p>
            <a:pPr lvl="0"/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Sum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: La somme des valeurs de chaque série de groupe.</a:t>
            </a:r>
          </a:p>
          <a:p>
            <a:pPr lvl="0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Sum Sq. Dev.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(«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Sum Squared Deviation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») : </a:t>
            </a: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Observations 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: Le nombre d’observations de l’échantillon courant.</a:t>
            </a:r>
          </a:p>
          <a:p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0"/>
            <a:ext cx="8568952" cy="764704"/>
          </a:xfrm>
        </p:spPr>
        <p:txBody>
          <a:bodyPr>
            <a:noAutofit/>
          </a:bodyPr>
          <a:lstStyle/>
          <a:p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II- Estimation d’un modèle de régression par la méthode des MCO  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Espace réservé du contenu 3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900129" y="3120357"/>
            <a:ext cx="3343742" cy="2019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79512" y="980729"/>
            <a:ext cx="7776864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 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Pour estimer les paramètres d’un modèle de régression linéaire en utilisant la méthode des (MCO), il faut suivre les étapes suivantes : </a:t>
            </a:r>
          </a:p>
          <a:p>
            <a:r>
              <a:rPr lang="fr-FR" sz="2200" b="1" u="sng" dirty="0" smtClean="0">
                <a:latin typeface="Times New Roman" pitchFamily="18" charset="0"/>
                <a:cs typeface="Times New Roman" pitchFamily="18" charset="0"/>
              </a:rPr>
              <a:t>Étape 01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 : Sur la barre des Menus de la fenêtre </a:t>
            </a:r>
            <a:r>
              <a:rPr lang="fr-FR" sz="2200" dirty="0" err="1" smtClean="0">
                <a:latin typeface="Times New Roman" pitchFamily="18" charset="0"/>
                <a:cs typeface="Times New Roman" pitchFamily="18" charset="0"/>
              </a:rPr>
              <a:t>EViews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, Sélectionnez : </a:t>
            </a:r>
          </a:p>
          <a:p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Menu </a:t>
            </a:r>
            <a:r>
              <a:rPr lang="fr-FR" sz="2200" b="1" dirty="0" smtClean="0">
                <a:latin typeface="Times New Roman" pitchFamily="18" charset="0"/>
                <a:cs typeface="Times New Roman" pitchFamily="18" charset="0"/>
              </a:rPr>
              <a:t>Quick </a:t>
            </a:r>
            <a:r>
              <a:rPr lang="fr-FR" sz="2200" b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fr-FR" sz="2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sz="2200" b="1" dirty="0" err="1" smtClean="0">
                <a:latin typeface="Times New Roman" pitchFamily="18" charset="0"/>
                <a:cs typeface="Times New Roman" pitchFamily="18" charset="0"/>
              </a:rPr>
              <a:t>Estimate</a:t>
            </a:r>
            <a:r>
              <a:rPr lang="fr-FR" sz="2200" b="1" dirty="0" smtClean="0">
                <a:latin typeface="Times New Roman" pitchFamily="18" charset="0"/>
                <a:cs typeface="Times New Roman" pitchFamily="18" charset="0"/>
              </a:rPr>
              <a:t> Equation…</a:t>
            </a:r>
            <a:endParaRPr lang="fr-FR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dirty="0" smtClean="0"/>
          </a:p>
          <a:p>
            <a:endParaRPr lang="fr-FR" dirty="0"/>
          </a:p>
        </p:txBody>
      </p:sp>
      <p:pic>
        <p:nvPicPr>
          <p:cNvPr id="6" name="Imag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573016"/>
            <a:ext cx="3744416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857496"/>
            <a:ext cx="8280920" cy="3739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79512" y="0"/>
            <a:ext cx="896448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fr-FR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b="1" u="sng" dirty="0" smtClean="0">
                <a:latin typeface="Times New Roman" pitchFamily="18" charset="0"/>
                <a:cs typeface="Times New Roman" pitchFamily="18" charset="0"/>
              </a:rPr>
              <a:t>Étape </a:t>
            </a:r>
            <a:r>
              <a:rPr lang="fr-FR" b="1" u="sng" dirty="0" smtClean="0">
                <a:latin typeface="Times New Roman" pitchFamily="18" charset="0"/>
                <a:cs typeface="Times New Roman" pitchFamily="18" charset="0"/>
              </a:rPr>
              <a:t>02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 : Sur la boite de dialogue « 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Equation </a:t>
            </a:r>
            <a:r>
              <a:rPr lang="fr-FR" b="1" dirty="0" err="1" smtClean="0">
                <a:latin typeface="Times New Roman" pitchFamily="18" charset="0"/>
                <a:cs typeface="Times New Roman" pitchFamily="18" charset="0"/>
              </a:rPr>
              <a:t>Specification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», spécifiez :</a:t>
            </a:r>
          </a:p>
          <a:p>
            <a:pPr lvl="0">
              <a:buFontTx/>
              <a:buChar char="-"/>
            </a:pP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L’équation de modèle de régression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 : </a:t>
            </a:r>
          </a:p>
          <a:p>
            <a:pPr>
              <a:buFontTx/>
              <a:buChar char="-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Sur le champ « 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Equation </a:t>
            </a:r>
            <a:r>
              <a:rPr lang="fr-FR" b="1" dirty="0" err="1" smtClean="0">
                <a:latin typeface="Times New Roman" pitchFamily="18" charset="0"/>
                <a:cs typeface="Times New Roman" pitchFamily="18" charset="0"/>
              </a:rPr>
              <a:t>specification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 » rentrer dans l’ordre :</a:t>
            </a:r>
          </a:p>
          <a:p>
            <a:pPr>
              <a:buFontTx/>
              <a:buChar char="-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la variable à expliquer, la constante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et la ou les variable(s) explicative(s),  séparés par un espace. </a:t>
            </a:r>
          </a:p>
          <a:p>
            <a:pPr lvl="0">
              <a:buFontTx/>
              <a:buChar char="-"/>
            </a:pP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La méthode de régression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 : Sur le champ « </a:t>
            </a:r>
            <a:r>
              <a:rPr lang="fr-FR" b="1" dirty="0" err="1" smtClean="0">
                <a:latin typeface="Times New Roman" pitchFamily="18" charset="0"/>
                <a:cs typeface="Times New Roman" pitchFamily="18" charset="0"/>
              </a:rPr>
              <a:t>Method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 », spécifier la méthode de régression à utiliser pour l’estimation des paramètres de la régression. Dans notre cas, on utilise la méthode des Moindres Carrés Ordinaire (MCO)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  <a:sym typeface="Wingdings"/>
              </a:rPr>
              <a:t>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Ordinary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Least Squares (OLS)</a:t>
            </a:r>
          </a:p>
          <a:p>
            <a:pPr>
              <a:buFontTx/>
              <a:buChar char="-"/>
            </a:pP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764704"/>
            <a:ext cx="8820472" cy="5904656"/>
          </a:xfrm>
        </p:spPr>
        <p:txBody>
          <a:bodyPr>
            <a:normAutofit/>
          </a:bodyPr>
          <a:lstStyle/>
          <a:p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Une fois les trois paramètres de la boite de dialogue « </a:t>
            </a:r>
            <a:r>
              <a:rPr lang="fr-FR" sz="2200" b="1" dirty="0" smtClean="0">
                <a:latin typeface="Times New Roman" pitchFamily="18" charset="0"/>
                <a:cs typeface="Times New Roman" pitchFamily="18" charset="0"/>
              </a:rPr>
              <a:t>Equation </a:t>
            </a:r>
            <a:r>
              <a:rPr lang="fr-FR" sz="2200" b="1" dirty="0" err="1" smtClean="0">
                <a:latin typeface="Times New Roman" pitchFamily="18" charset="0"/>
                <a:cs typeface="Times New Roman" pitchFamily="18" charset="0"/>
              </a:rPr>
              <a:t>Specification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 » sont spécifiés, cliquer sur </a:t>
            </a:r>
            <a:r>
              <a:rPr lang="fr-FR" sz="2200" b="1" dirty="0" smtClean="0">
                <a:latin typeface="Times New Roman" pitchFamily="18" charset="0"/>
                <a:cs typeface="Times New Roman" pitchFamily="18" charset="0"/>
              </a:rPr>
              <a:t>OK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. Ainsi, une fenêtre « </a:t>
            </a:r>
            <a:r>
              <a:rPr lang="fr-FR" sz="2200" b="1" dirty="0" smtClean="0">
                <a:latin typeface="Times New Roman" pitchFamily="18" charset="0"/>
                <a:cs typeface="Times New Roman" pitchFamily="18" charset="0"/>
              </a:rPr>
              <a:t>Equation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 »  apparait à l’écran. Cette dernière contient les valeurs estimées pour les différents paramètres de modèle de régression étudié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348880"/>
            <a:ext cx="7704856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Description des résultats de la sortie de la régression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40768"/>
            <a:ext cx="8964488" cy="496855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dirty="0" smtClean="0"/>
              <a:t> 		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La première zone de la fenêtre « 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Equation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 » contient des informations générales sur la modèle de régression étudié :</a:t>
            </a:r>
          </a:p>
          <a:p>
            <a:pPr lvl="0"/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Ligne 01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 : Nom de la variable dépendant ou de la variable à expliquer. </a:t>
            </a:r>
          </a:p>
          <a:p>
            <a:pPr lvl="0"/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Ligne 02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 : Méthode de la régression utilisée.</a:t>
            </a:r>
          </a:p>
          <a:p>
            <a:pPr lvl="0"/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Ligne 03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 : Date et l’heure de l’exécution de la régression.</a:t>
            </a:r>
          </a:p>
          <a:p>
            <a:pPr lvl="0"/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Ligne 04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 : La taille de l’échantillon sur laquelle la régression est exécutée.</a:t>
            </a:r>
          </a:p>
          <a:p>
            <a:pPr lvl="0"/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Ligne 05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 : Nombre d’observation de l’échantillon sur laquelle la régression est exécutée.</a:t>
            </a:r>
          </a:p>
          <a:p>
            <a:pPr lvl="0"/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Ligne 06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 : Équation de modèle de régression étudié.</a:t>
            </a:r>
          </a:p>
          <a:p>
            <a:pPr>
              <a:buNone/>
            </a:pP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597352"/>
          </a:xfrm>
        </p:spPr>
        <p:txBody>
          <a:bodyPr>
            <a:normAutofit fontScale="92500"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La deuxième zone de la fenêtre « 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Equation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 » contient les différentes valeurs estimées pour les coefficients de modèle de régression étudié.</a:t>
            </a:r>
          </a:p>
          <a:p>
            <a:pPr lvl="0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Colonne 01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 : Noms des coefficients de modèle de régression étudié : C(1), C(2), …, C(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lvl="0"/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Colonne 02</a:t>
            </a:r>
            <a:r>
              <a:rPr lang="fr-F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(« 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Coefficients</a:t>
            </a:r>
            <a:r>
              <a:rPr lang="fr-F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») : Valeurs estimées pour les coefficients de modèle de régression étudié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Colonne 03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(« 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Std.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Error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» ou  « 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Standard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Error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 ») : Valeurs estimées pour les écart-types des coefficients estimés</a:t>
            </a:r>
          </a:p>
          <a:p>
            <a:pPr lvl="0"/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Colonne 04</a:t>
            </a:r>
            <a:r>
              <a:rPr lang="fr-F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(« 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t-</a:t>
            </a:r>
            <a:r>
              <a:rPr lang="fr-FR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Statistic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 ou  « 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Statistique de </a:t>
            </a:r>
            <a:r>
              <a:rPr lang="fr-FR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Student</a:t>
            </a:r>
            <a:r>
              <a:rPr lang="fr-F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») : Valeur du 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fr-F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Student</a:t>
            </a:r>
            <a:r>
              <a:rPr lang="fr-F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calculé  	</a:t>
            </a:r>
          </a:p>
          <a:p>
            <a:pPr lvl="0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Colonne 05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 (« 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Prob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») : Probabilité critique (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p-value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 du test de nullité des coefficients de modèle de régression étudié. Pour un risque de 5%, si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Prob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&lt; 0,05 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on rejette l’hypothèse {H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 : } et on accepte l’hypothèse {H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 : }.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     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troisième zone de la fenêtre de l’équation contient les valeurs calculées pour les différents calculs statistiques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fr-FR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R-</a:t>
            </a:r>
            <a:r>
              <a:rPr lang="fr-FR" sz="31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squared</a:t>
            </a:r>
            <a:r>
              <a:rPr lang="fr-FR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(« </a:t>
            </a:r>
            <a:r>
              <a:rPr lang="fr-FR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 au carré</a:t>
            </a:r>
            <a:r>
              <a:rPr lang="fr-FR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»):</a:t>
            </a:r>
            <a:r>
              <a:rPr lang="fr-FR" sz="3100" dirty="0" smtClean="0">
                <a:latin typeface="Times New Roman" pitchFamily="18" charset="0"/>
                <a:cs typeface="Times New Roman" pitchFamily="18" charset="0"/>
              </a:rPr>
              <a:t> Valeur calculée pour le coefficient de détermination (). </a:t>
            </a:r>
          </a:p>
          <a:p>
            <a:pPr lvl="0"/>
            <a:r>
              <a:rPr lang="fr-FR" sz="31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Ajusted</a:t>
            </a:r>
            <a:r>
              <a:rPr lang="fr-FR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R-</a:t>
            </a:r>
            <a:r>
              <a:rPr lang="fr-FR" sz="31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squared</a:t>
            </a:r>
            <a:r>
              <a:rPr lang="fr-FR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(« </a:t>
            </a:r>
            <a:r>
              <a:rPr lang="fr-FR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 au carré</a:t>
            </a:r>
            <a:r>
              <a:rPr lang="fr-FR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ajusté</a:t>
            </a:r>
            <a:r>
              <a:rPr lang="fr-FR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»):</a:t>
            </a:r>
            <a:r>
              <a:rPr lang="fr-FR" sz="3100" dirty="0" smtClean="0">
                <a:latin typeface="Times New Roman" pitchFamily="18" charset="0"/>
                <a:cs typeface="Times New Roman" pitchFamily="18" charset="0"/>
              </a:rPr>
              <a:t> Valeur calculée pour le coefficient de détermination ajusté (). </a:t>
            </a:r>
          </a:p>
          <a:p>
            <a:pPr lvl="0"/>
            <a:r>
              <a:rPr lang="fr-FR" sz="3100" b="1" dirty="0" smtClean="0">
                <a:latin typeface="Times New Roman" pitchFamily="18" charset="0"/>
                <a:cs typeface="Times New Roman" pitchFamily="18" charset="0"/>
              </a:rPr>
              <a:t>S. E. of </a:t>
            </a:r>
            <a:r>
              <a:rPr lang="fr-FR" sz="3100" b="1" dirty="0" err="1" smtClean="0">
                <a:latin typeface="Times New Roman" pitchFamily="18" charset="0"/>
                <a:cs typeface="Times New Roman" pitchFamily="18" charset="0"/>
              </a:rPr>
              <a:t>regression</a:t>
            </a:r>
            <a:r>
              <a:rPr lang="fr-FR" sz="3100" dirty="0" smtClean="0">
                <a:latin typeface="Times New Roman" pitchFamily="18" charset="0"/>
                <a:cs typeface="Times New Roman" pitchFamily="18" charset="0"/>
              </a:rPr>
              <a:t> (« </a:t>
            </a:r>
            <a:r>
              <a:rPr lang="fr-FR" sz="3100" b="1" dirty="0" smtClean="0">
                <a:latin typeface="Times New Roman" pitchFamily="18" charset="0"/>
                <a:cs typeface="Times New Roman" pitchFamily="18" charset="0"/>
              </a:rPr>
              <a:t>Standard </a:t>
            </a:r>
            <a:r>
              <a:rPr lang="fr-FR" sz="3100" b="1" dirty="0" err="1" smtClean="0">
                <a:latin typeface="Times New Roman" pitchFamily="18" charset="0"/>
                <a:cs typeface="Times New Roman" pitchFamily="18" charset="0"/>
              </a:rPr>
              <a:t>Error</a:t>
            </a:r>
            <a:r>
              <a:rPr lang="fr-FR" sz="3100" b="1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fr-FR" sz="3100" b="1" dirty="0" err="1" smtClean="0">
                <a:latin typeface="Times New Roman" pitchFamily="18" charset="0"/>
                <a:cs typeface="Times New Roman" pitchFamily="18" charset="0"/>
              </a:rPr>
              <a:t>regression</a:t>
            </a:r>
            <a:r>
              <a:rPr lang="fr-FR" sz="3100" dirty="0" smtClean="0">
                <a:latin typeface="Times New Roman" pitchFamily="18" charset="0"/>
                <a:cs typeface="Times New Roman" pitchFamily="18" charset="0"/>
              </a:rPr>
              <a:t> ») : Valeur estimée pour l’écart-type des résidus de la régression ().</a:t>
            </a:r>
          </a:p>
          <a:p>
            <a:pPr lvl="0"/>
            <a:r>
              <a:rPr lang="fr-FR" sz="3100" b="1" dirty="0" err="1" smtClean="0">
                <a:latin typeface="Times New Roman" pitchFamily="18" charset="0"/>
                <a:cs typeface="Times New Roman" pitchFamily="18" charset="0"/>
              </a:rPr>
              <a:t>Sum</a:t>
            </a:r>
            <a:r>
              <a:rPr lang="fr-FR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100" b="1" dirty="0" err="1" smtClean="0">
                <a:latin typeface="Times New Roman" pitchFamily="18" charset="0"/>
                <a:cs typeface="Times New Roman" pitchFamily="18" charset="0"/>
              </a:rPr>
              <a:t>squared</a:t>
            </a:r>
            <a:r>
              <a:rPr lang="fr-FR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100" b="1" dirty="0" err="1" smtClean="0">
                <a:latin typeface="Times New Roman" pitchFamily="18" charset="0"/>
                <a:cs typeface="Times New Roman" pitchFamily="18" charset="0"/>
              </a:rPr>
              <a:t>resid</a:t>
            </a:r>
            <a:r>
              <a:rPr lang="fr-FR" sz="3100" dirty="0" smtClean="0">
                <a:latin typeface="Times New Roman" pitchFamily="18" charset="0"/>
                <a:cs typeface="Times New Roman" pitchFamily="18" charset="0"/>
              </a:rPr>
              <a:t> (« </a:t>
            </a:r>
            <a:r>
              <a:rPr lang="fr-FR" sz="3100" b="1" dirty="0" smtClean="0">
                <a:latin typeface="Times New Roman" pitchFamily="18" charset="0"/>
                <a:cs typeface="Times New Roman" pitchFamily="18" charset="0"/>
              </a:rPr>
              <a:t>Somme des carrés des résidus</a:t>
            </a:r>
            <a:r>
              <a:rPr lang="fr-FR" sz="3100" dirty="0" smtClean="0">
                <a:latin typeface="Times New Roman" pitchFamily="18" charset="0"/>
                <a:cs typeface="Times New Roman" pitchFamily="18" charset="0"/>
              </a:rPr>
              <a:t> ») : Valeur calculée pour la Somme des Carrés des Résidus (SCR= ).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r>
              <a:rPr lang="fr-FR" sz="3100" b="1" dirty="0" smtClean="0">
                <a:latin typeface="Times New Roman" pitchFamily="18" charset="0"/>
                <a:cs typeface="Times New Roman" pitchFamily="18" charset="0"/>
              </a:rPr>
              <a:t>Log </a:t>
            </a:r>
            <a:r>
              <a:rPr lang="fr-FR" sz="3100" b="1" dirty="0" err="1" smtClean="0">
                <a:latin typeface="Times New Roman" pitchFamily="18" charset="0"/>
                <a:cs typeface="Times New Roman" pitchFamily="18" charset="0"/>
              </a:rPr>
              <a:t>likelihood</a:t>
            </a:r>
            <a:r>
              <a:rPr lang="fr-FR" sz="3100" dirty="0" smtClean="0">
                <a:latin typeface="Times New Roman" pitchFamily="18" charset="0"/>
                <a:cs typeface="Times New Roman" pitchFamily="18" charset="0"/>
              </a:rPr>
              <a:t> : Valeur calculée pour le Log-vraisemblance pour les paramètres estimés. </a:t>
            </a:r>
            <a:endParaRPr lang="fr-FR" sz="31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fr-FR" sz="3100" b="1" dirty="0" err="1" smtClean="0">
                <a:latin typeface="Times New Roman" pitchFamily="18" charset="0"/>
                <a:cs typeface="Times New Roman" pitchFamily="18" charset="0"/>
              </a:rPr>
              <a:t>Mean</a:t>
            </a:r>
            <a:r>
              <a:rPr lang="fr-FR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100" b="1" dirty="0" err="1" smtClean="0">
                <a:latin typeface="Times New Roman" pitchFamily="18" charset="0"/>
                <a:cs typeface="Times New Roman" pitchFamily="18" charset="0"/>
              </a:rPr>
              <a:t>dependent</a:t>
            </a:r>
            <a:r>
              <a:rPr lang="fr-FR" sz="3100" b="1" dirty="0" smtClean="0">
                <a:latin typeface="Times New Roman" pitchFamily="18" charset="0"/>
                <a:cs typeface="Times New Roman" pitchFamily="18" charset="0"/>
              </a:rPr>
              <a:t> var </a:t>
            </a:r>
            <a:r>
              <a:rPr lang="fr-FR" sz="3100" dirty="0" smtClean="0">
                <a:latin typeface="Times New Roman" pitchFamily="18" charset="0"/>
                <a:cs typeface="Times New Roman" pitchFamily="18" charset="0"/>
              </a:rPr>
              <a:t>: Moyenne de la variable dépendante.</a:t>
            </a:r>
          </a:p>
          <a:p>
            <a:pPr lvl="0"/>
            <a:r>
              <a:rPr lang="fr-FR" sz="3100" b="1" dirty="0" smtClean="0">
                <a:latin typeface="Times New Roman" pitchFamily="18" charset="0"/>
                <a:cs typeface="Times New Roman" pitchFamily="18" charset="0"/>
              </a:rPr>
              <a:t>S. D. </a:t>
            </a:r>
            <a:r>
              <a:rPr lang="fr-FR" sz="3100" b="1" dirty="0" err="1" smtClean="0">
                <a:latin typeface="Times New Roman" pitchFamily="18" charset="0"/>
                <a:cs typeface="Times New Roman" pitchFamily="18" charset="0"/>
              </a:rPr>
              <a:t>dependent</a:t>
            </a:r>
            <a:r>
              <a:rPr lang="fr-FR" sz="3100" b="1" dirty="0" smtClean="0">
                <a:latin typeface="Times New Roman" pitchFamily="18" charset="0"/>
                <a:cs typeface="Times New Roman" pitchFamily="18" charset="0"/>
              </a:rPr>
              <a:t> var </a:t>
            </a:r>
            <a:r>
              <a:rPr lang="fr-FR" sz="3100" dirty="0" smtClean="0">
                <a:latin typeface="Times New Roman" pitchFamily="18" charset="0"/>
                <a:cs typeface="Times New Roman" pitchFamily="18" charset="0"/>
              </a:rPr>
              <a:t>(« </a:t>
            </a:r>
            <a:r>
              <a:rPr lang="fr-FR" sz="3100" b="1" dirty="0" smtClean="0">
                <a:latin typeface="Times New Roman" pitchFamily="18" charset="0"/>
                <a:cs typeface="Times New Roman" pitchFamily="18" charset="0"/>
              </a:rPr>
              <a:t>Standard </a:t>
            </a:r>
            <a:r>
              <a:rPr lang="fr-FR" sz="3100" b="1" dirty="0" err="1" smtClean="0">
                <a:latin typeface="Times New Roman" pitchFamily="18" charset="0"/>
                <a:cs typeface="Times New Roman" pitchFamily="18" charset="0"/>
              </a:rPr>
              <a:t>Deviation</a:t>
            </a:r>
            <a:r>
              <a:rPr lang="fr-FR" sz="3100" b="1" dirty="0" smtClean="0">
                <a:latin typeface="Times New Roman" pitchFamily="18" charset="0"/>
                <a:cs typeface="Times New Roman" pitchFamily="18" charset="0"/>
              </a:rPr>
              <a:t> of the </a:t>
            </a:r>
            <a:r>
              <a:rPr lang="fr-FR" sz="3100" b="1" dirty="0" err="1" smtClean="0">
                <a:latin typeface="Times New Roman" pitchFamily="18" charset="0"/>
                <a:cs typeface="Times New Roman" pitchFamily="18" charset="0"/>
              </a:rPr>
              <a:t>dependent</a:t>
            </a:r>
            <a:r>
              <a:rPr lang="fr-FR" sz="3100" b="1" dirty="0" smtClean="0">
                <a:latin typeface="Times New Roman" pitchFamily="18" charset="0"/>
                <a:cs typeface="Times New Roman" pitchFamily="18" charset="0"/>
              </a:rPr>
              <a:t> var </a:t>
            </a:r>
            <a:r>
              <a:rPr lang="fr-FR" sz="3100" dirty="0" smtClean="0">
                <a:latin typeface="Times New Roman" pitchFamily="18" charset="0"/>
                <a:cs typeface="Times New Roman" pitchFamily="18" charset="0"/>
              </a:rPr>
              <a:t>») : Écart-type de la variable dépendante.</a:t>
            </a:r>
          </a:p>
          <a:p>
            <a:pPr lvl="0"/>
            <a:r>
              <a:rPr lang="en-US" sz="3100" b="1" dirty="0" err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Akaike</a:t>
            </a:r>
            <a:r>
              <a:rPr lang="en-US" sz="31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info criterion</a:t>
            </a:r>
            <a:r>
              <a:rPr lang="en-US" sz="31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 : </a:t>
            </a:r>
            <a:r>
              <a:rPr lang="en-US" sz="3100" dirty="0" err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Critère</a:t>
            </a:r>
            <a:r>
              <a:rPr lang="en-US" sz="31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d’Akaike</a:t>
            </a:r>
            <a:r>
              <a:rPr lang="en-US" sz="31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100" i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AIC</a:t>
            </a:r>
            <a:r>
              <a:rPr lang="en-US" sz="31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fr-FR" sz="3100" dirty="0" smtClean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fr-FR" sz="31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Schwarz </a:t>
            </a:r>
            <a:r>
              <a:rPr lang="fr-FR" sz="3100" b="1" dirty="0" err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criterion</a:t>
            </a:r>
            <a:r>
              <a:rPr lang="fr-FR" sz="31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 : Critère de Schwarz (</a:t>
            </a:r>
            <a:r>
              <a:rPr lang="fr-FR" sz="3100" i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BIC</a:t>
            </a:r>
            <a:r>
              <a:rPr lang="fr-FR" sz="31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ou </a:t>
            </a:r>
            <a:r>
              <a:rPr lang="fr-FR" sz="3100" i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SC</a:t>
            </a:r>
            <a:r>
              <a:rPr lang="fr-FR" sz="31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lvl="0"/>
            <a:r>
              <a:rPr lang="fr-FR" sz="31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Durbin</a:t>
            </a:r>
            <a:r>
              <a:rPr lang="fr-FR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-Watson stat</a:t>
            </a:r>
            <a:r>
              <a:rPr lang="fr-FR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: Statistique du </a:t>
            </a:r>
            <a:r>
              <a:rPr lang="fr-FR" sz="31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Durbin</a:t>
            </a:r>
            <a:r>
              <a:rPr lang="fr-FR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-Watson</a:t>
            </a:r>
            <a:r>
              <a:rPr lang="fr-FR" sz="31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4807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800" dirty="0" smtClean="0"/>
              <a:t>   </a:t>
            </a:r>
            <a:r>
              <a:rPr lang="fr-FR" sz="2000" b="1" dirty="0" smtClean="0"/>
              <a:t>Tester la normalité des erreurs (test de </a:t>
            </a:r>
            <a:r>
              <a:rPr lang="fr-FR" sz="2000" b="1" dirty="0" err="1" smtClean="0"/>
              <a:t>Jarque</a:t>
            </a:r>
            <a:r>
              <a:rPr lang="fr-FR" sz="2000" b="1" dirty="0" smtClean="0"/>
              <a:t> - </a:t>
            </a:r>
            <a:r>
              <a:rPr lang="fr-FR" sz="2000" b="1" dirty="0" err="1" smtClean="0"/>
              <a:t>Bera</a:t>
            </a:r>
            <a:r>
              <a:rPr lang="fr-FR" sz="2000" b="1" dirty="0" smtClean="0"/>
              <a:t>)  :</a:t>
            </a:r>
            <a:r>
              <a:rPr lang="fr-FR" sz="2000" dirty="0" smtClean="0"/>
              <a:t> </a:t>
            </a:r>
          </a:p>
          <a:p>
            <a:r>
              <a:rPr lang="fr-FR" sz="2000" dirty="0" smtClean="0"/>
              <a:t>« </a:t>
            </a:r>
            <a:r>
              <a:rPr lang="fr-FR" sz="2000" b="1" dirty="0" err="1" smtClean="0"/>
              <a:t>View</a:t>
            </a:r>
            <a:r>
              <a:rPr lang="fr-FR" sz="2000" b="1" dirty="0" smtClean="0"/>
              <a:t>  </a:t>
            </a:r>
            <a:r>
              <a:rPr lang="fr-FR" sz="2000" b="1" dirty="0" smtClean="0">
                <a:sym typeface="Wingdings"/>
              </a:rPr>
              <a:t></a:t>
            </a:r>
            <a:r>
              <a:rPr lang="fr-FR" sz="2000" b="1" dirty="0" smtClean="0"/>
              <a:t>  </a:t>
            </a:r>
            <a:r>
              <a:rPr lang="fr-FR" sz="2000" b="1" dirty="0" err="1" smtClean="0"/>
              <a:t>Residual</a:t>
            </a:r>
            <a:r>
              <a:rPr lang="fr-FR" sz="2000" b="1" dirty="0" smtClean="0"/>
              <a:t> Tests  </a:t>
            </a:r>
            <a:r>
              <a:rPr lang="fr-FR" sz="2000" b="1" dirty="0" smtClean="0">
                <a:sym typeface="Wingdings"/>
              </a:rPr>
              <a:t></a:t>
            </a:r>
            <a:r>
              <a:rPr lang="fr-FR" sz="2000" b="1" dirty="0" smtClean="0"/>
              <a:t>  </a:t>
            </a:r>
            <a:r>
              <a:rPr lang="fr-FR" sz="2000" b="1" dirty="0" err="1" smtClean="0"/>
              <a:t>Histogram</a:t>
            </a:r>
            <a:r>
              <a:rPr lang="fr-FR" sz="2000" b="1" dirty="0" smtClean="0"/>
              <a:t> – </a:t>
            </a:r>
            <a:r>
              <a:rPr lang="fr-FR" sz="2000" b="1" dirty="0" err="1" smtClean="0"/>
              <a:t>Normality</a:t>
            </a:r>
            <a:r>
              <a:rPr lang="fr-FR" sz="2000" b="1" dirty="0" smtClean="0"/>
              <a:t> Test</a:t>
            </a:r>
            <a:r>
              <a:rPr lang="fr-FR" sz="2000" dirty="0" smtClean="0"/>
              <a:t> »</a:t>
            </a:r>
          </a:p>
          <a:p>
            <a:endParaRPr lang="fr-FR" sz="2800" dirty="0" smtClean="0"/>
          </a:p>
          <a:p>
            <a:pPr>
              <a:buNone/>
            </a:pPr>
            <a:endParaRPr lang="fr-FR" sz="2400" dirty="0" smtClean="0"/>
          </a:p>
          <a:p>
            <a:endParaRPr lang="fr-FR" sz="2400" dirty="0" smtClean="0"/>
          </a:p>
          <a:p>
            <a:endParaRPr lang="fr-FR" sz="2400" dirty="0"/>
          </a:p>
        </p:txBody>
      </p:sp>
      <p:pic>
        <p:nvPicPr>
          <p:cNvPr id="6" name="Imag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96752"/>
            <a:ext cx="8136904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323528" y="5229200"/>
            <a:ext cx="842493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	La probabilité associée à la statistique de </a:t>
            </a:r>
            <a:r>
              <a:rPr lang="fr-FR" sz="2000" i="1" dirty="0" err="1" smtClean="0">
                <a:latin typeface="Times New Roman" pitchFamily="18" charset="0"/>
                <a:cs typeface="Times New Roman" pitchFamily="18" charset="0"/>
              </a:rPr>
              <a:t>Jarque</a:t>
            </a:r>
            <a:r>
              <a:rPr lang="fr-FR" sz="2000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fr-FR" sz="2000" i="1" dirty="0" err="1" smtClean="0">
                <a:latin typeface="Times New Roman" pitchFamily="18" charset="0"/>
                <a:cs typeface="Times New Roman" pitchFamily="18" charset="0"/>
              </a:rPr>
              <a:t>Bera</a:t>
            </a:r>
            <a:r>
              <a:rPr lang="fr-FR" sz="2000" i="1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0.13)  est 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supérieure à 0,05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. L'hypothèse de normalité des résidus est donc vérifiée. Nous pouvons donc conclure que les résidus de l'estimation du modèle sont stationnaires. La normalité de leur distribution est confirmée.</a:t>
            </a:r>
          </a:p>
          <a:p>
            <a:endParaRPr lang="fr-F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2786081"/>
          </a:xfrm>
        </p:spPr>
        <p:txBody>
          <a:bodyPr/>
          <a:lstStyle/>
          <a:p>
            <a:pPr algn="ctr">
              <a:buNone/>
            </a:pPr>
            <a:r>
              <a:rPr lang="fr-FR" b="1" dirty="0" smtClean="0"/>
              <a:t> </a:t>
            </a:r>
            <a:r>
              <a:rPr lang="fr-FR" sz="3600" b="1" dirty="0" smtClean="0"/>
              <a:t>Chapitre 1: Régression multiple sous </a:t>
            </a:r>
            <a:r>
              <a:rPr lang="fr-FR" sz="3600" b="1" dirty="0" err="1" smtClean="0"/>
              <a:t>Eviews</a:t>
            </a:r>
            <a:endParaRPr lang="fr-FR" sz="36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669360"/>
          </a:xfrm>
        </p:spPr>
        <p:txBody>
          <a:bodyPr>
            <a:normAutofit/>
          </a:bodyPr>
          <a:lstStyle/>
          <a:p>
            <a:pPr>
              <a:buNone/>
            </a:pPr>
            <a:endParaRPr lang="fr-F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Tester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l’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autocorrelation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des erreurs :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La génération des résidus après estimation permet d'observer sur le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correlogramme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s'il y a des termes qui sont extérieurs aux deux intervalles de confiance et de vérifier si la probabilité des Q-Stat est proche ou non de 1. </a:t>
            </a:r>
          </a:p>
          <a:p>
            <a:r>
              <a:rPr lang="fr-FR" sz="2800" dirty="0" smtClean="0"/>
              <a:t>«</a:t>
            </a:r>
            <a:r>
              <a:rPr lang="fr-FR" sz="2400" dirty="0" smtClean="0"/>
              <a:t> </a:t>
            </a:r>
            <a:r>
              <a:rPr lang="fr-FR" sz="2400" b="1" dirty="0" err="1" smtClean="0"/>
              <a:t>View</a:t>
            </a:r>
            <a:r>
              <a:rPr lang="fr-FR" sz="2400" b="1" dirty="0" smtClean="0"/>
              <a:t>  </a:t>
            </a:r>
            <a:r>
              <a:rPr lang="fr-FR" sz="2400" b="1" dirty="0" smtClean="0">
                <a:sym typeface="Wingdings"/>
              </a:rPr>
              <a:t></a:t>
            </a:r>
            <a:r>
              <a:rPr lang="fr-FR" sz="2400" b="1" dirty="0" smtClean="0"/>
              <a:t>  </a:t>
            </a:r>
            <a:r>
              <a:rPr lang="fr-FR" sz="2400" b="1" dirty="0" err="1" smtClean="0"/>
              <a:t>Residual</a:t>
            </a:r>
            <a:r>
              <a:rPr lang="fr-FR" sz="2400" b="1" dirty="0" smtClean="0"/>
              <a:t> Tests  </a:t>
            </a:r>
            <a:r>
              <a:rPr lang="fr-FR" sz="2400" b="1" dirty="0" smtClean="0">
                <a:sym typeface="Wingdings"/>
              </a:rPr>
              <a:t></a:t>
            </a:r>
            <a:r>
              <a:rPr lang="fr-FR" sz="2400" b="1" dirty="0" smtClean="0"/>
              <a:t>  </a:t>
            </a:r>
            <a:r>
              <a:rPr lang="fr-FR" sz="2400" b="1" dirty="0" err="1" smtClean="0"/>
              <a:t>Correlogram</a:t>
            </a:r>
            <a:r>
              <a:rPr lang="fr-FR" sz="2400" b="1" dirty="0" smtClean="0"/>
              <a:t> – Q-</a:t>
            </a:r>
            <a:r>
              <a:rPr lang="fr-FR" sz="2400" b="1" dirty="0" err="1" smtClean="0"/>
              <a:t>statistics</a:t>
            </a:r>
            <a:r>
              <a:rPr lang="fr-FR" sz="2400" dirty="0" smtClean="0"/>
              <a:t> »</a:t>
            </a:r>
          </a:p>
          <a:p>
            <a:endParaRPr lang="fr-FR" sz="2400" dirty="0" smtClean="0"/>
          </a:p>
          <a:p>
            <a:endParaRPr lang="fr-FR" sz="2400" dirty="0"/>
          </a:p>
        </p:txBody>
      </p:sp>
      <p:pic>
        <p:nvPicPr>
          <p:cNvPr id="5" name="Imag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643182"/>
            <a:ext cx="6624736" cy="301806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Rectangle 3"/>
          <p:cNvSpPr/>
          <p:nvPr/>
        </p:nvSpPr>
        <p:spPr>
          <a:xfrm>
            <a:off x="467544" y="5805264"/>
            <a:ext cx="80648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Après observation du </a:t>
            </a: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corrélogramme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des résidus nous constatons que les résidus se retrouvent </a:t>
            </a:r>
            <a:r>
              <a:rPr lang="fr-FR" sz="2000" b="1" dirty="0" smtClean="0"/>
              <a:t>à </a:t>
            </a:r>
            <a:r>
              <a:rPr lang="fr-FR" sz="2000" b="1" dirty="0" smtClean="0"/>
              <a:t>l’ </a:t>
            </a:r>
            <a:r>
              <a:rPr lang="fr-FR" sz="2000" b="1" dirty="0" smtClean="0"/>
              <a:t>extérieur de l'intervalle de confiance.</a:t>
            </a:r>
            <a:endParaRPr lang="fr-F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354162"/>
          </a:xfrm>
        </p:spPr>
        <p:txBody>
          <a:bodyPr>
            <a:normAutofit fontScale="90000"/>
          </a:bodyPr>
          <a:lstStyle/>
          <a:p>
            <a:r>
              <a:rPr lang="fr-FR" sz="3100" b="1" dirty="0" smtClean="0"/>
              <a:t>I- Introduction au logiciel « </a:t>
            </a:r>
            <a:r>
              <a:rPr lang="fr-FR" sz="3100" b="1" dirty="0" err="1" smtClean="0"/>
              <a:t>EViews</a:t>
            </a:r>
            <a:r>
              <a:rPr lang="fr-FR" sz="3100" b="1" dirty="0" smtClean="0"/>
              <a:t> » </a:t>
            </a:r>
            <a:br>
              <a:rPr lang="fr-FR" sz="3100" b="1" dirty="0" smtClean="0"/>
            </a:br>
            <a:r>
              <a:rPr lang="fr-FR" sz="3100" b="1" dirty="0" smtClean="0"/>
              <a:t>Pour lancer </a:t>
            </a:r>
            <a:r>
              <a:rPr lang="fr-FR" sz="3100" b="1" dirty="0" err="1" smtClean="0"/>
              <a:t>EViews</a:t>
            </a:r>
            <a:r>
              <a:rPr lang="fr-FR" sz="3100" b="1" dirty="0" smtClean="0"/>
              <a:t>, il faut cliquer sur l’application « </a:t>
            </a:r>
            <a:r>
              <a:rPr lang="fr-FR" sz="3100" b="1" dirty="0" err="1" smtClean="0"/>
              <a:t>EViews</a:t>
            </a:r>
            <a:r>
              <a:rPr lang="fr-FR" sz="3100" b="1" dirty="0" smtClean="0"/>
              <a:t> »</a:t>
            </a:r>
            <a:endParaRPr lang="fr-FR" sz="31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28800"/>
            <a:ext cx="8964488" cy="5229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idx="2"/>
          </p:nvPr>
        </p:nvSpPr>
        <p:spPr>
          <a:xfrm>
            <a:off x="251520" y="1124744"/>
            <a:ext cx="3816424" cy="5400600"/>
          </a:xfrm>
        </p:spPr>
        <p:txBody>
          <a:bodyPr>
            <a:normAutofit lnSpcReduction="10000"/>
          </a:bodyPr>
          <a:lstStyle/>
          <a:p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File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New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Workfile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Le fichier de travail est l'endroit central pour conserver et sauvegarder tout votre travail.</a:t>
            </a:r>
          </a:p>
          <a:p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Votre fichier de travail enregistre vos données, tableaux, équations, variables et graphiques dans un emplacement pratique.</a:t>
            </a:r>
          </a:p>
          <a:p>
            <a:endParaRPr lang="fr-FR" sz="2800" dirty="0"/>
          </a:p>
        </p:txBody>
      </p:sp>
      <p:pic>
        <p:nvPicPr>
          <p:cNvPr id="5" name="Espace réservé du contenu 4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1340768"/>
            <a:ext cx="4680520" cy="30243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2627784" y="0"/>
            <a:ext cx="44644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Pour créer un nouveau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Workfile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sz="2400" b="1" u="sng" dirty="0" smtClean="0">
                <a:latin typeface="Times New Roman" pitchFamily="18" charset="0"/>
                <a:cs typeface="Times New Roman" pitchFamily="18" charset="0"/>
              </a:rPr>
              <a:t>Etape 01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idx="2"/>
          </p:nvPr>
        </p:nvSpPr>
        <p:spPr>
          <a:xfrm>
            <a:off x="457200" y="836712"/>
            <a:ext cx="3682752" cy="5112568"/>
          </a:xfrm>
        </p:spPr>
        <p:txBody>
          <a:bodyPr>
            <a:normAutofit/>
          </a:bodyPr>
          <a:lstStyle/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Sur la boite de dialogue « 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Workfile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Range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 », spécifiez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la fréquence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qui correspond aux séries de données de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Workfile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à créer (c'est-à-dire, </a:t>
            </a:r>
            <a:r>
              <a:rPr lang="fr-FR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Frequency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). </a:t>
            </a:r>
            <a:endParaRPr lang="fr-FR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indiquez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la première et la dernière date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ou observation correspondant aux séries de données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Workfile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à créé (c'est-à-dire, </a:t>
            </a:r>
            <a:r>
              <a:rPr lang="fr-FR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Start date et End date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). Enfin, cliquer sur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OK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fr-FR" dirty="0"/>
          </a:p>
        </p:txBody>
      </p:sp>
      <p:pic>
        <p:nvPicPr>
          <p:cNvPr id="5" name="Espace réservé du contenu 4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764704"/>
            <a:ext cx="4464496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3419872" y="0"/>
            <a:ext cx="2376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u="sng" dirty="0" smtClean="0">
                <a:latin typeface="Times New Roman" pitchFamily="18" charset="0"/>
                <a:cs typeface="Times New Roman" pitchFamily="18" charset="0"/>
              </a:rPr>
              <a:t>Étape 02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 :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548680"/>
            <a:ext cx="3995936" cy="28083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836712"/>
            <a:ext cx="5868144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Sur la barre des Menus, cliquez sur 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Quick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Empty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Group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Cliquez sur la cellule 1 et appuyez sur la flèche «haut» du clavier.</a:t>
            </a:r>
            <a:br>
              <a:rPr lang="fr-FR" sz="2400" dirty="0" smtClean="0">
                <a:latin typeface="Times New Roman" pitchFamily="18" charset="0"/>
                <a:cs typeface="Times New Roman" pitchFamily="18" charset="0"/>
              </a:rPr>
            </a:b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Ouvrir Excel et copier les données</a:t>
            </a:r>
            <a:br>
              <a:rPr lang="fr-FR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Coller les données dans la cellule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EViews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573016"/>
            <a:ext cx="3203848" cy="328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395536" y="188640"/>
            <a:ext cx="45365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Importation des données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Pour créer une nouvelle série de données</a:t>
            </a:r>
            <a:endParaRPr lang="fr-F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268760"/>
            <a:ext cx="5580112" cy="5256584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fr-FR" dirty="0" smtClean="0"/>
          </a:p>
          <a:p>
            <a:r>
              <a:rPr lang="fr-FR" b="1" u="sng" dirty="0" smtClean="0">
                <a:latin typeface="Times New Roman" pitchFamily="18" charset="0"/>
                <a:cs typeface="Times New Roman" pitchFamily="18" charset="0"/>
              </a:rPr>
              <a:t>Étape 01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 : Sur la barre des menus de la fenêtre d’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EViews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 ou sur la barre des menus de la fenêtre de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Workfile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sélectionnez : </a:t>
            </a: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Menu </a:t>
            </a:r>
            <a:r>
              <a:rPr lang="fr-FR" b="1" dirty="0" err="1" smtClean="0">
                <a:latin typeface="Times New Roman" pitchFamily="18" charset="0"/>
                <a:cs typeface="Times New Roman" pitchFamily="18" charset="0"/>
              </a:rPr>
              <a:t>Objects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  New </a:t>
            </a:r>
            <a:r>
              <a:rPr lang="fr-FR" b="1" dirty="0" err="1" smtClean="0">
                <a:latin typeface="Times New Roman" pitchFamily="18" charset="0"/>
                <a:cs typeface="Times New Roman" pitchFamily="18" charset="0"/>
              </a:rPr>
              <a:t>objects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fr-FR" b="1" u="sng" dirty="0" smtClean="0">
                <a:latin typeface="Times New Roman" pitchFamily="18" charset="0"/>
                <a:cs typeface="Times New Roman" pitchFamily="18" charset="0"/>
              </a:rPr>
              <a:t>Étape 02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 : Sur la boite de dialogue « 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New Object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 », spécifié :</a:t>
            </a:r>
          </a:p>
          <a:p>
            <a:pPr lvl="0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Le type d’objet à créer (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Type of </a:t>
            </a:r>
            <a:r>
              <a:rPr lang="fr-FR" b="1" dirty="0" err="1" smtClean="0">
                <a:latin typeface="Times New Roman" pitchFamily="18" charset="0"/>
                <a:cs typeface="Times New Roman" pitchFamily="18" charset="0"/>
              </a:rPr>
              <a:t>object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). Pour cela, cliquer sur </a:t>
            </a:r>
            <a:r>
              <a:rPr lang="fr-FR" b="1" dirty="0" err="1" smtClean="0">
                <a:latin typeface="Times New Roman" pitchFamily="18" charset="0"/>
                <a:cs typeface="Times New Roman" pitchFamily="18" charset="0"/>
              </a:rPr>
              <a:t>Series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Donner un nom pour la nouvelle série créée (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Name of </a:t>
            </a:r>
            <a:r>
              <a:rPr lang="fr-FR" b="1" dirty="0" err="1" smtClean="0">
                <a:latin typeface="Times New Roman" pitchFamily="18" charset="0"/>
                <a:cs typeface="Times New Roman" pitchFamily="18" charset="0"/>
              </a:rPr>
              <a:t>object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).  Cliquer sur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OK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1628800"/>
            <a:ext cx="3419872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Génération d’une nouvelle série de données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836713"/>
            <a:ext cx="4896544" cy="4608512"/>
          </a:xfrm>
        </p:spPr>
        <p:txBody>
          <a:bodyPr>
            <a:normAutofit/>
          </a:bodyPr>
          <a:lstStyle/>
          <a:p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Quick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Generate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Series</a:t>
            </a:r>
            <a:endParaRPr lang="fr-FR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Sur la boite de dialogue « 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Generate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Series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by Equation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 », spécifier l’équation à utiliser pour générer la nouvelle série de données sous « 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Enter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equation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 ».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Spécifiez l'intervalle sur lequel la nouvelle série de données doit être générer sous "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Sample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« 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Enfin, cliquer sur OK de la boite de dialogue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2996952"/>
            <a:ext cx="4139952" cy="3861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864096"/>
          </a:xfrm>
        </p:spPr>
        <p:txBody>
          <a:bodyPr>
            <a:normAutofit/>
          </a:bodyPr>
          <a:lstStyle/>
          <a:p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Afficher le graphique d’une ou plusieurs séries de données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400" dirty="0" smtClean="0">
                <a:latin typeface="Times New Roman" pitchFamily="18" charset="0"/>
                <a:cs typeface="Times New Roman" pitchFamily="18" charset="0"/>
              </a:rPr>
            </a:b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lnSpcReduction="10000"/>
          </a:bodyPr>
          <a:lstStyle/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Sur la fenêtre de la série ou de groupe, cliquer sur le menu 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View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Graph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Type de Graphe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fr-FR" sz="2400" i="1" dirty="0" smtClean="0"/>
              <a:t>Line</a:t>
            </a:r>
            <a:r>
              <a:rPr lang="fr-FR" sz="2400" dirty="0" smtClean="0"/>
              <a:t>, </a:t>
            </a:r>
            <a:r>
              <a:rPr lang="fr-FR" sz="2400" i="1" dirty="0" smtClean="0"/>
              <a:t>Bar</a:t>
            </a:r>
            <a:r>
              <a:rPr lang="fr-FR" sz="2400" dirty="0" smtClean="0"/>
              <a:t>, </a:t>
            </a:r>
            <a:r>
              <a:rPr lang="fr-FR" sz="2400" i="1" dirty="0" smtClean="0"/>
              <a:t>Spike</a:t>
            </a:r>
            <a:r>
              <a:rPr lang="fr-FR" sz="2400" dirty="0" smtClean="0"/>
              <a:t>, </a:t>
            </a:r>
            <a:r>
              <a:rPr lang="fr-FR" sz="2400" i="1" dirty="0" err="1" smtClean="0"/>
              <a:t>Scatter</a:t>
            </a:r>
            <a:r>
              <a:rPr lang="fr-FR" sz="2400" i="1" dirty="0" smtClean="0"/>
              <a:t>..)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Menu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View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 Graph 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 Simple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Scatter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: Pour afficher le graphe de nuages de points.</a:t>
            </a:r>
          </a:p>
          <a:p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Menu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View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 Graph 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Scatter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Regression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: Pour afficher le graphe de nuages de points et la droite de régression</a:t>
            </a:r>
          </a:p>
          <a:p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Pour sauvegarder le graphe de nuages de points sur votre espace de travail ou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Workfile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, il suffit de cliquer sur le bouton « 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Freeze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 » et ensuite cliquer sur le bouton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Name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, ou bien sur le bouton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Objects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Name…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 ,de la fenêtre « 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graph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 » pour nommer le graphe crée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675</TotalTime>
  <Words>278</Words>
  <Application>Microsoft Office PowerPoint</Application>
  <PresentationFormat>Affichage à l'écran (4:3)</PresentationFormat>
  <Paragraphs>106</Paragraphs>
  <Slides>20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Débit</vt:lpstr>
      <vt:lpstr>Informatique et Méthode de Traitement de l’Information</vt:lpstr>
      <vt:lpstr>Diapositive 2</vt:lpstr>
      <vt:lpstr>I- Introduction au logiciel « EViews »  Pour lancer EViews, il faut cliquer sur l’application « EViews »</vt:lpstr>
      <vt:lpstr>Diapositive 4</vt:lpstr>
      <vt:lpstr>Diapositive 5</vt:lpstr>
      <vt:lpstr>Diapositive 6</vt:lpstr>
      <vt:lpstr>Pour créer une nouvelle série de données</vt:lpstr>
      <vt:lpstr>Génération d’une nouvelle série de données</vt:lpstr>
      <vt:lpstr>Afficher le graphique d’une ou plusieurs séries de données </vt:lpstr>
      <vt:lpstr>Afficher les statistiques descriptives d’un groupe de séries</vt:lpstr>
      <vt:lpstr>  Description de la sortie de la table des statistiques descriptives  </vt:lpstr>
      <vt:lpstr>II- Estimation d’un modèle de régression par la méthode des MCO  </vt:lpstr>
      <vt:lpstr>Diapositive 13</vt:lpstr>
      <vt:lpstr>Diapositive 14</vt:lpstr>
      <vt:lpstr>Description des résultats de la sortie de la régression</vt:lpstr>
      <vt:lpstr>Diapositive 16</vt:lpstr>
      <vt:lpstr>Diapositive 17</vt:lpstr>
      <vt:lpstr>Diapositive 18</vt:lpstr>
      <vt:lpstr>Diapositive 19</vt:lpstr>
      <vt:lpstr>Diapositive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compaq</dc:creator>
  <cp:lastModifiedBy>HoC</cp:lastModifiedBy>
  <cp:revision>87</cp:revision>
  <dcterms:created xsi:type="dcterms:W3CDTF">2019-02-17T14:42:26Z</dcterms:created>
  <dcterms:modified xsi:type="dcterms:W3CDTF">2023-01-31T13:31:46Z</dcterms:modified>
</cp:coreProperties>
</file>