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46" r:id="rId2"/>
    <p:sldId id="343" r:id="rId3"/>
    <p:sldId id="257" r:id="rId4"/>
    <p:sldId id="261" r:id="rId5"/>
    <p:sldId id="260" r:id="rId6"/>
    <p:sldId id="262" r:id="rId7"/>
    <p:sldId id="340" r:id="rId8"/>
    <p:sldId id="277" r:id="rId9"/>
    <p:sldId id="341" r:id="rId10"/>
    <p:sldId id="280" r:id="rId11"/>
    <p:sldId id="281" r:id="rId12"/>
    <p:sldId id="283" r:id="rId13"/>
    <p:sldId id="292" r:id="rId14"/>
    <p:sldId id="267" r:id="rId15"/>
    <p:sldId id="268" r:id="rId16"/>
    <p:sldId id="269" r:id="rId17"/>
    <p:sldId id="270" r:id="rId18"/>
    <p:sldId id="348" r:id="rId19"/>
    <p:sldId id="271" r:id="rId20"/>
    <p:sldId id="28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943EBA-66AC-4375-B1D5-DC069E5C4BF0}" type="datetimeFigureOut">
              <a:rPr lang="fr-FR" smtClean="0"/>
              <a:pPr/>
              <a:t>31/01/2023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Informatique et Méthode de Traitement de l’Information</a:t>
            </a:r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642918"/>
            <a:ext cx="89297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partement des Sciences Commerciales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Niveau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M1</a:t>
            </a:r>
            <a:r>
              <a:rPr lang="fr-FR" sz="2000" b="1" baseline="-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Finance et Commerce International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Module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Informatique et 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de traitement de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Responsable du Module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Dr. K Touati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778098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Afficher les statistiques descriptives d’un groupe de séries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/>
          <a:lstStyle/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Sur la fenêtre de groupe, cliquer sur le menu 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Menu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View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Descriptive Stats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Common Sample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48880"/>
            <a:ext cx="784887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48680"/>
          </a:xfrm>
        </p:spPr>
        <p:txBody>
          <a:bodyPr>
            <a:normAutofit fontScale="90000"/>
          </a:bodyPr>
          <a:lstStyle/>
          <a:p>
            <a:r>
              <a:rPr lang="fr-FR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 smtClean="0">
                <a:latin typeface="Times New Roman" pitchFamily="18" charset="0"/>
                <a:cs typeface="Times New Roman" pitchFamily="18" charset="0"/>
              </a:rPr>
              <a:t>Description de la sortie de la table des statistiques descriptives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 La valeur moyenne de chaque série du groupe.</a:t>
            </a:r>
          </a:p>
          <a:p>
            <a:pPr lvl="0"/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Median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médiane de chaque série du groupe.</a:t>
            </a: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Maximum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maximale de chaque série du groupe dans l’échantillon courant. </a:t>
            </a: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Minimum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minimale de chaque série du groupe dans l’échantillon courant.</a:t>
            </a: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Std.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Dev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(«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Deviation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») : L’écart-type de chaque série du groupe.</a:t>
            </a:r>
          </a:p>
          <a:p>
            <a:pPr lvl="0"/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Skewness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Skewness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«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» (coefficient d’asymétrie de la distribution) </a:t>
            </a:r>
          </a:p>
          <a:p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Kurtosis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Kurtosis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«  » (aplatissement / épaisseur des queues</a:t>
            </a:r>
          </a:p>
          <a:p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Jarque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Bera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valeur de la statistique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Jarque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Bera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Probabilité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Probabilité critique (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p-value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du test de nullité de l’hypothèse de normalité de la distribution de la série, au seuil  = 0,05 </a:t>
            </a:r>
          </a:p>
          <a:p>
            <a:pPr lvl="0"/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Sum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La somme des valeurs de chaque série de groupe.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Sum Sq. Dev.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(«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Sum Squared Deviation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») :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Observations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Le nombre d’observations de l’échantillon courant.</a:t>
            </a:r>
          </a:p>
          <a:p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764704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II- Estimation d’un modèle de régression par la méthode des MCO  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00129" y="3120357"/>
            <a:ext cx="3343742" cy="201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79512" y="980729"/>
            <a:ext cx="777686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 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Pour estimer les paramètres d’un modèle de régression linéaire en utilisant la méthode des (MCO), il faut suivre les étapes suivantes : </a:t>
            </a:r>
          </a:p>
          <a:p>
            <a:r>
              <a:rPr lang="fr-FR" sz="2200" b="1" u="sng" dirty="0" smtClean="0">
                <a:latin typeface="Times New Roman" pitchFamily="18" charset="0"/>
                <a:cs typeface="Times New Roman" pitchFamily="18" charset="0"/>
              </a:rPr>
              <a:t>Étape 01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: Sur la barre des Menus de la fenêtre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EViews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Sélectionnez : </a:t>
            </a:r>
          </a:p>
          <a:p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Menu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Quick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b="1" dirty="0" err="1" smtClean="0">
                <a:latin typeface="Times New Roman" pitchFamily="18" charset="0"/>
                <a:cs typeface="Times New Roman" pitchFamily="18" charset="0"/>
              </a:rPr>
              <a:t>Estimate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Equation…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573016"/>
            <a:ext cx="374441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857496"/>
            <a:ext cx="8280920" cy="373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79512" y="0"/>
            <a:ext cx="89644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fr-FR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Étape </a:t>
            </a: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Sur la boite de dialogue «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Equation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Specification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», spécifiez :</a:t>
            </a:r>
          </a:p>
          <a:p>
            <a:pPr lvl="0">
              <a:buFontTx/>
              <a:buChar char="-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L’équation de modèle de régression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</a:t>
            </a:r>
          </a:p>
          <a:p>
            <a:pPr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Sur le champ «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Equation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specification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 rentrer dans l’ordre :</a:t>
            </a:r>
          </a:p>
          <a:p>
            <a:pPr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variable à expliquer, la constante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la ou les variable(s) explicative(s),  séparés par un espace. </a:t>
            </a:r>
          </a:p>
          <a:p>
            <a:pPr lvl="0">
              <a:buFontTx/>
              <a:buChar char="-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méthode de régression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Sur le champ « 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», spécifier la méthode de régression à utiliser pour l’estimation des paramètres de la régression. Dans notre cas, on utilise la méthode des Moindres Carrés Ordinaire (MCO)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Wingdings"/>
              </a:rPr>
              <a:t>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Ordinary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Least Squares (OLS)</a:t>
            </a:r>
          </a:p>
          <a:p>
            <a:pPr>
              <a:buFontTx/>
              <a:buChar char="-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764704"/>
            <a:ext cx="8820472" cy="5904656"/>
          </a:xfrm>
        </p:spPr>
        <p:txBody>
          <a:bodyPr>
            <a:normAutofit/>
          </a:bodyPr>
          <a:lstStyle/>
          <a:p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Une fois les trois paramètres de la boite de dialogue « 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Equation </a:t>
            </a:r>
            <a:r>
              <a:rPr lang="fr-FR" sz="2200" b="1" dirty="0" err="1" smtClean="0">
                <a:latin typeface="Times New Roman" pitchFamily="18" charset="0"/>
                <a:cs typeface="Times New Roman" pitchFamily="18" charset="0"/>
              </a:rPr>
              <a:t>Specification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sont spécifiés, cliquer sur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OK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. Ainsi, une fenêtre « 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 apparait à l’écran. Cette dernière contient les valeurs estimées pour les différents paramètres de modèle de régression étudié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48880"/>
            <a:ext cx="770485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Description des résultats de la sortie de la régression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49685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 		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première zone de la fenêtre «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 contient des informations générales sur la modèle de régression étudié :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Nom de la variable dépendant ou de la variable à expliquer. 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Méthode de la régression utilisée.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03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Date et l’heure de l’exécution de la régression.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04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La taille de l’échantillon sur laquelle la régression est exécutée.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05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Nombre d’observation de l’échantillon sur laquelle la régression est exécutée.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Ligne 06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Équation de modèle de régression étudié.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92500"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deuxième zone de la fenêtre «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» contient les différentes valeurs estimées pour les coefficients de modèle de régression étudié.</a:t>
            </a:r>
          </a:p>
          <a:p>
            <a:pPr lvl="0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Colonne 01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Noms des coefficients de modèle de régression étudié : C(1), C(2), …, C(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lvl="0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Colonne 02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(« 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Coefficients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») : Valeurs estimées pour les coefficients de modèle de régression étudié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Colonne 03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(«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Std.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» ou  «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Standard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») : Valeurs estimées pour les écart-types des coefficients estimés</a:t>
            </a:r>
          </a:p>
          <a:p>
            <a:pPr lvl="0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Colonne 04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(« 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t-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Statistic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ou  « 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Statistique de 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») : Valeur du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calculé  	</a:t>
            </a:r>
          </a:p>
          <a:p>
            <a:pPr lvl="0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Colonne 05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(« 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Prob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») : Probabilité critique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p-value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du test de nullité des coefficients de modèle de régression étudié. Pour un risque de 5%, si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Prob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&lt; 0,05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on rejette l’hypothèse {H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} et on accepte l’hypothèse {H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}.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troisième zone de la fenêtre de l’équation contient les valeurs calculées pour les différents calculs statistiques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R-</a:t>
            </a:r>
            <a:r>
              <a:rPr lang="fr-FR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squared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(« 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au carré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»):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 Valeur calculée pour le coefficient de détermination (). </a:t>
            </a:r>
          </a:p>
          <a:p>
            <a:pPr lvl="0"/>
            <a:r>
              <a:rPr lang="fr-FR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Ajusted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R-</a:t>
            </a:r>
            <a:r>
              <a:rPr lang="fr-FR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squared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(« 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 au carré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ajusté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»):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 Valeur calculée pour le coefficient de détermination ajusté (). </a:t>
            </a:r>
          </a:p>
          <a:p>
            <a:pPr lvl="0"/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S. E. of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regression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 (« 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Standard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regression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 ») : Valeur estimée pour l’écart-type des résidus de la régression ().</a:t>
            </a:r>
          </a:p>
          <a:p>
            <a:pPr lvl="0"/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Sum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squared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resid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 (« 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Somme des carrés des résidus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 ») : Valeur calculée pour la Somme des Carrés des Résidus (SCR= ).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Log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likelihood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 : Valeur calculée pour le Log-vraisemblance pour les paramètres estimés. </a:t>
            </a:r>
            <a:endParaRPr lang="fr-FR" sz="31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var 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: Moyenne de la variable dépendante.</a:t>
            </a:r>
          </a:p>
          <a:p>
            <a:pPr lvl="0"/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S. D.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var 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(« 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Standard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Deviation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fr-FR" sz="3100" b="1" dirty="0" err="1" smtClean="0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 var 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») : Écart-type de la variable dépendante.</a:t>
            </a:r>
          </a:p>
          <a:p>
            <a:pPr lvl="0"/>
            <a:r>
              <a:rPr lang="en-US" sz="31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Akaike</a:t>
            </a:r>
            <a:r>
              <a:rPr lang="en-US" sz="31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info criterion</a:t>
            </a:r>
            <a:r>
              <a:rPr lang="en-US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en-US" sz="31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Critère</a:t>
            </a:r>
            <a:r>
              <a:rPr lang="en-US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d’Akaike</a:t>
            </a:r>
            <a:r>
              <a:rPr lang="en-US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1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AIC</a:t>
            </a:r>
            <a:r>
              <a:rPr lang="en-US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fr-FR" sz="31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31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Schwarz </a:t>
            </a:r>
            <a:r>
              <a:rPr lang="fr-FR" sz="31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criterion</a:t>
            </a:r>
            <a:r>
              <a:rPr lang="fr-FR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: Critère de Schwarz (</a:t>
            </a:r>
            <a:r>
              <a:rPr lang="fr-FR" sz="31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BIC</a:t>
            </a:r>
            <a:r>
              <a:rPr lang="fr-FR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31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SC</a:t>
            </a:r>
            <a:r>
              <a:rPr lang="fr-FR" sz="31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fr-FR" sz="3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Durbin</a:t>
            </a:r>
            <a:r>
              <a:rPr lang="fr-FR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-Watson stat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: Statistique du </a:t>
            </a:r>
            <a:r>
              <a:rPr lang="fr-FR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Durbin</a:t>
            </a:r>
            <a:r>
              <a:rPr lang="fr-FR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-Watson</a:t>
            </a:r>
            <a:r>
              <a:rPr lang="fr-FR" sz="31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/>
              <a:t>   </a:t>
            </a:r>
            <a:r>
              <a:rPr lang="fr-FR" sz="2000" b="1" dirty="0" smtClean="0"/>
              <a:t>Tester la normalité des erreurs (test de </a:t>
            </a:r>
            <a:r>
              <a:rPr lang="fr-FR" sz="2000" b="1" dirty="0" err="1" smtClean="0"/>
              <a:t>Jarque</a:t>
            </a:r>
            <a:r>
              <a:rPr lang="fr-FR" sz="2000" b="1" dirty="0" smtClean="0"/>
              <a:t> - </a:t>
            </a:r>
            <a:r>
              <a:rPr lang="fr-FR" sz="2000" b="1" dirty="0" err="1" smtClean="0"/>
              <a:t>Bera</a:t>
            </a:r>
            <a:r>
              <a:rPr lang="fr-FR" sz="2000" b="1" dirty="0" smtClean="0"/>
              <a:t>)  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« </a:t>
            </a:r>
            <a:r>
              <a:rPr lang="fr-FR" sz="2000" b="1" dirty="0" err="1" smtClean="0"/>
              <a:t>View</a:t>
            </a:r>
            <a:r>
              <a:rPr lang="fr-FR" sz="2000" b="1" dirty="0" smtClean="0"/>
              <a:t>  </a:t>
            </a:r>
            <a:r>
              <a:rPr lang="fr-FR" sz="2000" b="1" dirty="0" smtClean="0">
                <a:sym typeface="Wingdings"/>
              </a:rPr>
              <a:t></a:t>
            </a:r>
            <a:r>
              <a:rPr lang="fr-FR" sz="2000" b="1" dirty="0" smtClean="0"/>
              <a:t>  </a:t>
            </a:r>
            <a:r>
              <a:rPr lang="fr-FR" sz="2000" b="1" dirty="0" err="1" smtClean="0"/>
              <a:t>Residual</a:t>
            </a:r>
            <a:r>
              <a:rPr lang="fr-FR" sz="2000" b="1" dirty="0" smtClean="0"/>
              <a:t> Tests  </a:t>
            </a:r>
            <a:r>
              <a:rPr lang="fr-FR" sz="2000" b="1" dirty="0" smtClean="0">
                <a:sym typeface="Wingdings"/>
              </a:rPr>
              <a:t></a:t>
            </a:r>
            <a:r>
              <a:rPr lang="fr-FR" sz="2000" b="1" dirty="0" smtClean="0"/>
              <a:t>  </a:t>
            </a:r>
            <a:r>
              <a:rPr lang="fr-FR" sz="2000" b="1" dirty="0" err="1" smtClean="0"/>
              <a:t>Histogram</a:t>
            </a:r>
            <a:r>
              <a:rPr lang="fr-FR" sz="2000" b="1" dirty="0" smtClean="0"/>
              <a:t> – </a:t>
            </a:r>
            <a:r>
              <a:rPr lang="fr-FR" sz="2000" b="1" dirty="0" err="1" smtClean="0"/>
              <a:t>Normality</a:t>
            </a:r>
            <a:r>
              <a:rPr lang="fr-FR" sz="2000" b="1" dirty="0" smtClean="0"/>
              <a:t> Test</a:t>
            </a:r>
            <a:r>
              <a:rPr lang="fr-FR" sz="2000" dirty="0" smtClean="0"/>
              <a:t> »</a:t>
            </a:r>
          </a:p>
          <a:p>
            <a:endParaRPr lang="fr-FR" sz="2800" dirty="0" smtClean="0"/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813690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23528" y="5229200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La probabilité associée à la statistique de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Jarque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Bera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0.13)  est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supérieure à 0,05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 L'hypothèse de normalité des résidus est donc vérifiée. Nous pouvons donc conclure que les résidus de l'estimation du modèle sont stationnaires. La normalité de leur distribution est confirmée.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2786081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 </a:t>
            </a:r>
            <a:r>
              <a:rPr lang="fr-FR" sz="3600" b="1" dirty="0" smtClean="0"/>
              <a:t>Chapitre 1: Régression multiple sous </a:t>
            </a:r>
            <a:r>
              <a:rPr lang="fr-FR" sz="3600" b="1" dirty="0" err="1" smtClean="0"/>
              <a:t>Eviews</a:t>
            </a:r>
            <a:endParaRPr lang="fr-FR" sz="3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Tester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autocorrelation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des erreurs 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génération des résidus après estimation permet d'observer sur le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correlogramme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s'il y a des termes qui sont extérieurs aux deux intervalles de confiance et de vérifier si la probabilité des Q-Stat est proche ou non de 1. </a:t>
            </a:r>
          </a:p>
          <a:p>
            <a:r>
              <a:rPr lang="fr-FR" sz="2800" dirty="0" smtClean="0"/>
              <a:t>«</a:t>
            </a:r>
            <a:r>
              <a:rPr lang="fr-FR" sz="2400" dirty="0" smtClean="0"/>
              <a:t> </a:t>
            </a:r>
            <a:r>
              <a:rPr lang="fr-FR" sz="2400" b="1" dirty="0" err="1" smtClean="0"/>
              <a:t>View</a:t>
            </a:r>
            <a:r>
              <a:rPr lang="fr-FR" sz="2400" b="1" dirty="0" smtClean="0"/>
              <a:t>  </a:t>
            </a:r>
            <a:r>
              <a:rPr lang="fr-FR" sz="2400" b="1" dirty="0" smtClean="0">
                <a:sym typeface="Wingdings"/>
              </a:rPr>
              <a:t></a:t>
            </a:r>
            <a:r>
              <a:rPr lang="fr-FR" sz="2400" b="1" dirty="0" smtClean="0"/>
              <a:t>  </a:t>
            </a:r>
            <a:r>
              <a:rPr lang="fr-FR" sz="2400" b="1" dirty="0" err="1" smtClean="0"/>
              <a:t>Residual</a:t>
            </a:r>
            <a:r>
              <a:rPr lang="fr-FR" sz="2400" b="1" dirty="0" smtClean="0"/>
              <a:t> Tests  </a:t>
            </a:r>
            <a:r>
              <a:rPr lang="fr-FR" sz="2400" b="1" dirty="0" smtClean="0">
                <a:sym typeface="Wingdings"/>
              </a:rPr>
              <a:t></a:t>
            </a:r>
            <a:r>
              <a:rPr lang="fr-FR" sz="2400" b="1" dirty="0" smtClean="0"/>
              <a:t>  </a:t>
            </a:r>
            <a:r>
              <a:rPr lang="fr-FR" sz="2400" b="1" dirty="0" err="1" smtClean="0"/>
              <a:t>Correlogram</a:t>
            </a:r>
            <a:r>
              <a:rPr lang="fr-FR" sz="2400" b="1" dirty="0" smtClean="0"/>
              <a:t> – Q-</a:t>
            </a:r>
            <a:r>
              <a:rPr lang="fr-FR" sz="2400" b="1" dirty="0" err="1" smtClean="0"/>
              <a:t>statistics</a:t>
            </a:r>
            <a:r>
              <a:rPr lang="fr-FR" sz="2400" dirty="0" smtClean="0"/>
              <a:t> »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43182"/>
            <a:ext cx="6624736" cy="3018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467544" y="580526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Après observation du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corrélogramme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des résidus nous constatons que les résidus se retrouvent </a:t>
            </a:r>
            <a:r>
              <a:rPr lang="fr-FR" sz="2000" b="1" dirty="0" smtClean="0"/>
              <a:t>à </a:t>
            </a:r>
            <a:r>
              <a:rPr lang="fr-FR" sz="2000" b="1" dirty="0" smtClean="0"/>
              <a:t>l’ </a:t>
            </a:r>
            <a:r>
              <a:rPr lang="fr-FR" sz="2000" b="1" dirty="0" smtClean="0"/>
              <a:t>extérieur de l'intervalle de confiance.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354162"/>
          </a:xfrm>
        </p:spPr>
        <p:txBody>
          <a:bodyPr>
            <a:normAutofit fontScale="90000"/>
          </a:bodyPr>
          <a:lstStyle/>
          <a:p>
            <a:r>
              <a:rPr lang="fr-FR" sz="3100" b="1" dirty="0" smtClean="0"/>
              <a:t>I- Introduction au logiciel « </a:t>
            </a:r>
            <a:r>
              <a:rPr lang="fr-FR" sz="3100" b="1" dirty="0" err="1" smtClean="0"/>
              <a:t>EViews</a:t>
            </a:r>
            <a:r>
              <a:rPr lang="fr-FR" sz="3100" b="1" dirty="0" smtClean="0"/>
              <a:t> » </a:t>
            </a:r>
            <a:br>
              <a:rPr lang="fr-FR" sz="3100" b="1" dirty="0" smtClean="0"/>
            </a:br>
            <a:r>
              <a:rPr lang="fr-FR" sz="3100" b="1" dirty="0" smtClean="0"/>
              <a:t>Pour lancer </a:t>
            </a:r>
            <a:r>
              <a:rPr lang="fr-FR" sz="3100" b="1" dirty="0" err="1" smtClean="0"/>
              <a:t>EViews</a:t>
            </a:r>
            <a:r>
              <a:rPr lang="fr-FR" sz="3100" b="1" dirty="0" smtClean="0"/>
              <a:t>, il faut cliquer sur l’application « </a:t>
            </a:r>
            <a:r>
              <a:rPr lang="fr-FR" sz="3100" b="1" dirty="0" err="1" smtClean="0"/>
              <a:t>EViews</a:t>
            </a:r>
            <a:r>
              <a:rPr lang="fr-FR" sz="3100" b="1" dirty="0" smtClean="0"/>
              <a:t> »</a:t>
            </a:r>
            <a:endParaRPr lang="fr-FR" sz="31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8964488" cy="52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2"/>
          </p:nvPr>
        </p:nvSpPr>
        <p:spPr>
          <a:xfrm>
            <a:off x="251520" y="1124744"/>
            <a:ext cx="3816424" cy="5400600"/>
          </a:xfrm>
        </p:spPr>
        <p:txBody>
          <a:bodyPr>
            <a:normAutofit lnSpcReduction="10000"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New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 fichier de travail est l'endroit central pour conserver et sauvegarder tout votre travail.</a:t>
            </a:r>
          </a:p>
          <a:p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Votre fichier de travail enregistre vos données, tableaux, équations, variables et graphiques dans un emplacement pratique.</a:t>
            </a:r>
          </a:p>
          <a:p>
            <a:endParaRPr lang="fr-FR" sz="2800" dirty="0"/>
          </a:p>
        </p:txBody>
      </p:sp>
      <p:pic>
        <p:nvPicPr>
          <p:cNvPr id="5" name="Espace réservé du contenu 4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340768"/>
            <a:ext cx="4680520" cy="30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2627784" y="0"/>
            <a:ext cx="4464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Pour créer un nouveau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b="1" u="sng" dirty="0" smtClean="0">
                <a:latin typeface="Times New Roman" pitchFamily="18" charset="0"/>
                <a:cs typeface="Times New Roman" pitchFamily="18" charset="0"/>
              </a:rPr>
              <a:t>Etape 01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2"/>
          </p:nvPr>
        </p:nvSpPr>
        <p:spPr>
          <a:xfrm>
            <a:off x="457200" y="836712"/>
            <a:ext cx="3682752" cy="5112568"/>
          </a:xfrm>
        </p:spPr>
        <p:txBody>
          <a:bodyPr>
            <a:norm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 la boite de dialogue « 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Range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», spécifiez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fréquence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qui correspond aux séries de données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à créer (c'est-à-dire, </a:t>
            </a:r>
            <a:r>
              <a:rPr lang="fr-F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Frequency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indiquez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première et la dernière date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ou observation correspondant aux séries de données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à créé (c'est-à-dire,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 date et End date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 Enfin, cliquer sur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OK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  <p:pic>
        <p:nvPicPr>
          <p:cNvPr id="5" name="Espace réservé du contenu 4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764704"/>
            <a:ext cx="446449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419872" y="0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latin typeface="Times New Roman" pitchFamily="18" charset="0"/>
                <a:cs typeface="Times New Roman" pitchFamily="18" charset="0"/>
              </a:rPr>
              <a:t>Étape 02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48680"/>
            <a:ext cx="3995936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836712"/>
            <a:ext cx="586814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 la barre des Menus, cliquez sur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Quick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Empty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Group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Cliquez sur la cellule 1 et appuyez sur la flèche «haut» du clavier.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Ouvrir Excel et copier les données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Coller les données dans la cellule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EViews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3203848" cy="328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5536" y="188640"/>
            <a:ext cx="45365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Importation des données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Pour créer une nouvelle série de données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8760"/>
            <a:ext cx="5580112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Étape 01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Sur la barre des menus de la fenêtre d’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EViews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ou sur la barre des menus de la fenêtre de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sélectionnez :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Menu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Objects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New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objects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Étape 02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Sur la boite de dialogue «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New Object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», spécifié :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type d’objet à créer (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Type of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object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). Pour cela, cliquer sur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Series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Donner un nom pour la nouvelle série créée (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Name of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object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).  Cliquer sur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OK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628800"/>
            <a:ext cx="341987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Génération d’une nouvelle série de données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36713"/>
            <a:ext cx="4896544" cy="4608512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Quick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Generate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Series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 la boite de dialogue « 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Generate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Series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by Equation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», spécifier l’équation à utiliser pour générer la nouvelle série de données sous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Enter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Spécifiez l'intervalle sur lequel la nouvelle série de données doit être générer sous "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«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Enfin, cliquer sur OK de la boite de dialogue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996952"/>
            <a:ext cx="4139952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Afficher le graphique d’une ou plusieurs séries de données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 la fenêtre de la série ou de groupe, cliquer sur le menu 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Graph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Type de Graphe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fr-FR" sz="2400" i="1" dirty="0" smtClean="0"/>
              <a:t>Line</a:t>
            </a:r>
            <a:r>
              <a:rPr lang="fr-FR" sz="2400" dirty="0" smtClean="0"/>
              <a:t>, </a:t>
            </a:r>
            <a:r>
              <a:rPr lang="fr-FR" sz="2400" i="1" dirty="0" smtClean="0"/>
              <a:t>Bar</a:t>
            </a:r>
            <a:r>
              <a:rPr lang="fr-FR" sz="2400" dirty="0" smtClean="0"/>
              <a:t>, </a:t>
            </a:r>
            <a:r>
              <a:rPr lang="fr-FR" sz="2400" i="1" dirty="0" smtClean="0"/>
              <a:t>Spike</a:t>
            </a:r>
            <a:r>
              <a:rPr lang="fr-FR" sz="2400" dirty="0" smtClean="0"/>
              <a:t>, </a:t>
            </a:r>
            <a:r>
              <a:rPr lang="fr-FR" sz="2400" i="1" dirty="0" err="1" smtClean="0"/>
              <a:t>Scatter</a:t>
            </a:r>
            <a:r>
              <a:rPr lang="fr-FR" sz="2400" i="1" dirty="0" smtClean="0"/>
              <a:t>..)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Menu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Graph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Simple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Scatter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Pour afficher le graphe de nuages de points.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Menu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Graph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Scatter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Regression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Pour afficher le graphe de nuages de points et la droite de régression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sauvegarder le graphe de nuages de points sur votre espace de travail ou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Workfile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il suffit de cliquer sur le bouton « 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Freeze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et ensuite cliquer sur le bouton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ou bien sur le bouton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Objects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Name…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,de la fenêtre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pour nommer le graphe crée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675</TotalTime>
  <Words>278</Words>
  <Application>Microsoft Office PowerPoint</Application>
  <PresentationFormat>Affichage à l'écran (4:3)</PresentationFormat>
  <Paragraphs>106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Débit</vt:lpstr>
      <vt:lpstr>Informatique et Méthode de Traitement de l’Information</vt:lpstr>
      <vt:lpstr>Diapositive 2</vt:lpstr>
      <vt:lpstr>I- Introduction au logiciel « EViews »  Pour lancer EViews, il faut cliquer sur l’application « EViews »</vt:lpstr>
      <vt:lpstr>Diapositive 4</vt:lpstr>
      <vt:lpstr>Diapositive 5</vt:lpstr>
      <vt:lpstr>Diapositive 6</vt:lpstr>
      <vt:lpstr>Pour créer une nouvelle série de données</vt:lpstr>
      <vt:lpstr>Génération d’une nouvelle série de données</vt:lpstr>
      <vt:lpstr>Afficher le graphique d’une ou plusieurs séries de données </vt:lpstr>
      <vt:lpstr>Afficher les statistiques descriptives d’un groupe de séries</vt:lpstr>
      <vt:lpstr>  Description de la sortie de la table des statistiques descriptives  </vt:lpstr>
      <vt:lpstr>II- Estimation d’un modèle de régression par la méthode des MCO  </vt:lpstr>
      <vt:lpstr>Diapositive 13</vt:lpstr>
      <vt:lpstr>Diapositive 14</vt:lpstr>
      <vt:lpstr>Description des résultats de la sortie de la régression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compaq</dc:creator>
  <cp:lastModifiedBy>HoC</cp:lastModifiedBy>
  <cp:revision>87</cp:revision>
  <dcterms:created xsi:type="dcterms:W3CDTF">2019-02-17T14:42:26Z</dcterms:created>
  <dcterms:modified xsi:type="dcterms:W3CDTF">2023-01-31T13:31:46Z</dcterms:modified>
</cp:coreProperties>
</file>