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77" r:id="rId3"/>
    <p:sldId id="296" r:id="rId4"/>
    <p:sldId id="258" r:id="rId5"/>
    <p:sldId id="297" r:id="rId6"/>
    <p:sldId id="298" r:id="rId7"/>
    <p:sldId id="299" r:id="rId8"/>
    <p:sldId id="320" r:id="rId9"/>
    <p:sldId id="300" r:id="rId10"/>
    <p:sldId id="322" r:id="rId11"/>
    <p:sldId id="301" r:id="rId12"/>
    <p:sldId id="323" r:id="rId13"/>
    <p:sldId id="324" r:id="rId14"/>
    <p:sldId id="325" r:id="rId15"/>
    <p:sldId id="321" r:id="rId16"/>
    <p:sldId id="303" r:id="rId17"/>
    <p:sldId id="304" r:id="rId18"/>
    <p:sldId id="319" r:id="rId19"/>
    <p:sldId id="302" r:id="rId20"/>
    <p:sldId id="306" r:id="rId21"/>
    <p:sldId id="315" r:id="rId22"/>
    <p:sldId id="307" r:id="rId23"/>
    <p:sldId id="308" r:id="rId24"/>
    <p:sldId id="309" r:id="rId25"/>
    <p:sldId id="310" r:id="rId26"/>
    <p:sldId id="311" r:id="rId27"/>
    <p:sldId id="312" r:id="rId28"/>
    <p:sldId id="314" r:id="rId29"/>
    <p:sldId id="313" r:id="rId30"/>
    <p:sldId id="318" r:id="rId31"/>
    <p:sldId id="326" r:id="rId32"/>
    <p:sldId id="294" r:id="rId33"/>
    <p:sldId id="282"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706" autoAdjust="0"/>
    <p:restoredTop sz="94660"/>
  </p:normalViewPr>
  <p:slideViewPr>
    <p:cSldViewPr>
      <p:cViewPr varScale="1">
        <p:scale>
          <a:sx n="69" d="100"/>
          <a:sy n="69" d="100"/>
        </p:scale>
        <p:origin x="-157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9D4F8-DF25-4B42-ABFF-493BC2DFF6B1}" type="datetimeFigureOut">
              <a:rPr lang="fr-FR" smtClean="0"/>
              <a:pPr/>
              <a:t>29/04/2024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E0AEE-1644-43C3-AE5B-5B2A176037D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C1825D8E-019A-4294-B10D-53BC6A08BF54}" type="datetime1">
              <a:rPr lang="fr-FR" smtClean="0"/>
              <a:pPr/>
              <a:t>29/04/2024</a:t>
            </a:fld>
            <a:endParaRPr lang="fr-BE"/>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BE"/>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3A0F0E8-B694-434F-9618-004E87BAEAEB}" type="datetime1">
              <a:rPr lang="fr-FR" smtClean="0"/>
              <a:pPr/>
              <a:t>29/04/2024</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90EC0A4-6D01-4CA5-AC88-AC1E207E0C6E}" type="datetime1">
              <a:rPr lang="fr-FR" smtClean="0"/>
              <a:pPr/>
              <a:t>29/04/2024</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91479AE-EC7E-4C81-9A2B-BC527466B9BD}" type="datetime1">
              <a:rPr lang="fr-FR" smtClean="0"/>
              <a:pPr/>
              <a:t>29/04/2024</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61C5C8C9-92CA-4733-A265-25F129E5151C}" type="datetime1">
              <a:rPr lang="fr-FR" smtClean="0"/>
              <a:pPr/>
              <a:t>29/04/2024</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DFDF1DE-0558-4226-B789-1A6478BE507E}" type="datetime1">
              <a:rPr lang="fr-FR" smtClean="0"/>
              <a:pPr/>
              <a:t>29/04/2024</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B35498D5-8D4A-4708-AFE6-F1AED433BE80}" type="datetime1">
              <a:rPr lang="fr-FR" smtClean="0"/>
              <a:pPr/>
              <a:t>29/04/2024</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926F38FD-05C2-41B2-9708-1EC5CB581D4C}" type="datetime1">
              <a:rPr lang="fr-FR" smtClean="0"/>
              <a:pPr/>
              <a:t>29/04/2024</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588F025D-5BAE-498B-BECE-85B070D19A66}" type="datetime1">
              <a:rPr lang="fr-FR" smtClean="0"/>
              <a:pPr/>
              <a:t>29/04/2024</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5432999A-90CC-4C73-B318-46C84FB6D0AE}" type="datetime1">
              <a:rPr lang="fr-FR" smtClean="0"/>
              <a:pPr/>
              <a:t>29/04/2024</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327EE7D2-4B3D-4C84-8199-DC4E3FED9F7C}" type="datetime1">
              <a:rPr lang="fr-FR" smtClean="0"/>
              <a:pPr/>
              <a:t>29/04/2024</a:t>
            </a:fld>
            <a:endParaRPr lang="fr-BE"/>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B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CF4668DC-857F-487D-BFFA-8C0CA5037977}" type="slidenum">
              <a:rPr lang="fr-BE" smtClean="0"/>
              <a:pPr/>
              <a:t>‹N°›</a:t>
            </a:fld>
            <a:endParaRPr lang="fr-BE"/>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CA6F0C5-3085-4BEE-9F62-342A8046B3DC}" type="datetime1">
              <a:rPr lang="fr-FR" smtClean="0"/>
              <a:pPr/>
              <a:t>29/04/2024</a:t>
            </a:fld>
            <a:endParaRPr lang="fr-BE"/>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BE"/>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4290"/>
            <a:ext cx="9144000" cy="1143008"/>
          </a:xfrm>
          <a:solidFill>
            <a:schemeClr val="tx1">
              <a:lumMod val="95000"/>
              <a:lumOff val="5000"/>
            </a:schemeClr>
          </a:solidFill>
          <a:ln>
            <a:noFill/>
          </a:ln>
        </p:spPr>
        <p:txBody>
          <a:bodyPr>
            <a:noAutofit/>
          </a:bodyPr>
          <a:lstStyle/>
          <a:p>
            <a:pPr algn="ctr"/>
            <a:r>
              <a:rPr lang="fr-FR" sz="2400" dirty="0" smtClean="0">
                <a:solidFill>
                  <a:schemeClr val="bg1"/>
                </a:solidFill>
                <a:effectLst/>
                <a:latin typeface="Courier New" pitchFamily="49" charset="0"/>
                <a:ea typeface="Batang" pitchFamily="18" charset="-127"/>
                <a:cs typeface="Courier New" pitchFamily="49" charset="0"/>
              </a:rPr>
              <a:t>Université de Bejaia</a:t>
            </a:r>
            <a:br>
              <a:rPr lang="fr-FR" sz="2400" dirty="0" smtClean="0">
                <a:solidFill>
                  <a:schemeClr val="bg1"/>
                </a:solidFill>
                <a:effectLst/>
                <a:latin typeface="Courier New" pitchFamily="49" charset="0"/>
                <a:ea typeface="Batang" pitchFamily="18" charset="-127"/>
                <a:cs typeface="Courier New" pitchFamily="49" charset="0"/>
              </a:rPr>
            </a:br>
            <a:r>
              <a:rPr lang="fr-FR" sz="2400" dirty="0" smtClean="0">
                <a:solidFill>
                  <a:schemeClr val="bg1"/>
                </a:solidFill>
                <a:effectLst/>
                <a:latin typeface="Courier New" pitchFamily="49" charset="0"/>
                <a:ea typeface="Batang" pitchFamily="18" charset="-127"/>
                <a:cs typeface="Courier New" pitchFamily="49" charset="0"/>
              </a:rPr>
              <a:t>Faculté des sciences exactes</a:t>
            </a:r>
            <a:br>
              <a:rPr lang="fr-FR" sz="2400" dirty="0" smtClean="0">
                <a:solidFill>
                  <a:schemeClr val="bg1"/>
                </a:solidFill>
                <a:effectLst/>
                <a:latin typeface="Courier New" pitchFamily="49" charset="0"/>
                <a:ea typeface="Batang" pitchFamily="18" charset="-127"/>
                <a:cs typeface="Courier New" pitchFamily="49" charset="0"/>
              </a:rPr>
            </a:br>
            <a:r>
              <a:rPr lang="fr-FR" sz="2400" dirty="0" smtClean="0">
                <a:solidFill>
                  <a:schemeClr val="bg1"/>
                </a:solidFill>
                <a:effectLst/>
                <a:latin typeface="Courier New" pitchFamily="49" charset="0"/>
                <a:ea typeface="Batang" pitchFamily="18" charset="-127"/>
                <a:cs typeface="Courier New" pitchFamily="49" charset="0"/>
              </a:rPr>
              <a:t> Département d’Informatique</a:t>
            </a:r>
            <a:endParaRPr lang="fr-FR" sz="2400" dirty="0">
              <a:solidFill>
                <a:schemeClr val="bg1"/>
              </a:solidFill>
              <a:effectLst/>
              <a:latin typeface="Courier New" pitchFamily="49" charset="0"/>
              <a:ea typeface="Batang" pitchFamily="18" charset="-127"/>
              <a:cs typeface="Courier New" pitchFamily="49" charset="0"/>
            </a:endParaRPr>
          </a:p>
        </p:txBody>
      </p:sp>
      <p:sp>
        <p:nvSpPr>
          <p:cNvPr id="3" name="Sous-titre 2"/>
          <p:cNvSpPr>
            <a:spLocks noGrp="1"/>
          </p:cNvSpPr>
          <p:nvPr>
            <p:ph type="subTitle" idx="1"/>
          </p:nvPr>
        </p:nvSpPr>
        <p:spPr>
          <a:xfrm>
            <a:off x="1000100" y="1500174"/>
            <a:ext cx="7858180" cy="1928826"/>
          </a:xfrm>
        </p:spPr>
        <p:txBody>
          <a:bodyPr>
            <a:normAutofit fontScale="85000" lnSpcReduction="10000"/>
          </a:bodyPr>
          <a:lstStyle/>
          <a:p>
            <a:pPr algn="ctr">
              <a:spcAft>
                <a:spcPts val="600"/>
              </a:spcAft>
            </a:pPr>
            <a:r>
              <a:rPr lang="fr-FR" u="sng" dirty="0" smtClean="0">
                <a:solidFill>
                  <a:srgbClr val="0070C0"/>
                </a:solidFill>
                <a:latin typeface="Comic Sans MS" pitchFamily="66" charset="0"/>
              </a:rPr>
              <a:t>SUPPORT DE COURS: </a:t>
            </a:r>
            <a:endParaRPr lang="fr-FR" i="1" u="sng" dirty="0" smtClean="0">
              <a:solidFill>
                <a:srgbClr val="0070C0"/>
              </a:solidFill>
              <a:latin typeface="Comic Sans MS" pitchFamily="66" charset="0"/>
            </a:endParaRPr>
          </a:p>
          <a:p>
            <a:pPr algn="ctr">
              <a:spcBef>
                <a:spcPts val="1800"/>
              </a:spcBef>
            </a:pPr>
            <a:r>
              <a:rPr lang="fr-FR" sz="4600" b="1" dirty="0" smtClean="0">
                <a:solidFill>
                  <a:schemeClr val="accent3">
                    <a:lumMod val="75000"/>
                  </a:schemeClr>
                </a:solidFill>
                <a:latin typeface="Comic Sans MS" pitchFamily="66" charset="0"/>
              </a:rPr>
              <a:t>Systèmes Intelligents Ambiants</a:t>
            </a:r>
          </a:p>
          <a:p>
            <a:pPr algn="ctr">
              <a:spcBef>
                <a:spcPts val="1800"/>
              </a:spcBef>
            </a:pPr>
            <a:r>
              <a:rPr lang="fr-FR" sz="3900" b="1" dirty="0" smtClean="0">
                <a:solidFill>
                  <a:schemeClr val="accent3">
                    <a:lumMod val="75000"/>
                  </a:schemeClr>
                </a:solidFill>
                <a:latin typeface="Comic Sans MS" pitchFamily="66" charset="0"/>
              </a:rPr>
              <a:t>(SIA)</a:t>
            </a:r>
            <a:endParaRPr lang="fr-FR" sz="3900" b="1" dirty="0">
              <a:solidFill>
                <a:schemeClr val="accent3">
                  <a:lumMod val="75000"/>
                </a:schemeClr>
              </a:solidFill>
              <a:latin typeface="Comic Sans MS" pitchFamily="66" charset="0"/>
            </a:endParaRPr>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1</a:t>
            </a:fld>
            <a:endParaRPr lang="fr-BE" dirty="0"/>
          </a:p>
        </p:txBody>
      </p:sp>
      <p:sp>
        <p:nvSpPr>
          <p:cNvPr id="5" name="Sous-titre 2"/>
          <p:cNvSpPr txBox="1">
            <a:spLocks/>
          </p:cNvSpPr>
          <p:nvPr/>
        </p:nvSpPr>
        <p:spPr>
          <a:xfrm>
            <a:off x="0" y="6357958"/>
            <a:ext cx="9144000" cy="500042"/>
          </a:xfrm>
          <a:prstGeom prst="rect">
            <a:avLst/>
          </a:prstGeom>
          <a:solidFill>
            <a:schemeClr val="accent2">
              <a:lumMod val="50000"/>
            </a:schemeClr>
          </a:solidFill>
          <a:ln>
            <a:noFill/>
          </a:ln>
        </p:spPr>
        <p:txBody>
          <a:bodyPr vert="horz" lIns="91440" tIns="45720" rIns="91440" bIns="45720" rtlCol="0" anchor="ctr">
            <a:noAutofit/>
          </a:bodyPr>
          <a:lstStyle/>
          <a:p>
            <a:pPr algn="ctr">
              <a:spcBef>
                <a:spcPts val="1200"/>
              </a:spcBef>
              <a:spcAft>
                <a:spcPts val="600"/>
              </a:spcAft>
              <a:defRPr/>
            </a:pPr>
            <a:r>
              <a:rPr lang="fr-FR" b="1" i="1" dirty="0" smtClean="0">
                <a:solidFill>
                  <a:schemeClr val="bg1"/>
                </a:solidFill>
                <a:latin typeface="Courier New" pitchFamily="49" charset="0"/>
                <a:cs typeface="Courier New" pitchFamily="49" charset="0"/>
              </a:rPr>
              <a:t>Auteur: </a:t>
            </a:r>
            <a:r>
              <a:rPr lang="fr-FR" b="1" i="1" dirty="0" smtClean="0">
                <a:solidFill>
                  <a:srgbClr val="FFFF00"/>
                </a:solidFill>
                <a:latin typeface="Courier New" pitchFamily="49" charset="0"/>
                <a:cs typeface="Courier New" pitchFamily="49" charset="0"/>
              </a:rPr>
              <a:t>Dr. ATMANI Mouloud</a:t>
            </a:r>
            <a:r>
              <a:rPr lang="fr-FR" b="1" i="1" dirty="0" smtClean="0">
                <a:solidFill>
                  <a:schemeClr val="bg1"/>
                </a:solidFill>
                <a:latin typeface="Courier New" pitchFamily="49" charset="0"/>
                <a:cs typeface="Courier New" pitchFamily="49" charset="0"/>
              </a:rPr>
              <a:t>   Spécialité </a:t>
            </a:r>
            <a:r>
              <a:rPr kumimoji="0" lang="fr-FR" b="1" i="1" u="none" strike="noStrike" kern="1200" cap="none" spc="0" normalizeH="0" baseline="0" noProof="0" dirty="0" smtClean="0">
                <a:solidFill>
                  <a:srgbClr val="FFFF00"/>
                </a:solidFill>
                <a:effectLst/>
                <a:uLnTx/>
                <a:uFillTx/>
                <a:latin typeface="Courier New" pitchFamily="49" charset="0"/>
                <a:cs typeface="Courier New" pitchFamily="49" charset="0"/>
              </a:rPr>
              <a:t>M1</a:t>
            </a:r>
            <a:r>
              <a:rPr kumimoji="0" lang="fr-FR" b="1" i="1" u="none" strike="noStrike" kern="1200" cap="none" spc="0" normalizeH="0" baseline="0" noProof="0" dirty="0" smtClean="0">
                <a:solidFill>
                  <a:schemeClr val="bg1"/>
                </a:solidFill>
                <a:effectLst/>
                <a:uLnTx/>
                <a:uFillTx/>
                <a:latin typeface="Courier New" pitchFamily="49" charset="0"/>
                <a:cs typeface="Courier New" pitchFamily="49" charset="0"/>
              </a:rPr>
              <a:t> </a:t>
            </a:r>
            <a:r>
              <a:rPr kumimoji="0" lang="fr-FR" b="1" i="1" u="none" strike="noStrike" kern="1200" cap="none" spc="0" normalizeH="0" baseline="0" noProof="0" dirty="0" smtClean="0">
                <a:solidFill>
                  <a:srgbClr val="FFFF00"/>
                </a:solidFill>
                <a:effectLst/>
                <a:uLnTx/>
                <a:uFillTx/>
                <a:latin typeface="Courier New" pitchFamily="49" charset="0"/>
                <a:cs typeface="Courier New" pitchFamily="49" charset="0"/>
              </a:rPr>
              <a:t>IA,</a:t>
            </a:r>
            <a:r>
              <a:rPr kumimoji="0" lang="fr-FR" b="1" i="1" u="none" strike="noStrike" kern="1200" cap="none" spc="0" normalizeH="0" baseline="0" noProof="0" dirty="0" smtClean="0">
                <a:solidFill>
                  <a:schemeClr val="bg1"/>
                </a:solidFill>
                <a:effectLst/>
                <a:uLnTx/>
                <a:uFillTx/>
                <a:latin typeface="Courier New" pitchFamily="49" charset="0"/>
                <a:cs typeface="Courier New" pitchFamily="49" charset="0"/>
              </a:rPr>
              <a:t> Année:</a:t>
            </a:r>
            <a:r>
              <a:rPr kumimoji="0" lang="fr-FR" b="1" i="1" u="none" strike="noStrike" kern="1200" cap="none" spc="0" normalizeH="0" noProof="0" dirty="0" smtClean="0">
                <a:solidFill>
                  <a:schemeClr val="bg1"/>
                </a:solidFill>
                <a:effectLst/>
                <a:uLnTx/>
                <a:uFillTx/>
                <a:latin typeface="Courier New" pitchFamily="49" charset="0"/>
                <a:cs typeface="Courier New" pitchFamily="49" charset="0"/>
              </a:rPr>
              <a:t> </a:t>
            </a:r>
            <a:r>
              <a:rPr kumimoji="0" lang="fr-FR" b="1" i="1" u="none" strike="noStrike" kern="1200" cap="none" spc="0" normalizeH="0" noProof="0" dirty="0" smtClean="0">
                <a:solidFill>
                  <a:srgbClr val="FFFF00"/>
                </a:solidFill>
                <a:effectLst/>
                <a:uLnTx/>
                <a:uFillTx/>
                <a:latin typeface="Courier New" pitchFamily="49" charset="0"/>
                <a:cs typeface="Courier New" pitchFamily="49" charset="0"/>
              </a:rPr>
              <a:t>2023/2024</a:t>
            </a:r>
            <a:endParaRPr kumimoji="0" lang="fr-FR" b="1" i="1" u="none" strike="noStrike" kern="1200" cap="none" spc="0" normalizeH="0" baseline="0" noProof="0" dirty="0">
              <a:solidFill>
                <a:srgbClr val="FFFF00"/>
              </a:solidFill>
              <a:effectLst/>
              <a:uLnTx/>
              <a:uFillTx/>
              <a:latin typeface="Courier New" pitchFamily="49" charset="0"/>
              <a:cs typeface="Courier New" pitchFamily="49" charset="0"/>
            </a:endParaRPr>
          </a:p>
        </p:txBody>
      </p:sp>
      <p:pic>
        <p:nvPicPr>
          <p:cNvPr id="10" name="Image 9" descr="Smart Cities.jpg"/>
          <p:cNvPicPr>
            <a:picLocks noChangeAspect="1"/>
          </p:cNvPicPr>
          <p:nvPr/>
        </p:nvPicPr>
        <p:blipFill>
          <a:blip r:embed="rId2"/>
          <a:stretch>
            <a:fillRect/>
          </a:stretch>
        </p:blipFill>
        <p:spPr>
          <a:xfrm>
            <a:off x="2857488" y="3429000"/>
            <a:ext cx="3786214" cy="16787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511942" cy="365125"/>
          </a:xfrm>
        </p:spPr>
        <p:txBody>
          <a:bodyPr/>
          <a:lstStyle/>
          <a:p>
            <a:fld id="{CF4668DC-857F-487D-BFFA-8C0CA5037977}" type="slidenum">
              <a:rPr lang="fr-BE" sz="1400" smtClean="0">
                <a:solidFill>
                  <a:srgbClr val="002060"/>
                </a:solidFill>
              </a:rPr>
              <a:pPr/>
              <a:t>10</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71406" y="1428736"/>
            <a:ext cx="8501122" cy="1338828"/>
          </a:xfrm>
          <a:prstGeom prst="rect">
            <a:avLst/>
          </a:prstGeom>
        </p:spPr>
        <p:txBody>
          <a:bodyPr wrap="square">
            <a:spAutoFit/>
          </a:bodyPr>
          <a:lstStyle/>
          <a:p>
            <a:pPr algn="just">
              <a:lnSpc>
                <a:spcPct val="150000"/>
              </a:lnSpc>
              <a:spcAft>
                <a:spcPts val="1200"/>
              </a:spcAft>
              <a:buClr>
                <a:schemeClr val="accent1">
                  <a:lumMod val="75000"/>
                </a:schemeClr>
              </a:buClr>
            </a:pPr>
            <a:r>
              <a:rPr lang="fr-FR" dirty="0" smtClean="0">
                <a:latin typeface="Lucida Bright" pitchFamily="18" charset="0"/>
                <a:cs typeface="Lucida Bright" pitchFamily="18" charset="0"/>
              </a:rPr>
              <a:t>    Une études menée par </a:t>
            </a:r>
            <a:r>
              <a:rPr lang="fr-FR" dirty="0" smtClean="0"/>
              <a:t> </a:t>
            </a:r>
            <a:r>
              <a:rPr lang="fr-FR" b="1" u="sng" dirty="0" err="1" smtClean="0"/>
              <a:t>Lakshman</a:t>
            </a:r>
            <a:r>
              <a:rPr lang="fr-FR" b="1" u="sng" dirty="0" smtClean="0"/>
              <a:t> </a:t>
            </a:r>
            <a:r>
              <a:rPr lang="fr-FR" b="1" dirty="0" err="1" smtClean="0"/>
              <a:t>Chakraborty</a:t>
            </a:r>
            <a:r>
              <a:rPr lang="fr-FR" b="1" dirty="0" smtClean="0"/>
              <a:t> et al</a:t>
            </a:r>
            <a:r>
              <a:rPr lang="fr-FR" b="1" i="1" dirty="0" smtClean="0"/>
              <a:t>.</a:t>
            </a:r>
            <a:r>
              <a:rPr lang="fr-FR" i="1" dirty="0" smtClean="0"/>
              <a:t> </a:t>
            </a:r>
            <a:r>
              <a:rPr lang="fr-FR" dirty="0" smtClean="0">
                <a:latin typeface="Lucida Bright" pitchFamily="18" charset="0"/>
                <a:cs typeface="Lucida Bright" pitchFamily="18" charset="0"/>
              </a:rPr>
              <a:t>[</a:t>
            </a:r>
            <a:r>
              <a:rPr lang="fr-FR" b="1" dirty="0" smtClean="0">
                <a:latin typeface="Lucida Bright" pitchFamily="18" charset="0"/>
                <a:cs typeface="Lucida Bright" pitchFamily="18" charset="0"/>
              </a:rPr>
              <a:t>5</a:t>
            </a:r>
            <a:r>
              <a:rPr lang="fr-FR" dirty="0" smtClean="0">
                <a:latin typeface="Lucida Bright" pitchFamily="18" charset="0"/>
                <a:cs typeface="Lucida Bright" pitchFamily="18" charset="0"/>
              </a:rPr>
              <a:t>] sur 111 travaux théoriques et pratiques sur les maisons intelligentes afin d’étudier les différentes technologies utilisées.</a:t>
            </a:r>
          </a:p>
        </p:txBody>
      </p:sp>
      <p:sp>
        <p:nvSpPr>
          <p:cNvPr id="10" name="ZoneTexte 9"/>
          <p:cNvSpPr txBox="1"/>
          <p:nvPr/>
        </p:nvSpPr>
        <p:spPr>
          <a:xfrm>
            <a:off x="71406" y="916528"/>
            <a:ext cx="5694188"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2.2. Maisons intelligentes: </a:t>
            </a:r>
            <a:r>
              <a:rPr lang="fr-FR" b="1" u="sng" dirty="0" smtClean="0">
                <a:solidFill>
                  <a:srgbClr val="0070C0"/>
                </a:solidFill>
                <a:latin typeface="Lucida Bright" pitchFamily="18" charset="0"/>
                <a:cs typeface="Lucida Bright" pitchFamily="18" charset="0"/>
              </a:rPr>
              <a:t>parties constituantes</a:t>
            </a:r>
          </a:p>
        </p:txBody>
      </p:sp>
      <p:sp>
        <p:nvSpPr>
          <p:cNvPr id="11" name="ZoneTexte 10"/>
          <p:cNvSpPr txBox="1"/>
          <p:nvPr/>
        </p:nvSpPr>
        <p:spPr>
          <a:xfrm>
            <a:off x="285720" y="2857496"/>
            <a:ext cx="4251485" cy="369332"/>
          </a:xfrm>
          <a:prstGeom prst="rect">
            <a:avLst/>
          </a:prstGeom>
          <a:noFill/>
        </p:spPr>
        <p:txBody>
          <a:bodyPr wrap="none" rtlCol="0">
            <a:spAutoFit/>
          </a:bodyPr>
          <a:lstStyle/>
          <a:p>
            <a:r>
              <a:rPr lang="fr-FR" b="1" dirty="0" smtClean="0">
                <a:latin typeface="Lucida Bright" pitchFamily="18" charset="0"/>
                <a:cs typeface="Lucida Bright" pitchFamily="18" charset="0"/>
              </a:rPr>
              <a:t>Les grandes parties d’un SHS sont</a:t>
            </a:r>
            <a:r>
              <a:rPr lang="fr-FR" dirty="0" smtClean="0">
                <a:latin typeface="Lucida Bright" pitchFamily="18" charset="0"/>
                <a:cs typeface="Lucida Bright" pitchFamily="18" charset="0"/>
              </a:rPr>
              <a:t>: </a:t>
            </a:r>
          </a:p>
        </p:txBody>
      </p:sp>
      <p:sp>
        <p:nvSpPr>
          <p:cNvPr id="12" name="Rectangle 11"/>
          <p:cNvSpPr/>
          <p:nvPr/>
        </p:nvSpPr>
        <p:spPr>
          <a:xfrm>
            <a:off x="3357554" y="5929330"/>
            <a:ext cx="3357586" cy="714380"/>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Lucida Bright" pitchFamily="18" charset="0"/>
                <a:cs typeface="Lucida Bright" pitchFamily="18" charset="0"/>
              </a:rPr>
              <a:t>Collection de données</a:t>
            </a:r>
          </a:p>
          <a:p>
            <a:pPr algn="ctr"/>
            <a:r>
              <a:rPr lang="fr-FR" b="1" dirty="0" smtClean="0">
                <a:solidFill>
                  <a:schemeClr val="tx1"/>
                </a:solidFill>
                <a:latin typeface="Lucida Bright" pitchFamily="18" charset="0"/>
                <a:cs typeface="Lucida Bright" pitchFamily="18" charset="0"/>
              </a:rPr>
              <a:t>(capteurs)</a:t>
            </a:r>
          </a:p>
        </p:txBody>
      </p:sp>
      <p:sp>
        <p:nvSpPr>
          <p:cNvPr id="16" name="Nuage 15"/>
          <p:cNvSpPr/>
          <p:nvPr/>
        </p:nvSpPr>
        <p:spPr>
          <a:xfrm>
            <a:off x="3571868" y="4214818"/>
            <a:ext cx="3000396" cy="1071570"/>
          </a:xfrm>
          <a:prstGeom prst="cloud">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Stockage  et traitement de données</a:t>
            </a:r>
            <a:endParaRPr lang="fr-FR" dirty="0">
              <a:solidFill>
                <a:schemeClr val="tx1"/>
              </a:solidFill>
            </a:endParaRPr>
          </a:p>
        </p:txBody>
      </p:sp>
      <p:sp>
        <p:nvSpPr>
          <p:cNvPr id="17" name="Rogner un rectangle à un seul coin 16"/>
          <p:cNvSpPr/>
          <p:nvPr/>
        </p:nvSpPr>
        <p:spPr>
          <a:xfrm>
            <a:off x="2571736" y="3357562"/>
            <a:ext cx="1500198" cy="642942"/>
          </a:xfrm>
          <a:prstGeom prst="snip1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de sécurité </a:t>
            </a:r>
            <a:endParaRPr lang="fr-FR" dirty="0"/>
          </a:p>
        </p:txBody>
      </p:sp>
      <p:sp>
        <p:nvSpPr>
          <p:cNvPr id="18" name="Rogner un rectangle à un seul coin 17"/>
          <p:cNvSpPr/>
          <p:nvPr/>
        </p:nvSpPr>
        <p:spPr>
          <a:xfrm>
            <a:off x="4500562" y="2857496"/>
            <a:ext cx="1500198" cy="642942"/>
          </a:xfrm>
          <a:prstGeom prst="snip1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de confort </a:t>
            </a:r>
            <a:endParaRPr lang="fr-FR" dirty="0"/>
          </a:p>
        </p:txBody>
      </p:sp>
      <p:sp>
        <p:nvSpPr>
          <p:cNvPr id="19" name="Rogner un rectangle à un seul coin 18"/>
          <p:cNvSpPr/>
          <p:nvPr/>
        </p:nvSpPr>
        <p:spPr>
          <a:xfrm>
            <a:off x="6429388" y="3286124"/>
            <a:ext cx="1500198" cy="642942"/>
          </a:xfrm>
          <a:prstGeom prst="snip1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Services de santé </a:t>
            </a:r>
            <a:endParaRPr lang="fr-FR" dirty="0"/>
          </a:p>
        </p:txBody>
      </p:sp>
      <p:sp>
        <p:nvSpPr>
          <p:cNvPr id="20" name="Flèche droite rayée 19"/>
          <p:cNvSpPr/>
          <p:nvPr/>
        </p:nvSpPr>
        <p:spPr>
          <a:xfrm rot="16200000">
            <a:off x="4714876" y="5357826"/>
            <a:ext cx="714380" cy="428628"/>
          </a:xfrm>
          <a:prstGeom prst="stripedRightArrow">
            <a:avLst/>
          </a:prstGeom>
          <a:solidFill>
            <a:srgbClr val="C00000"/>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droite rayée 23"/>
          <p:cNvSpPr/>
          <p:nvPr/>
        </p:nvSpPr>
        <p:spPr>
          <a:xfrm rot="18806663">
            <a:off x="6265440" y="4149470"/>
            <a:ext cx="714380" cy="249283"/>
          </a:xfrm>
          <a:prstGeom prst="stripedRightArrow">
            <a:avLst/>
          </a:prstGeom>
          <a:solidFill>
            <a:srgbClr val="C00000"/>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droite rayée 24"/>
          <p:cNvSpPr/>
          <p:nvPr/>
        </p:nvSpPr>
        <p:spPr>
          <a:xfrm rot="16200000">
            <a:off x="4804548" y="3804424"/>
            <a:ext cx="714380" cy="249283"/>
          </a:xfrm>
          <a:prstGeom prst="stripedRightArrow">
            <a:avLst/>
          </a:prstGeom>
          <a:solidFill>
            <a:srgbClr val="C00000"/>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droite rayée 25"/>
          <p:cNvSpPr/>
          <p:nvPr/>
        </p:nvSpPr>
        <p:spPr>
          <a:xfrm rot="13579592">
            <a:off x="3353695" y="4152402"/>
            <a:ext cx="650662" cy="267708"/>
          </a:xfrm>
          <a:prstGeom prst="stripedRightArrow">
            <a:avLst/>
          </a:prstGeom>
          <a:solidFill>
            <a:srgbClr val="C00000"/>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5286380" y="5500702"/>
            <a:ext cx="3164649" cy="369332"/>
          </a:xfrm>
          <a:prstGeom prst="rect">
            <a:avLst/>
          </a:prstGeom>
          <a:noFill/>
        </p:spPr>
        <p:txBody>
          <a:bodyPr wrap="none" rtlCol="0">
            <a:spAutoFit/>
          </a:bodyPr>
          <a:lstStyle/>
          <a:p>
            <a:r>
              <a:rPr lang="fr-FR" dirty="0" smtClean="0"/>
              <a:t>Transmission des données</a:t>
            </a:r>
            <a:endParaRPr lang="fr-FR" dirty="0"/>
          </a:p>
        </p:txBody>
      </p:sp>
      <p:sp>
        <p:nvSpPr>
          <p:cNvPr id="28" name="ZoneTexte 27"/>
          <p:cNvSpPr txBox="1"/>
          <p:nvPr/>
        </p:nvSpPr>
        <p:spPr>
          <a:xfrm>
            <a:off x="6715140" y="4286256"/>
            <a:ext cx="752129" cy="369332"/>
          </a:xfrm>
          <a:prstGeom prst="rect">
            <a:avLst/>
          </a:prstGeom>
          <a:noFill/>
        </p:spPr>
        <p:txBody>
          <a:bodyPr wrap="none" rtlCol="0">
            <a:spAutoFit/>
          </a:bodyPr>
          <a:lstStyle/>
          <a:p>
            <a:r>
              <a:rPr lang="fr-FR" dirty="0" smtClean="0"/>
              <a:t>offrir</a:t>
            </a:r>
            <a:endParaRPr lang="fr-FR" dirty="0"/>
          </a:p>
        </p:txBody>
      </p:sp>
      <p:sp>
        <p:nvSpPr>
          <p:cNvPr id="29" name="ZoneTexte 28"/>
          <p:cNvSpPr txBox="1"/>
          <p:nvPr/>
        </p:nvSpPr>
        <p:spPr>
          <a:xfrm>
            <a:off x="5357818" y="3714752"/>
            <a:ext cx="752129" cy="369332"/>
          </a:xfrm>
          <a:prstGeom prst="rect">
            <a:avLst/>
          </a:prstGeom>
          <a:noFill/>
        </p:spPr>
        <p:txBody>
          <a:bodyPr wrap="none" rtlCol="0">
            <a:spAutoFit/>
          </a:bodyPr>
          <a:lstStyle/>
          <a:p>
            <a:r>
              <a:rPr lang="fr-FR" dirty="0" smtClean="0"/>
              <a:t>offrir</a:t>
            </a:r>
            <a:endParaRPr lang="fr-FR" dirty="0"/>
          </a:p>
        </p:txBody>
      </p:sp>
      <p:sp>
        <p:nvSpPr>
          <p:cNvPr id="30" name="ZoneTexte 29"/>
          <p:cNvSpPr txBox="1"/>
          <p:nvPr/>
        </p:nvSpPr>
        <p:spPr>
          <a:xfrm>
            <a:off x="2857488" y="4286256"/>
            <a:ext cx="752129" cy="369332"/>
          </a:xfrm>
          <a:prstGeom prst="rect">
            <a:avLst/>
          </a:prstGeom>
          <a:noFill/>
        </p:spPr>
        <p:txBody>
          <a:bodyPr wrap="none" rtlCol="0">
            <a:spAutoFit/>
          </a:bodyPr>
          <a:lstStyle/>
          <a:p>
            <a:r>
              <a:rPr lang="fr-FR" dirty="0" smtClean="0"/>
              <a:t>offrir</a:t>
            </a:r>
            <a:endParaRPr lang="fr-FR" dirty="0"/>
          </a:p>
        </p:txBody>
      </p:sp>
      <p:sp>
        <p:nvSpPr>
          <p:cNvPr id="31" name="ZoneTexte 30"/>
          <p:cNvSpPr txBox="1"/>
          <p:nvPr/>
        </p:nvSpPr>
        <p:spPr>
          <a:xfrm>
            <a:off x="7929586" y="3500438"/>
            <a:ext cx="415498" cy="369332"/>
          </a:xfrm>
          <a:prstGeom prst="rect">
            <a:avLst/>
          </a:prstGeom>
          <a:noFill/>
        </p:spPr>
        <p:txBody>
          <a:bodyPr wrap="none" rtlCol="0">
            <a:spAutoFit/>
          </a:bodyPr>
          <a:lstStyle/>
          <a:p>
            <a:r>
              <a:rPr lang="fr-FR" dirty="0" smtClean="0"/>
              <a:t>…</a:t>
            </a:r>
            <a:endParaRPr lang="fr-FR" dirty="0"/>
          </a:p>
        </p:txBody>
      </p:sp>
      <p:sp>
        <p:nvSpPr>
          <p:cNvPr id="32" name="Rogner un rectangle à un seul coin 31"/>
          <p:cNvSpPr/>
          <p:nvPr/>
        </p:nvSpPr>
        <p:spPr>
          <a:xfrm>
            <a:off x="8367706" y="3286124"/>
            <a:ext cx="562012" cy="642942"/>
          </a:xfrm>
          <a:prstGeom prst="snip1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etc</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1" dur="10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heckerboard(across)">
                                      <p:cBhvr>
                                        <p:cTn id="25" dur="500"/>
                                        <p:tgtEl>
                                          <p:spTgt spid="20"/>
                                        </p:tgtEl>
                                      </p:cBhvr>
                                    </p:animEffect>
                                  </p:childTnLst>
                                </p:cTn>
                              </p:par>
                            </p:childTnLst>
                          </p:cTn>
                        </p:par>
                        <p:par>
                          <p:cTn id="26" fill="hold">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checkerboard(across)">
                                      <p:cBhvr>
                                        <p:cTn id="29" dur="500"/>
                                        <p:tgtEl>
                                          <p:spTgt spid="27"/>
                                        </p:tgtEl>
                                      </p:cBhvr>
                                    </p:animEffect>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heckerboard(across)">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ox(out)">
                                      <p:cBhvr>
                                        <p:cTn id="38" dur="500"/>
                                        <p:tgtEl>
                                          <p:spTgt spid="26"/>
                                        </p:tgtEl>
                                      </p:cBhvr>
                                    </p:animEffect>
                                  </p:childTnLst>
                                </p:cTn>
                              </p:par>
                              <p:par>
                                <p:cTn id="39" presetID="4" presetClass="entr" presetSubtype="32"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ox(out)">
                                      <p:cBhvr>
                                        <p:cTn id="41" dur="500"/>
                                        <p:tgtEl>
                                          <p:spTgt spid="30"/>
                                        </p:tgtEl>
                                      </p:cBhvr>
                                    </p:animEffect>
                                  </p:childTnLst>
                                </p:cTn>
                              </p:par>
                              <p:par>
                                <p:cTn id="42" presetID="4" presetClass="entr" presetSubtype="32"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ox(ou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32"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ox(out)">
                                      <p:cBhvr>
                                        <p:cTn id="49" dur="500"/>
                                        <p:tgtEl>
                                          <p:spTgt spid="25"/>
                                        </p:tgtEl>
                                      </p:cBhvr>
                                    </p:animEffect>
                                  </p:childTnLst>
                                </p:cTn>
                              </p:par>
                              <p:par>
                                <p:cTn id="50" presetID="4" presetClass="entr" presetSubtype="3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ox(out)">
                                      <p:cBhvr>
                                        <p:cTn id="52" dur="500"/>
                                        <p:tgtEl>
                                          <p:spTgt spid="29"/>
                                        </p:tgtEl>
                                      </p:cBhvr>
                                    </p:animEffect>
                                  </p:childTnLst>
                                </p:cTn>
                              </p:par>
                              <p:par>
                                <p:cTn id="53" presetID="4" presetClass="entr" presetSubtype="32"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ox(ou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ox(out)">
                                      <p:cBhvr>
                                        <p:cTn id="60" dur="500"/>
                                        <p:tgtEl>
                                          <p:spTgt spid="24"/>
                                        </p:tgtEl>
                                      </p:cBhvr>
                                    </p:animEffect>
                                  </p:childTnLst>
                                </p:cTn>
                              </p:par>
                              <p:par>
                                <p:cTn id="61" presetID="4" presetClass="entr" presetSubtype="32"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ox(out)">
                                      <p:cBhvr>
                                        <p:cTn id="63" dur="500"/>
                                        <p:tgtEl>
                                          <p:spTgt spid="28"/>
                                        </p:tgtEl>
                                      </p:cBhvr>
                                    </p:animEffect>
                                  </p:childTnLst>
                                </p:cTn>
                              </p:par>
                              <p:par>
                                <p:cTn id="64" presetID="4" presetClass="entr" presetSubtype="32"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ox(out)">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checkerboard(across)">
                                      <p:cBhvr>
                                        <p:cTn id="71" dur="500"/>
                                        <p:tgtEl>
                                          <p:spTgt spid="31"/>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checkerboard(across)">
                                      <p:cBhvr>
                                        <p:cTn id="7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6" grpId="0" animBg="1"/>
      <p:bldP spid="17" grpId="0" animBg="1"/>
      <p:bldP spid="18" grpId="0" animBg="1"/>
      <p:bldP spid="19" grpId="0" animBg="1"/>
      <p:bldP spid="20" grpId="0" animBg="1"/>
      <p:bldP spid="24" grpId="0" animBg="1"/>
      <p:bldP spid="25" grpId="0" animBg="1"/>
      <p:bldP spid="26" grpId="0" animBg="1"/>
      <p:bldP spid="27" grpId="0"/>
      <p:bldP spid="28" grpId="0"/>
      <p:bldP spid="29" grpId="0"/>
      <p:bldP spid="30" grpId="0"/>
      <p:bldP spid="31"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511942" cy="365125"/>
          </a:xfrm>
        </p:spPr>
        <p:txBody>
          <a:bodyPr/>
          <a:lstStyle/>
          <a:p>
            <a:fld id="{CF4668DC-857F-487D-BFFA-8C0CA5037977}" type="slidenum">
              <a:rPr lang="fr-BE" sz="1400" smtClean="0">
                <a:solidFill>
                  <a:srgbClr val="002060"/>
                </a:solidFill>
              </a:rPr>
              <a:pPr/>
              <a:t>11</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285720" y="1428736"/>
            <a:ext cx="8501122" cy="454099"/>
          </a:xfrm>
          <a:prstGeom prst="rect">
            <a:avLst/>
          </a:prstGeom>
        </p:spPr>
        <p:txBody>
          <a:bodyPr wrap="square">
            <a:spAutoFit/>
          </a:bodyPr>
          <a:lstStyle/>
          <a:p>
            <a:pPr algn="just">
              <a:lnSpc>
                <a:spcPct val="150000"/>
              </a:lnSpc>
              <a:spcAft>
                <a:spcPts val="1200"/>
              </a:spcAft>
              <a:buClr>
                <a:schemeClr val="accent1">
                  <a:lumMod val="75000"/>
                </a:schemeClr>
              </a:buClr>
            </a:pPr>
            <a:r>
              <a:rPr lang="fr-FR" b="1" dirty="0" smtClean="0">
                <a:solidFill>
                  <a:srgbClr val="C00000"/>
                </a:solidFill>
                <a:latin typeface="Lucida Bright" pitchFamily="18" charset="0"/>
                <a:cs typeface="Lucida Bright" pitchFamily="18" charset="0"/>
              </a:rPr>
              <a:t>A. </a:t>
            </a:r>
            <a:r>
              <a:rPr lang="fr-FR" b="1" dirty="0" smtClean="0">
                <a:latin typeface="Lucida Bright" pitchFamily="18" charset="0"/>
                <a:cs typeface="Lucida Bright" pitchFamily="18" charset="0"/>
              </a:rPr>
              <a:t>Capteurs utilisés dans la collection des données:</a:t>
            </a:r>
          </a:p>
        </p:txBody>
      </p:sp>
      <p:sp>
        <p:nvSpPr>
          <p:cNvPr id="10" name="ZoneTexte 9"/>
          <p:cNvSpPr txBox="1"/>
          <p:nvPr/>
        </p:nvSpPr>
        <p:spPr>
          <a:xfrm>
            <a:off x="269574" y="916528"/>
            <a:ext cx="7709162"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2.3. Maisons intelligentes:  </a:t>
            </a:r>
            <a:r>
              <a:rPr lang="fr-FR" b="1" dirty="0" smtClean="0">
                <a:solidFill>
                  <a:srgbClr val="0070C0"/>
                </a:solidFill>
                <a:latin typeface="Lucida Bright" pitchFamily="18" charset="0"/>
                <a:cs typeface="Lucida Bright" pitchFamily="18" charset="0"/>
              </a:rPr>
              <a:t>équipements de collection de données</a:t>
            </a:r>
          </a:p>
        </p:txBody>
      </p:sp>
      <p:pic>
        <p:nvPicPr>
          <p:cNvPr id="33" name="Image 32" descr="Sensor SHS.PNG"/>
          <p:cNvPicPr>
            <a:picLocks noChangeAspect="1"/>
          </p:cNvPicPr>
          <p:nvPr/>
        </p:nvPicPr>
        <p:blipFill>
          <a:blip r:embed="rId2"/>
          <a:stretch>
            <a:fillRect/>
          </a:stretch>
        </p:blipFill>
        <p:spPr>
          <a:xfrm>
            <a:off x="184585" y="1928802"/>
            <a:ext cx="8459381" cy="3286584"/>
          </a:xfrm>
          <a:prstGeom prst="rect">
            <a:avLst/>
          </a:prstGeom>
        </p:spPr>
      </p:pic>
      <p:sp>
        <p:nvSpPr>
          <p:cNvPr id="34" name="ZoneTexte 33"/>
          <p:cNvSpPr txBox="1"/>
          <p:nvPr/>
        </p:nvSpPr>
        <p:spPr>
          <a:xfrm>
            <a:off x="2857488" y="5143512"/>
            <a:ext cx="5875326" cy="1323439"/>
          </a:xfrm>
          <a:prstGeom prst="rect">
            <a:avLst/>
          </a:prstGeom>
          <a:noFill/>
        </p:spPr>
        <p:txBody>
          <a:bodyPr wrap="none" rtlCol="0">
            <a:spAutoFit/>
          </a:bodyPr>
          <a:lstStyle/>
          <a:p>
            <a:pPr>
              <a:buFontTx/>
              <a:buChar char="-"/>
            </a:pPr>
            <a:r>
              <a:rPr lang="fr-FR" sz="1600" b="1" dirty="0" smtClean="0"/>
              <a:t> PIR</a:t>
            </a:r>
            <a:r>
              <a:rPr lang="fr-FR" sz="1600" dirty="0" smtClean="0"/>
              <a:t>: Passive </a:t>
            </a:r>
            <a:r>
              <a:rPr lang="fr-FR" sz="1600" dirty="0" err="1" smtClean="0"/>
              <a:t>Infrared</a:t>
            </a:r>
            <a:r>
              <a:rPr lang="fr-FR" sz="1600" dirty="0" smtClean="0"/>
              <a:t> </a:t>
            </a:r>
            <a:r>
              <a:rPr lang="fr-FR" sz="1600" dirty="0" err="1" smtClean="0"/>
              <a:t>sensor</a:t>
            </a:r>
            <a:endParaRPr lang="fr-FR" sz="1600" dirty="0" smtClean="0"/>
          </a:p>
          <a:p>
            <a:pPr>
              <a:buFontTx/>
              <a:buChar char="-"/>
            </a:pPr>
            <a:r>
              <a:rPr lang="fr-FR" sz="1600" dirty="0" smtClean="0"/>
              <a:t> </a:t>
            </a:r>
            <a:r>
              <a:rPr lang="fr-FR" sz="1600" b="1" dirty="0" smtClean="0"/>
              <a:t>LDR</a:t>
            </a:r>
            <a:r>
              <a:rPr lang="fr-FR" sz="1600" dirty="0" smtClean="0"/>
              <a:t>: contrôle de la lumière</a:t>
            </a:r>
          </a:p>
          <a:p>
            <a:pPr>
              <a:buFontTx/>
              <a:buChar char="-"/>
            </a:pPr>
            <a:r>
              <a:rPr lang="fr-FR" sz="1600" dirty="0" smtClean="0"/>
              <a:t> </a:t>
            </a:r>
            <a:r>
              <a:rPr lang="fr-FR" sz="1600" b="1" dirty="0" smtClean="0"/>
              <a:t>FSR</a:t>
            </a:r>
            <a:r>
              <a:rPr lang="fr-FR" sz="1600" dirty="0" smtClean="0"/>
              <a:t>: force-</a:t>
            </a:r>
            <a:r>
              <a:rPr lang="fr-FR" sz="1600" dirty="0" err="1" smtClean="0"/>
              <a:t>sensing</a:t>
            </a:r>
            <a:r>
              <a:rPr lang="fr-FR" sz="1600" dirty="0" smtClean="0"/>
              <a:t> </a:t>
            </a:r>
            <a:r>
              <a:rPr lang="fr-FR" sz="1600" dirty="0" err="1" smtClean="0"/>
              <a:t>resistor</a:t>
            </a:r>
            <a:r>
              <a:rPr lang="fr-FR" sz="1600" dirty="0" smtClean="0"/>
              <a:t> (pour les chocs)</a:t>
            </a:r>
          </a:p>
          <a:p>
            <a:pPr>
              <a:buFontTx/>
              <a:buChar char="-"/>
            </a:pPr>
            <a:r>
              <a:rPr lang="fr-FR" sz="1600" dirty="0" smtClean="0"/>
              <a:t> </a:t>
            </a:r>
            <a:r>
              <a:rPr lang="fr-FR" sz="1600" b="1" dirty="0" smtClean="0"/>
              <a:t>FLEX</a:t>
            </a:r>
            <a:r>
              <a:rPr lang="fr-FR" sz="1600" dirty="0" smtClean="0"/>
              <a:t>: contrôle la déclinaison des objets (personnes)</a:t>
            </a:r>
          </a:p>
          <a:p>
            <a:pPr>
              <a:buFontTx/>
              <a:buChar char="-"/>
            </a:pPr>
            <a:r>
              <a:rPr lang="fr-FR" sz="1600" dirty="0" smtClean="0"/>
              <a:t> </a:t>
            </a:r>
            <a:r>
              <a:rPr lang="fr-FR" sz="1600" b="1" dirty="0" smtClean="0"/>
              <a:t>Gyroscope</a:t>
            </a:r>
            <a:r>
              <a:rPr lang="fr-FR" sz="1600" dirty="0" smtClean="0"/>
              <a:t>: contrôle la direction des objets (personnes)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1" dur="10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ox(out)">
                                      <p:cBhvr>
                                        <p:cTn id="16" dur="500"/>
                                        <p:tgtEl>
                                          <p:spTgt spid="33"/>
                                        </p:tgtEl>
                                      </p:cBhvr>
                                    </p:animEffect>
                                  </p:childTnLst>
                                </p:cTn>
                              </p:par>
                            </p:childTnLst>
                          </p:cTn>
                        </p:par>
                        <p:par>
                          <p:cTn id="17" fill="hold">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ox(out)">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511942" cy="365125"/>
          </a:xfrm>
        </p:spPr>
        <p:txBody>
          <a:bodyPr/>
          <a:lstStyle/>
          <a:p>
            <a:fld id="{CF4668DC-857F-487D-BFFA-8C0CA5037977}" type="slidenum">
              <a:rPr lang="fr-BE" sz="1400" smtClean="0">
                <a:solidFill>
                  <a:srgbClr val="002060"/>
                </a:solidFill>
              </a:rPr>
              <a:pPr/>
              <a:t>12</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285720" y="1428736"/>
            <a:ext cx="8501122" cy="507831"/>
          </a:xfrm>
          <a:prstGeom prst="rect">
            <a:avLst/>
          </a:prstGeom>
        </p:spPr>
        <p:txBody>
          <a:bodyPr wrap="square">
            <a:spAutoFit/>
          </a:bodyPr>
          <a:lstStyle/>
          <a:p>
            <a:pPr algn="just">
              <a:lnSpc>
                <a:spcPct val="150000"/>
              </a:lnSpc>
              <a:spcAft>
                <a:spcPts val="1200"/>
              </a:spcAft>
              <a:buClr>
                <a:schemeClr val="accent1">
                  <a:lumMod val="75000"/>
                </a:schemeClr>
              </a:buClr>
            </a:pPr>
            <a:r>
              <a:rPr lang="fr-FR" b="1" dirty="0" smtClean="0">
                <a:solidFill>
                  <a:srgbClr val="C00000"/>
                </a:solidFill>
                <a:latin typeface="Lucida Bright" pitchFamily="18" charset="0"/>
                <a:cs typeface="Lucida Bright" pitchFamily="18" charset="0"/>
              </a:rPr>
              <a:t>B. </a:t>
            </a:r>
            <a:r>
              <a:rPr lang="fr-FR" b="1" dirty="0" smtClean="0">
                <a:latin typeface="Lucida Bright" pitchFamily="18" charset="0"/>
                <a:cs typeface="Lucida Bright" pitchFamily="18" charset="0"/>
              </a:rPr>
              <a:t>Traitement des données d’un SHS:</a:t>
            </a:r>
          </a:p>
        </p:txBody>
      </p:sp>
      <p:sp>
        <p:nvSpPr>
          <p:cNvPr id="10" name="ZoneTexte 9"/>
          <p:cNvSpPr txBox="1"/>
          <p:nvPr/>
        </p:nvSpPr>
        <p:spPr>
          <a:xfrm>
            <a:off x="269574" y="916528"/>
            <a:ext cx="5766322"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2.3. Maisons intelligentes: technologies utilisées</a:t>
            </a:r>
          </a:p>
        </p:txBody>
      </p:sp>
      <p:pic>
        <p:nvPicPr>
          <p:cNvPr id="12" name="Image 11" descr="data processing.PNG"/>
          <p:cNvPicPr>
            <a:picLocks noChangeAspect="1"/>
          </p:cNvPicPr>
          <p:nvPr/>
        </p:nvPicPr>
        <p:blipFill>
          <a:blip r:embed="rId2"/>
          <a:stretch>
            <a:fillRect/>
          </a:stretch>
        </p:blipFill>
        <p:spPr>
          <a:xfrm>
            <a:off x="4914309" y="1714488"/>
            <a:ext cx="4229691" cy="4105848"/>
          </a:xfrm>
          <a:prstGeom prst="rect">
            <a:avLst/>
          </a:prstGeom>
        </p:spPr>
      </p:pic>
      <p:sp>
        <p:nvSpPr>
          <p:cNvPr id="13" name="Rectangle 12"/>
          <p:cNvSpPr/>
          <p:nvPr/>
        </p:nvSpPr>
        <p:spPr>
          <a:xfrm>
            <a:off x="285720" y="2214554"/>
            <a:ext cx="4357718" cy="3293209"/>
          </a:xfrm>
          <a:prstGeom prst="rect">
            <a:avLst/>
          </a:prstGeom>
        </p:spPr>
        <p:txBody>
          <a:bodyPr wrap="square">
            <a:spAutoFit/>
          </a:bodyPr>
          <a:lstStyle/>
          <a:p>
            <a:pPr algn="just">
              <a:lnSpc>
                <a:spcPct val="150000"/>
              </a:lnSpc>
              <a:spcAft>
                <a:spcPts val="1200"/>
              </a:spcAft>
              <a:buClr>
                <a:schemeClr val="accent1">
                  <a:lumMod val="75000"/>
                </a:schemeClr>
              </a:buClr>
            </a:pPr>
            <a:r>
              <a:rPr lang="fr-FR" sz="1600" dirty="0" smtClean="0">
                <a:latin typeface="Lucida Bright" pitchFamily="18" charset="0"/>
                <a:cs typeface="Lucida Bright" pitchFamily="18" charset="0"/>
              </a:rPr>
              <a:t>Cette partie fait appel aux différente technologies, à savoir: </a:t>
            </a:r>
          </a:p>
          <a:p>
            <a:pPr algn="just">
              <a:lnSpc>
                <a:spcPct val="150000"/>
              </a:lnSpc>
              <a:spcAft>
                <a:spcPts val="1200"/>
              </a:spcAft>
              <a:buClr>
                <a:schemeClr val="accent1">
                  <a:lumMod val="75000"/>
                </a:schemeClr>
              </a:buClr>
              <a:buFontTx/>
              <a:buChar char="-"/>
            </a:pPr>
            <a:r>
              <a:rPr lang="fr-FR" sz="1600" dirty="0" smtClean="0">
                <a:latin typeface="Lucida Bright" pitchFamily="18" charset="0"/>
                <a:cs typeface="Lucida Bright" pitchFamily="18" charset="0"/>
              </a:rPr>
              <a:t> </a:t>
            </a:r>
            <a:r>
              <a:rPr lang="fr-FR" sz="1600" b="1" dirty="0" smtClean="0">
                <a:latin typeface="Lucida Bright" pitchFamily="18" charset="0"/>
                <a:cs typeface="Lucida Bright" pitchFamily="18" charset="0"/>
              </a:rPr>
              <a:t>Cloud, </a:t>
            </a:r>
            <a:r>
              <a:rPr lang="fr-FR" sz="1600" b="1" dirty="0" err="1" smtClean="0">
                <a:latin typeface="Lucida Bright" pitchFamily="18" charset="0"/>
                <a:cs typeface="Lucida Bright" pitchFamily="18" charset="0"/>
              </a:rPr>
              <a:t>fog</a:t>
            </a:r>
            <a:r>
              <a:rPr lang="fr-FR" sz="1600" b="1" dirty="0" smtClean="0">
                <a:latin typeface="Lucida Bright" pitchFamily="18" charset="0"/>
                <a:cs typeface="Lucida Bright" pitchFamily="18" charset="0"/>
              </a:rPr>
              <a:t>, </a:t>
            </a:r>
            <a:r>
              <a:rPr lang="fr-FR" sz="1600" b="1" dirty="0" err="1" smtClean="0">
                <a:latin typeface="Lucida Bright" pitchFamily="18" charset="0"/>
                <a:cs typeface="Lucida Bright" pitchFamily="18" charset="0"/>
              </a:rPr>
              <a:t>edge</a:t>
            </a:r>
            <a:r>
              <a:rPr lang="fr-FR" sz="1600" b="1" dirty="0" smtClean="0">
                <a:latin typeface="Lucida Bright" pitchFamily="18" charset="0"/>
                <a:cs typeface="Lucida Bright" pitchFamily="18" charset="0"/>
              </a:rPr>
              <a:t> </a:t>
            </a:r>
            <a:r>
              <a:rPr lang="fr-FR" sz="1600" dirty="0" err="1" smtClean="0">
                <a:latin typeface="Lucida Bright" pitchFamily="18" charset="0"/>
                <a:cs typeface="Lucida Bright" pitchFamily="18" charset="0"/>
              </a:rPr>
              <a:t>computing</a:t>
            </a:r>
            <a:r>
              <a:rPr lang="fr-FR" sz="1600" dirty="0" smtClean="0">
                <a:latin typeface="Lucida Bright" pitchFamily="18" charset="0"/>
                <a:cs typeface="Lucida Bright" pitchFamily="18" charset="0"/>
              </a:rPr>
              <a:t>;</a:t>
            </a:r>
          </a:p>
          <a:p>
            <a:pPr algn="just">
              <a:lnSpc>
                <a:spcPct val="150000"/>
              </a:lnSpc>
              <a:spcAft>
                <a:spcPts val="1200"/>
              </a:spcAft>
              <a:buClr>
                <a:schemeClr val="accent1">
                  <a:lumMod val="75000"/>
                </a:schemeClr>
              </a:buClr>
              <a:buFontTx/>
              <a:buChar char="-"/>
            </a:pPr>
            <a:r>
              <a:rPr lang="fr-FR" sz="1600" dirty="0" smtClean="0">
                <a:latin typeface="Lucida Bright" pitchFamily="18" charset="0"/>
                <a:cs typeface="Lucida Bright" pitchFamily="18" charset="0"/>
              </a:rPr>
              <a:t> Traitement de données (modélisation, </a:t>
            </a:r>
            <a:r>
              <a:rPr lang="fr-FR" sz="1600" dirty="0" err="1" smtClean="0">
                <a:latin typeface="Lucida Bright" pitchFamily="18" charset="0"/>
                <a:cs typeface="Lucida Bright" pitchFamily="18" charset="0"/>
              </a:rPr>
              <a:t>etc</a:t>
            </a:r>
            <a:r>
              <a:rPr lang="fr-FR" sz="1600" dirty="0" smtClean="0">
                <a:latin typeface="Lucida Bright" pitchFamily="18" charset="0"/>
                <a:cs typeface="Lucida Bright" pitchFamily="18" charset="0"/>
              </a:rPr>
              <a:t>);</a:t>
            </a:r>
          </a:p>
          <a:p>
            <a:pPr algn="just">
              <a:lnSpc>
                <a:spcPct val="150000"/>
              </a:lnSpc>
              <a:spcAft>
                <a:spcPts val="1200"/>
              </a:spcAft>
              <a:buClr>
                <a:schemeClr val="accent1">
                  <a:lumMod val="75000"/>
                </a:schemeClr>
              </a:buClr>
              <a:buFontTx/>
              <a:buChar char="-"/>
            </a:pPr>
            <a:r>
              <a:rPr lang="fr-FR" sz="1600" dirty="0" smtClean="0">
                <a:latin typeface="Lucida Bright" pitchFamily="18" charset="0"/>
                <a:cs typeface="Lucida Bright" pitchFamily="18" charset="0"/>
              </a:rPr>
              <a:t> Analyse de données;</a:t>
            </a:r>
          </a:p>
          <a:p>
            <a:pPr algn="just">
              <a:lnSpc>
                <a:spcPct val="150000"/>
              </a:lnSpc>
              <a:spcAft>
                <a:spcPts val="1200"/>
              </a:spcAft>
              <a:buClr>
                <a:schemeClr val="accent1">
                  <a:lumMod val="75000"/>
                </a:schemeClr>
              </a:buClr>
              <a:buFontTx/>
              <a:buChar char="-"/>
            </a:pPr>
            <a:r>
              <a:rPr lang="fr-FR" sz="1600" dirty="0" smtClean="0">
                <a:latin typeface="Lucida Bright" pitchFamily="18" charset="0"/>
                <a:cs typeface="Lucida Bright" pitchFamily="18" charset="0"/>
              </a:rPr>
              <a:t> Approches d’intelligence artificielle.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1" dur="1000"/>
                                        <p:tgtEl>
                                          <p:spTgt spid="14">
                                            <p:txEl>
                                              <p:pRg st="0" end="0"/>
                                            </p:txEl>
                                          </p:spTgt>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5" dur="1000"/>
                                        <p:tgtEl>
                                          <p:spTgt spid="13">
                                            <p:txEl>
                                              <p:pRg st="0" end="0"/>
                                            </p:txEl>
                                          </p:spTgt>
                                        </p:tgtEl>
                                      </p:cBhvr>
                                    </p:animEffect>
                                  </p:childTnLst>
                                </p:cTn>
                              </p:par>
                            </p:childTnLst>
                          </p:cTn>
                        </p:par>
                        <p:par>
                          <p:cTn id="16" fill="hold">
                            <p:stCondLst>
                              <p:cond delay="2500"/>
                            </p:stCondLst>
                            <p:childTnLst>
                              <p:par>
                                <p:cTn id="17" presetID="5" presetClass="entr" presetSubtype="10" fill="hold" nodeType="after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9" dur="1000"/>
                                        <p:tgtEl>
                                          <p:spTgt spid="13">
                                            <p:txEl>
                                              <p:pRg st="1" end="1"/>
                                            </p:txEl>
                                          </p:spTgt>
                                        </p:tgtEl>
                                      </p:cBhvr>
                                    </p:animEffect>
                                  </p:childTnLst>
                                </p:cTn>
                              </p:par>
                            </p:childTnLst>
                          </p:cTn>
                        </p:par>
                        <p:par>
                          <p:cTn id="20" fill="hold">
                            <p:stCondLst>
                              <p:cond delay="3500"/>
                            </p:stCondLst>
                            <p:childTnLst>
                              <p:par>
                                <p:cTn id="21" presetID="5" presetClass="entr" presetSubtype="10" fill="hold" nodeType="after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checkerboard(across)">
                                      <p:cBhvr>
                                        <p:cTn id="23" dur="1000"/>
                                        <p:tgtEl>
                                          <p:spTgt spid="13">
                                            <p:txEl>
                                              <p:pRg st="2" end="2"/>
                                            </p:txEl>
                                          </p:spTgt>
                                        </p:tgtEl>
                                      </p:cBhvr>
                                    </p:animEffect>
                                  </p:childTnLst>
                                </p:cTn>
                              </p:par>
                            </p:childTnLst>
                          </p:cTn>
                        </p:par>
                        <p:par>
                          <p:cTn id="24" fill="hold">
                            <p:stCondLst>
                              <p:cond delay="4500"/>
                            </p:stCondLst>
                            <p:childTnLst>
                              <p:par>
                                <p:cTn id="25" presetID="5" presetClass="entr" presetSubtype="10" fill="hold" nodeType="after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7" dur="1000"/>
                                        <p:tgtEl>
                                          <p:spTgt spid="13">
                                            <p:txEl>
                                              <p:pRg st="3" end="3"/>
                                            </p:txEl>
                                          </p:spTgt>
                                        </p:tgtEl>
                                      </p:cBhvr>
                                    </p:animEffect>
                                  </p:childTnLst>
                                </p:cTn>
                              </p:par>
                            </p:childTnLst>
                          </p:cTn>
                        </p:par>
                        <p:par>
                          <p:cTn id="28" fill="hold">
                            <p:stCondLst>
                              <p:cond delay="5500"/>
                            </p:stCondLst>
                            <p:childTnLst>
                              <p:par>
                                <p:cTn id="29" presetID="5" presetClass="entr" presetSubtype="10" fill="hold" nodeType="after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Effect transition="in" filter="checkerboard(across)">
                                      <p:cBhvr>
                                        <p:cTn id="31" dur="1000"/>
                                        <p:tgtEl>
                                          <p:spTgt spid="13">
                                            <p:txEl>
                                              <p:pRg st="4" end="4"/>
                                            </p:txEl>
                                          </p:spTgt>
                                        </p:tgtEl>
                                      </p:cBhvr>
                                    </p:animEffect>
                                  </p:childTnLst>
                                </p:cTn>
                              </p:par>
                            </p:childTnLst>
                          </p:cTn>
                        </p:par>
                        <p:par>
                          <p:cTn id="32" fill="hold">
                            <p:stCondLst>
                              <p:cond delay="6500"/>
                            </p:stCondLst>
                            <p:childTnLst>
                              <p:par>
                                <p:cTn id="33" presetID="4" presetClass="entr" presetSubtype="3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511942" cy="365125"/>
          </a:xfrm>
        </p:spPr>
        <p:txBody>
          <a:bodyPr/>
          <a:lstStyle/>
          <a:p>
            <a:fld id="{CF4668DC-857F-487D-BFFA-8C0CA5037977}" type="slidenum">
              <a:rPr lang="fr-BE" sz="1400" smtClean="0">
                <a:solidFill>
                  <a:srgbClr val="002060"/>
                </a:solidFill>
              </a:rPr>
              <a:pPr/>
              <a:t>13</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285720" y="1285860"/>
            <a:ext cx="8501122" cy="454099"/>
          </a:xfrm>
          <a:prstGeom prst="rect">
            <a:avLst/>
          </a:prstGeom>
        </p:spPr>
        <p:txBody>
          <a:bodyPr wrap="square">
            <a:spAutoFit/>
          </a:bodyPr>
          <a:lstStyle/>
          <a:p>
            <a:pPr algn="just">
              <a:lnSpc>
                <a:spcPct val="150000"/>
              </a:lnSpc>
              <a:spcAft>
                <a:spcPts val="1200"/>
              </a:spcAft>
              <a:buClr>
                <a:schemeClr val="accent1">
                  <a:lumMod val="75000"/>
                </a:schemeClr>
              </a:buClr>
            </a:pPr>
            <a:r>
              <a:rPr lang="fr-FR" b="1" dirty="0" smtClean="0">
                <a:solidFill>
                  <a:srgbClr val="C00000"/>
                </a:solidFill>
                <a:latin typeface="Lucida Bright" pitchFamily="18" charset="0"/>
                <a:cs typeface="Lucida Bright" pitchFamily="18" charset="0"/>
              </a:rPr>
              <a:t>C. </a:t>
            </a:r>
            <a:r>
              <a:rPr lang="fr-FR" b="1" dirty="0" smtClean="0">
                <a:latin typeface="Lucida Bright" pitchFamily="18" charset="0"/>
                <a:cs typeface="Lucida Bright" pitchFamily="18" charset="0"/>
              </a:rPr>
              <a:t>Approches d’intelligence artificielle utilisées dans les SHS:</a:t>
            </a:r>
          </a:p>
        </p:txBody>
      </p:sp>
      <p:sp>
        <p:nvSpPr>
          <p:cNvPr id="10" name="ZoneTexte 9"/>
          <p:cNvSpPr txBox="1"/>
          <p:nvPr/>
        </p:nvSpPr>
        <p:spPr>
          <a:xfrm>
            <a:off x="269574" y="916528"/>
            <a:ext cx="5766322"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2.3. Maisons intelligentes: technologies utilisées</a:t>
            </a:r>
          </a:p>
        </p:txBody>
      </p:sp>
      <p:sp>
        <p:nvSpPr>
          <p:cNvPr id="16" name="Ellipse 15"/>
          <p:cNvSpPr/>
          <p:nvPr/>
        </p:nvSpPr>
        <p:spPr>
          <a:xfrm>
            <a:off x="3428992" y="3286124"/>
            <a:ext cx="2071702" cy="1643074"/>
          </a:xfrm>
          <a:prstGeom prst="ellipse">
            <a:avLst/>
          </a:prstGeom>
          <a:solidFill>
            <a:schemeClr val="tx1">
              <a:lumMod val="65000"/>
              <a:lumOff val="35000"/>
            </a:schemeClr>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3600" dirty="0" smtClean="0">
                <a:solidFill>
                  <a:srgbClr val="FFFF00"/>
                </a:solidFill>
                <a:latin typeface="Engravers MT" pitchFamily="18" charset="0"/>
              </a:rPr>
              <a:t>SHS</a:t>
            </a:r>
          </a:p>
          <a:p>
            <a:pPr algn="ctr"/>
            <a:r>
              <a:rPr lang="fr-FR" sz="2000" dirty="0" smtClean="0">
                <a:solidFill>
                  <a:srgbClr val="FFFF00"/>
                </a:solidFill>
                <a:latin typeface="Engravers MT" pitchFamily="18" charset="0"/>
              </a:rPr>
              <a:t>Basés</a:t>
            </a:r>
            <a:endParaRPr lang="fr-FR" sz="600" dirty="0">
              <a:solidFill>
                <a:srgbClr val="FFFF00"/>
              </a:solidFill>
              <a:latin typeface="Engravers MT" pitchFamily="18" charset="0"/>
            </a:endParaRPr>
          </a:p>
        </p:txBody>
      </p:sp>
      <p:sp>
        <p:nvSpPr>
          <p:cNvPr id="17" name="Flèche droite rayée 16"/>
          <p:cNvSpPr/>
          <p:nvPr/>
        </p:nvSpPr>
        <p:spPr>
          <a:xfrm rot="20140347">
            <a:off x="5381364" y="3317882"/>
            <a:ext cx="832936" cy="571504"/>
          </a:xfrm>
          <a:prstGeom prst="stripedRightArrow">
            <a:avLst/>
          </a:prstGeom>
          <a:solidFill>
            <a:schemeClr val="tx1">
              <a:lumMod val="65000"/>
              <a:lumOff val="35000"/>
            </a:schemeClr>
          </a:solidFill>
          <a:ln w="12700">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droite rayée 17"/>
          <p:cNvSpPr/>
          <p:nvPr/>
        </p:nvSpPr>
        <p:spPr>
          <a:xfrm flipH="1">
            <a:off x="2571736" y="3786190"/>
            <a:ext cx="851479" cy="571504"/>
          </a:xfrm>
          <a:prstGeom prst="stripedRightArrow">
            <a:avLst/>
          </a:prstGeom>
          <a:solidFill>
            <a:schemeClr val="tx1">
              <a:lumMod val="65000"/>
              <a:lumOff val="35000"/>
            </a:schemeClr>
          </a:solidFill>
          <a:ln w="19050">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droite rayée 18"/>
          <p:cNvSpPr/>
          <p:nvPr/>
        </p:nvSpPr>
        <p:spPr>
          <a:xfrm rot="16603899">
            <a:off x="4294616" y="2652144"/>
            <a:ext cx="785818" cy="571504"/>
          </a:xfrm>
          <a:prstGeom prst="stripedRightArrow">
            <a:avLst/>
          </a:prstGeom>
          <a:solidFill>
            <a:schemeClr val="tx1">
              <a:lumMod val="65000"/>
              <a:lumOff val="35000"/>
            </a:schemeClr>
          </a:solidFill>
          <a:ln w="12700">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Flèche droite rayée 19"/>
          <p:cNvSpPr/>
          <p:nvPr/>
        </p:nvSpPr>
        <p:spPr>
          <a:xfrm rot="12378548" flipH="1">
            <a:off x="5345589" y="4356560"/>
            <a:ext cx="783410" cy="571504"/>
          </a:xfrm>
          <a:prstGeom prst="stripedRightArrow">
            <a:avLst/>
          </a:prstGeom>
          <a:solidFill>
            <a:schemeClr val="tx1">
              <a:lumMod val="65000"/>
              <a:lumOff val="35000"/>
            </a:schemeClr>
          </a:solidFill>
          <a:ln w="12700">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1" name="ZoneTexte 20"/>
          <p:cNvSpPr txBox="1"/>
          <p:nvPr/>
        </p:nvSpPr>
        <p:spPr>
          <a:xfrm>
            <a:off x="785786" y="3577240"/>
            <a:ext cx="1890261" cy="923330"/>
          </a:xfrm>
          <a:prstGeom prst="rect">
            <a:avLst/>
          </a:prstGeom>
          <a:noFill/>
        </p:spPr>
        <p:txBody>
          <a:bodyPr wrap="none" rtlCol="0">
            <a:spAutoFit/>
          </a:bodyPr>
          <a:lstStyle/>
          <a:p>
            <a:pPr algn="ctr"/>
            <a:r>
              <a:rPr lang="fr-FR" b="1" dirty="0" smtClean="0"/>
              <a:t>SMA</a:t>
            </a:r>
            <a:r>
              <a:rPr lang="fr-FR" dirty="0" smtClean="0"/>
              <a:t> </a:t>
            </a:r>
          </a:p>
          <a:p>
            <a:r>
              <a:rPr lang="fr-FR" dirty="0" smtClean="0"/>
              <a:t>(Système Multi </a:t>
            </a:r>
          </a:p>
          <a:p>
            <a:pPr algn="ctr"/>
            <a:r>
              <a:rPr lang="fr-FR" dirty="0" smtClean="0"/>
              <a:t>Agents)</a:t>
            </a:r>
            <a:endParaRPr lang="fr-FR" dirty="0"/>
          </a:p>
        </p:txBody>
      </p:sp>
      <p:sp>
        <p:nvSpPr>
          <p:cNvPr id="22" name="ZoneTexte 21"/>
          <p:cNvSpPr txBox="1"/>
          <p:nvPr/>
        </p:nvSpPr>
        <p:spPr>
          <a:xfrm>
            <a:off x="3500430" y="1714488"/>
            <a:ext cx="2574744" cy="923330"/>
          </a:xfrm>
          <a:prstGeom prst="rect">
            <a:avLst/>
          </a:prstGeom>
          <a:noFill/>
        </p:spPr>
        <p:txBody>
          <a:bodyPr wrap="none" rtlCol="0">
            <a:spAutoFit/>
          </a:bodyPr>
          <a:lstStyle/>
          <a:p>
            <a:pPr algn="ctr"/>
            <a:r>
              <a:rPr lang="fr-FR" b="1" dirty="0" smtClean="0"/>
              <a:t>IPS</a:t>
            </a:r>
            <a:r>
              <a:rPr lang="fr-FR" dirty="0" smtClean="0"/>
              <a:t> </a:t>
            </a:r>
          </a:p>
          <a:p>
            <a:pPr algn="ctr"/>
            <a:r>
              <a:rPr lang="fr-FR" dirty="0" smtClean="0"/>
              <a:t>(Système de </a:t>
            </a:r>
          </a:p>
          <a:p>
            <a:r>
              <a:rPr lang="fr-FR" dirty="0" smtClean="0"/>
              <a:t>Traitement d’Images)</a:t>
            </a:r>
            <a:endParaRPr lang="fr-FR" dirty="0"/>
          </a:p>
        </p:txBody>
      </p:sp>
      <p:sp>
        <p:nvSpPr>
          <p:cNvPr id="23" name="Rectangle 22"/>
          <p:cNvSpPr/>
          <p:nvPr/>
        </p:nvSpPr>
        <p:spPr>
          <a:xfrm>
            <a:off x="6286512" y="2928934"/>
            <a:ext cx="2307042" cy="646331"/>
          </a:xfrm>
          <a:prstGeom prst="rect">
            <a:avLst/>
          </a:prstGeom>
        </p:spPr>
        <p:txBody>
          <a:bodyPr wrap="none">
            <a:spAutoFit/>
          </a:bodyPr>
          <a:lstStyle/>
          <a:p>
            <a:pPr algn="ctr"/>
            <a:r>
              <a:rPr lang="fr-FR" b="1" dirty="0" smtClean="0"/>
              <a:t>ML </a:t>
            </a:r>
          </a:p>
          <a:p>
            <a:pPr algn="ctr"/>
            <a:r>
              <a:rPr lang="fr-FR" dirty="0" smtClean="0"/>
              <a:t>(Machine Learning)</a:t>
            </a:r>
          </a:p>
        </p:txBody>
      </p:sp>
      <p:sp>
        <p:nvSpPr>
          <p:cNvPr id="24" name="Rectangle 23"/>
          <p:cNvSpPr/>
          <p:nvPr/>
        </p:nvSpPr>
        <p:spPr>
          <a:xfrm>
            <a:off x="6072198" y="4643446"/>
            <a:ext cx="2029723" cy="646331"/>
          </a:xfrm>
          <a:prstGeom prst="rect">
            <a:avLst/>
          </a:prstGeom>
        </p:spPr>
        <p:txBody>
          <a:bodyPr wrap="none">
            <a:spAutoFit/>
          </a:bodyPr>
          <a:lstStyle/>
          <a:p>
            <a:pPr algn="ctr"/>
            <a:r>
              <a:rPr lang="fr-FR" b="1" dirty="0" smtClean="0"/>
              <a:t>DL</a:t>
            </a:r>
            <a:r>
              <a:rPr lang="fr-FR" dirty="0" smtClean="0"/>
              <a:t> </a:t>
            </a:r>
          </a:p>
          <a:p>
            <a:r>
              <a:rPr lang="fr-FR" dirty="0" smtClean="0"/>
              <a:t>(</a:t>
            </a:r>
            <a:r>
              <a:rPr lang="fr-FR" dirty="0" err="1" smtClean="0"/>
              <a:t>Deep</a:t>
            </a:r>
            <a:r>
              <a:rPr lang="fr-FR" dirty="0" smtClean="0"/>
              <a:t> Learning )</a:t>
            </a:r>
          </a:p>
        </p:txBody>
      </p:sp>
      <p:sp>
        <p:nvSpPr>
          <p:cNvPr id="25" name="Flèche droite rayée 24"/>
          <p:cNvSpPr/>
          <p:nvPr/>
        </p:nvSpPr>
        <p:spPr>
          <a:xfrm rot="18450721" flipH="1">
            <a:off x="3134822" y="4738489"/>
            <a:ext cx="777089" cy="571504"/>
          </a:xfrm>
          <a:prstGeom prst="stripedRightArrow">
            <a:avLst/>
          </a:prstGeom>
          <a:solidFill>
            <a:schemeClr val="tx1">
              <a:lumMod val="65000"/>
              <a:lumOff val="35000"/>
            </a:schemeClr>
          </a:solidFill>
          <a:ln w="19050">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6" name="Rectangle 25"/>
          <p:cNvSpPr/>
          <p:nvPr/>
        </p:nvSpPr>
        <p:spPr>
          <a:xfrm>
            <a:off x="3568892" y="5786454"/>
            <a:ext cx="2574744" cy="646331"/>
          </a:xfrm>
          <a:prstGeom prst="rect">
            <a:avLst/>
          </a:prstGeom>
        </p:spPr>
        <p:txBody>
          <a:bodyPr wrap="none">
            <a:spAutoFit/>
          </a:bodyPr>
          <a:lstStyle/>
          <a:p>
            <a:r>
              <a:rPr lang="fr-FR" b="1" dirty="0" smtClean="0"/>
              <a:t>Réseaux de neurones</a:t>
            </a:r>
          </a:p>
          <a:p>
            <a:r>
              <a:rPr lang="fr-FR" dirty="0" smtClean="0"/>
              <a:t>(Neural Network)</a:t>
            </a:r>
            <a:endParaRPr lang="fr-FR" dirty="0"/>
          </a:p>
        </p:txBody>
      </p:sp>
      <p:sp>
        <p:nvSpPr>
          <p:cNvPr id="27" name="Flèche droite rayée 26"/>
          <p:cNvSpPr/>
          <p:nvPr/>
        </p:nvSpPr>
        <p:spPr>
          <a:xfrm rot="15761599" flipH="1">
            <a:off x="4304775" y="5036357"/>
            <a:ext cx="785819" cy="571504"/>
          </a:xfrm>
          <a:prstGeom prst="stripedRightArrow">
            <a:avLst/>
          </a:prstGeom>
          <a:solidFill>
            <a:schemeClr val="tx1">
              <a:lumMod val="65000"/>
              <a:lumOff val="35000"/>
            </a:schemeClr>
          </a:solidFill>
          <a:ln w="12700">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Rectangle 27"/>
          <p:cNvSpPr/>
          <p:nvPr/>
        </p:nvSpPr>
        <p:spPr>
          <a:xfrm>
            <a:off x="1428728" y="5214950"/>
            <a:ext cx="1834156" cy="646331"/>
          </a:xfrm>
          <a:prstGeom prst="rect">
            <a:avLst/>
          </a:prstGeom>
        </p:spPr>
        <p:txBody>
          <a:bodyPr wrap="none">
            <a:spAutoFit/>
          </a:bodyPr>
          <a:lstStyle/>
          <a:p>
            <a:pPr algn="ctr"/>
            <a:r>
              <a:rPr lang="fr-FR" b="1" dirty="0" smtClean="0"/>
              <a:t>Logique floue </a:t>
            </a:r>
          </a:p>
          <a:p>
            <a:r>
              <a:rPr lang="fr-FR" dirty="0" smtClean="0"/>
              <a:t>(</a:t>
            </a:r>
            <a:r>
              <a:rPr lang="fr-FR" dirty="0" err="1" smtClean="0"/>
              <a:t>Fuzzy</a:t>
            </a:r>
            <a:r>
              <a:rPr lang="fr-FR" dirty="0" smtClean="0"/>
              <a:t> </a:t>
            </a:r>
            <a:r>
              <a:rPr lang="fr-FR" dirty="0" err="1" smtClean="0"/>
              <a:t>Logic</a:t>
            </a:r>
            <a:r>
              <a:rPr lang="fr-FR" dirty="0" smtClean="0"/>
              <a:t>)</a:t>
            </a:r>
            <a:endParaRPr lang="fr-FR" dirty="0"/>
          </a:p>
        </p:txBody>
      </p:sp>
      <p:sp>
        <p:nvSpPr>
          <p:cNvPr id="29" name="Flèche droite rayée 28"/>
          <p:cNvSpPr/>
          <p:nvPr/>
        </p:nvSpPr>
        <p:spPr>
          <a:xfrm rot="3042357" flipH="1">
            <a:off x="3012552" y="2847112"/>
            <a:ext cx="851479" cy="571504"/>
          </a:xfrm>
          <a:prstGeom prst="stripedRightArrow">
            <a:avLst/>
          </a:prstGeom>
          <a:solidFill>
            <a:schemeClr val="tx1">
              <a:lumMod val="65000"/>
              <a:lumOff val="35000"/>
            </a:schemeClr>
          </a:solidFill>
          <a:ln w="19050">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0" name="ZoneTexte 29"/>
          <p:cNvSpPr txBox="1"/>
          <p:nvPr/>
        </p:nvSpPr>
        <p:spPr>
          <a:xfrm>
            <a:off x="428596" y="2071678"/>
            <a:ext cx="2871299" cy="923330"/>
          </a:xfrm>
          <a:prstGeom prst="rect">
            <a:avLst/>
          </a:prstGeom>
          <a:noFill/>
        </p:spPr>
        <p:txBody>
          <a:bodyPr wrap="none" rtlCol="0">
            <a:spAutoFit/>
          </a:bodyPr>
          <a:lstStyle/>
          <a:p>
            <a:pPr algn="ctr"/>
            <a:r>
              <a:rPr lang="fr-FR" b="1" dirty="0" smtClean="0"/>
              <a:t>Autres approches de IA</a:t>
            </a:r>
            <a:r>
              <a:rPr lang="fr-FR" dirty="0" smtClean="0"/>
              <a:t> </a:t>
            </a:r>
          </a:p>
          <a:p>
            <a:r>
              <a:rPr lang="fr-FR" dirty="0" smtClean="0"/>
              <a:t>(traitement du langage,</a:t>
            </a:r>
          </a:p>
          <a:p>
            <a:r>
              <a:rPr lang="fr-FR" dirty="0" smtClean="0"/>
              <a:t>Robotique, </a:t>
            </a:r>
            <a:r>
              <a:rPr lang="fr-FR" dirty="0" err="1" smtClean="0"/>
              <a:t>S.Exp</a:t>
            </a:r>
            <a:r>
              <a:rPr lang="fr-FR" dirty="0" smtClean="0"/>
              <a:t>., etc.)</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1" dur="10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ou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heckerboard(across)">
                                      <p:cBhvr>
                                        <p:cTn id="21" dur="500"/>
                                        <p:tgtEl>
                                          <p:spTgt spid="19"/>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heckerboard(across)">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heckerboard(across)">
                                      <p:cBhvr>
                                        <p:cTn id="29" dur="500"/>
                                        <p:tgtEl>
                                          <p:spTgt spid="17"/>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heckerboard(across)">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heckerboard(across)">
                                      <p:cBhvr>
                                        <p:cTn id="37" dur="500"/>
                                        <p:tgtEl>
                                          <p:spTgt spid="20"/>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checkerboard(across)">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checkerboard(across)">
                                      <p:cBhvr>
                                        <p:cTn id="45" dur="500"/>
                                        <p:tgtEl>
                                          <p:spTgt spid="27"/>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checkerboard(across)">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checkerboard(across)">
                                      <p:cBhvr>
                                        <p:cTn id="53" dur="500"/>
                                        <p:tgtEl>
                                          <p:spTgt spid="25"/>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checkerboard(across)">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heckerboard(across)">
                                      <p:cBhvr>
                                        <p:cTn id="61" dur="500"/>
                                        <p:tgtEl>
                                          <p:spTgt spid="18"/>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checkerboard(across)">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checkerboard(across)">
                                      <p:cBhvr>
                                        <p:cTn id="69" dur="500"/>
                                        <p:tgtEl>
                                          <p:spTgt spid="29"/>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checkerboard(across)">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17" grpId="0" animBg="1"/>
      <p:bldP spid="18" grpId="0" animBg="1"/>
      <p:bldP spid="19" grpId="0" animBg="1"/>
      <p:bldP spid="20" grpId="0" animBg="1"/>
      <p:bldP spid="21" grpId="0"/>
      <p:bldP spid="22" grpId="0"/>
      <p:bldP spid="23" grpId="0"/>
      <p:bldP spid="24" grpId="0"/>
      <p:bldP spid="25" grpId="0" animBg="1"/>
      <p:bldP spid="26" grpId="0"/>
      <p:bldP spid="27" grpId="0" animBg="1"/>
      <p:bldP spid="28" grpId="0"/>
      <p:bldP spid="29"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511942" cy="365125"/>
          </a:xfrm>
        </p:spPr>
        <p:txBody>
          <a:bodyPr/>
          <a:lstStyle/>
          <a:p>
            <a:fld id="{CF4668DC-857F-487D-BFFA-8C0CA5037977}" type="slidenum">
              <a:rPr lang="fr-BE" sz="1400" smtClean="0">
                <a:solidFill>
                  <a:srgbClr val="002060"/>
                </a:solidFill>
              </a:rPr>
              <a:pPr/>
              <a:t>14</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285720" y="1285860"/>
            <a:ext cx="8501122" cy="454099"/>
          </a:xfrm>
          <a:prstGeom prst="rect">
            <a:avLst/>
          </a:prstGeom>
        </p:spPr>
        <p:txBody>
          <a:bodyPr wrap="square">
            <a:spAutoFit/>
          </a:bodyPr>
          <a:lstStyle/>
          <a:p>
            <a:pPr algn="just">
              <a:lnSpc>
                <a:spcPct val="150000"/>
              </a:lnSpc>
              <a:spcAft>
                <a:spcPts val="1200"/>
              </a:spcAft>
              <a:buClr>
                <a:schemeClr val="accent1">
                  <a:lumMod val="75000"/>
                </a:schemeClr>
              </a:buClr>
            </a:pPr>
            <a:r>
              <a:rPr lang="fr-FR" b="1" dirty="0" smtClean="0">
                <a:solidFill>
                  <a:srgbClr val="C00000"/>
                </a:solidFill>
                <a:latin typeface="Lucida Bright" pitchFamily="18" charset="0"/>
                <a:cs typeface="Lucida Bright" pitchFamily="18" charset="0"/>
              </a:rPr>
              <a:t>C. </a:t>
            </a:r>
            <a:r>
              <a:rPr lang="fr-FR" b="1" dirty="0" smtClean="0">
                <a:latin typeface="Lucida Bright" pitchFamily="18" charset="0"/>
                <a:cs typeface="Lucida Bright" pitchFamily="18" charset="0"/>
              </a:rPr>
              <a:t>Approches de l’IA et technologies d’objets utilisées dans les SHS:</a:t>
            </a:r>
          </a:p>
        </p:txBody>
      </p:sp>
      <p:sp>
        <p:nvSpPr>
          <p:cNvPr id="10" name="ZoneTexte 9"/>
          <p:cNvSpPr txBox="1"/>
          <p:nvPr/>
        </p:nvSpPr>
        <p:spPr>
          <a:xfrm>
            <a:off x="269574" y="916528"/>
            <a:ext cx="5766322"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2.3. Maisons intelligentes: technologies utilisées</a:t>
            </a:r>
          </a:p>
        </p:txBody>
      </p:sp>
      <p:pic>
        <p:nvPicPr>
          <p:cNvPr id="31" name="Image 30" descr="IA_SHS.PNG"/>
          <p:cNvPicPr>
            <a:picLocks noChangeAspect="1"/>
          </p:cNvPicPr>
          <p:nvPr/>
        </p:nvPicPr>
        <p:blipFill>
          <a:blip r:embed="rId2"/>
          <a:stretch>
            <a:fillRect/>
          </a:stretch>
        </p:blipFill>
        <p:spPr>
          <a:xfrm>
            <a:off x="71406" y="2000240"/>
            <a:ext cx="8955115" cy="37483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1" dur="10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ox(out)">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z="1400" smtClean="0">
                <a:solidFill>
                  <a:srgbClr val="002060"/>
                </a:solidFill>
              </a:rPr>
              <a:pPr/>
              <a:t>15</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285720" y="1285860"/>
            <a:ext cx="8501122" cy="1338828"/>
          </a:xfrm>
          <a:prstGeom prst="rect">
            <a:avLst/>
          </a:prstGeom>
        </p:spPr>
        <p:txBody>
          <a:bodyPr wrap="square">
            <a:spAutoFit/>
          </a:bodyPr>
          <a:lstStyle/>
          <a:p>
            <a:pPr algn="just">
              <a:lnSpc>
                <a:spcPct val="150000"/>
              </a:lnSpc>
              <a:spcAft>
                <a:spcPts val="1200"/>
              </a:spcAft>
              <a:buClr>
                <a:schemeClr val="accent1">
                  <a:lumMod val="75000"/>
                </a:schemeClr>
              </a:buClr>
            </a:pPr>
            <a:r>
              <a:rPr lang="fr-FR" dirty="0" smtClean="0">
                <a:latin typeface="Lucida Bright" pitchFamily="18" charset="0"/>
                <a:cs typeface="Lucida Bright" pitchFamily="18" charset="0"/>
              </a:rPr>
              <a:t>    Beaucoup de travaux de recherche et de prototypage de maisons intelligentes ont été mené à travers le monde ces dernières années. Nous reprenons, quelques travaux cités dans [1]:</a:t>
            </a:r>
          </a:p>
        </p:txBody>
      </p:sp>
      <p:sp>
        <p:nvSpPr>
          <p:cNvPr id="10" name="ZoneTexte 9"/>
          <p:cNvSpPr txBox="1"/>
          <p:nvPr/>
        </p:nvSpPr>
        <p:spPr>
          <a:xfrm>
            <a:off x="269574" y="916528"/>
            <a:ext cx="5535490"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2.4. Projets de recherche sur les Smart Homes</a:t>
            </a:r>
          </a:p>
        </p:txBody>
      </p:sp>
      <p:sp>
        <p:nvSpPr>
          <p:cNvPr id="13" name="ZoneTexte 12"/>
          <p:cNvSpPr txBox="1"/>
          <p:nvPr/>
        </p:nvSpPr>
        <p:spPr>
          <a:xfrm>
            <a:off x="357158" y="2643182"/>
            <a:ext cx="8786841" cy="3585597"/>
          </a:xfrm>
          <a:prstGeom prst="rect">
            <a:avLst/>
          </a:prstGeom>
          <a:noFill/>
        </p:spPr>
        <p:txBody>
          <a:bodyPr wrap="square" rtlCol="0">
            <a:spAutoFit/>
          </a:bodyPr>
          <a:lstStyle/>
          <a:p>
            <a:pPr marL="457200" indent="-457200">
              <a:buAutoNum type="alphaUcPeriod"/>
            </a:pPr>
            <a:r>
              <a:rPr lang="en-US" sz="1900" b="1" u="sng" dirty="0" err="1" smtClean="0">
                <a:solidFill>
                  <a:srgbClr val="0070C0"/>
                </a:solidFill>
                <a:latin typeface="Lucida Bright" pitchFamily="18" charset="0"/>
                <a:cs typeface="Lucida Bright" pitchFamily="18" charset="0"/>
              </a:rPr>
              <a:t>House_n</a:t>
            </a:r>
            <a:r>
              <a:rPr lang="en-US" sz="1900" b="1" u="sng" dirty="0" smtClean="0">
                <a:solidFill>
                  <a:schemeClr val="accent3"/>
                </a:solidFill>
                <a:latin typeface="Lucida Bright" pitchFamily="18" charset="0"/>
                <a:cs typeface="Lucida Bright" pitchFamily="18" charset="0"/>
              </a:rPr>
              <a:t> - Massachusetts Institute of Technology (MIT)</a:t>
            </a:r>
          </a:p>
          <a:p>
            <a:pPr algn="just">
              <a:lnSpc>
                <a:spcPct val="150000"/>
              </a:lnSpc>
            </a:pPr>
            <a:r>
              <a:rPr lang="fr-FR" dirty="0" smtClean="0">
                <a:latin typeface="Lucida Bright" pitchFamily="18" charset="0"/>
                <a:cs typeface="Lucida Bright" pitchFamily="18" charset="0"/>
              </a:rPr>
              <a:t>Ce projet vise à mettre en place un système de maison intelligente qui assure:</a:t>
            </a:r>
          </a:p>
          <a:p>
            <a:pPr algn="just">
              <a:lnSpc>
                <a:spcPct val="150000"/>
              </a:lnSpc>
              <a:buClr>
                <a:srgbClr val="0070C0"/>
              </a:buClr>
              <a:buFont typeface="Wingdings" pitchFamily="2" charset="2"/>
              <a:buChar char="ü"/>
            </a:pPr>
            <a:r>
              <a:rPr lang="fr-FR" dirty="0" smtClean="0">
                <a:latin typeface="Lucida Bright" pitchFamily="18" charset="0"/>
                <a:cs typeface="Lucida Bright" pitchFamily="18" charset="0"/>
              </a:rPr>
              <a:t> l’application de techniques d’interaction homme-machine pour encourager des </a:t>
            </a:r>
            <a:r>
              <a:rPr lang="fr-FR" b="1" dirty="0" smtClean="0">
                <a:latin typeface="Lucida Bright" pitchFamily="18" charset="0"/>
                <a:cs typeface="Lucida Bright" pitchFamily="18" charset="0"/>
              </a:rPr>
              <a:t>comportements sains </a:t>
            </a:r>
            <a:r>
              <a:rPr lang="fr-FR" dirty="0" smtClean="0">
                <a:latin typeface="Lucida Bright" pitchFamily="18" charset="0"/>
                <a:cs typeface="Lucida Bright" pitchFamily="18" charset="0"/>
              </a:rPr>
              <a:t>(régime alimentaire, exercices...) ;</a:t>
            </a:r>
          </a:p>
          <a:p>
            <a:pPr algn="just">
              <a:lnSpc>
                <a:spcPct val="150000"/>
              </a:lnSpc>
              <a:buClr>
                <a:srgbClr val="0070C0"/>
              </a:buClr>
              <a:buFont typeface="Wingdings" pitchFamily="2" charset="2"/>
              <a:buChar char="ü"/>
            </a:pPr>
            <a:r>
              <a:rPr lang="fr-FR" dirty="0" smtClean="0">
                <a:latin typeface="Lucida Bright" pitchFamily="18" charset="0"/>
                <a:cs typeface="Lucida Bright" pitchFamily="18" charset="0"/>
              </a:rPr>
              <a:t> la </a:t>
            </a:r>
            <a:r>
              <a:rPr lang="fr-FR" b="1" dirty="0" smtClean="0">
                <a:latin typeface="Lucida Bright" pitchFamily="18" charset="0"/>
                <a:cs typeface="Lucida Bright" pitchFamily="18" charset="0"/>
              </a:rPr>
              <a:t>reconnaissance des activités </a:t>
            </a:r>
            <a:r>
              <a:rPr lang="fr-FR" dirty="0" smtClean="0">
                <a:latin typeface="Lucida Bright" pitchFamily="18" charset="0"/>
                <a:cs typeface="Lucida Bright" pitchFamily="18" charset="0"/>
              </a:rPr>
              <a:t>(pour les personnes âgés);</a:t>
            </a:r>
          </a:p>
          <a:p>
            <a:pPr algn="just">
              <a:lnSpc>
                <a:spcPct val="150000"/>
              </a:lnSpc>
              <a:buClr>
                <a:srgbClr val="0070C0"/>
              </a:buClr>
              <a:buFont typeface="Wingdings" pitchFamily="2" charset="2"/>
              <a:buChar char="ü"/>
            </a:pPr>
            <a:r>
              <a:rPr lang="fr-FR" dirty="0" smtClean="0">
                <a:latin typeface="Lucida Bright" pitchFamily="18" charset="0"/>
                <a:cs typeface="Lucida Bright" pitchFamily="18" charset="0"/>
              </a:rPr>
              <a:t> la </a:t>
            </a:r>
            <a:r>
              <a:rPr lang="fr-FR" b="1" dirty="0" smtClean="0">
                <a:latin typeface="Lucida Bright" pitchFamily="18" charset="0"/>
                <a:cs typeface="Lucida Bright" pitchFamily="18" charset="0"/>
              </a:rPr>
              <a:t>surveillance biométrique </a:t>
            </a:r>
            <a:r>
              <a:rPr lang="fr-FR" dirty="0" smtClean="0">
                <a:latin typeface="Lucida Bright" pitchFamily="18" charset="0"/>
                <a:cs typeface="Lucida Bright" pitchFamily="18" charset="0"/>
              </a:rPr>
              <a:t>à travers des dispositifs mesurant le </a:t>
            </a:r>
            <a:r>
              <a:rPr lang="fr-FR" b="1" dirty="0" smtClean="0">
                <a:latin typeface="Lucida Bright" pitchFamily="18" charset="0"/>
                <a:cs typeface="Lucida Bright" pitchFamily="18" charset="0"/>
              </a:rPr>
              <a:t>rythme cardiaque, </a:t>
            </a:r>
            <a:r>
              <a:rPr lang="fr-FR" dirty="0" smtClean="0">
                <a:latin typeface="Lucida Bright" pitchFamily="18" charset="0"/>
                <a:cs typeface="Lucida Bright" pitchFamily="18" charset="0"/>
              </a:rPr>
              <a:t>la </a:t>
            </a:r>
            <a:r>
              <a:rPr lang="fr-FR" b="1" dirty="0" smtClean="0">
                <a:latin typeface="Lucida Bright" pitchFamily="18" charset="0"/>
                <a:cs typeface="Lucida Bright" pitchFamily="18" charset="0"/>
              </a:rPr>
              <a:t>tension artérielle</a:t>
            </a:r>
            <a:r>
              <a:rPr lang="fr-FR" dirty="0" smtClean="0">
                <a:latin typeface="Lucida Bright" pitchFamily="18" charset="0"/>
                <a:cs typeface="Lucida Bright" pitchFamily="18" charset="0"/>
              </a:rPr>
              <a:t>, la </a:t>
            </a:r>
            <a:r>
              <a:rPr lang="fr-FR" b="1" dirty="0" smtClean="0">
                <a:latin typeface="Lucida Bright" pitchFamily="18" charset="0"/>
                <a:cs typeface="Lucida Bright" pitchFamily="18" charset="0"/>
              </a:rPr>
              <a:t>respiration</a:t>
            </a:r>
            <a:r>
              <a:rPr lang="fr-FR" dirty="0" smtClean="0">
                <a:latin typeface="Lucida Bright" pitchFamily="18" charset="0"/>
                <a:cs typeface="Lucida Bright" pitchFamily="18" charset="0"/>
              </a:rPr>
              <a:t> et </a:t>
            </a:r>
            <a:r>
              <a:rPr lang="fr-FR" b="1" dirty="0" smtClean="0">
                <a:latin typeface="Lucida Bright" pitchFamily="18" charset="0"/>
                <a:cs typeface="Lucida Bright" pitchFamily="18" charset="0"/>
              </a:rPr>
              <a:t>le taux de glycémie</a:t>
            </a:r>
            <a:r>
              <a:rPr lang="fr-FR" dirty="0" smtClean="0">
                <a:latin typeface="Lucida Bright" pitchFamily="18" charset="0"/>
                <a:cs typeface="Lucida Bright" pitchFamily="18" charset="0"/>
              </a:rPr>
              <a:t>.</a:t>
            </a:r>
          </a:p>
          <a:p>
            <a:endParaRPr lang="fr-FR" sz="1900" b="1" u="sng" dirty="0">
              <a:solidFill>
                <a:schemeClr val="accent3"/>
              </a:solidFill>
              <a:latin typeface="Lucida Bright" pitchFamily="18" charset="0"/>
              <a:cs typeface="Lucida Br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1" dur="10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6" dur="500"/>
                                        <p:tgtEl>
                                          <p:spTgt spid="13">
                                            <p:txEl>
                                              <p:pRg st="0" end="0"/>
                                            </p:txEl>
                                          </p:spTgt>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checkerboard(across)">
                                      <p:cBhvr>
                                        <p:cTn id="20" dur="500"/>
                                        <p:tgtEl>
                                          <p:spTgt spid="13">
                                            <p:txEl>
                                              <p:pRg st="1" end="1"/>
                                            </p:txEl>
                                          </p:spTgt>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checkerboard(across)">
                                      <p:cBhvr>
                                        <p:cTn id="24" dur="500"/>
                                        <p:tgtEl>
                                          <p:spTgt spid="13">
                                            <p:txEl>
                                              <p:pRg st="2" end="2"/>
                                            </p:txEl>
                                          </p:spTgt>
                                        </p:tgtEl>
                                      </p:cBhvr>
                                    </p:animEffect>
                                  </p:childTnLst>
                                </p:cTn>
                              </p:par>
                            </p:childTnLst>
                          </p:cTn>
                        </p:par>
                        <p:par>
                          <p:cTn id="25" fill="hold">
                            <p:stCondLst>
                              <p:cond delay="1500"/>
                            </p:stCondLst>
                            <p:childTnLst>
                              <p:par>
                                <p:cTn id="26" presetID="5" presetClass="entr" presetSubtype="10" fill="hold" nodeType="after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8" dur="500"/>
                                        <p:tgtEl>
                                          <p:spTgt spid="13">
                                            <p:txEl>
                                              <p:pRg st="3" end="3"/>
                                            </p:txEl>
                                          </p:spTgt>
                                        </p:tgtEl>
                                      </p:cBhvr>
                                    </p:animEffect>
                                  </p:childTnLst>
                                </p:cTn>
                              </p:par>
                            </p:childTnLst>
                          </p:cTn>
                        </p:par>
                        <p:par>
                          <p:cTn id="29" fill="hold">
                            <p:stCondLst>
                              <p:cond delay="2000"/>
                            </p:stCondLst>
                            <p:childTnLst>
                              <p:par>
                                <p:cTn id="30" presetID="5" presetClass="entr" presetSubtype="10" fill="hold" nodeType="after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checkerboard(across)">
                                      <p:cBhvr>
                                        <p:cTn id="3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400" smtClean="0">
                <a:solidFill>
                  <a:srgbClr val="002060"/>
                </a:solidFill>
              </a:rPr>
              <a:pPr/>
              <a:t>16</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ZoneTexte 9"/>
          <p:cNvSpPr txBox="1"/>
          <p:nvPr/>
        </p:nvSpPr>
        <p:spPr>
          <a:xfrm>
            <a:off x="269574" y="916528"/>
            <a:ext cx="5535490"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2.4. Projets de recherche sur les Smart Homes</a:t>
            </a:r>
          </a:p>
        </p:txBody>
      </p:sp>
      <p:sp>
        <p:nvSpPr>
          <p:cNvPr id="13" name="ZoneTexte 12"/>
          <p:cNvSpPr txBox="1"/>
          <p:nvPr/>
        </p:nvSpPr>
        <p:spPr>
          <a:xfrm>
            <a:off x="357159" y="1285860"/>
            <a:ext cx="8572560" cy="2046714"/>
          </a:xfrm>
          <a:prstGeom prst="rect">
            <a:avLst/>
          </a:prstGeom>
          <a:noFill/>
        </p:spPr>
        <p:txBody>
          <a:bodyPr wrap="square" rtlCol="0">
            <a:spAutoFit/>
          </a:bodyPr>
          <a:lstStyle/>
          <a:p>
            <a:pPr marL="457200" indent="-457200"/>
            <a:r>
              <a:rPr lang="en-US" sz="1900" b="1" dirty="0" smtClean="0">
                <a:solidFill>
                  <a:srgbClr val="0070C0"/>
                </a:solidFill>
                <a:latin typeface="Lucida Bright" pitchFamily="18" charset="0"/>
                <a:cs typeface="Lucida Bright" pitchFamily="18" charset="0"/>
              </a:rPr>
              <a:t>B. CASAS</a:t>
            </a:r>
            <a:r>
              <a:rPr lang="en-US" sz="1900" b="1" dirty="0" smtClean="0">
                <a:solidFill>
                  <a:schemeClr val="accent3"/>
                </a:solidFill>
                <a:latin typeface="Lucida Bright" pitchFamily="18" charset="0"/>
                <a:cs typeface="Lucida Bright" pitchFamily="18" charset="0"/>
              </a:rPr>
              <a:t> -Washington State University</a:t>
            </a:r>
            <a:endParaRPr lang="en-US" sz="1900" b="1" u="sng" dirty="0" smtClean="0">
              <a:solidFill>
                <a:schemeClr val="accent3"/>
              </a:solidFill>
              <a:latin typeface="Lucida Bright" pitchFamily="18" charset="0"/>
              <a:cs typeface="Lucida Bright" pitchFamily="18" charset="0"/>
            </a:endParaRPr>
          </a:p>
          <a:p>
            <a:pPr algn="just">
              <a:lnSpc>
                <a:spcPct val="150000"/>
              </a:lnSpc>
            </a:pPr>
            <a:r>
              <a:rPr lang="fr-FR" dirty="0" smtClean="0">
                <a:latin typeface="Lucida Bright" pitchFamily="18" charset="0"/>
                <a:cs typeface="Lucida Bright" pitchFamily="18" charset="0"/>
              </a:rPr>
              <a:t>   Très souvent, les projets de maisons intelligentes définissent a priori un ensemble d’activités à reconnaître. </a:t>
            </a:r>
            <a:r>
              <a:rPr lang="fr-FR" b="1" dirty="0" smtClean="0">
                <a:latin typeface="Lucida Bright" pitchFamily="18" charset="0"/>
                <a:cs typeface="Lucida Bright" pitchFamily="18" charset="0"/>
              </a:rPr>
              <a:t>Dans le projet CASAS, les habitudes de l’habitant sont apprises sans connaissance a priori (</a:t>
            </a:r>
            <a:r>
              <a:rPr lang="fr-FR" i="1" dirty="0" smtClean="0">
                <a:latin typeface="Lucida Bright" pitchFamily="18" charset="0"/>
                <a:cs typeface="Lucida Bright" pitchFamily="18" charset="0"/>
              </a:rPr>
              <a:t>apprentissage non supervisé</a:t>
            </a:r>
            <a:r>
              <a:rPr lang="fr-FR" b="1" dirty="0" smtClean="0">
                <a:latin typeface="Lucida Bright" pitchFamily="18" charset="0"/>
                <a:cs typeface="Lucida Bright" pitchFamily="18" charset="0"/>
              </a:rPr>
              <a:t>)</a:t>
            </a:r>
            <a:r>
              <a:rPr lang="fr-FR" dirty="0" smtClean="0">
                <a:latin typeface="Lucida Bright" pitchFamily="18" charset="0"/>
                <a:cs typeface="Lucida Bright" pitchFamily="18" charset="0"/>
              </a:rPr>
              <a:t>.</a:t>
            </a:r>
          </a:p>
        </p:txBody>
      </p:sp>
      <p:sp>
        <p:nvSpPr>
          <p:cNvPr id="11" name="Rectangle 10"/>
          <p:cNvSpPr/>
          <p:nvPr/>
        </p:nvSpPr>
        <p:spPr>
          <a:xfrm>
            <a:off x="357158" y="4590502"/>
            <a:ext cx="8643998" cy="1338828"/>
          </a:xfrm>
          <a:prstGeom prst="rect">
            <a:avLst/>
          </a:prstGeom>
        </p:spPr>
        <p:txBody>
          <a:bodyPr wrap="square">
            <a:spAutoFit/>
          </a:bodyPr>
          <a:lstStyle/>
          <a:p>
            <a:pPr algn="just">
              <a:lnSpc>
                <a:spcPct val="150000"/>
              </a:lnSpc>
            </a:pPr>
            <a:r>
              <a:rPr lang="fr-FR" dirty="0" smtClean="0">
                <a:latin typeface="Lucida Bright" pitchFamily="18" charset="0"/>
                <a:cs typeface="Lucida Bright" pitchFamily="18" charset="0"/>
              </a:rPr>
              <a:t>    Le système de décision peut être fondé sur un </a:t>
            </a:r>
            <a:r>
              <a:rPr lang="fr-FR" b="1" dirty="0" smtClean="0">
                <a:latin typeface="Lucida Bright" pitchFamily="18" charset="0"/>
                <a:cs typeface="Lucida Bright" pitchFamily="18" charset="0"/>
              </a:rPr>
              <a:t>système expert </a:t>
            </a:r>
            <a:r>
              <a:rPr lang="fr-FR" dirty="0" smtClean="0">
                <a:latin typeface="Lucida Bright" pitchFamily="18" charset="0"/>
                <a:cs typeface="Lucida Bright" pitchFamily="18" charset="0"/>
              </a:rPr>
              <a:t>mais peut aussi utiliser des </a:t>
            </a:r>
            <a:r>
              <a:rPr lang="fr-FR" b="1" dirty="0" smtClean="0">
                <a:latin typeface="Lucida Bright" pitchFamily="18" charset="0"/>
                <a:cs typeface="Lucida Bright" pitchFamily="18" charset="0"/>
              </a:rPr>
              <a:t>modèles probabilistes </a:t>
            </a:r>
            <a:r>
              <a:rPr lang="fr-FR" dirty="0" smtClean="0">
                <a:latin typeface="Lucida Bright" pitchFamily="18" charset="0"/>
                <a:cs typeface="Lucida Bright" pitchFamily="18" charset="0"/>
              </a:rPr>
              <a:t>en se basant sur les </a:t>
            </a:r>
            <a:r>
              <a:rPr lang="fr-FR" b="1" dirty="0" smtClean="0">
                <a:latin typeface="Lucida Bright" pitchFamily="18" charset="0"/>
                <a:cs typeface="Lucida Bright" pitchFamily="18" charset="0"/>
              </a:rPr>
              <a:t>fouilles de données</a:t>
            </a:r>
            <a:r>
              <a:rPr lang="fr-FR" dirty="0" smtClean="0">
                <a:latin typeface="Lucida Bright" pitchFamily="18" charset="0"/>
                <a:cs typeface="Lucida Bright" pitchFamily="18" charset="0"/>
              </a:rPr>
              <a:t> et la </a:t>
            </a:r>
            <a:r>
              <a:rPr lang="fr-FR" b="1" dirty="0" smtClean="0">
                <a:latin typeface="Lucida Bright" pitchFamily="18" charset="0"/>
                <a:cs typeface="Lucida Bright" pitchFamily="18" charset="0"/>
              </a:rPr>
              <a:t>modélisation de données massives</a:t>
            </a:r>
            <a:r>
              <a:rPr lang="fr-FR" dirty="0" smtClean="0">
                <a:latin typeface="Lucida Bright" pitchFamily="18" charset="0"/>
                <a:cs typeface="Lucida Bright" pitchFamily="18" charset="0"/>
              </a:rPr>
              <a:t>.</a:t>
            </a:r>
          </a:p>
        </p:txBody>
      </p:sp>
      <p:sp>
        <p:nvSpPr>
          <p:cNvPr id="12" name="Rectangle 11"/>
          <p:cNvSpPr/>
          <p:nvPr/>
        </p:nvSpPr>
        <p:spPr>
          <a:xfrm>
            <a:off x="357158" y="3233180"/>
            <a:ext cx="8429684" cy="1338828"/>
          </a:xfrm>
          <a:prstGeom prst="rect">
            <a:avLst/>
          </a:prstGeom>
        </p:spPr>
        <p:txBody>
          <a:bodyPr wrap="square">
            <a:spAutoFit/>
          </a:bodyPr>
          <a:lstStyle/>
          <a:p>
            <a:pPr algn="just">
              <a:lnSpc>
                <a:spcPct val="150000"/>
              </a:lnSpc>
            </a:pPr>
            <a:r>
              <a:rPr lang="fr-FR" dirty="0" smtClean="0">
                <a:latin typeface="Lucida Bright" pitchFamily="18" charset="0"/>
                <a:cs typeface="Lucida Bright" pitchFamily="18" charset="0"/>
              </a:rPr>
              <a:t>   Les membres du projet présentent des algorithmes permettant de s’adapter aux changements de motifs et d’utiliser le retour de l’utilisateur</a:t>
            </a:r>
          </a:p>
          <a:p>
            <a:pPr algn="just">
              <a:lnSpc>
                <a:spcPct val="150000"/>
              </a:lnSpc>
            </a:pPr>
            <a:r>
              <a:rPr lang="fr-FR" dirty="0" smtClean="0">
                <a:latin typeface="Lucida Bright" pitchFamily="18" charset="0"/>
                <a:cs typeface="Lucida Bright" pitchFamily="18" charset="0"/>
              </a:rPr>
              <a:t>comme entrée dans le SHS.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7" dur="500"/>
                                        <p:tgtEl>
                                          <p:spTgt spid="1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1" dur="500"/>
                                        <p:tgtEl>
                                          <p:spTgt spid="1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6" dur="500"/>
                                        <p:tgtEl>
                                          <p:spTgt spid="12">
                                            <p:txEl>
                                              <p:pRg st="0" end="0"/>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checkerboard(across)">
                                      <p:cBhvr>
                                        <p:cTn id="2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400" smtClean="0">
                <a:solidFill>
                  <a:srgbClr val="002060"/>
                </a:solidFill>
              </a:rPr>
              <a:pPr/>
              <a:t>17</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ZoneTexte 9"/>
          <p:cNvSpPr txBox="1"/>
          <p:nvPr/>
        </p:nvSpPr>
        <p:spPr>
          <a:xfrm>
            <a:off x="269574" y="916528"/>
            <a:ext cx="5535490"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2.4. Projets de recherche sur les Smart Homes</a:t>
            </a:r>
          </a:p>
        </p:txBody>
      </p:sp>
      <p:sp>
        <p:nvSpPr>
          <p:cNvPr id="13" name="ZoneTexte 12"/>
          <p:cNvSpPr txBox="1"/>
          <p:nvPr/>
        </p:nvSpPr>
        <p:spPr>
          <a:xfrm>
            <a:off x="357159" y="1285860"/>
            <a:ext cx="8572560" cy="1631216"/>
          </a:xfrm>
          <a:prstGeom prst="rect">
            <a:avLst/>
          </a:prstGeom>
          <a:noFill/>
        </p:spPr>
        <p:txBody>
          <a:bodyPr wrap="square" rtlCol="0">
            <a:spAutoFit/>
          </a:bodyPr>
          <a:lstStyle/>
          <a:p>
            <a:pPr marL="457200" indent="-457200"/>
            <a:r>
              <a:rPr lang="en-US" sz="1900" b="1" dirty="0" smtClean="0">
                <a:solidFill>
                  <a:srgbClr val="0070C0"/>
                </a:solidFill>
                <a:latin typeface="Lucida Bright" pitchFamily="18" charset="0"/>
                <a:cs typeface="Lucida Bright" pitchFamily="18" charset="0"/>
              </a:rPr>
              <a:t>C.</a:t>
            </a:r>
            <a:r>
              <a:rPr lang="en-US" sz="1900" b="1" dirty="0" smtClean="0">
                <a:solidFill>
                  <a:schemeClr val="accent3"/>
                </a:solidFill>
                <a:latin typeface="Lucida Bright" pitchFamily="18" charset="0"/>
                <a:cs typeface="Lucida Bright" pitchFamily="18" charset="0"/>
              </a:rPr>
              <a:t> </a:t>
            </a:r>
            <a:r>
              <a:rPr lang="en-US" sz="1900" b="1" dirty="0" smtClean="0">
                <a:solidFill>
                  <a:srgbClr val="0070C0"/>
                </a:solidFill>
                <a:latin typeface="Lucida Bright" pitchFamily="18" charset="0"/>
                <a:cs typeface="Lucida Bright" pitchFamily="18" charset="0"/>
              </a:rPr>
              <a:t>Aging In Place </a:t>
            </a:r>
            <a:r>
              <a:rPr lang="en-US" sz="1900" b="1" dirty="0" smtClean="0">
                <a:solidFill>
                  <a:schemeClr val="accent3"/>
                </a:solidFill>
                <a:latin typeface="Lucida Bright" pitchFamily="18" charset="0"/>
                <a:cs typeface="Lucida Bright" pitchFamily="18" charset="0"/>
              </a:rPr>
              <a:t>- University of Missouri</a:t>
            </a:r>
          </a:p>
          <a:p>
            <a:pPr algn="just">
              <a:lnSpc>
                <a:spcPct val="150000"/>
              </a:lnSpc>
            </a:pPr>
            <a:r>
              <a:rPr lang="fr-FR" dirty="0" smtClean="0">
                <a:latin typeface="Lucida Bright" pitchFamily="18" charset="0"/>
                <a:cs typeface="Lucida Bright" pitchFamily="18" charset="0"/>
              </a:rPr>
              <a:t>   Ce projet a pour but de donner aux </a:t>
            </a:r>
            <a:r>
              <a:rPr lang="fr-FR" b="1" dirty="0" smtClean="0">
                <a:latin typeface="Lucida Bright" pitchFamily="18" charset="0"/>
                <a:cs typeface="Lucida Bright" pitchFamily="18" charset="0"/>
              </a:rPr>
              <a:t>personnes âgées </a:t>
            </a:r>
            <a:r>
              <a:rPr lang="fr-FR" dirty="0" smtClean="0">
                <a:latin typeface="Lucida Bright" pitchFamily="18" charset="0"/>
                <a:cs typeface="Lucida Bright" pitchFamily="18" charset="0"/>
              </a:rPr>
              <a:t>un espace indépendant qui leur permet de garantir une surveillance médicale adéquate grâce à des capteurs dédiés</a:t>
            </a:r>
          </a:p>
        </p:txBody>
      </p:sp>
      <p:sp>
        <p:nvSpPr>
          <p:cNvPr id="11" name="Rectangle 10"/>
          <p:cNvSpPr/>
          <p:nvPr/>
        </p:nvSpPr>
        <p:spPr>
          <a:xfrm>
            <a:off x="357158" y="4688772"/>
            <a:ext cx="8643998" cy="1338828"/>
          </a:xfrm>
          <a:prstGeom prst="rect">
            <a:avLst/>
          </a:prstGeom>
        </p:spPr>
        <p:txBody>
          <a:bodyPr wrap="square">
            <a:spAutoFit/>
          </a:bodyPr>
          <a:lstStyle/>
          <a:p>
            <a:pPr algn="just">
              <a:lnSpc>
                <a:spcPct val="150000"/>
              </a:lnSpc>
            </a:pPr>
            <a:r>
              <a:rPr lang="fr-FR" dirty="0" smtClean="0">
                <a:latin typeface="Lucida Bright" pitchFamily="18" charset="0"/>
                <a:cs typeface="Lucida Bright" pitchFamily="18" charset="0"/>
              </a:rPr>
              <a:t>   Des méthodes basées sur la </a:t>
            </a:r>
            <a:r>
              <a:rPr lang="fr-FR" b="1" dirty="0" smtClean="0">
                <a:latin typeface="Lucida Bright" pitchFamily="18" charset="0"/>
                <a:cs typeface="Lucida Bright" pitchFamily="18" charset="0"/>
              </a:rPr>
              <a:t>logique floue </a:t>
            </a:r>
            <a:r>
              <a:rPr lang="fr-FR" dirty="0" smtClean="0">
                <a:latin typeface="Lucida Bright" pitchFamily="18" charset="0"/>
                <a:cs typeface="Lucida Bright" pitchFamily="18" charset="0"/>
              </a:rPr>
              <a:t>ont été utilisées pour l’extraction des </a:t>
            </a:r>
            <a:r>
              <a:rPr lang="fr-FR" b="1" dirty="0" smtClean="0">
                <a:latin typeface="Lucida Bright" pitchFamily="18" charset="0"/>
                <a:cs typeface="Lucida Bright" pitchFamily="18" charset="0"/>
              </a:rPr>
              <a:t>silhouettes</a:t>
            </a:r>
            <a:r>
              <a:rPr lang="fr-FR" dirty="0" smtClean="0">
                <a:latin typeface="Lucida Bright" pitchFamily="18" charset="0"/>
                <a:cs typeface="Lucida Bright" pitchFamily="18" charset="0"/>
              </a:rPr>
              <a:t> de ces personnes au lieu d’utiliser les images et vidéos fournies par les caméras et les appareils photos.</a:t>
            </a:r>
          </a:p>
        </p:txBody>
      </p:sp>
      <p:sp>
        <p:nvSpPr>
          <p:cNvPr id="12" name="Rectangle 11"/>
          <p:cNvSpPr/>
          <p:nvPr/>
        </p:nvSpPr>
        <p:spPr>
          <a:xfrm>
            <a:off x="357158" y="3000372"/>
            <a:ext cx="8429684" cy="1754326"/>
          </a:xfrm>
          <a:prstGeom prst="rect">
            <a:avLst/>
          </a:prstGeom>
        </p:spPr>
        <p:txBody>
          <a:bodyPr wrap="square">
            <a:spAutoFit/>
          </a:bodyPr>
          <a:lstStyle/>
          <a:p>
            <a:pPr algn="just">
              <a:lnSpc>
                <a:spcPct val="150000"/>
              </a:lnSpc>
            </a:pPr>
            <a:r>
              <a:rPr lang="fr-FR" dirty="0" smtClean="0">
                <a:latin typeface="Lucida Bright" pitchFamily="18" charset="0"/>
                <a:cs typeface="Lucida Bright" pitchFamily="18" charset="0"/>
              </a:rPr>
              <a:t>   </a:t>
            </a:r>
            <a:r>
              <a:rPr lang="fr-FR" b="1" dirty="0" err="1" smtClean="0">
                <a:latin typeface="Lucida Bright" pitchFamily="18" charset="0"/>
                <a:cs typeface="Lucida Bright" pitchFamily="18" charset="0"/>
              </a:rPr>
              <a:t>Tiger</a:t>
            </a:r>
            <a:r>
              <a:rPr lang="fr-FR" b="1" dirty="0" smtClean="0">
                <a:latin typeface="Lucida Bright" pitchFamily="18" charset="0"/>
                <a:cs typeface="Lucida Bright" pitchFamily="18" charset="0"/>
              </a:rPr>
              <a:t> Place </a:t>
            </a:r>
            <a:r>
              <a:rPr lang="fr-FR" dirty="0" smtClean="0">
                <a:latin typeface="Lucida Bright" pitchFamily="18" charset="0"/>
                <a:cs typeface="Lucida Bright" pitchFamily="18" charset="0"/>
              </a:rPr>
              <a:t>a été construit dans le respect des normes sanitaires pour faire des expérimentations avec des volontaires. Le principal objectif de </a:t>
            </a:r>
            <a:r>
              <a:rPr lang="fr-FR" dirty="0" err="1" smtClean="0">
                <a:latin typeface="Lucida Bright" pitchFamily="18" charset="0"/>
                <a:cs typeface="Lucida Bright" pitchFamily="18" charset="0"/>
              </a:rPr>
              <a:t>Tiger</a:t>
            </a:r>
            <a:r>
              <a:rPr lang="fr-FR" dirty="0" smtClean="0">
                <a:latin typeface="Lucida Bright" pitchFamily="18" charset="0"/>
                <a:cs typeface="Lucida Bright" pitchFamily="18" charset="0"/>
              </a:rPr>
              <a:t> Place est la détection de </a:t>
            </a:r>
            <a:r>
              <a:rPr lang="fr-FR" b="1" dirty="0" smtClean="0">
                <a:latin typeface="Lucida Bright" pitchFamily="18" charset="0"/>
                <a:cs typeface="Lucida Bright" pitchFamily="18" charset="0"/>
              </a:rPr>
              <a:t>situations de détresse </a:t>
            </a:r>
            <a:r>
              <a:rPr lang="fr-FR" dirty="0" smtClean="0">
                <a:latin typeface="Lucida Bright" pitchFamily="18" charset="0"/>
                <a:cs typeface="Lucida Bright" pitchFamily="18" charset="0"/>
              </a:rPr>
              <a:t>à travers l’analyse des données fournies par les capteurs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7" dur="500"/>
                                        <p:tgtEl>
                                          <p:spTgt spid="1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1" dur="500"/>
                                        <p:tgtEl>
                                          <p:spTgt spid="1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400" smtClean="0">
                <a:solidFill>
                  <a:srgbClr val="002060"/>
                </a:solidFill>
              </a:rPr>
              <a:pPr/>
              <a:t>18</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ZoneTexte 9"/>
          <p:cNvSpPr txBox="1"/>
          <p:nvPr/>
        </p:nvSpPr>
        <p:spPr>
          <a:xfrm>
            <a:off x="214282" y="857232"/>
            <a:ext cx="5535490"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2.4. Projets de recherche sur les Smart Homes</a:t>
            </a:r>
          </a:p>
        </p:txBody>
      </p:sp>
      <p:sp>
        <p:nvSpPr>
          <p:cNvPr id="13" name="ZoneTexte 12"/>
          <p:cNvSpPr txBox="1"/>
          <p:nvPr/>
        </p:nvSpPr>
        <p:spPr>
          <a:xfrm>
            <a:off x="285720" y="1285860"/>
            <a:ext cx="6429420" cy="1954381"/>
          </a:xfrm>
          <a:prstGeom prst="rect">
            <a:avLst/>
          </a:prstGeom>
          <a:noFill/>
        </p:spPr>
        <p:txBody>
          <a:bodyPr wrap="square" rtlCol="0">
            <a:spAutoFit/>
          </a:bodyPr>
          <a:lstStyle/>
          <a:p>
            <a:pPr marL="457200" indent="-457200"/>
            <a:r>
              <a:rPr lang="en-US" sz="1900" b="1" dirty="0" smtClean="0">
                <a:solidFill>
                  <a:srgbClr val="0070C0"/>
                </a:solidFill>
                <a:latin typeface="Lucida Bright" pitchFamily="18" charset="0"/>
                <a:cs typeface="Lucida Bright" pitchFamily="18" charset="0"/>
              </a:rPr>
              <a:t>D. </a:t>
            </a:r>
            <a:r>
              <a:rPr lang="fr-FR" sz="1900" b="1" dirty="0" err="1" smtClean="0">
                <a:solidFill>
                  <a:srgbClr val="0070C0"/>
                </a:solidFill>
                <a:latin typeface="Lucida Bright" pitchFamily="18" charset="0"/>
                <a:cs typeface="Lucida Bright" pitchFamily="18" charset="0"/>
              </a:rPr>
              <a:t>CompanionAble</a:t>
            </a:r>
            <a:r>
              <a:rPr lang="fr-FR" sz="1900" b="1" dirty="0" smtClean="0">
                <a:solidFill>
                  <a:srgbClr val="0070C0"/>
                </a:solidFill>
                <a:latin typeface="Lucida Bright" pitchFamily="18" charset="0"/>
                <a:cs typeface="Lucida Bright" pitchFamily="18" charset="0"/>
              </a:rPr>
              <a:t> </a:t>
            </a:r>
            <a:r>
              <a:rPr lang="fr-FR" sz="1900" b="1" dirty="0" smtClean="0">
                <a:solidFill>
                  <a:schemeClr val="accent3"/>
                </a:solidFill>
                <a:latin typeface="Lucida Bright" pitchFamily="18" charset="0"/>
                <a:cs typeface="Lucida Bright" pitchFamily="18" charset="0"/>
              </a:rPr>
              <a:t>- Université de Reading (UK)</a:t>
            </a:r>
            <a:endParaRPr lang="en-US" sz="1900" b="1" dirty="0" smtClean="0">
              <a:solidFill>
                <a:schemeClr val="accent3"/>
              </a:solidFill>
              <a:latin typeface="Lucida Bright" pitchFamily="18" charset="0"/>
              <a:cs typeface="Lucida Bright" pitchFamily="18" charset="0"/>
            </a:endParaRPr>
          </a:p>
          <a:p>
            <a:pPr algn="just">
              <a:lnSpc>
                <a:spcPct val="150000"/>
              </a:lnSpc>
            </a:pPr>
            <a:r>
              <a:rPr lang="fr-FR" sz="1700" dirty="0" smtClean="0">
                <a:latin typeface="Lucida Bright" pitchFamily="18" charset="0"/>
                <a:cs typeface="Lucida Bright" pitchFamily="18" charset="0"/>
              </a:rPr>
              <a:t>   Ce projet est financé par l’union européenne incluant 16 collaborateurs de plusieurs pays de l’Europe. Il vise à développer un robot domotique (</a:t>
            </a:r>
            <a:r>
              <a:rPr lang="fr-FR" sz="1700" b="1" i="1" dirty="0" smtClean="0">
                <a:latin typeface="Lucida Bright" pitchFamily="18" charset="0"/>
                <a:cs typeface="Lucida Bright" pitchFamily="18" charset="0"/>
              </a:rPr>
              <a:t>Hector</a:t>
            </a:r>
            <a:r>
              <a:rPr lang="fr-FR" sz="1700" dirty="0" smtClean="0">
                <a:latin typeface="Lucida Bright" pitchFamily="18" charset="0"/>
                <a:cs typeface="Lucida Bright" pitchFamily="18" charset="0"/>
              </a:rPr>
              <a:t>) pour apporter une assistance aux personnes âgées.</a:t>
            </a:r>
          </a:p>
        </p:txBody>
      </p:sp>
      <p:sp>
        <p:nvSpPr>
          <p:cNvPr id="12" name="Rectangle 11"/>
          <p:cNvSpPr/>
          <p:nvPr/>
        </p:nvSpPr>
        <p:spPr>
          <a:xfrm>
            <a:off x="214282" y="3143248"/>
            <a:ext cx="8786874" cy="2885405"/>
          </a:xfrm>
          <a:prstGeom prst="rect">
            <a:avLst/>
          </a:prstGeom>
        </p:spPr>
        <p:txBody>
          <a:bodyPr wrap="square">
            <a:spAutoFit/>
          </a:bodyPr>
          <a:lstStyle/>
          <a:p>
            <a:pPr algn="just">
              <a:lnSpc>
                <a:spcPct val="150000"/>
              </a:lnSpc>
            </a:pPr>
            <a:r>
              <a:rPr lang="fr-FR" dirty="0" smtClean="0">
                <a:latin typeface="Lucida Bright" pitchFamily="18" charset="0"/>
                <a:cs typeface="Lucida Bright" pitchFamily="18" charset="0"/>
              </a:rPr>
              <a:t>   Le robot est muni d’un:</a:t>
            </a:r>
          </a:p>
          <a:p>
            <a:pPr algn="just">
              <a:lnSpc>
                <a:spcPct val="150000"/>
              </a:lnSpc>
            </a:pPr>
            <a:r>
              <a:rPr lang="fr-FR" dirty="0" smtClean="0">
                <a:latin typeface="Lucida Bright" pitchFamily="18" charset="0"/>
                <a:cs typeface="Lucida Bright" pitchFamily="18" charset="0"/>
              </a:rPr>
              <a:t> - </a:t>
            </a:r>
            <a:r>
              <a:rPr lang="fr-FR" sz="1700" dirty="0" smtClean="0">
                <a:latin typeface="Lucida Bright" pitchFamily="18" charset="0"/>
                <a:cs typeface="Lucida Bright" pitchFamily="18" charset="0"/>
              </a:rPr>
              <a:t>écran et de tout un système de communication qui permet à la personne de contacter ses proches et ainsi de lutter contre l’isolement;</a:t>
            </a:r>
          </a:p>
          <a:p>
            <a:pPr algn="just">
              <a:lnSpc>
                <a:spcPct val="150000"/>
              </a:lnSpc>
              <a:buFontTx/>
              <a:buChar char="-"/>
            </a:pPr>
            <a:r>
              <a:rPr lang="fr-FR" sz="1700" dirty="0" smtClean="0">
                <a:latin typeface="Lucida Bright" pitchFamily="18" charset="0"/>
                <a:cs typeface="Lucida Bright" pitchFamily="18" charset="0"/>
              </a:rPr>
              <a:t> Système d’interaction avec des capteurs installés dans la maison;</a:t>
            </a:r>
          </a:p>
          <a:p>
            <a:pPr algn="just">
              <a:lnSpc>
                <a:spcPct val="150000"/>
              </a:lnSpc>
              <a:buFontTx/>
              <a:buChar char="-"/>
            </a:pPr>
            <a:r>
              <a:rPr lang="fr-FR" sz="1700" dirty="0" smtClean="0">
                <a:latin typeface="Lucida Bright" pitchFamily="18" charset="0"/>
                <a:cs typeface="Lucida Bright" pitchFamily="18" charset="0"/>
              </a:rPr>
              <a:t> Système pour effectuer des relevés des données physiologiques. Ces dernières peuvent être envoyées à l’équipe soignante ou dans une moindre mesure être directement traitées par le robot.</a:t>
            </a:r>
          </a:p>
        </p:txBody>
      </p:sp>
      <p:pic>
        <p:nvPicPr>
          <p:cNvPr id="14" name="Image 13" descr="CompagnantAble.PNG"/>
          <p:cNvPicPr>
            <a:picLocks noChangeAspect="1"/>
          </p:cNvPicPr>
          <p:nvPr/>
        </p:nvPicPr>
        <p:blipFill>
          <a:blip r:embed="rId2"/>
          <a:stretch>
            <a:fillRect/>
          </a:stretch>
        </p:blipFill>
        <p:spPr>
          <a:xfrm>
            <a:off x="6858016" y="928670"/>
            <a:ext cx="2033674" cy="25717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7" dur="500"/>
                                        <p:tgtEl>
                                          <p:spTgt spid="1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1" dur="500"/>
                                        <p:tgtEl>
                                          <p:spTgt spid="1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496728" cy="365125"/>
          </a:xfrm>
        </p:spPr>
        <p:txBody>
          <a:bodyPr/>
          <a:lstStyle/>
          <a:p>
            <a:fld id="{CF4668DC-857F-487D-BFFA-8C0CA5037977}" type="slidenum">
              <a:rPr lang="fr-BE" sz="1400" smtClean="0">
                <a:solidFill>
                  <a:srgbClr val="002060"/>
                </a:solidFill>
              </a:rPr>
              <a:pPr/>
              <a:t>19</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285720" y="1214422"/>
            <a:ext cx="8501122" cy="1754326"/>
          </a:xfrm>
          <a:prstGeom prst="rect">
            <a:avLst/>
          </a:prstGeom>
        </p:spPr>
        <p:txBody>
          <a:bodyPr wrap="square">
            <a:spAutoFit/>
          </a:bodyPr>
          <a:lstStyle/>
          <a:p>
            <a:pPr algn="just">
              <a:lnSpc>
                <a:spcPct val="150000"/>
              </a:lnSpc>
              <a:spcAft>
                <a:spcPts val="1200"/>
              </a:spcAft>
              <a:buClr>
                <a:schemeClr val="accent1">
                  <a:lumMod val="75000"/>
                </a:schemeClr>
              </a:buClr>
            </a:pPr>
            <a:r>
              <a:rPr lang="fr-FR" dirty="0" smtClean="0">
                <a:latin typeface="Lucida Bright" pitchFamily="18" charset="0"/>
                <a:cs typeface="Lucida Bright" pitchFamily="18" charset="0"/>
              </a:rPr>
              <a:t> Les Systèmes de Transport Intelligent (</a:t>
            </a:r>
            <a:r>
              <a:rPr lang="fr-FR" b="1" dirty="0" smtClean="0">
                <a:latin typeface="Lucida Bright" pitchFamily="18" charset="0"/>
                <a:cs typeface="Lucida Bright" pitchFamily="18" charset="0"/>
              </a:rPr>
              <a:t>STI</a:t>
            </a:r>
            <a:r>
              <a:rPr lang="fr-FR" dirty="0" smtClean="0">
                <a:latin typeface="Lucida Bright" pitchFamily="18" charset="0"/>
                <a:cs typeface="Lucida Bright" pitchFamily="18" charset="0"/>
              </a:rPr>
              <a:t>) font partie de notre quotidien et sont l’avenir de tous les modes de transport actuels dans les </a:t>
            </a:r>
            <a:r>
              <a:rPr lang="fr-FR" b="1" dirty="0" smtClean="0">
                <a:latin typeface="Lucida Bright" pitchFamily="18" charset="0"/>
                <a:cs typeface="Lucida Bright" pitchFamily="18" charset="0"/>
              </a:rPr>
              <a:t>villes intelligentes</a:t>
            </a:r>
            <a:r>
              <a:rPr lang="fr-FR" dirty="0" smtClean="0">
                <a:latin typeface="Lucida Bright" pitchFamily="18" charset="0"/>
                <a:cs typeface="Lucida Bright" pitchFamily="18" charset="0"/>
              </a:rPr>
              <a:t>, notamment avec l’intégration des nouvelles technologies (</a:t>
            </a:r>
            <a:r>
              <a:rPr lang="fr-FR" b="1" dirty="0" smtClean="0">
                <a:latin typeface="Lucida Bright" pitchFamily="18" charset="0"/>
                <a:cs typeface="Lucida Bright" pitchFamily="18" charset="0"/>
              </a:rPr>
              <a:t>capteurs</a:t>
            </a:r>
            <a:r>
              <a:rPr lang="fr-FR" dirty="0" smtClean="0">
                <a:latin typeface="Lucida Bright" pitchFamily="18" charset="0"/>
                <a:cs typeface="Lucida Bright" pitchFamily="18" charset="0"/>
              </a:rPr>
              <a:t> et </a:t>
            </a:r>
            <a:r>
              <a:rPr lang="fr-FR" b="1" dirty="0" smtClean="0">
                <a:latin typeface="Lucida Bright" pitchFamily="18" charset="0"/>
                <a:cs typeface="Lucida Bright" pitchFamily="18" charset="0"/>
              </a:rPr>
              <a:t>transmission</a:t>
            </a:r>
            <a:r>
              <a:rPr lang="fr-FR" dirty="0" smtClean="0">
                <a:latin typeface="Lucida Bright" pitchFamily="18" charset="0"/>
                <a:cs typeface="Lucida Bright" pitchFamily="18" charset="0"/>
              </a:rPr>
              <a:t> ) et de l’</a:t>
            </a:r>
            <a:r>
              <a:rPr lang="fr-FR" b="1" dirty="0" smtClean="0">
                <a:latin typeface="Lucida Bright" pitchFamily="18" charset="0"/>
                <a:cs typeface="Lucida Bright" pitchFamily="18" charset="0"/>
              </a:rPr>
              <a:t>IA</a:t>
            </a:r>
            <a:r>
              <a:rPr lang="fr-FR" dirty="0" smtClean="0">
                <a:latin typeface="Lucida Bright" pitchFamily="18" charset="0"/>
                <a:cs typeface="Lucida Bright" pitchFamily="18" charset="0"/>
              </a:rPr>
              <a:t> dans les nouvelles villes.</a:t>
            </a:r>
          </a:p>
        </p:txBody>
      </p:sp>
      <p:sp>
        <p:nvSpPr>
          <p:cNvPr id="10" name="ZoneTexte 9"/>
          <p:cNvSpPr txBox="1"/>
          <p:nvPr/>
        </p:nvSpPr>
        <p:spPr>
          <a:xfrm>
            <a:off x="269574" y="857232"/>
            <a:ext cx="6147837" cy="384721"/>
          </a:xfrm>
          <a:prstGeom prst="rect">
            <a:avLst/>
          </a:prstGeom>
          <a:noFill/>
        </p:spPr>
        <p:txBody>
          <a:bodyPr wrap="none" rtlCol="0">
            <a:spAutoFit/>
          </a:bodyPr>
          <a:lstStyle/>
          <a:p>
            <a:r>
              <a:rPr lang="fr-FR" sz="1900" b="1" u="sng" dirty="0" smtClean="0">
                <a:solidFill>
                  <a:srgbClr val="00B050"/>
                </a:solidFill>
                <a:latin typeface="Lucida Bright" pitchFamily="18" charset="0"/>
                <a:cs typeface="Lucida Bright" pitchFamily="18" charset="0"/>
              </a:rPr>
              <a:t>3. Systèmes de transport intelligents (STI ou ITS)</a:t>
            </a:r>
            <a:endParaRPr lang="fr-FR" sz="1900" b="1" u="sng" dirty="0">
              <a:solidFill>
                <a:srgbClr val="00B050"/>
              </a:solidFill>
              <a:latin typeface="Lucida Bright" pitchFamily="18" charset="0"/>
              <a:cs typeface="Lucida Bright" pitchFamily="18" charset="0"/>
            </a:endParaRPr>
          </a:p>
        </p:txBody>
      </p:sp>
      <p:pic>
        <p:nvPicPr>
          <p:cNvPr id="12" name="Image 11" descr="STI.PNG"/>
          <p:cNvPicPr>
            <a:picLocks noChangeAspect="1"/>
          </p:cNvPicPr>
          <p:nvPr/>
        </p:nvPicPr>
        <p:blipFill>
          <a:blip r:embed="rId2"/>
          <a:stretch>
            <a:fillRect/>
          </a:stretch>
        </p:blipFill>
        <p:spPr>
          <a:xfrm>
            <a:off x="4839351" y="3357562"/>
            <a:ext cx="4304649" cy="2643206"/>
          </a:xfrm>
          <a:prstGeom prst="rect">
            <a:avLst/>
          </a:prstGeom>
        </p:spPr>
      </p:pic>
      <p:sp>
        <p:nvSpPr>
          <p:cNvPr id="16" name="Rectangle 15"/>
          <p:cNvSpPr/>
          <p:nvPr/>
        </p:nvSpPr>
        <p:spPr>
          <a:xfrm>
            <a:off x="214282" y="3071810"/>
            <a:ext cx="4572000" cy="3000821"/>
          </a:xfrm>
          <a:prstGeom prst="rect">
            <a:avLst/>
          </a:prstGeom>
        </p:spPr>
        <p:txBody>
          <a:bodyPr>
            <a:spAutoFit/>
          </a:bodyPr>
          <a:lstStyle/>
          <a:p>
            <a:pPr algn="just">
              <a:lnSpc>
                <a:spcPct val="150000"/>
              </a:lnSpc>
              <a:spcAft>
                <a:spcPts val="1200"/>
              </a:spcAft>
              <a:buClr>
                <a:schemeClr val="accent1">
                  <a:lumMod val="75000"/>
                </a:schemeClr>
              </a:buClr>
            </a:pPr>
            <a:r>
              <a:rPr lang="fr-FR" dirty="0" smtClean="0">
                <a:latin typeface="Lucida Bright" pitchFamily="18" charset="0"/>
                <a:cs typeface="Lucida Bright" pitchFamily="18" charset="0"/>
              </a:rPr>
              <a:t>Les STI se sont nettement développés grâce aux </a:t>
            </a:r>
            <a:r>
              <a:rPr lang="fr-FR" b="1" dirty="0" smtClean="0">
                <a:latin typeface="Lucida Bright" pitchFamily="18" charset="0"/>
                <a:cs typeface="Lucida Bright" pitchFamily="18" charset="0"/>
              </a:rPr>
              <a:t>nouveaux types de voies</a:t>
            </a:r>
            <a:r>
              <a:rPr lang="fr-FR" dirty="0" smtClean="0">
                <a:latin typeface="Lucida Bright" pitchFamily="18" charset="0"/>
                <a:cs typeface="Lucida Bright" pitchFamily="18" charset="0"/>
              </a:rPr>
              <a:t>, l’interaction entre plusieurs véhicules sur la route (concept </a:t>
            </a:r>
            <a:r>
              <a:rPr lang="fr-FR" b="1" dirty="0" smtClean="0">
                <a:latin typeface="Lucida Bright" pitchFamily="18" charset="0"/>
                <a:cs typeface="Lucida Bright" pitchFamily="18" charset="0"/>
              </a:rPr>
              <a:t>V2V et VANET</a:t>
            </a:r>
            <a:r>
              <a:rPr lang="fr-FR" dirty="0" smtClean="0">
                <a:latin typeface="Lucida Bright" pitchFamily="18" charset="0"/>
                <a:cs typeface="Lucida Bright" pitchFamily="18" charset="0"/>
              </a:rPr>
              <a:t>), le développement de la </a:t>
            </a:r>
            <a:r>
              <a:rPr lang="fr-FR" b="1" dirty="0" smtClean="0">
                <a:latin typeface="Lucida Bright" pitchFamily="18" charset="0"/>
                <a:cs typeface="Lucida Bright" pitchFamily="18" charset="0"/>
              </a:rPr>
              <a:t>sécurité automobile et la surveillance du trafic routier à temps réel</a:t>
            </a:r>
            <a:r>
              <a:rPr lang="fr-FR" dirty="0" smtClean="0">
                <a:latin typeface="Lucida Bright" pitchFamily="18" charset="0"/>
                <a:cs typeface="Lucida Bright"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ou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mtClean="0"/>
              <a:pPr/>
              <a:t>2</a:t>
            </a:fld>
            <a:endParaRPr lang="fr-BE" dirty="0"/>
          </a:p>
        </p:txBody>
      </p:sp>
      <p:sp>
        <p:nvSpPr>
          <p:cNvPr id="5" name="Titre 7"/>
          <p:cNvSpPr>
            <a:spLocks noGrp="1"/>
          </p:cNvSpPr>
          <p:nvPr>
            <p:ph type="title"/>
          </p:nvPr>
        </p:nvSpPr>
        <p:spPr>
          <a:xfrm>
            <a:off x="0" y="1500174"/>
            <a:ext cx="9144000" cy="3929090"/>
          </a:xfrm>
          <a:solidFill>
            <a:schemeClr val="accent2">
              <a:lumMod val="50000"/>
            </a:schemeClr>
          </a:solidFill>
        </p:spPr>
        <p:txBody>
          <a:bodyPr>
            <a:normAutofit/>
          </a:bodyPr>
          <a:lstStyle/>
          <a:p>
            <a:pPr marL="355600" algn="ctr"/>
            <a:r>
              <a:rPr lang="fr-FR" sz="4000" u="sng" dirty="0" smtClean="0">
                <a:solidFill>
                  <a:srgbClr val="FFFF00"/>
                </a:solidFill>
                <a:latin typeface="Courier New" pitchFamily="49" charset="0"/>
                <a:cs typeface="Courier New" pitchFamily="49" charset="0"/>
              </a:rPr>
              <a:t>Chapitre 3</a:t>
            </a:r>
            <a:br>
              <a:rPr lang="fr-FR" sz="4000" u="sng" dirty="0" smtClean="0">
                <a:solidFill>
                  <a:srgbClr val="FFFF00"/>
                </a:solidFill>
                <a:latin typeface="Courier New" pitchFamily="49" charset="0"/>
                <a:cs typeface="Courier New" pitchFamily="49" charset="0"/>
              </a:rPr>
            </a:br>
            <a:r>
              <a:rPr lang="fr-FR" sz="4000" dirty="0" smtClean="0">
                <a:solidFill>
                  <a:srgbClr val="FFFF00"/>
                </a:solidFill>
                <a:effectLst/>
                <a:latin typeface="Courier New" pitchFamily="49" charset="0"/>
                <a:cs typeface="Courier New" pitchFamily="49" charset="0"/>
              </a:rPr>
              <a:t/>
            </a:r>
            <a:br>
              <a:rPr lang="fr-FR" sz="4000" dirty="0" smtClean="0">
                <a:solidFill>
                  <a:srgbClr val="FFFF00"/>
                </a:solidFill>
                <a:effectLst/>
                <a:latin typeface="Courier New" pitchFamily="49" charset="0"/>
                <a:cs typeface="Courier New" pitchFamily="49" charset="0"/>
              </a:rPr>
            </a:br>
            <a:r>
              <a:rPr lang="fr-FR" sz="5400" dirty="0" smtClean="0">
                <a:solidFill>
                  <a:srgbClr val="FFFF00"/>
                </a:solidFill>
                <a:effectLst/>
                <a:latin typeface="Courier New" pitchFamily="49" charset="0"/>
                <a:cs typeface="Courier New" pitchFamily="49" charset="0"/>
              </a:rPr>
              <a:t>Environnements intelligents</a:t>
            </a:r>
            <a:endParaRPr lang="fr-FR" sz="4000" dirty="0">
              <a:solidFill>
                <a:srgbClr val="FFFF00"/>
              </a:solidFill>
              <a:effectLst/>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496728" cy="365125"/>
          </a:xfrm>
        </p:spPr>
        <p:txBody>
          <a:bodyPr/>
          <a:lstStyle/>
          <a:p>
            <a:fld id="{CF4668DC-857F-487D-BFFA-8C0CA5037977}" type="slidenum">
              <a:rPr lang="fr-BE" sz="1400" smtClean="0">
                <a:solidFill>
                  <a:srgbClr val="002060"/>
                </a:solidFill>
              </a:rPr>
              <a:pPr/>
              <a:t>20</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428596" y="1142984"/>
            <a:ext cx="8501122" cy="923330"/>
          </a:xfrm>
          <a:prstGeom prst="rect">
            <a:avLst/>
          </a:prstGeom>
        </p:spPr>
        <p:txBody>
          <a:bodyPr wrap="square">
            <a:spAutoFit/>
          </a:bodyPr>
          <a:lstStyle/>
          <a:p>
            <a:pPr algn="just">
              <a:lnSpc>
                <a:spcPct val="150000"/>
              </a:lnSpc>
            </a:pPr>
            <a:r>
              <a:rPr lang="fr-FR" dirty="0" smtClean="0">
                <a:latin typeface="Lucida Bright" pitchFamily="18" charset="0"/>
                <a:cs typeface="Lucida Bright" pitchFamily="18" charset="0"/>
              </a:rPr>
              <a:t>L’</a:t>
            </a:r>
            <a:r>
              <a:rPr lang="fr-FR" b="1" dirty="0" smtClean="0">
                <a:latin typeface="Lucida Bright" pitchFamily="18" charset="0"/>
                <a:cs typeface="Lucida Bright" pitchFamily="18" charset="0"/>
              </a:rPr>
              <a:t>intelligence artificielle</a:t>
            </a:r>
            <a:r>
              <a:rPr lang="fr-FR" dirty="0" smtClean="0">
                <a:latin typeface="Lucida Bright" pitchFamily="18" charset="0"/>
                <a:cs typeface="Lucida Bright" pitchFamily="18" charset="0"/>
              </a:rPr>
              <a:t>, les </a:t>
            </a:r>
            <a:r>
              <a:rPr lang="fr-FR" b="1" dirty="0" smtClean="0">
                <a:latin typeface="Lucida Bright" pitchFamily="18" charset="0"/>
                <a:cs typeface="Lucida Bright" pitchFamily="18" charset="0"/>
              </a:rPr>
              <a:t>réseaux </a:t>
            </a:r>
            <a:r>
              <a:rPr lang="fr-FR" b="1" dirty="0" err="1" smtClean="0">
                <a:latin typeface="Lucida Bright" pitchFamily="18" charset="0"/>
                <a:cs typeface="Lucida Bright" pitchFamily="18" charset="0"/>
              </a:rPr>
              <a:t>IoT</a:t>
            </a:r>
            <a:r>
              <a:rPr lang="fr-FR" b="1" dirty="0" smtClean="0">
                <a:latin typeface="Lucida Bright" pitchFamily="18" charset="0"/>
                <a:cs typeface="Lucida Bright" pitchFamily="18" charset="0"/>
              </a:rPr>
              <a:t> </a:t>
            </a:r>
            <a:r>
              <a:rPr lang="fr-FR" dirty="0" smtClean="0">
                <a:latin typeface="Lucida Bright" pitchFamily="18" charset="0"/>
                <a:cs typeface="Lucida Bright" pitchFamily="18" charset="0"/>
              </a:rPr>
              <a:t>et les nouvelles </a:t>
            </a:r>
            <a:r>
              <a:rPr lang="fr-FR" b="1" dirty="0" smtClean="0">
                <a:latin typeface="Lucida Bright" pitchFamily="18" charset="0"/>
                <a:cs typeface="Lucida Bright" pitchFamily="18" charset="0"/>
              </a:rPr>
              <a:t>technologies de communication</a:t>
            </a:r>
            <a:r>
              <a:rPr lang="fr-FR" dirty="0" smtClean="0">
                <a:latin typeface="Lucida Bright" pitchFamily="18" charset="0"/>
                <a:cs typeface="Lucida Bright" pitchFamily="18" charset="0"/>
              </a:rPr>
              <a:t> apportent de nombreux avantages aux </a:t>
            </a:r>
            <a:r>
              <a:rPr lang="fr-FR" dirty="0" err="1" smtClean="0">
                <a:latin typeface="Lucida Bright" pitchFamily="18" charset="0"/>
                <a:cs typeface="Lucida Bright" pitchFamily="18" charset="0"/>
              </a:rPr>
              <a:t>STIs</a:t>
            </a:r>
            <a:r>
              <a:rPr lang="fr-FR" dirty="0" smtClean="0">
                <a:latin typeface="Lucida Bright" pitchFamily="18" charset="0"/>
                <a:cs typeface="Lucida Bright" pitchFamily="18" charset="0"/>
              </a:rPr>
              <a:t>: </a:t>
            </a:r>
          </a:p>
        </p:txBody>
      </p:sp>
      <p:sp>
        <p:nvSpPr>
          <p:cNvPr id="13" name="ZoneTexte 12"/>
          <p:cNvSpPr txBox="1"/>
          <p:nvPr/>
        </p:nvSpPr>
        <p:spPr>
          <a:xfrm>
            <a:off x="393832" y="845090"/>
            <a:ext cx="2630848"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3.1. L’intérêt des STI</a:t>
            </a:r>
          </a:p>
        </p:txBody>
      </p:sp>
      <p:sp>
        <p:nvSpPr>
          <p:cNvPr id="16" name="Rectangle 15"/>
          <p:cNvSpPr/>
          <p:nvPr/>
        </p:nvSpPr>
        <p:spPr>
          <a:xfrm>
            <a:off x="428596" y="1928802"/>
            <a:ext cx="8715404" cy="4247317"/>
          </a:xfrm>
          <a:prstGeom prst="rect">
            <a:avLst/>
          </a:prstGeom>
        </p:spPr>
        <p:txBody>
          <a:bodyPr wrap="square">
            <a:spAutoFit/>
          </a:bodyPr>
          <a:lstStyle/>
          <a:p>
            <a:pPr marL="263525" indent="-263525" algn="just">
              <a:lnSpc>
                <a:spcPct val="150000"/>
              </a:lnSpc>
              <a:buClr>
                <a:srgbClr val="C00000"/>
              </a:buClr>
              <a:buFont typeface="Wingdings" pitchFamily="2" charset="2"/>
              <a:buChar char="ü"/>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Sureté</a:t>
            </a:r>
            <a:r>
              <a:rPr lang="fr-FR" dirty="0" smtClean="0">
                <a:latin typeface="Lucida Bright" pitchFamily="18" charset="0"/>
                <a:cs typeface="Lucida Bright" pitchFamily="18" charset="0"/>
              </a:rPr>
              <a:t>: réduction des accidents, notamment dans les intersections, grâce à la combinaison de </a:t>
            </a:r>
            <a:r>
              <a:rPr lang="fr-FR" dirty="0" smtClean="0">
                <a:latin typeface="Lucida Bright" pitchFamily="18" charset="0"/>
                <a:cs typeface="Lucida Bright" pitchFamily="18" charset="0"/>
              </a:rPr>
              <a:t>l’IA, l'</a:t>
            </a:r>
            <a:r>
              <a:rPr lang="fr-FR" dirty="0" err="1" smtClean="0">
                <a:latin typeface="Lucida Bright" pitchFamily="18" charset="0"/>
                <a:cs typeface="Lucida Bright" pitchFamily="18" charset="0"/>
              </a:rPr>
              <a:t>IoT</a:t>
            </a:r>
            <a:r>
              <a:rPr lang="fr-FR" dirty="0" smtClean="0">
                <a:latin typeface="Lucida Bright" pitchFamily="18" charset="0"/>
                <a:cs typeface="Lucida Bright" pitchFamily="18" charset="0"/>
              </a:rPr>
              <a:t> et les technologies dans les travaux publics;</a:t>
            </a:r>
            <a:endParaRPr lang="fr-FR" dirty="0" smtClean="0">
              <a:latin typeface="Lucida Bright" pitchFamily="18" charset="0"/>
              <a:cs typeface="Lucida Bright" pitchFamily="18" charset="0"/>
            </a:endParaRPr>
          </a:p>
          <a:p>
            <a:pPr marL="263525" indent="-263525" algn="just">
              <a:lnSpc>
                <a:spcPct val="150000"/>
              </a:lnSpc>
              <a:buClr>
                <a:srgbClr val="C00000"/>
              </a:buClr>
              <a:buFont typeface="Wingdings" pitchFamily="2" charset="2"/>
              <a:buChar char="ü"/>
            </a:pPr>
            <a:r>
              <a:rPr lang="fr-FR" dirty="0" smtClean="0"/>
              <a:t> </a:t>
            </a:r>
            <a:r>
              <a:rPr lang="fr-FR" b="1" dirty="0" smtClean="0">
                <a:latin typeface="Lucida Bright" pitchFamily="18" charset="0"/>
                <a:cs typeface="Lucida Bright" pitchFamily="18" charset="0"/>
              </a:rPr>
              <a:t>Gestion instantanée</a:t>
            </a:r>
            <a:r>
              <a:rPr lang="fr-FR" dirty="0" smtClean="0">
                <a:latin typeface="Lucida Bright" pitchFamily="18" charset="0"/>
                <a:cs typeface="Lucida Bright" pitchFamily="18" charset="0"/>
              </a:rPr>
              <a:t>: suivre à temps réel les besoins de maintenance et identifier les principales sources de problèmes qui doivent être résolues</a:t>
            </a:r>
            <a:r>
              <a:rPr lang="fr-FR" dirty="0" smtClean="0"/>
              <a:t>;</a:t>
            </a:r>
          </a:p>
          <a:p>
            <a:pPr marL="263525" indent="-263525" algn="just">
              <a:lnSpc>
                <a:spcPct val="150000"/>
              </a:lnSpc>
              <a:buClr>
                <a:srgbClr val="C00000"/>
              </a:buClr>
              <a:buFont typeface="Wingdings" pitchFamily="2" charset="2"/>
              <a:buChar char="ü"/>
            </a:pPr>
            <a:r>
              <a:rPr lang="fr-FR" dirty="0" smtClean="0"/>
              <a:t> </a:t>
            </a:r>
            <a:r>
              <a:rPr lang="fr-FR" b="1" dirty="0" smtClean="0">
                <a:latin typeface="Lucida Bright" pitchFamily="18" charset="0"/>
                <a:cs typeface="Lucida Bright" pitchFamily="18" charset="0"/>
              </a:rPr>
              <a:t>Efficacité</a:t>
            </a:r>
            <a:r>
              <a:rPr lang="fr-FR" b="1" dirty="0" smtClean="0"/>
              <a:t>: </a:t>
            </a:r>
            <a:r>
              <a:rPr lang="fr-FR" dirty="0" smtClean="0">
                <a:latin typeface="Lucida Bright" pitchFamily="18" charset="0"/>
                <a:cs typeface="Lucida Bright" pitchFamily="18" charset="0"/>
              </a:rPr>
              <a:t>ajustement des horaires de moyens de transport permettrait d'obtenir un meilleur taux de remplissage; changement d’itinéraire en cas d’incident, etc.;</a:t>
            </a:r>
          </a:p>
          <a:p>
            <a:pPr marL="263525" indent="-263525" algn="just">
              <a:lnSpc>
                <a:spcPct val="150000"/>
              </a:lnSpc>
              <a:buClr>
                <a:srgbClr val="C00000"/>
              </a:buClr>
              <a:buFont typeface="Wingdings" pitchFamily="2" charset="2"/>
              <a:buChar char="ü"/>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Protection de l’environnement</a:t>
            </a:r>
            <a:r>
              <a:rPr lang="fr-FR" dirty="0" smtClean="0">
                <a:latin typeface="Lucida Bright" pitchFamily="18" charset="0"/>
                <a:cs typeface="Lucida Bright" pitchFamily="18" charset="0"/>
              </a:rPr>
              <a:t>: un bon système de transport poussent les gens à ne pas utiliser leur véhicule et à remplacer les moyens de       transport vétustes.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1" dur="500"/>
                                        <p:tgtEl>
                                          <p:spTgt spid="11">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checkerboard(across)">
                                      <p:cBhvr>
                                        <p:cTn id="15" dur="1000"/>
                                        <p:tgtEl>
                                          <p:spTgt spid="16">
                                            <p:txEl>
                                              <p:pRg st="0" end="0"/>
                                            </p:txEl>
                                          </p:spTgt>
                                        </p:tgtEl>
                                      </p:cBhvr>
                                    </p:animEffect>
                                  </p:childTnLst>
                                </p:cTn>
                              </p:par>
                            </p:childTnLst>
                          </p:cTn>
                        </p:par>
                        <p:par>
                          <p:cTn id="16" fill="hold">
                            <p:stCondLst>
                              <p:cond delay="2000"/>
                            </p:stCondLst>
                            <p:childTnLst>
                              <p:par>
                                <p:cTn id="17" presetID="5" presetClass="entr" presetSubtype="10" fill="hold" nodeType="after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checkerboard(across)">
                                      <p:cBhvr>
                                        <p:cTn id="19" dur="1000"/>
                                        <p:tgtEl>
                                          <p:spTgt spid="16">
                                            <p:txEl>
                                              <p:pRg st="1" end="1"/>
                                            </p:txEl>
                                          </p:spTgt>
                                        </p:tgtEl>
                                      </p:cBhvr>
                                    </p:animEffect>
                                  </p:childTnLst>
                                </p:cTn>
                              </p:par>
                            </p:childTnLst>
                          </p:cTn>
                        </p:par>
                        <p:par>
                          <p:cTn id="20" fill="hold">
                            <p:stCondLst>
                              <p:cond delay="3000"/>
                            </p:stCondLst>
                            <p:childTnLst>
                              <p:par>
                                <p:cTn id="21" presetID="5" presetClass="entr" presetSubtype="10" fill="hold" nodeType="after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checkerboard(across)">
                                      <p:cBhvr>
                                        <p:cTn id="23" dur="1000"/>
                                        <p:tgtEl>
                                          <p:spTgt spid="16">
                                            <p:txEl>
                                              <p:pRg st="2" end="2"/>
                                            </p:txEl>
                                          </p:spTgt>
                                        </p:tgtEl>
                                      </p:cBhvr>
                                    </p:animEffect>
                                  </p:childTnLst>
                                </p:cTn>
                              </p:par>
                            </p:childTnLst>
                          </p:cTn>
                        </p:par>
                        <p:par>
                          <p:cTn id="24" fill="hold">
                            <p:stCondLst>
                              <p:cond delay="4000"/>
                            </p:stCondLst>
                            <p:childTnLst>
                              <p:par>
                                <p:cTn id="25" presetID="5" presetClass="entr" presetSubtype="10" fill="hold" nodeType="after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checkerboard(across)">
                                      <p:cBhvr>
                                        <p:cTn id="27"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496728" cy="365125"/>
          </a:xfrm>
        </p:spPr>
        <p:txBody>
          <a:bodyPr/>
          <a:lstStyle/>
          <a:p>
            <a:fld id="{CF4668DC-857F-487D-BFFA-8C0CA5037977}" type="slidenum">
              <a:rPr lang="fr-BE" sz="1400" smtClean="0">
                <a:solidFill>
                  <a:srgbClr val="002060"/>
                </a:solidFill>
              </a:rPr>
              <a:pPr/>
              <a:t>21</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142844" y="928670"/>
            <a:ext cx="5262979"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3.2. Composants d’un véhicule dans un STI </a:t>
            </a:r>
          </a:p>
        </p:txBody>
      </p:sp>
      <p:pic>
        <p:nvPicPr>
          <p:cNvPr id="10" name="Image 9" descr="téléchargement (2).jpg"/>
          <p:cNvPicPr>
            <a:picLocks noChangeAspect="1"/>
          </p:cNvPicPr>
          <p:nvPr/>
        </p:nvPicPr>
        <p:blipFill>
          <a:blip r:embed="rId2"/>
          <a:stretch>
            <a:fillRect/>
          </a:stretch>
        </p:blipFill>
        <p:spPr>
          <a:xfrm>
            <a:off x="5100930" y="1785926"/>
            <a:ext cx="4043070" cy="2542991"/>
          </a:xfrm>
          <a:prstGeom prst="rect">
            <a:avLst/>
          </a:prstGeom>
        </p:spPr>
      </p:pic>
      <p:sp>
        <p:nvSpPr>
          <p:cNvPr id="11" name="ZoneTexte 10"/>
          <p:cNvSpPr txBox="1"/>
          <p:nvPr/>
        </p:nvSpPr>
        <p:spPr>
          <a:xfrm>
            <a:off x="214282" y="1500174"/>
            <a:ext cx="5000660" cy="3277820"/>
          </a:xfrm>
          <a:prstGeom prst="rect">
            <a:avLst/>
          </a:prstGeom>
          <a:noFill/>
        </p:spPr>
        <p:txBody>
          <a:bodyPr wrap="square" rtlCol="0">
            <a:spAutoFit/>
          </a:bodyPr>
          <a:lstStyle/>
          <a:p>
            <a:pPr marL="360363" indent="-360363" algn="just">
              <a:buFont typeface="Wingdings" pitchFamily="2" charset="2"/>
              <a:buChar char="Ø"/>
            </a:pPr>
            <a:r>
              <a:rPr lang="fr-FR" sz="1700" b="1" dirty="0" smtClean="0">
                <a:latin typeface="Lucida Bright" pitchFamily="18" charset="0"/>
                <a:cs typeface="Lucida Bright" pitchFamily="18" charset="0"/>
              </a:rPr>
              <a:t>Odomètre</a:t>
            </a:r>
            <a:r>
              <a:rPr lang="fr-FR" sz="1700" dirty="0" smtClean="0">
                <a:latin typeface="Lucida Bright" pitchFamily="18" charset="0"/>
                <a:cs typeface="Lucida Bright" pitchFamily="18" charset="0"/>
              </a:rPr>
              <a:t>: compteur kilométrique, est un instrument de mesure permettant de connaître la distance parcourue par un véhicule;</a:t>
            </a:r>
          </a:p>
          <a:p>
            <a:pPr marL="360363" indent="-360363" algn="just">
              <a:spcBef>
                <a:spcPts val="1200"/>
              </a:spcBef>
              <a:buFont typeface="Wingdings" pitchFamily="2" charset="2"/>
              <a:buChar char="Ø"/>
            </a:pPr>
            <a:r>
              <a:rPr lang="fr-FR" sz="1700" dirty="0" smtClean="0">
                <a:latin typeface="Lucida Bright" pitchFamily="18" charset="0"/>
                <a:cs typeface="Lucida Bright" pitchFamily="18" charset="0"/>
              </a:rPr>
              <a:t> </a:t>
            </a:r>
            <a:r>
              <a:rPr lang="fr-FR" sz="1700" b="1" dirty="0" smtClean="0">
                <a:latin typeface="Lucida Bright" pitchFamily="18" charset="0"/>
                <a:cs typeface="Lucida Bright" pitchFamily="18" charset="0"/>
              </a:rPr>
              <a:t>Lidar</a:t>
            </a:r>
            <a:r>
              <a:rPr lang="fr-FR" sz="1700" dirty="0" smtClean="0">
                <a:latin typeface="Lucida Bright" pitchFamily="18" charset="0"/>
                <a:cs typeface="Lucida Bright" pitchFamily="18" charset="0"/>
              </a:rPr>
              <a:t>: capteur laser qui émet des impulsions de lumière infrarouge pour détecter des objets à proximité (2D, 3D);</a:t>
            </a:r>
          </a:p>
          <a:p>
            <a:pPr marL="360363" indent="-360363" algn="just">
              <a:spcBef>
                <a:spcPts val="1200"/>
              </a:spcBef>
              <a:buFont typeface="Wingdings" pitchFamily="2" charset="2"/>
              <a:buChar char="Ø"/>
            </a:pPr>
            <a:r>
              <a:rPr lang="fr-FR" sz="1700" b="1" dirty="0" smtClean="0">
                <a:latin typeface="Lucida Bright" pitchFamily="18" charset="0"/>
                <a:cs typeface="Lucida Bright" pitchFamily="18" charset="0"/>
              </a:rPr>
              <a:t>capteur radar</a:t>
            </a:r>
            <a:r>
              <a:rPr lang="fr-FR" sz="1700" dirty="0" smtClean="0">
                <a:latin typeface="Lucida Bright" pitchFamily="18" charset="0"/>
                <a:cs typeface="Lucida Bright" pitchFamily="18" charset="0"/>
              </a:rPr>
              <a:t>: saisit des informations relatives à la vitesse, l'angle et la distance d'objets situés jusqu'à 70 mètres du véhicule.</a:t>
            </a:r>
          </a:p>
        </p:txBody>
      </p:sp>
      <p:sp>
        <p:nvSpPr>
          <p:cNvPr id="12" name="Rectangle 11"/>
          <p:cNvSpPr/>
          <p:nvPr/>
        </p:nvSpPr>
        <p:spPr>
          <a:xfrm>
            <a:off x="142844" y="4714884"/>
            <a:ext cx="8572560" cy="1231106"/>
          </a:xfrm>
          <a:prstGeom prst="rect">
            <a:avLst/>
          </a:prstGeom>
        </p:spPr>
        <p:txBody>
          <a:bodyPr wrap="square">
            <a:spAutoFit/>
          </a:bodyPr>
          <a:lstStyle/>
          <a:p>
            <a:pPr marL="360363" indent="-360363" algn="just">
              <a:spcBef>
                <a:spcPts val="1200"/>
              </a:spcBef>
              <a:buFont typeface="Wingdings" pitchFamily="2" charset="2"/>
              <a:buChar char="Ø"/>
            </a:pPr>
            <a:r>
              <a:rPr lang="fr-FR" b="1" dirty="0" smtClean="0">
                <a:latin typeface="Lucida Bright" pitchFamily="18" charset="0"/>
                <a:cs typeface="Lucida Bright" pitchFamily="18" charset="0"/>
              </a:rPr>
              <a:t>Caméras: </a:t>
            </a:r>
            <a:r>
              <a:rPr lang="fr-FR" dirty="0" smtClean="0">
                <a:latin typeface="Lucida Bright" pitchFamily="18" charset="0"/>
                <a:cs typeface="Lucida Bright" pitchFamily="18" charset="0"/>
              </a:rPr>
              <a:t>récupération du flux vidéo pour un traitement d’image ;</a:t>
            </a:r>
          </a:p>
          <a:p>
            <a:pPr marL="360363" indent="-360363" algn="just">
              <a:spcBef>
                <a:spcPts val="1200"/>
              </a:spcBef>
              <a:buFont typeface="Wingdings" pitchFamily="2" charset="2"/>
              <a:buChar char="Ø"/>
            </a:pPr>
            <a:r>
              <a:rPr lang="fr-FR" b="1" dirty="0" smtClean="0">
                <a:latin typeface="Lucida Bright" pitchFamily="18" charset="0"/>
                <a:cs typeface="Lucida Bright" pitchFamily="18" charset="0"/>
              </a:rPr>
              <a:t>GPS: </a:t>
            </a:r>
            <a:r>
              <a:rPr lang="fr-FR" dirty="0" smtClean="0">
                <a:latin typeface="Lucida Bright" pitchFamily="18" charset="0"/>
                <a:cs typeface="Lucida Bright" pitchFamily="18" charset="0"/>
              </a:rPr>
              <a:t>déterminer la position d’un véhicule;</a:t>
            </a:r>
          </a:p>
          <a:p>
            <a:pPr marL="360363" indent="-360363" algn="just">
              <a:spcBef>
                <a:spcPts val="1200"/>
              </a:spcBef>
              <a:buFont typeface="Wingdings" pitchFamily="2" charset="2"/>
              <a:buChar char="Ø"/>
            </a:pPr>
            <a:r>
              <a:rPr lang="fr-FR" b="1" dirty="0" smtClean="0">
                <a:latin typeface="Lucida Bright" pitchFamily="18" charset="0"/>
                <a:cs typeface="Lucida Bright" pitchFamily="18" charset="0"/>
              </a:rPr>
              <a:t>Ultrasoniques</a:t>
            </a:r>
            <a:r>
              <a:rPr lang="fr-FR" dirty="0" smtClean="0">
                <a:latin typeface="Lucida Bright" pitchFamily="18" charset="0"/>
                <a:cs typeface="Lucida Bright" pitchFamily="18" charset="0"/>
              </a:rPr>
              <a:t>: pour le stationnement et le recule.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ou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7" dur="1000"/>
                                        <p:tgtEl>
                                          <p:spTgt spid="11">
                                            <p:txEl>
                                              <p:pRg st="0" end="0"/>
                                            </p:txEl>
                                          </p:spTgt>
                                        </p:tgtEl>
                                      </p:cBhvr>
                                    </p:animEffect>
                                  </p:childTnLst>
                                </p:cTn>
                              </p:par>
                            </p:childTnLst>
                          </p:cTn>
                        </p:par>
                        <p:par>
                          <p:cTn id="18" fill="hold">
                            <p:stCondLst>
                              <p:cond delay="1000"/>
                            </p:stCondLst>
                            <p:childTnLst>
                              <p:par>
                                <p:cTn id="19" presetID="5" presetClass="entr" presetSubtype="10" fill="hold"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checkerboard(across)">
                                      <p:cBhvr>
                                        <p:cTn id="21" dur="1000"/>
                                        <p:tgtEl>
                                          <p:spTgt spid="11">
                                            <p:txEl>
                                              <p:pRg st="1" end="1"/>
                                            </p:txEl>
                                          </p:spTgt>
                                        </p:tgtEl>
                                      </p:cBhvr>
                                    </p:animEffect>
                                  </p:childTnLst>
                                </p:cTn>
                              </p:par>
                            </p:childTnLst>
                          </p:cTn>
                        </p:par>
                        <p:par>
                          <p:cTn id="22" fill="hold">
                            <p:stCondLst>
                              <p:cond delay="2000"/>
                            </p:stCondLst>
                            <p:childTnLst>
                              <p:par>
                                <p:cTn id="23" presetID="5" presetClass="entr" presetSubtype="10" fill="hold"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checkerboard(across)">
                                      <p:cBhvr>
                                        <p:cTn id="25" dur="1000"/>
                                        <p:tgtEl>
                                          <p:spTgt spid="11">
                                            <p:txEl>
                                              <p:pRg st="2" end="2"/>
                                            </p:txEl>
                                          </p:spTgt>
                                        </p:tgtEl>
                                      </p:cBhvr>
                                    </p:animEffect>
                                  </p:childTnLst>
                                </p:cTn>
                              </p:par>
                            </p:childTnLst>
                          </p:cTn>
                        </p:par>
                        <p:par>
                          <p:cTn id="26" fill="hold">
                            <p:stCondLst>
                              <p:cond delay="3000"/>
                            </p:stCondLst>
                            <p:childTnLst>
                              <p:par>
                                <p:cTn id="27" presetID="5" presetClass="entr" presetSubtype="10" fill="hold" nodeType="after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checkerboard(across)">
                                      <p:cBhvr>
                                        <p:cTn id="29" dur="500"/>
                                        <p:tgtEl>
                                          <p:spTgt spid="12">
                                            <p:txEl>
                                              <p:pRg st="0" end="0"/>
                                            </p:txEl>
                                          </p:spTgt>
                                        </p:tgtEl>
                                      </p:cBhvr>
                                    </p:animEffect>
                                  </p:childTnLst>
                                </p:cTn>
                              </p:par>
                            </p:childTnLst>
                          </p:cTn>
                        </p:par>
                        <p:par>
                          <p:cTn id="30" fill="hold">
                            <p:stCondLst>
                              <p:cond delay="3500"/>
                            </p:stCondLst>
                            <p:childTnLst>
                              <p:par>
                                <p:cTn id="31" presetID="5" presetClass="entr" presetSubtype="10" fill="hold" nodeType="after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Effect transition="in" filter="checkerboard(across)">
                                      <p:cBhvr>
                                        <p:cTn id="33" dur="500"/>
                                        <p:tgtEl>
                                          <p:spTgt spid="12">
                                            <p:txEl>
                                              <p:pRg st="1" end="1"/>
                                            </p:txEl>
                                          </p:spTgt>
                                        </p:tgtEl>
                                      </p:cBhvr>
                                    </p:animEffect>
                                  </p:childTnLst>
                                </p:cTn>
                              </p:par>
                            </p:childTnLst>
                          </p:cTn>
                        </p:par>
                        <p:par>
                          <p:cTn id="34" fill="hold">
                            <p:stCondLst>
                              <p:cond delay="4000"/>
                            </p:stCondLst>
                            <p:childTnLst>
                              <p:par>
                                <p:cTn id="35" presetID="5" presetClass="entr" presetSubtype="10" fill="hold" nodeType="after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checkerboard(across)">
                                      <p:cBhvr>
                                        <p:cTn id="3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496728" cy="365125"/>
          </a:xfrm>
        </p:spPr>
        <p:txBody>
          <a:bodyPr/>
          <a:lstStyle/>
          <a:p>
            <a:fld id="{CF4668DC-857F-487D-BFFA-8C0CA5037977}" type="slidenum">
              <a:rPr lang="fr-BE" sz="1400" smtClean="0">
                <a:solidFill>
                  <a:srgbClr val="002060"/>
                </a:solidFill>
              </a:rPr>
              <a:pPr/>
              <a:t>22</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85720" y="857232"/>
            <a:ext cx="4788490"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3.3. </a:t>
            </a:r>
            <a:r>
              <a:rPr lang="fr-FR" b="1" u="sng" dirty="0" smtClean="0">
                <a:solidFill>
                  <a:srgbClr val="C00000"/>
                </a:solidFill>
                <a:latin typeface="Lucida Bright" pitchFamily="18" charset="0"/>
                <a:cs typeface="Lucida Bright" pitchFamily="18" charset="0"/>
              </a:rPr>
              <a:t>Evolutions </a:t>
            </a:r>
            <a:r>
              <a:rPr lang="fr-FR" b="1" u="sng" dirty="0" smtClean="0">
                <a:solidFill>
                  <a:srgbClr val="C00000"/>
                </a:solidFill>
                <a:latin typeface="Lucida Bright" pitchFamily="18" charset="0"/>
                <a:cs typeface="Lucida Bright" pitchFamily="18" charset="0"/>
              </a:rPr>
              <a:t>(</a:t>
            </a:r>
            <a:r>
              <a:rPr lang="fr-FR" b="1" u="sng" dirty="0" smtClean="0">
                <a:solidFill>
                  <a:srgbClr val="C00000"/>
                </a:solidFill>
                <a:latin typeface="Lucida Bright" pitchFamily="18" charset="0"/>
                <a:cs typeface="Lucida Bright" pitchFamily="18" charset="0"/>
              </a:rPr>
              <a:t>niveaux) </a:t>
            </a:r>
            <a:r>
              <a:rPr lang="fr-FR" b="1" u="sng" dirty="0" smtClean="0">
                <a:solidFill>
                  <a:srgbClr val="C00000"/>
                </a:solidFill>
                <a:latin typeface="Lucida Bright" pitchFamily="18" charset="0"/>
                <a:cs typeface="Lucida Bright" pitchFamily="18" charset="0"/>
              </a:rPr>
              <a:t>des véhicules </a:t>
            </a:r>
          </a:p>
        </p:txBody>
      </p:sp>
      <p:sp>
        <p:nvSpPr>
          <p:cNvPr id="16" name="Rectangle 15"/>
          <p:cNvSpPr/>
          <p:nvPr/>
        </p:nvSpPr>
        <p:spPr>
          <a:xfrm>
            <a:off x="357158" y="1285860"/>
            <a:ext cx="8143932" cy="369332"/>
          </a:xfrm>
          <a:prstGeom prst="rect">
            <a:avLst/>
          </a:prstGeom>
        </p:spPr>
        <p:txBody>
          <a:bodyPr wrap="square">
            <a:spAutoFit/>
          </a:bodyPr>
          <a:lstStyle/>
          <a:p>
            <a:r>
              <a:rPr lang="fr-FR" dirty="0" smtClean="0">
                <a:latin typeface="Lucida Bright" pitchFamily="18" charset="0"/>
                <a:cs typeface="Lucida Bright" pitchFamily="18" charset="0"/>
              </a:rPr>
              <a:t>Plusieurs niveaux d'automatisation pour les véhicules autonomes :</a:t>
            </a:r>
            <a:endParaRPr lang="fr-FR" dirty="0"/>
          </a:p>
        </p:txBody>
      </p:sp>
      <p:sp>
        <p:nvSpPr>
          <p:cNvPr id="12" name="Rectangle 11"/>
          <p:cNvSpPr/>
          <p:nvPr/>
        </p:nvSpPr>
        <p:spPr>
          <a:xfrm>
            <a:off x="428596" y="1357298"/>
            <a:ext cx="8429684" cy="4755148"/>
          </a:xfrm>
          <a:prstGeom prst="rect">
            <a:avLst/>
          </a:prstGeom>
        </p:spPr>
        <p:txBody>
          <a:bodyPr wrap="square">
            <a:spAutoFit/>
          </a:bodyPr>
          <a:lstStyle/>
          <a:p>
            <a:endParaRPr lang="fr-FR" dirty="0" smtClean="0"/>
          </a:p>
          <a:p>
            <a:pPr algn="just">
              <a:lnSpc>
                <a:spcPct val="150000"/>
              </a:lnSpc>
              <a:buClr>
                <a:srgbClr val="0070C0"/>
              </a:buClr>
              <a:buFont typeface="Wingdings" pitchFamily="2" charset="2"/>
              <a:buChar char="q"/>
            </a:pPr>
            <a:r>
              <a:rPr lang="fr-FR" b="1" dirty="0" smtClean="0"/>
              <a:t> </a:t>
            </a:r>
            <a:r>
              <a:rPr lang="fr-FR" b="1" dirty="0" smtClean="0">
                <a:solidFill>
                  <a:srgbClr val="0070C0"/>
                </a:solidFill>
                <a:latin typeface="Lucida Bright" pitchFamily="18" charset="0"/>
                <a:cs typeface="Lucida Bright" pitchFamily="18" charset="0"/>
              </a:rPr>
              <a:t>niveau 0 :</a:t>
            </a:r>
            <a:r>
              <a:rPr lang="fr-FR" dirty="0" smtClean="0">
                <a:latin typeface="Lucida Bright" pitchFamily="18" charset="0"/>
                <a:cs typeface="Lucida Bright" pitchFamily="18" charset="0"/>
              </a:rPr>
              <a:t> véhicule classique, sans caractère automatique;</a:t>
            </a:r>
          </a:p>
          <a:p>
            <a:pPr algn="just">
              <a:lnSpc>
                <a:spcPct val="150000"/>
              </a:lnSpc>
              <a:spcBef>
                <a:spcPts val="600"/>
              </a:spcBef>
              <a:buClr>
                <a:srgbClr val="0070C0"/>
              </a:buClr>
              <a:buFont typeface="Wingdings" pitchFamily="2" charset="2"/>
              <a:buChar char="q"/>
            </a:pPr>
            <a:r>
              <a:rPr lang="fr-FR" dirty="0" smtClean="0">
                <a:latin typeface="Lucida Bright" pitchFamily="18" charset="0"/>
                <a:cs typeface="Lucida Bright" pitchFamily="18" charset="0"/>
              </a:rPr>
              <a:t> </a:t>
            </a:r>
            <a:r>
              <a:rPr lang="fr-FR" b="1" dirty="0" smtClean="0">
                <a:solidFill>
                  <a:srgbClr val="0070C0"/>
                </a:solidFill>
                <a:latin typeface="Lucida Bright" pitchFamily="18" charset="0"/>
                <a:cs typeface="Lucida Bright" pitchFamily="18" charset="0"/>
              </a:rPr>
              <a:t>niveau 1 :</a:t>
            </a:r>
            <a:r>
              <a:rPr lang="fr-FR" dirty="0" smtClean="0">
                <a:latin typeface="Lucida Bright" pitchFamily="18" charset="0"/>
                <a:cs typeface="Lucida Bright" pitchFamily="18" charset="0"/>
              </a:rPr>
              <a:t> le conducteur dirige, mais il est assisté dans sa conduite (aide au stationnement, régulateur de vitesse par exemple);</a:t>
            </a:r>
          </a:p>
          <a:p>
            <a:pPr algn="just">
              <a:lnSpc>
                <a:spcPct val="150000"/>
              </a:lnSpc>
              <a:spcBef>
                <a:spcPts val="600"/>
              </a:spcBef>
              <a:buClr>
                <a:srgbClr val="0070C0"/>
              </a:buClr>
              <a:buFont typeface="Wingdings" pitchFamily="2" charset="2"/>
              <a:buChar char="q"/>
            </a:pPr>
            <a:r>
              <a:rPr lang="fr-FR" dirty="0" smtClean="0">
                <a:latin typeface="Lucida Bright" pitchFamily="18" charset="0"/>
                <a:cs typeface="Lucida Bright" pitchFamily="18" charset="0"/>
              </a:rPr>
              <a:t> </a:t>
            </a:r>
            <a:r>
              <a:rPr lang="fr-FR" b="1" dirty="0" smtClean="0">
                <a:solidFill>
                  <a:srgbClr val="0070C0"/>
                </a:solidFill>
                <a:latin typeface="Lucida Bright" pitchFamily="18" charset="0"/>
                <a:cs typeface="Lucida Bright" pitchFamily="18" charset="0"/>
              </a:rPr>
              <a:t>niveau 2 : </a:t>
            </a:r>
            <a:r>
              <a:rPr lang="fr-FR" dirty="0" smtClean="0">
                <a:latin typeface="Lucida Bright" pitchFamily="18" charset="0"/>
                <a:cs typeface="Lucida Bright" pitchFamily="18" charset="0"/>
              </a:rPr>
              <a:t>l'automatisation est partielle mais le conducteur doit quand même gérer la conduite (le système peut prendre le relais par exemple dans les embouteillages);</a:t>
            </a:r>
          </a:p>
          <a:p>
            <a:pPr algn="just">
              <a:lnSpc>
                <a:spcPct val="150000"/>
              </a:lnSpc>
              <a:spcBef>
                <a:spcPts val="600"/>
              </a:spcBef>
              <a:buClr>
                <a:srgbClr val="0070C0"/>
              </a:buClr>
              <a:buFont typeface="Wingdings" pitchFamily="2" charset="2"/>
              <a:buChar char="q"/>
            </a:pPr>
            <a:r>
              <a:rPr lang="fr-FR" dirty="0" smtClean="0">
                <a:latin typeface="Lucida Bright" pitchFamily="18" charset="0"/>
                <a:cs typeface="Lucida Bright" pitchFamily="18" charset="0"/>
              </a:rPr>
              <a:t> </a:t>
            </a:r>
            <a:r>
              <a:rPr lang="fr-FR" b="1" dirty="0" smtClean="0">
                <a:solidFill>
                  <a:srgbClr val="0070C0"/>
                </a:solidFill>
                <a:latin typeface="Lucida Bright" pitchFamily="18" charset="0"/>
                <a:cs typeface="Lucida Bright" pitchFamily="18" charset="0"/>
              </a:rPr>
              <a:t>niveau 3 : </a:t>
            </a:r>
            <a:r>
              <a:rPr lang="fr-FR" dirty="0" smtClean="0">
                <a:latin typeface="Lucida Bright" pitchFamily="18" charset="0"/>
                <a:cs typeface="Lucida Bright" pitchFamily="18" charset="0"/>
              </a:rPr>
              <a:t>l'automatisation est réelle sous certaines conditions prédéfinies. Le conducteur est donc parfois amené à reprendre le contrôle manuel de son véhicule (système automatique adapté aux autoroutes par exemple);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heckerboard(across)">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checkerboard(across)">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checkerboard(across)">
                                      <p:cBhvr>
                                        <p:cTn id="26" dur="500"/>
                                        <p:tgtEl>
                                          <p:spTgt spid="1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Effect transition="in" filter="checkerboard(across)">
                                      <p:cBhvr>
                                        <p:cTn id="31"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496728" cy="365125"/>
          </a:xfrm>
        </p:spPr>
        <p:txBody>
          <a:bodyPr/>
          <a:lstStyle/>
          <a:p>
            <a:fld id="{CF4668DC-857F-487D-BFFA-8C0CA5037977}" type="slidenum">
              <a:rPr lang="fr-BE" sz="1400" smtClean="0">
                <a:solidFill>
                  <a:srgbClr val="002060"/>
                </a:solidFill>
              </a:rPr>
              <a:pPr/>
              <a:t>23</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2" name="Rectangle 11"/>
          <p:cNvSpPr/>
          <p:nvPr/>
        </p:nvSpPr>
        <p:spPr>
          <a:xfrm>
            <a:off x="357158" y="1417298"/>
            <a:ext cx="8429684" cy="3154710"/>
          </a:xfrm>
          <a:prstGeom prst="rect">
            <a:avLst/>
          </a:prstGeom>
        </p:spPr>
        <p:txBody>
          <a:bodyPr wrap="square">
            <a:spAutoFit/>
          </a:bodyPr>
          <a:lstStyle/>
          <a:p>
            <a:pPr algn="just">
              <a:lnSpc>
                <a:spcPct val="150000"/>
              </a:lnSpc>
            </a:pPr>
            <a:r>
              <a:rPr lang="fr-FR" b="1" dirty="0" smtClean="0">
                <a:solidFill>
                  <a:srgbClr val="0070C0"/>
                </a:solidFill>
                <a:latin typeface="Lucida Bright" pitchFamily="18" charset="0"/>
                <a:cs typeface="Lucida Bright" pitchFamily="18" charset="0"/>
              </a:rPr>
              <a:t>niveau 4 : </a:t>
            </a:r>
            <a:r>
              <a:rPr lang="fr-FR" dirty="0" smtClean="0">
                <a:latin typeface="Lucida Bright" pitchFamily="18" charset="0"/>
                <a:cs typeface="Lucida Bright" pitchFamily="18" charset="0"/>
              </a:rPr>
              <a:t>haute automatisation, à savoir que le véhicule fonctionne de manière autonome dans un grand champ de conditions définies (même dans les aires urbaines), mais un conducteur doit être présent et peut théoriquement reprendre le contrôle;</a:t>
            </a:r>
          </a:p>
          <a:p>
            <a:pPr algn="just">
              <a:lnSpc>
                <a:spcPct val="150000"/>
              </a:lnSpc>
              <a:spcBef>
                <a:spcPts val="1200"/>
              </a:spcBef>
              <a:buClr>
                <a:srgbClr val="0070C0"/>
              </a:buClr>
              <a:buFont typeface="Wingdings" pitchFamily="2" charset="2"/>
              <a:buChar char="q"/>
            </a:pPr>
            <a:r>
              <a:rPr lang="fr-FR" b="1" dirty="0" smtClean="0">
                <a:solidFill>
                  <a:srgbClr val="0070C0"/>
                </a:solidFill>
                <a:latin typeface="Lucida Bright" pitchFamily="18" charset="0"/>
                <a:cs typeface="Lucida Bright" pitchFamily="18" charset="0"/>
              </a:rPr>
              <a:t> niveau 5 : </a:t>
            </a:r>
            <a:r>
              <a:rPr lang="fr-FR" dirty="0" smtClean="0">
                <a:latin typeface="Lucida Bright" pitchFamily="18" charset="0"/>
                <a:cs typeface="Lucida Bright" pitchFamily="18" charset="0"/>
              </a:rPr>
              <a:t>l'automatisation est complète et le véhicule peut fonctionner seul dans toutes les conditions qui peuvent être rencontrées. La présence d'un conducteur n'est pas nécessaire. </a:t>
            </a:r>
          </a:p>
        </p:txBody>
      </p:sp>
      <p:sp>
        <p:nvSpPr>
          <p:cNvPr id="10" name="ZoneTexte 9"/>
          <p:cNvSpPr txBox="1"/>
          <p:nvPr/>
        </p:nvSpPr>
        <p:spPr>
          <a:xfrm>
            <a:off x="285720" y="857232"/>
            <a:ext cx="5578771"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3.3. </a:t>
            </a:r>
            <a:r>
              <a:rPr lang="fr-FR" b="1" u="sng" dirty="0" smtClean="0">
                <a:solidFill>
                  <a:srgbClr val="C00000"/>
                </a:solidFill>
                <a:latin typeface="Lucida Bright" pitchFamily="18" charset="0"/>
                <a:cs typeface="Lucida Bright" pitchFamily="18" charset="0"/>
              </a:rPr>
              <a:t>Evolutions </a:t>
            </a:r>
            <a:r>
              <a:rPr lang="fr-FR" b="1" u="sng" dirty="0" smtClean="0">
                <a:solidFill>
                  <a:srgbClr val="C00000"/>
                </a:solidFill>
                <a:latin typeface="Lucida Bright" pitchFamily="18" charset="0"/>
                <a:cs typeface="Lucida Bright" pitchFamily="18" charset="0"/>
              </a:rPr>
              <a:t>(</a:t>
            </a:r>
            <a:r>
              <a:rPr lang="fr-FR" b="1" u="sng" dirty="0" smtClean="0">
                <a:solidFill>
                  <a:srgbClr val="C00000"/>
                </a:solidFill>
                <a:latin typeface="Lucida Bright" pitchFamily="18" charset="0"/>
                <a:cs typeface="Lucida Bright" pitchFamily="18" charset="0"/>
              </a:rPr>
              <a:t>niveaux) </a:t>
            </a:r>
            <a:r>
              <a:rPr lang="fr-FR" b="1" u="sng" dirty="0" smtClean="0">
                <a:solidFill>
                  <a:srgbClr val="C00000"/>
                </a:solidFill>
                <a:latin typeface="Lucida Bright" pitchFamily="18" charset="0"/>
                <a:cs typeface="Lucida Bright" pitchFamily="18" charset="0"/>
              </a:rPr>
              <a:t>des véhicules (suite)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496728" cy="365125"/>
          </a:xfrm>
        </p:spPr>
        <p:txBody>
          <a:bodyPr/>
          <a:lstStyle/>
          <a:p>
            <a:fld id="{CF4668DC-857F-487D-BFFA-8C0CA5037977}" type="slidenum">
              <a:rPr lang="fr-BE" sz="1400" smtClean="0">
                <a:solidFill>
                  <a:srgbClr val="002060"/>
                </a:solidFill>
              </a:rPr>
              <a:pPr/>
              <a:t>24</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 name="ZoneTexte 9"/>
          <p:cNvSpPr txBox="1"/>
          <p:nvPr/>
        </p:nvSpPr>
        <p:spPr>
          <a:xfrm>
            <a:off x="214282" y="4429132"/>
            <a:ext cx="3905236"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3.6. Types d’utilisateurs des STI</a:t>
            </a:r>
          </a:p>
        </p:txBody>
      </p:sp>
      <p:sp>
        <p:nvSpPr>
          <p:cNvPr id="11" name="Rectangle 10"/>
          <p:cNvSpPr/>
          <p:nvPr/>
        </p:nvSpPr>
        <p:spPr>
          <a:xfrm>
            <a:off x="642910" y="4714884"/>
            <a:ext cx="7072362" cy="1338828"/>
          </a:xfrm>
          <a:prstGeom prst="rect">
            <a:avLst/>
          </a:prstGeom>
        </p:spPr>
        <p:txBody>
          <a:bodyPr wrap="square">
            <a:spAutoFit/>
          </a:bodyPr>
          <a:lstStyle/>
          <a:p>
            <a:pPr algn="just">
              <a:lnSpc>
                <a:spcPct val="150000"/>
              </a:lnSpc>
              <a:buClr>
                <a:srgbClr val="0070C0"/>
              </a:buClr>
              <a:buFont typeface="Wingdings" pitchFamily="2" charset="2"/>
              <a:buChar char="v"/>
            </a:pPr>
            <a:r>
              <a:rPr lang="fr-FR" dirty="0" smtClean="0">
                <a:latin typeface="Lucida Bright" pitchFamily="18" charset="0"/>
                <a:cs typeface="Lucida Bright" pitchFamily="18" charset="0"/>
              </a:rPr>
              <a:t> Exploitants du réseau routier (centres et administrations);</a:t>
            </a:r>
          </a:p>
          <a:p>
            <a:pPr algn="just">
              <a:lnSpc>
                <a:spcPct val="150000"/>
              </a:lnSpc>
              <a:buClr>
                <a:srgbClr val="0070C0"/>
              </a:buClr>
              <a:buFont typeface="Wingdings" pitchFamily="2" charset="2"/>
              <a:buChar char="v"/>
            </a:pPr>
            <a:r>
              <a:rPr lang="fr-FR" dirty="0" smtClean="0">
                <a:latin typeface="Lucida Bright" pitchFamily="18" charset="0"/>
                <a:cs typeface="Lucida Bright" pitchFamily="18" charset="0"/>
              </a:rPr>
              <a:t> Conducteurs;</a:t>
            </a:r>
          </a:p>
          <a:p>
            <a:pPr algn="just">
              <a:lnSpc>
                <a:spcPct val="150000"/>
              </a:lnSpc>
              <a:buClr>
                <a:srgbClr val="0070C0"/>
              </a:buClr>
              <a:buFont typeface="Wingdings" pitchFamily="2" charset="2"/>
              <a:buChar char="v"/>
            </a:pPr>
            <a:r>
              <a:rPr lang="fr-FR" dirty="0" smtClean="0">
                <a:latin typeface="Lucida Bright" pitchFamily="18" charset="0"/>
                <a:cs typeface="Lucida Bright" pitchFamily="18" charset="0"/>
              </a:rPr>
              <a:t> Voyageurs et piétons.</a:t>
            </a:r>
          </a:p>
        </p:txBody>
      </p:sp>
      <p:sp>
        <p:nvSpPr>
          <p:cNvPr id="12" name="ZoneTexte 11"/>
          <p:cNvSpPr txBox="1"/>
          <p:nvPr/>
        </p:nvSpPr>
        <p:spPr>
          <a:xfrm>
            <a:off x="214282" y="857232"/>
            <a:ext cx="5828840"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3.4. STI et réseaux ad hoc de véhicules (VANET)</a:t>
            </a:r>
          </a:p>
        </p:txBody>
      </p:sp>
      <p:pic>
        <p:nvPicPr>
          <p:cNvPr id="13" name="Image 12" descr="Greedy-perimeter-stateless-routing-sur-omnet2.png"/>
          <p:cNvPicPr>
            <a:picLocks noChangeAspect="1"/>
          </p:cNvPicPr>
          <p:nvPr/>
        </p:nvPicPr>
        <p:blipFill>
          <a:blip r:embed="rId2"/>
          <a:stretch>
            <a:fillRect/>
          </a:stretch>
        </p:blipFill>
        <p:spPr>
          <a:xfrm>
            <a:off x="4862542" y="1142984"/>
            <a:ext cx="4138614" cy="3706671"/>
          </a:xfrm>
          <a:prstGeom prst="rect">
            <a:avLst/>
          </a:prstGeom>
        </p:spPr>
      </p:pic>
      <p:sp>
        <p:nvSpPr>
          <p:cNvPr id="14" name="Rectangle 13"/>
          <p:cNvSpPr/>
          <p:nvPr/>
        </p:nvSpPr>
        <p:spPr>
          <a:xfrm>
            <a:off x="357158" y="1285860"/>
            <a:ext cx="4500593" cy="3231654"/>
          </a:xfrm>
          <a:prstGeom prst="rect">
            <a:avLst/>
          </a:prstGeom>
        </p:spPr>
        <p:txBody>
          <a:bodyPr wrap="square">
            <a:spAutoFit/>
          </a:bodyPr>
          <a:lstStyle/>
          <a:p>
            <a:pPr algn="just">
              <a:lnSpc>
                <a:spcPct val="150000"/>
              </a:lnSpc>
            </a:pPr>
            <a:r>
              <a:rPr lang="fr-FR" sz="1700" dirty="0" smtClean="0">
                <a:latin typeface="Lucida Bright" pitchFamily="18" charset="0"/>
                <a:cs typeface="Lucida Bright" pitchFamily="18" charset="0"/>
              </a:rPr>
              <a:t>Les VANET (</a:t>
            </a:r>
            <a:r>
              <a:rPr lang="fr-FR" sz="1700" dirty="0" err="1" smtClean="0">
                <a:latin typeface="Lucida Bright" pitchFamily="18" charset="0"/>
                <a:cs typeface="Lucida Bright" pitchFamily="18" charset="0"/>
              </a:rPr>
              <a:t>Vehicular</a:t>
            </a:r>
            <a:r>
              <a:rPr lang="fr-FR" sz="1700" dirty="0" smtClean="0">
                <a:latin typeface="Lucida Bright" pitchFamily="18" charset="0"/>
                <a:cs typeface="Lucida Bright" pitchFamily="18" charset="0"/>
              </a:rPr>
              <a:t> Ad-hoc Network)  est une partie intégrante des systèmes de transport intelligent. Elle aide à établir une communication véhicule à véhicule afin d’assurer la sécurité routière et le confort dans la conduite. Plusieurs standards:  </a:t>
            </a:r>
            <a:r>
              <a:rPr lang="fr-FR" sz="1700" b="1" i="1" dirty="0" smtClean="0"/>
              <a:t>WAVE et 802.11 p (IEEE)</a:t>
            </a:r>
            <a:r>
              <a:rPr lang="fr-FR" sz="1700" dirty="0" smtClean="0"/>
              <a:t>, </a:t>
            </a:r>
            <a:r>
              <a:rPr lang="fr-FR" sz="1700" b="1" i="1" dirty="0" smtClean="0"/>
              <a:t>CALM (ISO)</a:t>
            </a:r>
            <a:r>
              <a:rPr lang="fr-FR" sz="1700" dirty="0" smtClean="0"/>
              <a:t>, etc.</a:t>
            </a:r>
            <a:endParaRPr lang="fr-FR" sz="1700" dirty="0" smtClean="0">
              <a:latin typeface="Lucida Bright" pitchFamily="18" charset="0"/>
              <a:cs typeface="Lucida Bright" pitchFamily="18" charset="0"/>
            </a:endParaRPr>
          </a:p>
        </p:txBody>
      </p:sp>
      <p:sp>
        <p:nvSpPr>
          <p:cNvPr id="16" name="ZoneTexte 15"/>
          <p:cNvSpPr txBox="1"/>
          <p:nvPr/>
        </p:nvSpPr>
        <p:spPr>
          <a:xfrm>
            <a:off x="3714744" y="6000768"/>
            <a:ext cx="5052986" cy="584775"/>
          </a:xfrm>
          <a:prstGeom prst="rect">
            <a:avLst/>
          </a:prstGeom>
          <a:noFill/>
        </p:spPr>
        <p:txBody>
          <a:bodyPr wrap="none" rtlCol="0">
            <a:spAutoFit/>
          </a:bodyPr>
          <a:lstStyle/>
          <a:p>
            <a:r>
              <a:rPr lang="fr-FR" sz="1600" b="1" i="1" dirty="0" smtClean="0"/>
              <a:t>WAVE: </a:t>
            </a:r>
            <a:r>
              <a:rPr lang="fr-FR" sz="1600" i="1" dirty="0" smtClean="0"/>
              <a:t>Wireless Access in </a:t>
            </a:r>
            <a:r>
              <a:rPr lang="fr-FR" sz="1600" i="1" dirty="0" err="1" smtClean="0"/>
              <a:t>Vehicular</a:t>
            </a:r>
            <a:r>
              <a:rPr lang="fr-FR" sz="1600" i="1" dirty="0" smtClean="0"/>
              <a:t> </a:t>
            </a:r>
            <a:r>
              <a:rPr lang="fr-FR" sz="1600" i="1" dirty="0" err="1" smtClean="0"/>
              <a:t>Environments</a:t>
            </a:r>
            <a:endParaRPr lang="fr-FR" sz="1600" i="1" dirty="0" smtClean="0"/>
          </a:p>
          <a:p>
            <a:r>
              <a:rPr lang="fr-FR" sz="1600" b="1" i="1" dirty="0" smtClean="0"/>
              <a:t>CALM</a:t>
            </a:r>
            <a:r>
              <a:rPr lang="fr-FR" sz="1600" i="1" dirty="0" smtClean="0"/>
              <a:t>: Communications Access for Land Mobiles</a:t>
            </a:r>
            <a:endParaRPr lang="fr-FR"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ou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par>
                          <p:cTn id="23" fill="hold">
                            <p:stCondLst>
                              <p:cond delay="500"/>
                            </p:stCondLst>
                            <p:childTnLst>
                              <p:par>
                                <p:cTn id="24" presetID="5" presetClass="entr" presetSubtype="10" fill="hold"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checkerboard(across)">
                                      <p:cBhvr>
                                        <p:cTn id="26" dur="500"/>
                                        <p:tgtEl>
                                          <p:spTgt spid="11">
                                            <p:txEl>
                                              <p:pRg st="0" end="0"/>
                                            </p:txEl>
                                          </p:spTgt>
                                        </p:tgtEl>
                                      </p:cBhvr>
                                    </p:animEffect>
                                  </p:childTnLst>
                                </p:cTn>
                              </p:par>
                            </p:childTnLst>
                          </p:cTn>
                        </p:par>
                        <p:par>
                          <p:cTn id="27" fill="hold">
                            <p:stCondLst>
                              <p:cond delay="1000"/>
                            </p:stCondLst>
                            <p:childTnLst>
                              <p:par>
                                <p:cTn id="28" presetID="5" presetClass="entr" presetSubtype="10" fill="hold" nodeType="after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checkerboard(across)">
                                      <p:cBhvr>
                                        <p:cTn id="30" dur="500"/>
                                        <p:tgtEl>
                                          <p:spTgt spid="11">
                                            <p:txEl>
                                              <p:pRg st="1" end="1"/>
                                            </p:txEl>
                                          </p:spTgt>
                                        </p:tgtEl>
                                      </p:cBhvr>
                                    </p:animEffect>
                                  </p:childTnLst>
                                </p:cTn>
                              </p:par>
                            </p:childTnLst>
                          </p:cTn>
                        </p:par>
                        <p:par>
                          <p:cTn id="31" fill="hold">
                            <p:stCondLst>
                              <p:cond delay="1500"/>
                            </p:stCondLst>
                            <p:childTnLst>
                              <p:par>
                                <p:cTn id="32" presetID="5" presetClass="entr" presetSubtype="10" fill="hold" nodeType="after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checkerboard(across)">
                                      <p:cBhvr>
                                        <p:cTn id="3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496728" cy="365125"/>
          </a:xfrm>
        </p:spPr>
        <p:txBody>
          <a:bodyPr/>
          <a:lstStyle/>
          <a:p>
            <a:fld id="{CF4668DC-857F-487D-BFFA-8C0CA5037977}" type="slidenum">
              <a:rPr lang="fr-BE" sz="1400" smtClean="0">
                <a:solidFill>
                  <a:srgbClr val="002060"/>
                </a:solidFill>
              </a:rPr>
              <a:pPr/>
              <a:t>25</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85720" y="857232"/>
            <a:ext cx="5400837"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3.5. Architecture de communication des </a:t>
            </a:r>
            <a:r>
              <a:rPr lang="fr-FR" b="1" u="sng" dirty="0" err="1" smtClean="0">
                <a:solidFill>
                  <a:srgbClr val="C00000"/>
                </a:solidFill>
                <a:latin typeface="Lucida Bright" pitchFamily="18" charset="0"/>
                <a:cs typeface="Lucida Bright" pitchFamily="18" charset="0"/>
              </a:rPr>
              <a:t>STIs</a:t>
            </a:r>
            <a:endParaRPr lang="fr-FR" b="1" u="sng" dirty="0" smtClean="0">
              <a:solidFill>
                <a:srgbClr val="C00000"/>
              </a:solidFill>
              <a:latin typeface="Lucida Bright" pitchFamily="18" charset="0"/>
              <a:cs typeface="Lucida Bright" pitchFamily="18" charset="0"/>
            </a:endParaRPr>
          </a:p>
        </p:txBody>
      </p:sp>
      <p:pic>
        <p:nvPicPr>
          <p:cNvPr id="1026" name="Picture 2"/>
          <p:cNvPicPr>
            <a:picLocks noChangeAspect="1" noChangeArrowheads="1"/>
          </p:cNvPicPr>
          <p:nvPr/>
        </p:nvPicPr>
        <p:blipFill>
          <a:blip r:embed="rId2"/>
          <a:srcRect/>
          <a:stretch>
            <a:fillRect/>
          </a:stretch>
        </p:blipFill>
        <p:spPr bwMode="auto">
          <a:xfrm>
            <a:off x="571472" y="1214422"/>
            <a:ext cx="8001016" cy="5593303"/>
          </a:xfrm>
          <a:prstGeom prst="rect">
            <a:avLst/>
          </a:prstGeom>
          <a:noFill/>
          <a:ln w="9525">
            <a:noFill/>
            <a:miter lim="800000"/>
            <a:headEnd/>
            <a:tailEnd/>
          </a:ln>
          <a:effectLst/>
        </p:spPr>
      </p:pic>
      <p:sp>
        <p:nvSpPr>
          <p:cNvPr id="10" name="Ellipse 9"/>
          <p:cNvSpPr/>
          <p:nvPr/>
        </p:nvSpPr>
        <p:spPr>
          <a:xfrm>
            <a:off x="4714876" y="4500570"/>
            <a:ext cx="2500330"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642910" y="4500570"/>
            <a:ext cx="3000396"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571472" y="2143116"/>
            <a:ext cx="2500330"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57158" y="1357298"/>
            <a:ext cx="2071734"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out)">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P spid="11"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496728" cy="365125"/>
          </a:xfrm>
        </p:spPr>
        <p:txBody>
          <a:bodyPr/>
          <a:lstStyle/>
          <a:p>
            <a:fld id="{CF4668DC-857F-487D-BFFA-8C0CA5037977}" type="slidenum">
              <a:rPr lang="fr-BE" sz="1400" smtClean="0">
                <a:solidFill>
                  <a:srgbClr val="002060"/>
                </a:solidFill>
              </a:rPr>
              <a:pPr/>
              <a:t>26</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85720" y="845090"/>
            <a:ext cx="4390946"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3.6. Services STI coopératifs (C-ITS )</a:t>
            </a:r>
          </a:p>
        </p:txBody>
      </p:sp>
      <p:pic>
        <p:nvPicPr>
          <p:cNvPr id="1026" name="Picture 2"/>
          <p:cNvPicPr>
            <a:picLocks noChangeAspect="1" noChangeArrowheads="1"/>
          </p:cNvPicPr>
          <p:nvPr/>
        </p:nvPicPr>
        <p:blipFill>
          <a:blip r:embed="rId2"/>
          <a:srcRect/>
          <a:stretch>
            <a:fillRect/>
          </a:stretch>
        </p:blipFill>
        <p:spPr bwMode="auto">
          <a:xfrm>
            <a:off x="428596" y="1357298"/>
            <a:ext cx="8063929" cy="5000660"/>
          </a:xfrm>
          <a:prstGeom prst="rect">
            <a:avLst/>
          </a:prstGeom>
          <a:noFill/>
          <a:ln w="9525">
            <a:noFill/>
            <a:miter lim="800000"/>
            <a:headEnd/>
            <a:tailEnd/>
          </a:ln>
          <a:effectLst/>
        </p:spPr>
      </p:pic>
      <p:sp>
        <p:nvSpPr>
          <p:cNvPr id="12" name="ZoneTexte 11"/>
          <p:cNvSpPr txBox="1"/>
          <p:nvPr/>
        </p:nvSpPr>
        <p:spPr>
          <a:xfrm>
            <a:off x="4286248" y="6376594"/>
            <a:ext cx="2643206" cy="338554"/>
          </a:xfrm>
          <a:prstGeom prst="rect">
            <a:avLst/>
          </a:prstGeom>
          <a:noFill/>
        </p:spPr>
        <p:txBody>
          <a:bodyPr wrap="square" rtlCol="0">
            <a:spAutoFit/>
          </a:bodyPr>
          <a:lstStyle/>
          <a:p>
            <a:r>
              <a:rPr lang="fr-FR" sz="1600" b="1" i="1" dirty="0" smtClean="0"/>
              <a:t>ITU Publication (2021)[2]</a:t>
            </a:r>
          </a:p>
        </p:txBody>
      </p:sp>
      <p:sp>
        <p:nvSpPr>
          <p:cNvPr id="14" name="ZoneTexte 13"/>
          <p:cNvSpPr txBox="1"/>
          <p:nvPr/>
        </p:nvSpPr>
        <p:spPr>
          <a:xfrm>
            <a:off x="7072330" y="1500174"/>
            <a:ext cx="1266693" cy="584775"/>
          </a:xfrm>
          <a:prstGeom prst="rect">
            <a:avLst/>
          </a:prstGeom>
          <a:noFill/>
        </p:spPr>
        <p:txBody>
          <a:bodyPr wrap="none" rtlCol="0">
            <a:spAutoFit/>
          </a:bodyPr>
          <a:lstStyle/>
          <a:p>
            <a:r>
              <a:rPr lang="fr-FR" sz="1600" b="1" dirty="0" smtClean="0"/>
              <a:t>RSU</a:t>
            </a:r>
            <a:r>
              <a:rPr lang="fr-FR" sz="1600" dirty="0" smtClean="0"/>
              <a:t> (Road </a:t>
            </a:r>
          </a:p>
          <a:p>
            <a:r>
              <a:rPr lang="fr-FR" sz="1600" dirty="0" err="1" smtClean="0"/>
              <a:t>Side</a:t>
            </a:r>
            <a:r>
              <a:rPr lang="fr-FR" sz="1600" dirty="0" smtClean="0"/>
              <a:t> Unit)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out)">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496728" cy="365125"/>
          </a:xfrm>
        </p:spPr>
        <p:txBody>
          <a:bodyPr/>
          <a:lstStyle/>
          <a:p>
            <a:fld id="{CF4668DC-857F-487D-BFFA-8C0CA5037977}" type="slidenum">
              <a:rPr lang="fr-BE" sz="1400" smtClean="0">
                <a:solidFill>
                  <a:srgbClr val="002060"/>
                </a:solidFill>
              </a:rPr>
              <a:pPr/>
              <a:t>27</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398"/>
            <a:ext cx="9144000" cy="642958"/>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85720" y="714356"/>
            <a:ext cx="5176417"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3.7. Types de communications dans un STI</a:t>
            </a:r>
          </a:p>
        </p:txBody>
      </p:sp>
      <p:sp>
        <p:nvSpPr>
          <p:cNvPr id="12" name="Rectangle 11"/>
          <p:cNvSpPr/>
          <p:nvPr/>
        </p:nvSpPr>
        <p:spPr>
          <a:xfrm>
            <a:off x="357158" y="1071546"/>
            <a:ext cx="8429684" cy="4985980"/>
          </a:xfrm>
          <a:prstGeom prst="rect">
            <a:avLst/>
          </a:prstGeom>
        </p:spPr>
        <p:txBody>
          <a:bodyPr wrap="square">
            <a:spAutoFit/>
          </a:bodyPr>
          <a:lstStyle/>
          <a:p>
            <a:pPr marL="360363" indent="-360363" algn="just">
              <a:spcBef>
                <a:spcPts val="300"/>
              </a:spcBef>
              <a:spcAft>
                <a:spcPts val="300"/>
              </a:spcAft>
              <a:buClr>
                <a:srgbClr val="00B050"/>
              </a:buClr>
              <a:buFont typeface="Wingdings" pitchFamily="2" charset="2"/>
              <a:buChar char="q"/>
            </a:pPr>
            <a:r>
              <a:rPr lang="fr-FR" b="1" i="1" dirty="0" smtClean="0">
                <a:latin typeface="Lucida Bright" pitchFamily="18" charset="0"/>
                <a:cs typeface="Lucida Bright" pitchFamily="18" charset="0"/>
              </a:rPr>
              <a:t>Véhicule à Infrastructure (V2I) </a:t>
            </a:r>
            <a:r>
              <a:rPr lang="fr-FR" dirty="0" smtClean="0">
                <a:latin typeface="Lucida Bright" pitchFamily="18" charset="0"/>
                <a:cs typeface="Lucida Bright" pitchFamily="18" charset="0"/>
              </a:rPr>
              <a:t>: permet aussi de recueillir des données sur le véhicule à intervalle réguliers pour connaître la situation du véhicule, position, </a:t>
            </a:r>
            <a:r>
              <a:rPr lang="fr-FR" dirty="0" err="1" smtClean="0">
                <a:latin typeface="Lucida Bright" pitchFamily="18" charset="0"/>
                <a:cs typeface="Lucida Bright" pitchFamily="18" charset="0"/>
              </a:rPr>
              <a:t>etc</a:t>
            </a:r>
            <a:r>
              <a:rPr lang="fr-FR" dirty="0" smtClean="0"/>
              <a:t> </a:t>
            </a:r>
            <a:r>
              <a:rPr lang="fr-FR" dirty="0" smtClean="0">
                <a:latin typeface="Lucida Bright" pitchFamily="18" charset="0"/>
                <a:cs typeface="Lucida Bright" pitchFamily="18" charset="0"/>
              </a:rPr>
              <a:t>;</a:t>
            </a:r>
          </a:p>
          <a:p>
            <a:pPr marL="360363" indent="-360363" algn="just">
              <a:spcBef>
                <a:spcPts val="300"/>
              </a:spcBef>
              <a:spcAft>
                <a:spcPts val="300"/>
              </a:spcAft>
              <a:buClr>
                <a:srgbClr val="00B050"/>
              </a:buClr>
              <a:buFont typeface="Wingdings" pitchFamily="2" charset="2"/>
              <a:buChar char="q"/>
            </a:pPr>
            <a:r>
              <a:rPr lang="fr-FR" b="1" i="1" dirty="0" smtClean="0">
                <a:latin typeface="Lucida Bright" pitchFamily="18" charset="0"/>
                <a:cs typeface="Lucida Bright" pitchFamily="18" charset="0"/>
              </a:rPr>
              <a:t>Véhicule à Station Centrale (V2C) </a:t>
            </a:r>
            <a:r>
              <a:rPr lang="fr-FR" dirty="0" smtClean="0">
                <a:latin typeface="Lucida Bright" pitchFamily="18" charset="0"/>
                <a:cs typeface="Lucida Bright" pitchFamily="18" charset="0"/>
              </a:rPr>
              <a:t>: prend en charge un service d'informations sur les bus (heure d’arrivée, positions) et les appels d’urgence;</a:t>
            </a:r>
          </a:p>
          <a:p>
            <a:pPr marL="360363" indent="-360363" algn="just">
              <a:spcBef>
                <a:spcPts val="300"/>
              </a:spcBef>
              <a:spcAft>
                <a:spcPts val="300"/>
              </a:spcAft>
              <a:buClr>
                <a:srgbClr val="00B050"/>
              </a:buClr>
              <a:buFont typeface="Wingdings" pitchFamily="2" charset="2"/>
              <a:buChar char="q"/>
            </a:pPr>
            <a:r>
              <a:rPr lang="fr-FR" b="1" i="1" dirty="0" smtClean="0">
                <a:latin typeface="Lucida Bright" pitchFamily="18" charset="0"/>
                <a:cs typeface="Lucida Bright" pitchFamily="18" charset="0"/>
              </a:rPr>
              <a:t>Véhicule à Véhicule (V2V) : </a:t>
            </a:r>
            <a:r>
              <a:rPr lang="fr-FR" dirty="0" smtClean="0">
                <a:latin typeface="Lucida Bright" pitchFamily="18" charset="0"/>
                <a:cs typeface="Lucida Bright" pitchFamily="18" charset="0"/>
              </a:rPr>
              <a:t>associée à des capteurs embarqués sur les véhicules (</a:t>
            </a:r>
            <a:r>
              <a:rPr lang="fr-FR" i="1" dirty="0" smtClean="0">
                <a:latin typeface="Lucida Bright" pitchFamily="18" charset="0"/>
                <a:cs typeface="Lucida Bright" pitchFamily="18" charset="0"/>
              </a:rPr>
              <a:t>avertissements de collision , régulateurs de vitesse, </a:t>
            </a:r>
            <a:r>
              <a:rPr lang="fr-FR" i="1" dirty="0" err="1" smtClean="0">
                <a:latin typeface="Lucida Bright" pitchFamily="18" charset="0"/>
                <a:cs typeface="Lucida Bright" pitchFamily="18" charset="0"/>
              </a:rPr>
              <a:t>etc</a:t>
            </a:r>
            <a:r>
              <a:rPr lang="fr-FR" dirty="0" smtClean="0"/>
              <a:t>)</a:t>
            </a:r>
            <a:endParaRPr lang="fr-FR" dirty="0" smtClean="0">
              <a:latin typeface="Lucida Bright" pitchFamily="18" charset="0"/>
              <a:cs typeface="Lucida Bright" pitchFamily="18" charset="0"/>
            </a:endParaRPr>
          </a:p>
          <a:p>
            <a:pPr marL="360363" indent="-360363" algn="just">
              <a:spcBef>
                <a:spcPts val="300"/>
              </a:spcBef>
              <a:spcAft>
                <a:spcPts val="300"/>
              </a:spcAft>
              <a:buClr>
                <a:srgbClr val="00B050"/>
              </a:buClr>
              <a:buFont typeface="Wingdings" pitchFamily="2" charset="2"/>
              <a:buChar char="q"/>
            </a:pPr>
            <a:r>
              <a:rPr lang="fr-FR" b="1" i="1" dirty="0" smtClean="0">
                <a:latin typeface="Lucida Bright" pitchFamily="18" charset="0"/>
                <a:cs typeface="Lucida Bright" pitchFamily="18" charset="0"/>
              </a:rPr>
              <a:t>Véhicule à autre élément (V2X) </a:t>
            </a:r>
            <a:r>
              <a:rPr lang="fr-FR" dirty="0" smtClean="0">
                <a:latin typeface="Lucida Bright" pitchFamily="18" charset="0"/>
                <a:cs typeface="Lucida Bright" pitchFamily="18" charset="0"/>
              </a:rPr>
              <a:t>: stationnement automatisé et les systèmes de conduite automatisée ;</a:t>
            </a:r>
          </a:p>
          <a:p>
            <a:pPr marL="263525" indent="-263525" algn="just">
              <a:spcBef>
                <a:spcPts val="300"/>
              </a:spcBef>
              <a:spcAft>
                <a:spcPts val="300"/>
              </a:spcAft>
              <a:buClr>
                <a:srgbClr val="00B050"/>
              </a:buClr>
              <a:buFont typeface="Wingdings" pitchFamily="2" charset="2"/>
              <a:buChar char="q"/>
            </a:pPr>
            <a:r>
              <a:rPr lang="fr-FR" dirty="0" smtClean="0">
                <a:latin typeface="Lucida Bright" pitchFamily="18" charset="0"/>
                <a:cs typeface="Lucida Bright" pitchFamily="18" charset="0"/>
              </a:rPr>
              <a:t> </a:t>
            </a:r>
            <a:r>
              <a:rPr lang="fr-FR" b="1" i="1" dirty="0" smtClean="0">
                <a:latin typeface="Lucida Bright" pitchFamily="18" charset="0"/>
                <a:cs typeface="Lucida Bright" pitchFamily="18" charset="0"/>
              </a:rPr>
              <a:t>Piéton à un Véhicule  (P2V) </a:t>
            </a:r>
            <a:r>
              <a:rPr lang="fr-FR" dirty="0" smtClean="0">
                <a:latin typeface="Lucida Bright" pitchFamily="18" charset="0"/>
                <a:cs typeface="Lucida Bright" pitchFamily="18" charset="0"/>
              </a:rPr>
              <a:t>: avertit un conducteur si un piéton s'approche de son véhicule et vis-versa ;</a:t>
            </a:r>
          </a:p>
          <a:p>
            <a:pPr marL="263525" indent="-263525" algn="just">
              <a:spcBef>
                <a:spcPts val="300"/>
              </a:spcBef>
              <a:spcAft>
                <a:spcPts val="300"/>
              </a:spcAft>
              <a:buClr>
                <a:srgbClr val="00B050"/>
              </a:buClr>
              <a:buFont typeface="Wingdings" pitchFamily="2" charset="2"/>
              <a:buChar char="q"/>
            </a:pPr>
            <a:r>
              <a:rPr lang="fr-FR" dirty="0" smtClean="0">
                <a:latin typeface="Lucida Bright" pitchFamily="18" charset="0"/>
                <a:cs typeface="Lucida Bright" pitchFamily="18" charset="0"/>
              </a:rPr>
              <a:t> </a:t>
            </a:r>
            <a:r>
              <a:rPr lang="fr-FR" b="1" i="1" dirty="0" smtClean="0">
                <a:latin typeface="Lucida Bright" pitchFamily="18" charset="0"/>
                <a:cs typeface="Lucida Bright" pitchFamily="18" charset="0"/>
              </a:rPr>
              <a:t>Piéton à une Infrastructure (P2I) </a:t>
            </a:r>
            <a:r>
              <a:rPr lang="fr-FR" dirty="0" smtClean="0">
                <a:latin typeface="Lucida Bright" pitchFamily="18" charset="0"/>
                <a:cs typeface="Lucida Bright" pitchFamily="18" charset="0"/>
              </a:rPr>
              <a:t>: envoi des informations de navigation personnelle</a:t>
            </a:r>
            <a:r>
              <a:rPr lang="fr-FR" dirty="0" smtClean="0"/>
              <a:t> et </a:t>
            </a:r>
            <a:r>
              <a:rPr lang="fr-FR" dirty="0" smtClean="0">
                <a:latin typeface="Lucida Bright" pitchFamily="18" charset="0"/>
                <a:cs typeface="Lucida Bright" pitchFamily="18" charset="0"/>
              </a:rPr>
              <a:t>des avertissements;</a:t>
            </a:r>
          </a:p>
          <a:p>
            <a:pPr marL="263525" indent="-263525" algn="just">
              <a:spcBef>
                <a:spcPts val="300"/>
              </a:spcBef>
              <a:spcAft>
                <a:spcPts val="300"/>
              </a:spcAft>
              <a:buClr>
                <a:srgbClr val="00B050"/>
              </a:buClr>
              <a:buFont typeface="Wingdings" pitchFamily="2" charset="2"/>
              <a:buChar char="q"/>
            </a:pPr>
            <a:r>
              <a:rPr lang="fr-FR" dirty="0" smtClean="0">
                <a:latin typeface="Lucida Bright" pitchFamily="18" charset="0"/>
                <a:cs typeface="Lucida Bright" pitchFamily="18" charset="0"/>
              </a:rPr>
              <a:t> </a:t>
            </a:r>
            <a:r>
              <a:rPr lang="fr-FR" b="1" i="1" dirty="0" smtClean="0">
                <a:latin typeface="Lucida Bright" pitchFamily="18" charset="0"/>
                <a:cs typeface="Lucida Bright" pitchFamily="18" charset="0"/>
              </a:rPr>
              <a:t>Piéton à une station Centrale </a:t>
            </a:r>
            <a:r>
              <a:rPr lang="fr-FR" i="1" dirty="0" smtClean="0">
                <a:latin typeface="Lucida Bright" pitchFamily="18" charset="0"/>
                <a:cs typeface="Lucida Bright" pitchFamily="18" charset="0"/>
              </a:rPr>
              <a:t>(</a:t>
            </a:r>
            <a:r>
              <a:rPr lang="fr-FR" b="1" i="1" dirty="0" smtClean="0">
                <a:latin typeface="Lucida Bright" pitchFamily="18" charset="0"/>
                <a:cs typeface="Lucida Bright" pitchFamily="18" charset="0"/>
              </a:rPr>
              <a:t>P2C</a:t>
            </a:r>
            <a:r>
              <a:rPr lang="fr-FR" i="1" dirty="0" smtClean="0">
                <a:latin typeface="Lucida Bright" pitchFamily="18" charset="0"/>
                <a:cs typeface="Lucida Bright" pitchFamily="18" charset="0"/>
              </a:rPr>
              <a:t>) </a:t>
            </a:r>
            <a:r>
              <a:rPr lang="fr-FR" dirty="0" smtClean="0">
                <a:latin typeface="Lucida Bright" pitchFamily="18" charset="0"/>
                <a:cs typeface="Lucida Bright" pitchFamily="18" charset="0"/>
              </a:rPr>
              <a:t>: envoi des informations de navigation concernant l'état de la circulation.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checkerboard(across)">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checkerboard(across)">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checkerboard(across)">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checkerboard(across)">
                                      <p:cBhvr>
                                        <p:cTn id="37" dur="5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checkerboard(across)">
                                      <p:cBhvr>
                                        <p:cTn id="4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53646" y="1285860"/>
            <a:ext cx="7490320" cy="4786346"/>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a:xfrm>
            <a:off x="8501090" y="6407944"/>
            <a:ext cx="496728" cy="365125"/>
          </a:xfrm>
        </p:spPr>
        <p:txBody>
          <a:bodyPr/>
          <a:lstStyle/>
          <a:p>
            <a:fld id="{CF4668DC-857F-487D-BFFA-8C0CA5037977}" type="slidenum">
              <a:rPr lang="fr-BE" sz="1400" smtClean="0">
                <a:solidFill>
                  <a:srgbClr val="002060"/>
                </a:solidFill>
              </a:rPr>
              <a:pPr/>
              <a:t>28</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85720" y="857232"/>
            <a:ext cx="5577168"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3.8.  Exemple d’aide coopérative à la conduite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out)">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496728" cy="365125"/>
          </a:xfrm>
        </p:spPr>
        <p:txBody>
          <a:bodyPr/>
          <a:lstStyle/>
          <a:p>
            <a:fld id="{CF4668DC-857F-487D-BFFA-8C0CA5037977}" type="slidenum">
              <a:rPr lang="fr-BE" sz="1400" smtClean="0">
                <a:solidFill>
                  <a:srgbClr val="002060"/>
                </a:solidFill>
              </a:rPr>
              <a:pPr/>
              <a:t>29</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285720" y="857232"/>
            <a:ext cx="4339650"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3.9. Domaine d’application des STI</a:t>
            </a:r>
          </a:p>
        </p:txBody>
      </p:sp>
      <p:sp>
        <p:nvSpPr>
          <p:cNvPr id="11" name="Rectangle 10"/>
          <p:cNvSpPr/>
          <p:nvPr/>
        </p:nvSpPr>
        <p:spPr>
          <a:xfrm>
            <a:off x="857224" y="1285860"/>
            <a:ext cx="7429552" cy="4990597"/>
          </a:xfrm>
          <a:prstGeom prst="rect">
            <a:avLst/>
          </a:prstGeom>
        </p:spPr>
        <p:txBody>
          <a:bodyPr wrap="square">
            <a:spAutoFit/>
          </a:bodyPr>
          <a:lstStyle/>
          <a:p>
            <a:pPr algn="just">
              <a:buClr>
                <a:srgbClr val="0070C0"/>
              </a:buClr>
              <a:buFont typeface="Wingdings" pitchFamily="2" charset="2"/>
              <a:buChar char="v"/>
            </a:pPr>
            <a:r>
              <a:rPr lang="fr-FR" dirty="0" smtClean="0">
                <a:latin typeface="Lucida Bright" pitchFamily="18" charset="0"/>
                <a:cs typeface="Lucida Bright" pitchFamily="18" charset="0"/>
              </a:rPr>
              <a:t> Gestion du stationnement et des parking;</a:t>
            </a:r>
          </a:p>
          <a:p>
            <a:pPr algn="just">
              <a:lnSpc>
                <a:spcPct val="200000"/>
              </a:lnSpc>
              <a:buClr>
                <a:srgbClr val="0070C0"/>
              </a:buClr>
              <a:buFont typeface="Wingdings" pitchFamily="2" charset="2"/>
              <a:buChar char="v"/>
            </a:pPr>
            <a:r>
              <a:rPr lang="fr-FR" dirty="0" smtClean="0">
                <a:latin typeface="Lucida Bright" pitchFamily="18" charset="0"/>
                <a:cs typeface="Lucida Bright" pitchFamily="18" charset="0"/>
              </a:rPr>
              <a:t> Informations aux voyageurs;	</a:t>
            </a:r>
          </a:p>
          <a:p>
            <a:pPr algn="just">
              <a:lnSpc>
                <a:spcPct val="200000"/>
              </a:lnSpc>
              <a:buClr>
                <a:srgbClr val="0070C0"/>
              </a:buClr>
              <a:buFont typeface="Wingdings" pitchFamily="2" charset="2"/>
              <a:buChar char="v"/>
            </a:pPr>
            <a:r>
              <a:rPr lang="fr-FR" dirty="0" smtClean="0"/>
              <a:t> </a:t>
            </a:r>
            <a:r>
              <a:rPr lang="fr-FR" dirty="0" smtClean="0">
                <a:latin typeface="Lucida Bright" pitchFamily="18" charset="0"/>
                <a:cs typeface="Lucida Bright" pitchFamily="18" charset="0"/>
              </a:rPr>
              <a:t>Gestion des données massives;</a:t>
            </a:r>
          </a:p>
          <a:p>
            <a:pPr algn="just">
              <a:lnSpc>
                <a:spcPct val="200000"/>
              </a:lnSpc>
              <a:buClr>
                <a:srgbClr val="0070C0"/>
              </a:buClr>
              <a:buFont typeface="Wingdings" pitchFamily="2" charset="2"/>
              <a:buChar char="v"/>
            </a:pPr>
            <a:r>
              <a:rPr lang="fr-FR" dirty="0" smtClean="0"/>
              <a:t> </a:t>
            </a:r>
            <a:r>
              <a:rPr lang="fr-FR" dirty="0" smtClean="0">
                <a:latin typeface="Lucida Bright" pitchFamily="18" charset="0"/>
                <a:cs typeface="Lucida Bright" pitchFamily="18" charset="0"/>
              </a:rPr>
              <a:t>Sécurité publique et sécurité des véhicules;</a:t>
            </a:r>
          </a:p>
          <a:p>
            <a:pPr algn="just">
              <a:lnSpc>
                <a:spcPct val="200000"/>
              </a:lnSpc>
              <a:buClr>
                <a:srgbClr val="0070C0"/>
              </a:buClr>
              <a:buFont typeface="Wingdings" pitchFamily="2" charset="2"/>
              <a:buChar char="v"/>
            </a:pPr>
            <a:r>
              <a:rPr lang="fr-FR" dirty="0" smtClean="0">
                <a:latin typeface="Lucida Bright" pitchFamily="18" charset="0"/>
                <a:cs typeface="Lucida Bright" pitchFamily="18" charset="0"/>
              </a:rPr>
              <a:t> Transport public ;</a:t>
            </a:r>
          </a:p>
          <a:p>
            <a:pPr algn="just">
              <a:lnSpc>
                <a:spcPct val="200000"/>
              </a:lnSpc>
              <a:buClr>
                <a:srgbClr val="0070C0"/>
              </a:buClr>
              <a:buFont typeface="Wingdings" pitchFamily="2" charset="2"/>
              <a:buChar char="v"/>
            </a:pPr>
            <a:r>
              <a:rPr lang="fr-FR" dirty="0" smtClean="0">
                <a:latin typeface="Lucida Bright" pitchFamily="18" charset="0"/>
                <a:cs typeface="Lucida Bright" pitchFamily="18" charset="0"/>
              </a:rPr>
              <a:t> Gestion de la circulation</a:t>
            </a:r>
            <a:r>
              <a:rPr lang="fr-FR" dirty="0" smtClean="0"/>
              <a:t>	</a:t>
            </a:r>
          </a:p>
          <a:p>
            <a:pPr algn="just">
              <a:lnSpc>
                <a:spcPct val="200000"/>
              </a:lnSpc>
              <a:buClr>
                <a:srgbClr val="0070C0"/>
              </a:buClr>
              <a:buFont typeface="Wingdings" pitchFamily="2" charset="2"/>
              <a:buChar char="v"/>
            </a:pPr>
            <a:r>
              <a:rPr lang="fr-FR" dirty="0" smtClean="0">
                <a:latin typeface="Lucida Bright" pitchFamily="18" charset="0"/>
                <a:cs typeface="Lucida Bright" pitchFamily="18" charset="0"/>
              </a:rPr>
              <a:t> Maintenance et construction;</a:t>
            </a:r>
          </a:p>
          <a:p>
            <a:pPr algn="just">
              <a:lnSpc>
                <a:spcPct val="200000"/>
              </a:lnSpc>
              <a:buClr>
                <a:srgbClr val="0070C0"/>
              </a:buClr>
              <a:buFont typeface="Wingdings" pitchFamily="2" charset="2"/>
              <a:buChar char="v"/>
            </a:pPr>
            <a:r>
              <a:rPr lang="fr-FR" dirty="0" smtClean="0">
                <a:latin typeface="Lucida Bright" pitchFamily="18" charset="0"/>
                <a:cs typeface="Lucida Bright" pitchFamily="18" charset="0"/>
              </a:rPr>
              <a:t> Médical (Ambulances avec système de priorité, </a:t>
            </a:r>
            <a:r>
              <a:rPr lang="fr-FR" dirty="0" err="1" smtClean="0">
                <a:latin typeface="Lucida Bright" pitchFamily="18" charset="0"/>
                <a:cs typeface="Lucida Bright" pitchFamily="18" charset="0"/>
              </a:rPr>
              <a:t>etc</a:t>
            </a:r>
            <a:r>
              <a:rPr lang="fr-FR" dirty="0" smtClean="0">
                <a:latin typeface="Lucida Bright" pitchFamily="18" charset="0"/>
                <a:cs typeface="Lucida Bright" pitchFamily="18" charset="0"/>
              </a:rPr>
              <a:t>)</a:t>
            </a:r>
          </a:p>
          <a:p>
            <a:pPr algn="just">
              <a:lnSpc>
                <a:spcPct val="200000"/>
              </a:lnSpc>
              <a:buClr>
                <a:srgbClr val="0070C0"/>
              </a:buClr>
              <a:buFont typeface="Wingdings" pitchFamily="2" charset="2"/>
              <a:buChar char="v"/>
            </a:pPr>
            <a:r>
              <a:rPr lang="fr-FR" dirty="0" smtClean="0">
                <a:latin typeface="Lucida Bright" pitchFamily="18" charset="0"/>
                <a:cs typeface="Lucida Bright" pitchFamily="18" charset="0"/>
              </a:rPr>
              <a: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1" dur="1000"/>
                                        <p:tgtEl>
                                          <p:spTgt spid="11">
                                            <p:txEl>
                                              <p:pRg st="0" end="0"/>
                                            </p:txEl>
                                          </p:spTgt>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5" dur="1000"/>
                                        <p:tgtEl>
                                          <p:spTgt spid="11">
                                            <p:txEl>
                                              <p:pRg st="1" end="1"/>
                                            </p:txEl>
                                          </p:spTgt>
                                        </p:tgtEl>
                                      </p:cBhvr>
                                    </p:animEffect>
                                  </p:childTnLst>
                                </p:cTn>
                              </p:par>
                            </p:childTnLst>
                          </p:cTn>
                        </p:par>
                        <p:par>
                          <p:cTn id="16" fill="hold">
                            <p:stCondLst>
                              <p:cond delay="2500"/>
                            </p:stCondLst>
                            <p:childTnLst>
                              <p:par>
                                <p:cTn id="17" presetID="5" presetClass="entr" presetSubtype="10"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9" dur="1000"/>
                                        <p:tgtEl>
                                          <p:spTgt spid="11">
                                            <p:txEl>
                                              <p:pRg st="2" end="2"/>
                                            </p:txEl>
                                          </p:spTgt>
                                        </p:tgtEl>
                                      </p:cBhvr>
                                    </p:animEffect>
                                  </p:childTnLst>
                                </p:cTn>
                              </p:par>
                            </p:childTnLst>
                          </p:cTn>
                        </p:par>
                        <p:par>
                          <p:cTn id="20" fill="hold">
                            <p:stCondLst>
                              <p:cond delay="3500"/>
                            </p:stCondLst>
                            <p:childTnLst>
                              <p:par>
                                <p:cTn id="21" presetID="5" presetClass="entr" presetSubtype="10" fill="hold"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3" dur="1000"/>
                                        <p:tgtEl>
                                          <p:spTgt spid="11">
                                            <p:txEl>
                                              <p:pRg st="3" end="3"/>
                                            </p:txEl>
                                          </p:spTgt>
                                        </p:tgtEl>
                                      </p:cBhvr>
                                    </p:animEffect>
                                  </p:childTnLst>
                                </p:cTn>
                              </p:par>
                            </p:childTnLst>
                          </p:cTn>
                        </p:par>
                        <p:par>
                          <p:cTn id="24" fill="hold">
                            <p:stCondLst>
                              <p:cond delay="4500"/>
                            </p:stCondLst>
                            <p:childTnLst>
                              <p:par>
                                <p:cTn id="25" presetID="5" presetClass="entr" presetSubtype="10" fill="hold"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1000"/>
                                        <p:tgtEl>
                                          <p:spTgt spid="11">
                                            <p:txEl>
                                              <p:pRg st="4" end="4"/>
                                            </p:txEl>
                                          </p:spTgt>
                                        </p:tgtEl>
                                      </p:cBhvr>
                                    </p:animEffect>
                                  </p:childTnLst>
                                </p:cTn>
                              </p:par>
                            </p:childTnLst>
                          </p:cTn>
                        </p:par>
                        <p:par>
                          <p:cTn id="28" fill="hold">
                            <p:stCondLst>
                              <p:cond delay="5500"/>
                            </p:stCondLst>
                            <p:childTnLst>
                              <p:par>
                                <p:cTn id="29" presetID="5" presetClass="entr" presetSubtype="10" fill="hold" nodeType="after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checkerboard(across)">
                                      <p:cBhvr>
                                        <p:cTn id="31" dur="1000"/>
                                        <p:tgtEl>
                                          <p:spTgt spid="11">
                                            <p:txEl>
                                              <p:pRg st="5" end="5"/>
                                            </p:txEl>
                                          </p:spTgt>
                                        </p:tgtEl>
                                      </p:cBhvr>
                                    </p:animEffect>
                                  </p:childTnLst>
                                </p:cTn>
                              </p:par>
                            </p:childTnLst>
                          </p:cTn>
                        </p:par>
                        <p:par>
                          <p:cTn id="32" fill="hold">
                            <p:stCondLst>
                              <p:cond delay="6500"/>
                            </p:stCondLst>
                            <p:childTnLst>
                              <p:par>
                                <p:cTn id="33" presetID="5" presetClass="entr" presetSubtype="10" fill="hold" nodeType="after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checkerboard(across)">
                                      <p:cBhvr>
                                        <p:cTn id="35" dur="1000"/>
                                        <p:tgtEl>
                                          <p:spTgt spid="11">
                                            <p:txEl>
                                              <p:pRg st="6" end="6"/>
                                            </p:txEl>
                                          </p:spTgt>
                                        </p:tgtEl>
                                      </p:cBhvr>
                                    </p:animEffect>
                                  </p:childTnLst>
                                </p:cTn>
                              </p:par>
                            </p:childTnLst>
                          </p:cTn>
                        </p:par>
                        <p:par>
                          <p:cTn id="36" fill="hold">
                            <p:stCondLst>
                              <p:cond delay="7500"/>
                            </p:stCondLst>
                            <p:childTnLst>
                              <p:par>
                                <p:cTn id="37" presetID="5" presetClass="entr" presetSubtype="10" fill="hold" nodeType="after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checkerboard(across)">
                                      <p:cBhvr>
                                        <p:cTn id="39" dur="1000"/>
                                        <p:tgtEl>
                                          <p:spTgt spid="11">
                                            <p:txEl>
                                              <p:pRg st="7" end="7"/>
                                            </p:txEl>
                                          </p:spTgt>
                                        </p:tgtEl>
                                      </p:cBhvr>
                                    </p:animEffect>
                                  </p:childTnLst>
                                </p:cTn>
                              </p:par>
                            </p:childTnLst>
                          </p:cTn>
                        </p:par>
                        <p:par>
                          <p:cTn id="40" fill="hold">
                            <p:stCondLst>
                              <p:cond delay="8500"/>
                            </p:stCondLst>
                            <p:childTnLst>
                              <p:par>
                                <p:cTn id="41" presetID="5" presetClass="entr" presetSubtype="10" fill="hold" nodeType="after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Effect transition="in" filter="checkerboard(across)">
                                      <p:cBhvr>
                                        <p:cTn id="43"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F4668DC-857F-487D-BFFA-8C0CA5037977}" type="slidenum">
              <a:rPr lang="fr-BE" sz="1600" smtClean="0"/>
              <a:pPr/>
              <a:t>3</a:t>
            </a:fld>
            <a:endParaRPr lang="fr-BE" dirty="0"/>
          </a:p>
        </p:txBody>
      </p:sp>
      <p:sp>
        <p:nvSpPr>
          <p:cNvPr id="5" name="Titre 7"/>
          <p:cNvSpPr>
            <a:spLocks noGrp="1"/>
          </p:cNvSpPr>
          <p:nvPr>
            <p:ph type="title"/>
          </p:nvPr>
        </p:nvSpPr>
        <p:spPr>
          <a:xfrm>
            <a:off x="0" y="214290"/>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7" name="ZoneTexte 6"/>
          <p:cNvSpPr txBox="1"/>
          <p:nvPr/>
        </p:nvSpPr>
        <p:spPr>
          <a:xfrm>
            <a:off x="269574" y="1071546"/>
            <a:ext cx="2109873"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1. Introduction</a:t>
            </a:r>
            <a:endParaRPr lang="fr-FR" sz="2000" b="1" u="sng" dirty="0">
              <a:solidFill>
                <a:srgbClr val="0070C0"/>
              </a:solidFill>
              <a:latin typeface="Lucida Bright" pitchFamily="18" charset="0"/>
              <a:cs typeface="Lucida Bright" pitchFamily="18" charset="0"/>
            </a:endParaRPr>
          </a:p>
        </p:txBody>
      </p:sp>
      <p:sp>
        <p:nvSpPr>
          <p:cNvPr id="8" name="ZoneTexte 7"/>
          <p:cNvSpPr txBox="1"/>
          <p:nvPr/>
        </p:nvSpPr>
        <p:spPr>
          <a:xfrm>
            <a:off x="428596" y="1643050"/>
            <a:ext cx="8572560" cy="2169825"/>
          </a:xfrm>
          <a:prstGeom prst="rect">
            <a:avLst/>
          </a:prstGeom>
          <a:noFill/>
        </p:spPr>
        <p:txBody>
          <a:bodyPr wrap="square" rtlCol="0">
            <a:spAutoFit/>
          </a:bodyPr>
          <a:lstStyle/>
          <a:p>
            <a:pPr algn="just">
              <a:lnSpc>
                <a:spcPct val="150000"/>
              </a:lnSpc>
            </a:pPr>
            <a:r>
              <a:rPr lang="fr-FR" dirty="0" smtClean="0">
                <a:latin typeface="Lucida Bright" pitchFamily="18" charset="0"/>
                <a:cs typeface="Lucida Bright" pitchFamily="18" charset="0"/>
              </a:rPr>
              <a:t>L’environnement ambiant englobe l’ensemble d’appareils informatiques, électroniques et automatiques dotés généralement de </a:t>
            </a:r>
            <a:r>
              <a:rPr lang="fr-FR" b="1" dirty="0" smtClean="0">
                <a:latin typeface="Lucida Bright" pitchFamily="18" charset="0"/>
                <a:cs typeface="Lucida Bright" pitchFamily="18" charset="0"/>
              </a:rPr>
              <a:t>capteurs et d’actionneurs</a:t>
            </a:r>
            <a:r>
              <a:rPr lang="fr-FR" dirty="0" smtClean="0">
                <a:latin typeface="Lucida Bright" pitchFamily="18" charset="0"/>
                <a:cs typeface="Lucida Bright" pitchFamily="18" charset="0"/>
              </a:rPr>
              <a:t>, de </a:t>
            </a:r>
            <a:r>
              <a:rPr lang="fr-FR" b="1" dirty="0" smtClean="0">
                <a:latin typeface="Lucida Bright" pitchFamily="18" charset="0"/>
                <a:cs typeface="Lucida Bright" pitchFamily="18" charset="0"/>
              </a:rPr>
              <a:t>logiciels</a:t>
            </a:r>
            <a:r>
              <a:rPr lang="fr-FR" dirty="0" smtClean="0">
                <a:latin typeface="Lucida Bright" pitchFamily="18" charset="0"/>
                <a:cs typeface="Lucida Bright" pitchFamily="18" charset="0"/>
              </a:rPr>
              <a:t> et de </a:t>
            </a:r>
            <a:r>
              <a:rPr lang="fr-FR" b="1" dirty="0" smtClean="0">
                <a:latin typeface="Lucida Bright" pitchFamily="18" charset="0"/>
                <a:cs typeface="Lucida Bright" pitchFamily="18" charset="0"/>
              </a:rPr>
              <a:t>moyens de communication </a:t>
            </a:r>
            <a:r>
              <a:rPr lang="fr-FR" dirty="0" smtClean="0">
                <a:latin typeface="Lucida Bright" pitchFamily="18" charset="0"/>
                <a:cs typeface="Lucida Bright" pitchFamily="18" charset="0"/>
              </a:rPr>
              <a:t>qui sont implantés dans un environnement du monde réel ou virtuel pour une mission bien définie.  </a:t>
            </a:r>
            <a:endParaRPr lang="fr-FR" dirty="0">
              <a:latin typeface="Lucida Bright" pitchFamily="18" charset="0"/>
              <a:cs typeface="Lucida Bright" pitchFamily="18" charset="0"/>
            </a:endParaRPr>
          </a:p>
        </p:txBody>
      </p:sp>
      <p:sp>
        <p:nvSpPr>
          <p:cNvPr id="9" name="ZoneTexte 8"/>
          <p:cNvSpPr txBox="1"/>
          <p:nvPr/>
        </p:nvSpPr>
        <p:spPr>
          <a:xfrm>
            <a:off x="428596" y="3889252"/>
            <a:ext cx="8572560" cy="1754326"/>
          </a:xfrm>
          <a:prstGeom prst="rect">
            <a:avLst/>
          </a:prstGeom>
          <a:noFill/>
        </p:spPr>
        <p:txBody>
          <a:bodyPr wrap="square" rtlCol="0">
            <a:spAutoFit/>
          </a:bodyPr>
          <a:lstStyle/>
          <a:p>
            <a:pPr algn="just">
              <a:lnSpc>
                <a:spcPct val="150000"/>
              </a:lnSpc>
            </a:pPr>
            <a:r>
              <a:rPr lang="fr-FR" dirty="0" smtClean="0">
                <a:latin typeface="Lucida Bright" pitchFamily="18" charset="0"/>
                <a:cs typeface="Lucida Bright" pitchFamily="18" charset="0"/>
              </a:rPr>
              <a:t>Entre autres, ces environnements sont devenus intelligents grâce aux </a:t>
            </a:r>
            <a:r>
              <a:rPr lang="fr-FR" b="1" dirty="0" smtClean="0">
                <a:latin typeface="Lucida Bright" pitchFamily="18" charset="0"/>
                <a:cs typeface="Lucida Bright" pitchFamily="18" charset="0"/>
              </a:rPr>
              <a:t>algorithmes intelligents. </a:t>
            </a:r>
            <a:r>
              <a:rPr lang="fr-FR" dirty="0" smtClean="0">
                <a:latin typeface="Lucida Bright" pitchFamily="18" charset="0"/>
                <a:cs typeface="Lucida Bright" pitchFamily="18" charset="0"/>
              </a:rPr>
              <a:t>L’objectif principale est d’aider les personnes (entreprises, etc.) à prendre une décision. Par ailleurs, ces environnements peuvent être complètement autonomes et intelligents.  </a:t>
            </a:r>
            <a:endParaRPr lang="fr-FR" dirty="0">
              <a:latin typeface="Lucida Bright" pitchFamily="18" charset="0"/>
              <a:cs typeface="Lucida Br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496728" cy="365125"/>
          </a:xfrm>
        </p:spPr>
        <p:txBody>
          <a:bodyPr/>
          <a:lstStyle/>
          <a:p>
            <a:fld id="{CF4668DC-857F-487D-BFFA-8C0CA5037977}" type="slidenum">
              <a:rPr lang="fr-BE" sz="1400" smtClean="0">
                <a:solidFill>
                  <a:srgbClr val="002060"/>
                </a:solidFill>
              </a:rPr>
              <a:pPr/>
              <a:t>30</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357159" y="1473489"/>
            <a:ext cx="4071966" cy="2169825"/>
          </a:xfrm>
          <a:prstGeom prst="rect">
            <a:avLst/>
          </a:prstGeom>
        </p:spPr>
        <p:txBody>
          <a:bodyPr wrap="square">
            <a:spAutoFit/>
          </a:bodyPr>
          <a:lstStyle/>
          <a:p>
            <a:pPr algn="just">
              <a:lnSpc>
                <a:spcPct val="150000"/>
              </a:lnSpc>
            </a:pPr>
            <a:r>
              <a:rPr lang="fr-FR" dirty="0" smtClean="0">
                <a:latin typeface="Lucida Bright" pitchFamily="18" charset="0"/>
                <a:cs typeface="Lucida Bright" pitchFamily="18" charset="0"/>
              </a:rPr>
              <a:t>Les premiers véhicules autonomes (</a:t>
            </a:r>
            <a:r>
              <a:rPr lang="fr-FR" b="1" dirty="0" err="1" smtClean="0">
                <a:latin typeface="Lucida Bright" pitchFamily="18" charset="0"/>
                <a:cs typeface="Lucida Bright" pitchFamily="18" charset="0"/>
              </a:rPr>
              <a:t>cybercars</a:t>
            </a:r>
            <a:r>
              <a:rPr lang="fr-FR" dirty="0" smtClean="0">
                <a:latin typeface="Lucida Bright" pitchFamily="18" charset="0"/>
                <a:cs typeface="Lucida Bright" pitchFamily="18" charset="0"/>
              </a:rPr>
              <a:t>) a été mis en place aux Pays-Bas en </a:t>
            </a:r>
            <a:r>
              <a:rPr lang="fr-FR" b="1" dirty="0" smtClean="0">
                <a:latin typeface="Lucida Bright" pitchFamily="18" charset="0"/>
                <a:cs typeface="Lucida Bright" pitchFamily="18" charset="0"/>
              </a:rPr>
              <a:t>1997</a:t>
            </a:r>
            <a:r>
              <a:rPr lang="fr-FR" dirty="0" smtClean="0">
                <a:latin typeface="Lucida Bright" pitchFamily="18" charset="0"/>
                <a:cs typeface="Lucida Bright" pitchFamily="18" charset="0"/>
              </a:rPr>
              <a:t>, pour le transit des passagers dans l'aéroport de </a:t>
            </a:r>
            <a:r>
              <a:rPr lang="fr-FR" dirty="0" err="1" smtClean="0">
                <a:latin typeface="Lucida Bright" pitchFamily="18" charset="0"/>
                <a:cs typeface="Lucida Bright" pitchFamily="18" charset="0"/>
              </a:rPr>
              <a:t>Schipol</a:t>
            </a:r>
            <a:r>
              <a:rPr lang="fr-FR" dirty="0" smtClean="0">
                <a:latin typeface="Lucida Bright" pitchFamily="18" charset="0"/>
                <a:cs typeface="Lucida Bright" pitchFamily="18" charset="0"/>
              </a:rPr>
              <a:t> (Amsterdam, Pays-Bas). </a:t>
            </a:r>
          </a:p>
        </p:txBody>
      </p:sp>
      <p:sp>
        <p:nvSpPr>
          <p:cNvPr id="13" name="ZoneTexte 12"/>
          <p:cNvSpPr txBox="1"/>
          <p:nvPr/>
        </p:nvSpPr>
        <p:spPr>
          <a:xfrm>
            <a:off x="285720" y="857232"/>
            <a:ext cx="5620449"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3.10. Vers un système routier sans conducteur</a:t>
            </a:r>
          </a:p>
        </p:txBody>
      </p:sp>
      <p:sp>
        <p:nvSpPr>
          <p:cNvPr id="16" name="Rectangle 15"/>
          <p:cNvSpPr/>
          <p:nvPr/>
        </p:nvSpPr>
        <p:spPr>
          <a:xfrm>
            <a:off x="357158" y="3786190"/>
            <a:ext cx="4071966" cy="2169825"/>
          </a:xfrm>
          <a:prstGeom prst="rect">
            <a:avLst/>
          </a:prstGeom>
        </p:spPr>
        <p:txBody>
          <a:bodyPr wrap="square">
            <a:spAutoFit/>
          </a:bodyPr>
          <a:lstStyle/>
          <a:p>
            <a:pPr algn="just">
              <a:lnSpc>
                <a:spcPct val="150000"/>
              </a:lnSpc>
            </a:pPr>
            <a:r>
              <a:rPr lang="fr-FR" dirty="0" smtClean="0">
                <a:latin typeface="Lucida Bright" pitchFamily="18" charset="0"/>
                <a:cs typeface="Lucida Bright" pitchFamily="18" charset="0"/>
              </a:rPr>
              <a:t>Actuellement, on parle de taxé sans chauffeur et de taxé drone. Cette dernière technologie est mise en marche dans certaines </a:t>
            </a:r>
            <a:r>
              <a:rPr lang="fr-FR" dirty="0" smtClean="0">
                <a:latin typeface="Lucida Bright" pitchFamily="18" charset="0"/>
                <a:cs typeface="Lucida Bright" pitchFamily="18" charset="0"/>
              </a:rPr>
              <a:t>pays </a:t>
            </a:r>
            <a:r>
              <a:rPr lang="fr-FR" smtClean="0">
                <a:latin typeface="Lucida Bright" pitchFamily="18" charset="0"/>
                <a:cs typeface="Lucida Bright" pitchFamily="18" charset="0"/>
              </a:rPr>
              <a:t>à partir de 2020. </a:t>
            </a:r>
            <a:endParaRPr lang="fr-FR" dirty="0"/>
          </a:p>
        </p:txBody>
      </p:sp>
      <p:pic>
        <p:nvPicPr>
          <p:cNvPr id="17" name="Image 16" descr="Automated Railway Transit.jpg"/>
          <p:cNvPicPr>
            <a:picLocks noChangeAspect="1"/>
          </p:cNvPicPr>
          <p:nvPr/>
        </p:nvPicPr>
        <p:blipFill>
          <a:blip r:embed="rId2"/>
          <a:stretch>
            <a:fillRect/>
          </a:stretch>
        </p:blipFill>
        <p:spPr>
          <a:xfrm>
            <a:off x="4500562" y="1285860"/>
            <a:ext cx="4318030" cy="2428892"/>
          </a:xfrm>
          <a:prstGeom prst="rect">
            <a:avLst/>
          </a:prstGeom>
        </p:spPr>
      </p:pic>
      <p:pic>
        <p:nvPicPr>
          <p:cNvPr id="18" name="Image 17" descr="Taxi sans chaufeur.jpg"/>
          <p:cNvPicPr>
            <a:picLocks noChangeAspect="1"/>
          </p:cNvPicPr>
          <p:nvPr/>
        </p:nvPicPr>
        <p:blipFill>
          <a:blip r:embed="rId3" cstate="print"/>
          <a:stretch>
            <a:fillRect/>
          </a:stretch>
        </p:blipFill>
        <p:spPr>
          <a:xfrm>
            <a:off x="5000628" y="3886190"/>
            <a:ext cx="3357586" cy="20145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ou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01090" y="6407944"/>
            <a:ext cx="496728" cy="365125"/>
          </a:xfrm>
        </p:spPr>
        <p:txBody>
          <a:bodyPr/>
          <a:lstStyle/>
          <a:p>
            <a:fld id="{CF4668DC-857F-487D-BFFA-8C0CA5037977}" type="slidenum">
              <a:rPr lang="fr-BE" sz="1400" smtClean="0">
                <a:solidFill>
                  <a:srgbClr val="002060"/>
                </a:solidFill>
              </a:rPr>
              <a:pPr/>
              <a:t>31</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357158" y="1214422"/>
            <a:ext cx="8501122" cy="923330"/>
          </a:xfrm>
          <a:prstGeom prst="rect">
            <a:avLst/>
          </a:prstGeom>
        </p:spPr>
        <p:txBody>
          <a:bodyPr wrap="square">
            <a:spAutoFit/>
          </a:bodyPr>
          <a:lstStyle/>
          <a:p>
            <a:pPr algn="just">
              <a:lnSpc>
                <a:spcPct val="150000"/>
              </a:lnSpc>
            </a:pPr>
            <a:r>
              <a:rPr lang="fr-FR" b="1" dirty="0" err="1" smtClean="0">
                <a:latin typeface="Lucida Bright" pitchFamily="18" charset="0"/>
                <a:cs typeface="Lucida Bright" pitchFamily="18" charset="0"/>
              </a:rPr>
              <a:t>Kaffash</a:t>
            </a:r>
            <a:r>
              <a:rPr lang="fr-FR" b="1" dirty="0" smtClean="0">
                <a:latin typeface="Lucida Bright" pitchFamily="18" charset="0"/>
                <a:cs typeface="Lucida Bright" pitchFamily="18" charset="0"/>
              </a:rPr>
              <a:t> et al</a:t>
            </a:r>
            <a:r>
              <a:rPr lang="fr-FR" dirty="0" smtClean="0">
                <a:latin typeface="Lucida Bright" pitchFamily="18" charset="0"/>
                <a:cs typeface="Lucida Bright" pitchFamily="18" charset="0"/>
              </a:rPr>
              <a:t>. [6], ont étudié </a:t>
            </a:r>
            <a:r>
              <a:rPr lang="fr-FR" b="1" dirty="0" smtClean="0">
                <a:latin typeface="Lucida Bright" pitchFamily="18" charset="0"/>
                <a:cs typeface="Lucida Bright" pitchFamily="18" charset="0"/>
              </a:rPr>
              <a:t>586 articles</a:t>
            </a:r>
            <a:r>
              <a:rPr lang="fr-FR" dirty="0" smtClean="0">
                <a:latin typeface="Lucida Bright" pitchFamily="18" charset="0"/>
                <a:cs typeface="Lucida Bright" pitchFamily="18" charset="0"/>
              </a:rPr>
              <a:t> de recherches sur les STI, notamment l’utilisation des algorithmes de </a:t>
            </a:r>
            <a:r>
              <a:rPr lang="fr-FR" dirty="0" err="1" smtClean="0">
                <a:latin typeface="Lucida Bright" pitchFamily="18" charset="0"/>
                <a:cs typeface="Lucida Bright" pitchFamily="18" charset="0"/>
              </a:rPr>
              <a:t>Big</a:t>
            </a:r>
            <a:r>
              <a:rPr lang="fr-FR" dirty="0" smtClean="0">
                <a:latin typeface="Lucida Bright" pitchFamily="18" charset="0"/>
                <a:cs typeface="Lucida Bright" pitchFamily="18" charset="0"/>
              </a:rPr>
              <a:t> Data et de l’IA dans les STI.  </a:t>
            </a:r>
          </a:p>
        </p:txBody>
      </p:sp>
      <p:sp>
        <p:nvSpPr>
          <p:cNvPr id="13" name="ZoneTexte 12"/>
          <p:cNvSpPr txBox="1"/>
          <p:nvPr/>
        </p:nvSpPr>
        <p:spPr>
          <a:xfrm>
            <a:off x="285720" y="857232"/>
            <a:ext cx="4525598"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3.11. Application de l’IA dans les STI </a:t>
            </a:r>
          </a:p>
        </p:txBody>
      </p:sp>
      <p:sp>
        <p:nvSpPr>
          <p:cNvPr id="14" name="Rectangle 13"/>
          <p:cNvSpPr/>
          <p:nvPr/>
        </p:nvSpPr>
        <p:spPr>
          <a:xfrm>
            <a:off x="285720" y="2143116"/>
            <a:ext cx="8501122" cy="1285737"/>
          </a:xfrm>
          <a:prstGeom prst="rect">
            <a:avLst/>
          </a:prstGeom>
        </p:spPr>
        <p:txBody>
          <a:bodyPr wrap="square">
            <a:spAutoFit/>
          </a:bodyPr>
          <a:lstStyle/>
          <a:p>
            <a:pPr algn="just">
              <a:lnSpc>
                <a:spcPct val="150000"/>
              </a:lnSpc>
            </a:pPr>
            <a:r>
              <a:rPr lang="fr-FR" dirty="0" smtClean="0">
                <a:latin typeface="Lucida Bright" pitchFamily="18" charset="0"/>
                <a:cs typeface="Lucida Bright" pitchFamily="18" charset="0"/>
              </a:rPr>
              <a:t>La fréquence des approches de l’IA utilisées dans les </a:t>
            </a:r>
            <a:r>
              <a:rPr lang="fr-FR" dirty="0" err="1" smtClean="0">
                <a:latin typeface="Lucida Bright" pitchFamily="18" charset="0"/>
                <a:cs typeface="Lucida Bright" pitchFamily="18" charset="0"/>
              </a:rPr>
              <a:t>STIs</a:t>
            </a:r>
            <a:r>
              <a:rPr lang="fr-FR" dirty="0" smtClean="0">
                <a:latin typeface="Lucida Bright" pitchFamily="18" charset="0"/>
                <a:cs typeface="Lucida Bright" pitchFamily="18" charset="0"/>
              </a:rPr>
              <a:t> dans ces travaux , généralement pour </a:t>
            </a:r>
            <a:r>
              <a:rPr lang="fr-FR" b="1" dirty="0" smtClean="0">
                <a:latin typeface="Lucida Bright" pitchFamily="18" charset="0"/>
                <a:cs typeface="Lucida Bright" pitchFamily="18" charset="0"/>
              </a:rPr>
              <a:t>prédire le</a:t>
            </a:r>
            <a:r>
              <a:rPr lang="fr-FR" dirty="0" smtClean="0">
                <a:latin typeface="Lucida Bright" pitchFamily="18" charset="0"/>
                <a:cs typeface="Lucida Bright" pitchFamily="18" charset="0"/>
              </a:rPr>
              <a:t> </a:t>
            </a:r>
            <a:r>
              <a:rPr lang="fr-FR" b="1" dirty="0" smtClean="0">
                <a:solidFill>
                  <a:srgbClr val="FF0000"/>
                </a:solidFill>
                <a:latin typeface="Lucida Bright" pitchFamily="18" charset="0"/>
                <a:cs typeface="Lucida Bright" pitchFamily="18" charset="0"/>
              </a:rPr>
              <a:t>flux</a:t>
            </a:r>
            <a:r>
              <a:rPr lang="fr-FR" dirty="0" smtClean="0">
                <a:latin typeface="Lucida Bright" pitchFamily="18" charset="0"/>
                <a:cs typeface="Lucida Bright" pitchFamily="18" charset="0"/>
              </a:rPr>
              <a:t>, la </a:t>
            </a:r>
            <a:r>
              <a:rPr lang="fr-FR" b="1" dirty="0" smtClean="0">
                <a:solidFill>
                  <a:srgbClr val="FF0000"/>
                </a:solidFill>
                <a:latin typeface="Lucida Bright" pitchFamily="18" charset="0"/>
                <a:cs typeface="Lucida Bright" pitchFamily="18" charset="0"/>
              </a:rPr>
              <a:t>congestion</a:t>
            </a:r>
            <a:r>
              <a:rPr lang="fr-FR" dirty="0" smtClean="0">
                <a:latin typeface="Lucida Bright" pitchFamily="18" charset="0"/>
                <a:cs typeface="Lucida Bright" pitchFamily="18" charset="0"/>
              </a:rPr>
              <a:t>, les </a:t>
            </a:r>
            <a:r>
              <a:rPr lang="fr-FR" b="1" dirty="0" smtClean="0">
                <a:solidFill>
                  <a:srgbClr val="FF0000"/>
                </a:solidFill>
                <a:latin typeface="Lucida Bright" pitchFamily="18" charset="0"/>
                <a:cs typeface="Lucida Bright" pitchFamily="18" charset="0"/>
              </a:rPr>
              <a:t>incidents</a:t>
            </a:r>
            <a:r>
              <a:rPr lang="fr-FR" dirty="0" smtClean="0">
                <a:latin typeface="Lucida Bright" pitchFamily="18" charset="0"/>
                <a:cs typeface="Lucida Bright" pitchFamily="18" charset="0"/>
              </a:rPr>
              <a:t>, les </a:t>
            </a:r>
            <a:r>
              <a:rPr lang="fr-FR" b="1" dirty="0" smtClean="0">
                <a:solidFill>
                  <a:srgbClr val="FF0000"/>
                </a:solidFill>
                <a:latin typeface="Lucida Bright" pitchFamily="18" charset="0"/>
                <a:cs typeface="Lucida Bright" pitchFamily="18" charset="0"/>
              </a:rPr>
              <a:t>signes</a:t>
            </a:r>
            <a:r>
              <a:rPr lang="fr-FR" dirty="0" smtClean="0">
                <a:latin typeface="Lucida Bright" pitchFamily="18" charset="0"/>
                <a:cs typeface="Lucida Bright" pitchFamily="18" charset="0"/>
              </a:rPr>
              <a:t>, les </a:t>
            </a:r>
            <a:r>
              <a:rPr lang="fr-FR" b="1" dirty="0" smtClean="0">
                <a:solidFill>
                  <a:srgbClr val="FF0000"/>
                </a:solidFill>
                <a:latin typeface="Lucida Bright" pitchFamily="18" charset="0"/>
                <a:cs typeface="Lucida Bright" pitchFamily="18" charset="0"/>
              </a:rPr>
              <a:t>obstacles</a:t>
            </a:r>
            <a:r>
              <a:rPr lang="fr-FR" dirty="0" smtClean="0">
                <a:latin typeface="Lucida Bright" pitchFamily="18" charset="0"/>
                <a:cs typeface="Lucida Bright" pitchFamily="18" charset="0"/>
              </a:rPr>
              <a:t>, etc., sont illustrées ci-dessous:  </a:t>
            </a:r>
          </a:p>
        </p:txBody>
      </p:sp>
      <p:graphicFrame>
        <p:nvGraphicFramePr>
          <p:cNvPr id="19" name="Tableau 18"/>
          <p:cNvGraphicFramePr>
            <a:graphicFrameLocks noGrp="1"/>
          </p:cNvGraphicFramePr>
          <p:nvPr/>
        </p:nvGraphicFramePr>
        <p:xfrm>
          <a:off x="642910" y="3571876"/>
          <a:ext cx="7643866" cy="2595880"/>
        </p:xfrm>
        <a:graphic>
          <a:graphicData uri="http://schemas.openxmlformats.org/drawingml/2006/table">
            <a:tbl>
              <a:tblPr firstRow="1" bandRow="1">
                <a:tableStyleId>{5C22544A-7EE6-4342-B048-85BDC9FD1C3A}</a:tableStyleId>
              </a:tblPr>
              <a:tblGrid>
                <a:gridCol w="5490664"/>
                <a:gridCol w="2153202"/>
              </a:tblGrid>
              <a:tr h="370840">
                <a:tc>
                  <a:txBody>
                    <a:bodyPr/>
                    <a:lstStyle/>
                    <a:p>
                      <a:r>
                        <a:rPr lang="fr-FR" dirty="0" smtClean="0"/>
                        <a:t>Approche</a:t>
                      </a:r>
                      <a:endParaRPr lang="fr-FR" dirty="0"/>
                    </a:p>
                  </a:txBody>
                  <a:tcPr/>
                </a:tc>
                <a:tc>
                  <a:txBody>
                    <a:bodyPr/>
                    <a:lstStyle/>
                    <a:p>
                      <a:r>
                        <a:rPr lang="fr-FR" dirty="0" smtClean="0"/>
                        <a:t>Fréquence</a:t>
                      </a:r>
                      <a:endParaRPr lang="fr-FR" dirty="0"/>
                    </a:p>
                  </a:txBody>
                  <a:tcPr/>
                </a:tc>
              </a:tr>
              <a:tr h="370840">
                <a:tc>
                  <a:txBody>
                    <a:bodyPr/>
                    <a:lstStyle/>
                    <a:p>
                      <a:r>
                        <a:rPr lang="fr-FR" dirty="0" err="1" smtClean="0"/>
                        <a:t>Deep</a:t>
                      </a:r>
                      <a:r>
                        <a:rPr lang="fr-FR" dirty="0" smtClean="0"/>
                        <a:t> Learning</a:t>
                      </a:r>
                      <a:endParaRPr lang="fr-FR" dirty="0"/>
                    </a:p>
                  </a:txBody>
                  <a:tcPr/>
                </a:tc>
                <a:tc>
                  <a:txBody>
                    <a:bodyPr/>
                    <a:lstStyle/>
                    <a:p>
                      <a:r>
                        <a:rPr lang="fr-FR" dirty="0" smtClean="0"/>
                        <a:t>59</a:t>
                      </a:r>
                      <a:endParaRPr lang="fr-FR" dirty="0"/>
                    </a:p>
                  </a:txBody>
                  <a:tcPr/>
                </a:tc>
              </a:tr>
              <a:tr h="370840">
                <a:tc>
                  <a:txBody>
                    <a:bodyPr/>
                    <a:lstStyle/>
                    <a:p>
                      <a:r>
                        <a:rPr lang="fr-FR" dirty="0" smtClean="0"/>
                        <a:t>Neural network (s)</a:t>
                      </a:r>
                      <a:endParaRPr lang="fr-FR" dirty="0"/>
                    </a:p>
                  </a:txBody>
                  <a:tcPr/>
                </a:tc>
                <a:tc>
                  <a:txBody>
                    <a:bodyPr/>
                    <a:lstStyle/>
                    <a:p>
                      <a:r>
                        <a:rPr lang="fr-FR" dirty="0" smtClean="0"/>
                        <a:t>43</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Machine </a:t>
                      </a:r>
                      <a:r>
                        <a:rPr lang="fr-FR" dirty="0" err="1" smtClean="0"/>
                        <a:t>learning</a:t>
                      </a:r>
                      <a:endParaRPr lang="fr-FR" dirty="0" smtClean="0"/>
                    </a:p>
                  </a:txBody>
                  <a:tcPr/>
                </a:tc>
                <a:tc>
                  <a:txBody>
                    <a:bodyPr/>
                    <a:lstStyle/>
                    <a:p>
                      <a:r>
                        <a:rPr lang="fr-FR" dirty="0" smtClean="0"/>
                        <a:t>42</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Convolutional</a:t>
                      </a:r>
                      <a:r>
                        <a:rPr lang="fr-FR" dirty="0" smtClean="0"/>
                        <a:t> neural network</a:t>
                      </a:r>
                    </a:p>
                  </a:txBody>
                  <a:tcPr/>
                </a:tc>
                <a:tc>
                  <a:txBody>
                    <a:bodyPr/>
                    <a:lstStyle/>
                    <a:p>
                      <a:r>
                        <a:rPr lang="fr-FR" dirty="0" smtClean="0"/>
                        <a:t>22</a:t>
                      </a:r>
                      <a:endParaRPr lang="fr-FR" dirty="0"/>
                    </a:p>
                  </a:txBody>
                  <a:tcPr/>
                </a:tc>
              </a:tr>
              <a:tr h="370840">
                <a:tc>
                  <a:txBody>
                    <a:bodyPr/>
                    <a:lstStyle/>
                    <a:p>
                      <a:r>
                        <a:rPr lang="fr-FR" dirty="0" smtClean="0"/>
                        <a:t>Computer vision</a:t>
                      </a:r>
                      <a:endParaRPr lang="fr-FR" dirty="0"/>
                    </a:p>
                  </a:txBody>
                  <a:tcPr/>
                </a:tc>
                <a:tc>
                  <a:txBody>
                    <a:bodyPr/>
                    <a:lstStyle/>
                    <a:p>
                      <a:r>
                        <a:rPr lang="fr-FR" dirty="0" smtClean="0"/>
                        <a:t>17</a:t>
                      </a:r>
                      <a:endParaRPr lang="fr-FR" dirty="0"/>
                    </a:p>
                  </a:txBody>
                  <a:tcPr/>
                </a:tc>
              </a:tr>
              <a:tr h="370840">
                <a:tc>
                  <a:txBody>
                    <a:bodyPr/>
                    <a:lstStyle/>
                    <a:p>
                      <a:r>
                        <a:rPr lang="fr-FR" dirty="0" err="1" smtClean="0"/>
                        <a:t>Artificial</a:t>
                      </a:r>
                      <a:r>
                        <a:rPr lang="fr-FR" dirty="0" smtClean="0"/>
                        <a:t> neural network</a:t>
                      </a:r>
                      <a:endParaRPr lang="fr-FR" dirty="0"/>
                    </a:p>
                  </a:txBody>
                  <a:tcPr/>
                </a:tc>
                <a:tc>
                  <a:txBody>
                    <a:bodyPr/>
                    <a:lstStyle/>
                    <a:p>
                      <a:r>
                        <a:rPr lang="fr-FR" dirty="0" smtClean="0"/>
                        <a:t>15</a:t>
                      </a:r>
                      <a:endParaRPr lang="fr-FR"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72528" y="6407944"/>
            <a:ext cx="440504" cy="365125"/>
          </a:xfrm>
        </p:spPr>
        <p:txBody>
          <a:bodyPr/>
          <a:lstStyle/>
          <a:p>
            <a:fld id="{CF4668DC-857F-487D-BFFA-8C0CA5037977}" type="slidenum">
              <a:rPr lang="fr-BE" sz="1600" b="1" smtClean="0">
                <a:solidFill>
                  <a:srgbClr val="002060"/>
                </a:solidFill>
              </a:rPr>
              <a:pPr/>
              <a:t>32</a:t>
            </a:fld>
            <a:endParaRPr lang="fr-BE" sz="1600" b="1" dirty="0">
              <a:solidFill>
                <a:srgbClr val="002060"/>
              </a:solidFill>
            </a:endParaRPr>
          </a:p>
        </p:txBody>
      </p:sp>
      <p:sp>
        <p:nvSpPr>
          <p:cNvPr id="4" name="ZoneTexte 3"/>
          <p:cNvSpPr txBox="1"/>
          <p:nvPr/>
        </p:nvSpPr>
        <p:spPr>
          <a:xfrm>
            <a:off x="1500166" y="2714620"/>
            <a:ext cx="6643734" cy="769441"/>
          </a:xfrm>
          <a:prstGeom prst="rect">
            <a:avLst/>
          </a:prstGeom>
          <a:noFill/>
        </p:spPr>
        <p:txBody>
          <a:bodyPr wrap="square" rtlCol="0">
            <a:spAutoFit/>
          </a:bodyPr>
          <a:lstStyle/>
          <a:p>
            <a:r>
              <a:rPr lang="fr-FR" sz="4400" b="1" dirty="0" smtClean="0">
                <a:solidFill>
                  <a:srgbClr val="0070C0"/>
                </a:solidFill>
                <a:latin typeface="Lucida Bright" pitchFamily="18" charset="0"/>
                <a:cs typeface="Lucida Bright" pitchFamily="18" charset="0"/>
              </a:rPr>
              <a:t>FIN DU CHAPITRE 3</a:t>
            </a:r>
            <a:endParaRPr lang="fr-FR" sz="4400" b="1" dirty="0">
              <a:solidFill>
                <a:srgbClr val="0070C0"/>
              </a:solidFill>
              <a:latin typeface="Lucida Bright" pitchFamily="18" charset="0"/>
              <a:cs typeface="Lucida Bright" pitchFamily="18" charset="0"/>
            </a:endParaRPr>
          </a:p>
        </p:txBody>
      </p:sp>
      <p:sp>
        <p:nvSpPr>
          <p:cNvPr id="5" name="Titre 7"/>
          <p:cNvSpPr>
            <a:spLocks noGrp="1"/>
          </p:cNvSpPr>
          <p:nvPr>
            <p:ph type="title"/>
          </p:nvPr>
        </p:nvSpPr>
        <p:spPr>
          <a:xfrm>
            <a:off x="0" y="71414"/>
            <a:ext cx="9144000" cy="500066"/>
          </a:xfrm>
          <a:solidFill>
            <a:schemeClr val="accent2">
              <a:lumMod val="50000"/>
            </a:schemeClr>
          </a:solidFill>
        </p:spPr>
        <p:txBody>
          <a:bodyPr>
            <a:normAutofit/>
          </a:bodyPr>
          <a:lstStyle/>
          <a:p>
            <a:pPr marL="355600"/>
            <a:r>
              <a:rPr lang="fr-FR" sz="2400" u="sng" dirty="0" smtClean="0">
                <a:solidFill>
                  <a:srgbClr val="FFFF00"/>
                </a:solidFill>
                <a:latin typeface="Courier New" pitchFamily="49" charset="0"/>
                <a:cs typeface="Courier New" pitchFamily="49" charset="0"/>
              </a:rPr>
              <a:t>Chap.1</a:t>
            </a:r>
            <a:r>
              <a:rPr lang="fr-FR" sz="2400" dirty="0" smtClean="0">
                <a:solidFill>
                  <a:srgbClr val="FFFF00"/>
                </a:solidFill>
                <a:effectLst/>
                <a:latin typeface="Courier New" pitchFamily="49" charset="0"/>
                <a:cs typeface="Courier New" pitchFamily="49" charset="0"/>
              </a:rPr>
              <a:t>:Evolution de l’informatique vers </a:t>
            </a:r>
            <a:r>
              <a:rPr lang="fr-FR" sz="2400" dirty="0" err="1" smtClean="0">
                <a:solidFill>
                  <a:srgbClr val="FFFF00"/>
                </a:solidFill>
                <a:effectLst/>
                <a:latin typeface="Courier New" pitchFamily="49" charset="0"/>
                <a:cs typeface="Courier New" pitchFamily="49" charset="0"/>
              </a:rPr>
              <a:t>AmI</a:t>
            </a:r>
            <a:r>
              <a:rPr lang="fr-FR" sz="2400" u="sng" dirty="0" smtClean="0">
                <a:solidFill>
                  <a:srgbClr val="FFFF00"/>
                </a:solidFill>
                <a:latin typeface="Courier New" pitchFamily="49" charset="0"/>
                <a:cs typeface="Courier New" pitchFamily="49" charset="0"/>
              </a:rPr>
              <a:t> </a:t>
            </a:r>
            <a:endParaRPr lang="fr-FR" sz="3600" u="sng" dirty="0">
              <a:solidFill>
                <a:srgbClr val="FFFF0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714356"/>
            <a:ext cx="6858048" cy="400110"/>
          </a:xfrm>
          <a:prstGeom prst="rect">
            <a:avLst/>
          </a:prstGeom>
          <a:noFill/>
        </p:spPr>
        <p:txBody>
          <a:bodyPr wrap="square" rtlCol="0">
            <a:spAutoFit/>
          </a:bodyPr>
          <a:lstStyle/>
          <a:p>
            <a:r>
              <a:rPr lang="fr-FR" sz="2000" b="1" u="sng" dirty="0" smtClean="0">
                <a:solidFill>
                  <a:srgbClr val="0070C0"/>
                </a:solidFill>
                <a:latin typeface="Lucida Bright" pitchFamily="18" charset="0"/>
                <a:cs typeface="Lucida Bright" pitchFamily="18" charset="0"/>
              </a:rPr>
              <a:t>Références</a:t>
            </a:r>
            <a:endParaRPr lang="fr-FR" sz="2000" b="1" u="sng" dirty="0">
              <a:solidFill>
                <a:srgbClr val="0070C0"/>
              </a:solidFill>
              <a:latin typeface="Lucida Bright" pitchFamily="18" charset="0"/>
              <a:cs typeface="Lucida Bright" pitchFamily="18" charset="0"/>
            </a:endParaRPr>
          </a:p>
        </p:txBody>
      </p:sp>
      <p:sp>
        <p:nvSpPr>
          <p:cNvPr id="5" name="Titre 7"/>
          <p:cNvSpPr>
            <a:spLocks noGrp="1"/>
          </p:cNvSpPr>
          <p:nvPr>
            <p:ph type="title"/>
          </p:nvPr>
        </p:nvSpPr>
        <p:spPr>
          <a:xfrm>
            <a:off x="0" y="71414"/>
            <a:ext cx="9144000" cy="500066"/>
          </a:xfrm>
          <a:solidFill>
            <a:schemeClr val="accent2">
              <a:lumMod val="50000"/>
            </a:schemeClr>
          </a:solidFill>
        </p:spPr>
        <p:txBody>
          <a:bodyPr>
            <a:normAutofit/>
          </a:bodyPr>
          <a:lstStyle/>
          <a:p>
            <a:pPr marL="355600"/>
            <a:r>
              <a:rPr lang="fr-FR" sz="2400" u="sng" dirty="0" smtClean="0">
                <a:solidFill>
                  <a:srgbClr val="FFFF00"/>
                </a:solidFill>
                <a:latin typeface="Courier New" pitchFamily="49" charset="0"/>
                <a:cs typeface="Courier New" pitchFamily="49" charset="0"/>
              </a:rPr>
              <a:t>Chap.1</a:t>
            </a:r>
            <a:r>
              <a:rPr lang="fr-FR" sz="2400" dirty="0" smtClean="0">
                <a:solidFill>
                  <a:srgbClr val="FFFF00"/>
                </a:solidFill>
                <a:effectLst/>
                <a:latin typeface="Courier New" pitchFamily="49" charset="0"/>
                <a:cs typeface="Courier New" pitchFamily="49" charset="0"/>
              </a:rPr>
              <a:t>:Evolution de l’informatique vers </a:t>
            </a:r>
            <a:r>
              <a:rPr lang="fr-FR" sz="2400" dirty="0" err="1" smtClean="0">
                <a:solidFill>
                  <a:srgbClr val="FFFF00"/>
                </a:solidFill>
                <a:effectLst/>
                <a:latin typeface="Courier New" pitchFamily="49" charset="0"/>
                <a:cs typeface="Courier New" pitchFamily="49" charset="0"/>
              </a:rPr>
              <a:t>AmI</a:t>
            </a:r>
            <a:r>
              <a:rPr lang="fr-FR" sz="2400" u="sng" dirty="0" smtClean="0">
                <a:solidFill>
                  <a:srgbClr val="FFFF00"/>
                </a:solidFill>
                <a:latin typeface="Courier New" pitchFamily="49" charset="0"/>
                <a:cs typeface="Courier New" pitchFamily="49" charset="0"/>
              </a:rPr>
              <a:t> </a:t>
            </a:r>
            <a:endParaRPr lang="fr-FR" sz="3600" u="sng" dirty="0">
              <a:solidFill>
                <a:srgbClr val="FFFF00"/>
              </a:solidFill>
              <a:latin typeface="Courier New" pitchFamily="49" charset="0"/>
              <a:cs typeface="Courier New" pitchFamily="49" charset="0"/>
            </a:endParaRPr>
          </a:p>
        </p:txBody>
      </p:sp>
      <p:sp>
        <p:nvSpPr>
          <p:cNvPr id="17" name="Espace réservé du numéro de diapositive 6"/>
          <p:cNvSpPr>
            <a:spLocks noGrp="1"/>
          </p:cNvSpPr>
          <p:nvPr>
            <p:ph type="sldNum" sz="quarter" idx="12"/>
          </p:nvPr>
        </p:nvSpPr>
        <p:spPr>
          <a:xfrm>
            <a:off x="8501090" y="6407944"/>
            <a:ext cx="511942" cy="365125"/>
          </a:xfrm>
        </p:spPr>
        <p:txBody>
          <a:bodyPr/>
          <a:lstStyle/>
          <a:p>
            <a:fld id="{CF4668DC-857F-487D-BFFA-8C0CA5037977}" type="slidenum">
              <a:rPr lang="fr-BE" sz="1600" b="1" smtClean="0">
                <a:solidFill>
                  <a:srgbClr val="002060"/>
                </a:solidFill>
              </a:rPr>
              <a:pPr/>
              <a:t>33</a:t>
            </a:fld>
            <a:endParaRPr lang="fr-BE" sz="1600" b="1" dirty="0">
              <a:solidFill>
                <a:srgbClr val="002060"/>
              </a:solidFill>
            </a:endParaRPr>
          </a:p>
        </p:txBody>
      </p:sp>
      <p:sp>
        <p:nvSpPr>
          <p:cNvPr id="23" name="ZoneTexte 22"/>
          <p:cNvSpPr txBox="1"/>
          <p:nvPr/>
        </p:nvSpPr>
        <p:spPr>
          <a:xfrm>
            <a:off x="357158" y="1214422"/>
            <a:ext cx="8572560" cy="4662815"/>
          </a:xfrm>
          <a:prstGeom prst="rect">
            <a:avLst/>
          </a:prstGeom>
          <a:noFill/>
        </p:spPr>
        <p:txBody>
          <a:bodyPr wrap="square" rtlCol="0">
            <a:spAutoFit/>
          </a:bodyPr>
          <a:lstStyle/>
          <a:p>
            <a:pPr marL="442913" indent="-442913" algn="just">
              <a:spcBef>
                <a:spcPts val="600"/>
              </a:spcBef>
            </a:pPr>
            <a:r>
              <a:rPr lang="fr-FR" sz="2000" b="1"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1]: </a:t>
            </a:r>
            <a:r>
              <a:rPr lang="fr-FR" dirty="0" smtClean="0">
                <a:latin typeface="Times New Roman" pitchFamily="18" charset="0"/>
                <a:cs typeface="Times New Roman" pitchFamily="18" charset="0"/>
              </a:rPr>
              <a:t>Jean-Pierre </a:t>
            </a:r>
            <a:r>
              <a:rPr lang="fr-FR" dirty="0" err="1" smtClean="0">
                <a:latin typeface="Times New Roman" pitchFamily="18" charset="0"/>
                <a:cs typeface="Times New Roman" pitchFamily="18" charset="0"/>
              </a:rPr>
              <a:t>Hauet</a:t>
            </a:r>
            <a:r>
              <a:rPr lang="fr-F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fr-FR" i="1" dirty="0" smtClean="0">
                <a:latin typeface="Times New Roman" pitchFamily="18" charset="0"/>
                <a:cs typeface="Times New Roman" pitchFamily="18" charset="0"/>
              </a:rPr>
              <a:t>La maison intelligente et connectée</a:t>
            </a:r>
            <a:r>
              <a:rPr lang="en-US" dirty="0" smtClean="0">
                <a:latin typeface="Times New Roman" pitchFamily="18" charset="0"/>
                <a:cs typeface="Times New Roman" pitchFamily="18" charset="0"/>
              </a:rPr>
              <a:t>”</a:t>
            </a:r>
            <a:r>
              <a:rPr lang="fr-FR" dirty="0" smtClean="0"/>
              <a:t>, </a:t>
            </a:r>
            <a:r>
              <a:rPr lang="fr-FR" dirty="0" smtClean="0">
                <a:latin typeface="Times New Roman" pitchFamily="18" charset="0"/>
                <a:cs typeface="Times New Roman" pitchFamily="18" charset="0"/>
              </a:rPr>
              <a:t>Revue de l’Electricité et de l’Electronique (REE), 2020.</a:t>
            </a:r>
          </a:p>
          <a:p>
            <a:pPr marL="442913" indent="-442913" algn="just">
              <a:spcBef>
                <a:spcPts val="600"/>
              </a:spcBef>
            </a:pPr>
            <a:r>
              <a:rPr lang="fr-FR" b="1" dirty="0" smtClean="0">
                <a:latin typeface="Times New Roman" pitchFamily="18" charset="0"/>
                <a:cs typeface="Times New Roman" pitchFamily="18" charset="0"/>
              </a:rPr>
              <a:t>[2]: </a:t>
            </a:r>
            <a:r>
              <a:rPr lang="fr-FR" dirty="0" err="1" smtClean="0">
                <a:latin typeface="Times New Roman" pitchFamily="18" charset="0"/>
                <a:cs typeface="Times New Roman" pitchFamily="18" charset="0"/>
              </a:rPr>
              <a:t>Ameziane</a:t>
            </a:r>
            <a:r>
              <a:rPr lang="fr-FR" dirty="0" smtClean="0">
                <a:latin typeface="Times New Roman" pitchFamily="18" charset="0"/>
                <a:cs typeface="Times New Roman" pitchFamily="18" charset="0"/>
              </a:rPr>
              <a:t> Ilham et al </a:t>
            </a:r>
            <a:r>
              <a:rPr lang="en-US" dirty="0" smtClean="0">
                <a:latin typeface="Times New Roman" pitchFamily="18" charset="0"/>
                <a:cs typeface="Times New Roman" pitchFamily="18" charset="0"/>
              </a:rPr>
              <a:t>“</a:t>
            </a:r>
            <a:r>
              <a:rPr lang="fr-FR" i="1" dirty="0" smtClean="0">
                <a:latin typeface="Times New Roman" pitchFamily="18" charset="0"/>
                <a:cs typeface="Times New Roman" pitchFamily="18" charset="0"/>
              </a:rPr>
              <a:t>L’intelligence artificielle dans les Smart Homes</a:t>
            </a:r>
            <a:r>
              <a:rPr lang="en-US"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Rapport technique, </a:t>
            </a:r>
            <a:r>
              <a:rPr lang="fr-FR" dirty="0" err="1" smtClean="0">
                <a:latin typeface="Times New Roman" pitchFamily="18" charset="0"/>
                <a:cs typeface="Times New Roman" pitchFamily="18" charset="0"/>
              </a:rPr>
              <a:t>Researchgate</a:t>
            </a:r>
            <a:r>
              <a:rPr lang="fr-FR" dirty="0" smtClean="0">
                <a:latin typeface="Times New Roman" pitchFamily="18" charset="0"/>
                <a:cs typeface="Times New Roman" pitchFamily="18" charset="0"/>
              </a:rPr>
              <a:t>, mai 2015.</a:t>
            </a:r>
          </a:p>
          <a:p>
            <a:pPr marL="442913" indent="-442913" algn="just">
              <a:spcBef>
                <a:spcPts val="600"/>
              </a:spcBef>
            </a:pPr>
            <a:r>
              <a:rPr lang="fr-FR" b="1" dirty="0" smtClean="0">
                <a:latin typeface="Times New Roman" pitchFamily="18" charset="0"/>
                <a:cs typeface="Times New Roman" pitchFamily="18" charset="0"/>
              </a:rPr>
              <a:t>[3]:  </a:t>
            </a:r>
            <a:r>
              <a:rPr lang="fr-FR" dirty="0" smtClean="0">
                <a:latin typeface="Times New Roman" pitchFamily="18" charset="0"/>
                <a:cs typeface="Times New Roman" pitchFamily="18" charset="0"/>
              </a:rPr>
              <a:t>Union internationale des télécommunications, </a:t>
            </a:r>
            <a:r>
              <a:rPr lang="en-US" dirty="0" smtClean="0">
                <a:latin typeface="Times New Roman" pitchFamily="18" charset="0"/>
                <a:cs typeface="Times New Roman" pitchFamily="18" charset="0"/>
              </a:rPr>
              <a:t>“</a:t>
            </a:r>
            <a:r>
              <a:rPr lang="fr-FR" i="1" dirty="0" smtClean="0">
                <a:latin typeface="Times New Roman" pitchFamily="18" charset="0"/>
                <a:cs typeface="Times New Roman" pitchFamily="18" charset="0"/>
              </a:rPr>
              <a:t>Systèmes de transport intelligents</a:t>
            </a:r>
            <a:r>
              <a:rPr lang="en-US"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Manuel sur les communications mobiles terrestres, volume 4, édition 2021.</a:t>
            </a:r>
          </a:p>
          <a:p>
            <a:pPr marL="442913" indent="-442913" algn="just">
              <a:spcBef>
                <a:spcPts val="600"/>
              </a:spcBef>
            </a:pPr>
            <a:r>
              <a:rPr lang="fr-FR" b="1" dirty="0" smtClean="0">
                <a:latin typeface="Times New Roman" pitchFamily="18" charset="0"/>
                <a:cs typeface="Times New Roman" pitchFamily="18" charset="0"/>
              </a:rPr>
              <a:t>[4]: </a:t>
            </a:r>
            <a:r>
              <a:rPr lang="fr-FR" dirty="0" smtClean="0">
                <a:latin typeface="Times New Roman" pitchFamily="18" charset="0"/>
                <a:cs typeface="Times New Roman" pitchFamily="18" charset="0"/>
              </a:rPr>
              <a:t>Norbert </a:t>
            </a:r>
            <a:r>
              <a:rPr lang="fr-FR" dirty="0" err="1" smtClean="0">
                <a:latin typeface="Times New Roman" pitchFamily="18" charset="0"/>
                <a:cs typeface="Times New Roman" pitchFamily="18" charset="0"/>
              </a:rPr>
              <a:t>Streitz</a:t>
            </a:r>
            <a:r>
              <a:rPr lang="fr-FR" dirty="0" smtClean="0">
                <a:latin typeface="Times New Roman" pitchFamily="18" charset="0"/>
                <a:cs typeface="Times New Roman" pitchFamily="18" charset="0"/>
              </a:rPr>
              <a:t> et al, </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Grand challenges for ambient intelligence and implications for design contexts and smart </a:t>
            </a:r>
            <a:r>
              <a:rPr lang="fr-FR" i="1" dirty="0" err="1" smtClean="0">
                <a:latin typeface="Times New Roman" pitchFamily="18" charset="0"/>
                <a:cs typeface="Times New Roman" pitchFamily="18" charset="0"/>
              </a:rPr>
              <a:t>societies</a:t>
            </a:r>
            <a:r>
              <a:rPr lang="en-US"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Journal of </a:t>
            </a:r>
            <a:r>
              <a:rPr lang="fr-FR" dirty="0" err="1" smtClean="0">
                <a:latin typeface="Times New Roman" pitchFamily="18" charset="0"/>
                <a:cs typeface="Times New Roman" pitchFamily="18" charset="0"/>
              </a:rPr>
              <a:t>Ambient</a:t>
            </a:r>
            <a:r>
              <a:rPr lang="fr-FR" dirty="0" smtClean="0">
                <a:latin typeface="Times New Roman" pitchFamily="18" charset="0"/>
                <a:cs typeface="Times New Roman" pitchFamily="18" charset="0"/>
              </a:rPr>
              <a:t> Intelligence and Smart </a:t>
            </a:r>
            <a:r>
              <a:rPr lang="fr-FR" dirty="0" err="1" smtClean="0">
                <a:latin typeface="Times New Roman" pitchFamily="18" charset="0"/>
                <a:cs typeface="Times New Roman" pitchFamily="18" charset="0"/>
              </a:rPr>
              <a:t>Environments</a:t>
            </a:r>
            <a:r>
              <a:rPr lang="fr-FR" dirty="0" smtClean="0">
                <a:latin typeface="Times New Roman" pitchFamily="18" charset="0"/>
                <a:cs typeface="Times New Roman" pitchFamily="18" charset="0"/>
              </a:rPr>
              <a:t>, 2019.</a:t>
            </a:r>
          </a:p>
          <a:p>
            <a:pPr marL="442913" indent="-442913">
              <a:spcBef>
                <a:spcPts val="600"/>
              </a:spcBef>
            </a:pPr>
            <a:r>
              <a:rPr lang="fr-FR" dirty="0" smtClean="0">
                <a:latin typeface="Times New Roman" pitchFamily="18" charset="0"/>
                <a:cs typeface="Times New Roman" pitchFamily="18" charset="0"/>
              </a:rPr>
              <a:t>[5]  </a:t>
            </a:r>
            <a:r>
              <a:rPr lang="fr-FR" dirty="0" err="1" smtClean="0">
                <a:latin typeface="Times New Roman" pitchFamily="18" charset="0"/>
                <a:cs typeface="Times New Roman" pitchFamily="18" charset="0"/>
              </a:rPr>
              <a:t>Arindom</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Chakraborty</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Monirul</a:t>
            </a:r>
            <a:r>
              <a:rPr lang="fr-FR" dirty="0" smtClean="0">
                <a:latin typeface="Times New Roman" pitchFamily="18" charset="0"/>
                <a:cs typeface="Times New Roman" pitchFamily="18" charset="0"/>
              </a:rPr>
              <a:t> Islam, </a:t>
            </a:r>
            <a:r>
              <a:rPr lang="fr-FR" dirty="0" err="1" smtClean="0">
                <a:latin typeface="Times New Roman" pitchFamily="18" charset="0"/>
                <a:cs typeface="Times New Roman" pitchFamily="18" charset="0"/>
              </a:rPr>
              <a:t>Fahim</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Shahriyar</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Sharnali</a:t>
            </a:r>
            <a:r>
              <a:rPr lang="fr-FR" dirty="0" smtClean="0">
                <a:latin typeface="Times New Roman" pitchFamily="18" charset="0"/>
                <a:cs typeface="Times New Roman" pitchFamily="18" charset="0"/>
              </a:rPr>
              <a:t> Islam, </a:t>
            </a:r>
            <a:r>
              <a:rPr lang="en-US" dirty="0" err="1" smtClean="0">
                <a:latin typeface="Times New Roman" pitchFamily="18" charset="0"/>
                <a:cs typeface="Times New Roman" pitchFamily="18" charset="0"/>
              </a:rPr>
              <a:t>Hasan</a:t>
            </a:r>
            <a:r>
              <a:rPr lang="en-US" dirty="0" smtClean="0">
                <a:latin typeface="Times New Roman" pitchFamily="18" charset="0"/>
                <a:cs typeface="Times New Roman" pitchFamily="18" charset="0"/>
              </a:rPr>
              <a:t> U. </a:t>
            </a:r>
            <a:r>
              <a:rPr lang="en-US" dirty="0" err="1" smtClean="0">
                <a:latin typeface="Times New Roman" pitchFamily="18" charset="0"/>
                <a:cs typeface="Times New Roman" pitchFamily="18" charset="0"/>
              </a:rPr>
              <a:t>Zaman</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Mehedi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Hasan</a:t>
            </a:r>
            <a:r>
              <a:rPr lang="en-US" dirty="0" smtClean="0">
                <a:latin typeface="Times New Roman" pitchFamily="18" charset="0"/>
                <a:cs typeface="Times New Roman" pitchFamily="18" charset="0"/>
              </a:rPr>
              <a:t>, “Smart Home System: A Comprehensive Review”, Journal of Electrical and Computer Engineering, </a:t>
            </a:r>
            <a:r>
              <a:rPr lang="en-US" dirty="0" err="1" smtClean="0">
                <a:latin typeface="Times New Roman" pitchFamily="18" charset="0"/>
                <a:cs typeface="Times New Roman" pitchFamily="18" charset="0"/>
              </a:rPr>
              <a:t>Hindawi</a:t>
            </a:r>
            <a:r>
              <a:rPr lang="en-US" dirty="0" smtClean="0">
                <a:latin typeface="Times New Roman" pitchFamily="18" charset="0"/>
                <a:cs typeface="Times New Roman" pitchFamily="18" charset="0"/>
              </a:rPr>
              <a:t>, 2023.</a:t>
            </a:r>
          </a:p>
          <a:p>
            <a:pPr marL="442913" indent="-442913">
              <a:spcBef>
                <a:spcPts val="600"/>
              </a:spcBef>
            </a:pPr>
            <a:r>
              <a:rPr lang="en-US" dirty="0" smtClean="0">
                <a:latin typeface="Times New Roman" pitchFamily="18" charset="0"/>
                <a:cs typeface="Times New Roman" pitchFamily="18" charset="0"/>
              </a:rPr>
              <a:t>[6]  </a:t>
            </a:r>
            <a:r>
              <a:rPr lang="fr-FR" dirty="0" err="1" smtClean="0">
                <a:latin typeface="Times New Roman" pitchFamily="18" charset="0"/>
                <a:cs typeface="Times New Roman" pitchFamily="18" charset="0"/>
              </a:rPr>
              <a:t>Sepideh</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Kaffash</a:t>
            </a:r>
            <a:r>
              <a:rPr lang="fr-FR" dirty="0" smtClean="0">
                <a:latin typeface="Times New Roman" pitchFamily="18" charset="0"/>
                <a:cs typeface="Times New Roman" pitchFamily="18" charset="0"/>
              </a:rPr>
              <a:t>, An Truong Nguyen , Joe Zhu , </a:t>
            </a:r>
            <a:r>
              <a:rPr lang="en-US" dirty="0" smtClean="0">
                <a:latin typeface="Times New Roman" pitchFamily="18" charset="0"/>
                <a:cs typeface="Times New Roman" pitchFamily="18" charset="0"/>
              </a:rPr>
              <a:t>“Big data algorithms and applications in intelligent transportation system: A review and </a:t>
            </a:r>
            <a:r>
              <a:rPr lang="en-US" dirty="0" err="1" smtClean="0">
                <a:latin typeface="Times New Roman" pitchFamily="18" charset="0"/>
                <a:cs typeface="Times New Roman" pitchFamily="18" charset="0"/>
              </a:rPr>
              <a:t>bibliometric</a:t>
            </a:r>
            <a:r>
              <a:rPr lang="en-US" dirty="0" smtClean="0">
                <a:latin typeface="Times New Roman" pitchFamily="18" charset="0"/>
                <a:cs typeface="Times New Roman" pitchFamily="18" charset="0"/>
              </a:rPr>
              <a:t> analysis”, International Journal of Production Economics, Elsevier, 2021.</a:t>
            </a:r>
            <a:endParaRPr lang="fr-F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descr="dmeu_grb_6_1_std.lang.all.gif"/>
          <p:cNvPicPr>
            <a:picLocks noChangeAspect="1"/>
          </p:cNvPicPr>
          <p:nvPr/>
        </p:nvPicPr>
        <p:blipFill>
          <a:blip r:embed="rId2"/>
          <a:stretch>
            <a:fillRect/>
          </a:stretch>
        </p:blipFill>
        <p:spPr>
          <a:xfrm rot="8593210">
            <a:off x="2933091" y="4001686"/>
            <a:ext cx="595290" cy="343169"/>
          </a:xfrm>
          <a:prstGeom prst="rect">
            <a:avLst/>
          </a:prstGeom>
        </p:spPr>
      </p:pic>
      <p:pic>
        <p:nvPicPr>
          <p:cNvPr id="24" name="Image 23" descr="dmeu_grb_6_1_std.lang.all.gif"/>
          <p:cNvPicPr>
            <a:picLocks noChangeAspect="1"/>
          </p:cNvPicPr>
          <p:nvPr/>
        </p:nvPicPr>
        <p:blipFill>
          <a:blip r:embed="rId2"/>
          <a:stretch>
            <a:fillRect/>
          </a:stretch>
        </p:blipFill>
        <p:spPr>
          <a:xfrm rot="5400000">
            <a:off x="4413858" y="4444398"/>
            <a:ext cx="673472" cy="357189"/>
          </a:xfrm>
          <a:prstGeom prst="rect">
            <a:avLst/>
          </a:prstGeom>
        </p:spPr>
      </p:pic>
      <p:pic>
        <p:nvPicPr>
          <p:cNvPr id="22" name="Image 21" descr="dmeu_grb_6_1_std.lang.all.gif"/>
          <p:cNvPicPr>
            <a:picLocks noChangeAspect="1"/>
          </p:cNvPicPr>
          <p:nvPr/>
        </p:nvPicPr>
        <p:blipFill>
          <a:blip r:embed="rId2"/>
          <a:stretch>
            <a:fillRect/>
          </a:stretch>
        </p:blipFill>
        <p:spPr>
          <a:xfrm rot="1358169">
            <a:off x="5546522" y="3915743"/>
            <a:ext cx="595290" cy="343169"/>
          </a:xfrm>
          <a:prstGeom prst="rect">
            <a:avLst/>
          </a:prstGeom>
        </p:spPr>
      </p:pic>
      <p:pic>
        <p:nvPicPr>
          <p:cNvPr id="23" name="Image 22" descr="Transport Intelligent.PNG"/>
          <p:cNvPicPr>
            <a:picLocks noChangeAspect="1"/>
          </p:cNvPicPr>
          <p:nvPr/>
        </p:nvPicPr>
        <p:blipFill>
          <a:blip r:embed="rId3"/>
          <a:stretch>
            <a:fillRect/>
          </a:stretch>
        </p:blipFill>
        <p:spPr>
          <a:xfrm>
            <a:off x="6153292" y="3143248"/>
            <a:ext cx="2990708" cy="1781561"/>
          </a:xfrm>
          <a:prstGeom prst="rect">
            <a:avLst/>
          </a:prstGeom>
        </p:spPr>
      </p:pic>
      <p:pic>
        <p:nvPicPr>
          <p:cNvPr id="21" name="Image 20" descr="quelles-sont-les-pieces-concernees-par-la-domotique-365x200.jpg"/>
          <p:cNvPicPr>
            <a:picLocks noChangeAspect="1"/>
          </p:cNvPicPr>
          <p:nvPr/>
        </p:nvPicPr>
        <p:blipFill>
          <a:blip r:embed="rId4"/>
          <a:stretch>
            <a:fillRect/>
          </a:stretch>
        </p:blipFill>
        <p:spPr>
          <a:xfrm>
            <a:off x="5429256" y="857232"/>
            <a:ext cx="3476625" cy="1905000"/>
          </a:xfrm>
          <a:prstGeom prst="rect">
            <a:avLst/>
          </a:prstGeom>
        </p:spPr>
      </p:pic>
      <p:pic>
        <p:nvPicPr>
          <p:cNvPr id="20" name="Image 19" descr="dmeu_grb_6_1_std.lang.all.gif"/>
          <p:cNvPicPr>
            <a:picLocks noChangeAspect="1"/>
          </p:cNvPicPr>
          <p:nvPr/>
        </p:nvPicPr>
        <p:blipFill>
          <a:blip r:embed="rId2"/>
          <a:stretch>
            <a:fillRect/>
          </a:stretch>
        </p:blipFill>
        <p:spPr>
          <a:xfrm rot="19629017">
            <a:off x="5401930" y="2706165"/>
            <a:ext cx="595290" cy="338127"/>
          </a:xfrm>
          <a:prstGeom prst="rect">
            <a:avLst/>
          </a:prstGeom>
        </p:spPr>
      </p:pic>
      <p:sp>
        <p:nvSpPr>
          <p:cNvPr id="7" name="Espace réservé du numéro de diapositive 6"/>
          <p:cNvSpPr>
            <a:spLocks noGrp="1"/>
          </p:cNvSpPr>
          <p:nvPr>
            <p:ph type="sldNum" sz="quarter" idx="12"/>
          </p:nvPr>
        </p:nvSpPr>
        <p:spPr/>
        <p:txBody>
          <a:bodyPr/>
          <a:lstStyle/>
          <a:p>
            <a:fld id="{CF4668DC-857F-487D-BFFA-8C0CA5037977}" type="slidenum">
              <a:rPr lang="fr-BE" sz="1600" smtClean="0"/>
              <a:pPr/>
              <a:t>4</a:t>
            </a:fld>
            <a:endParaRPr lang="fr-BE" b="1"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2" name="ZoneTexte 11"/>
          <p:cNvSpPr txBox="1"/>
          <p:nvPr/>
        </p:nvSpPr>
        <p:spPr>
          <a:xfrm>
            <a:off x="269574" y="814312"/>
            <a:ext cx="5431295" cy="400110"/>
          </a:xfrm>
          <a:prstGeom prst="rect">
            <a:avLst/>
          </a:prstGeom>
          <a:noFill/>
        </p:spPr>
        <p:txBody>
          <a:bodyPr wrap="none" rtlCol="0">
            <a:spAutoFit/>
          </a:bodyPr>
          <a:lstStyle/>
          <a:p>
            <a:r>
              <a:rPr lang="fr-FR" sz="2000" b="1" u="sng" dirty="0" smtClean="0">
                <a:solidFill>
                  <a:srgbClr val="0070C0"/>
                </a:solidFill>
                <a:latin typeface="Lucida Bright" pitchFamily="18" charset="0"/>
                <a:cs typeface="Lucida Bright" pitchFamily="18" charset="0"/>
              </a:rPr>
              <a:t>2. Quelques environnements intelligents</a:t>
            </a:r>
            <a:endParaRPr lang="fr-FR" sz="2000" b="1" u="sng" dirty="0">
              <a:solidFill>
                <a:srgbClr val="0070C0"/>
              </a:solidFill>
              <a:latin typeface="Lucida Bright" pitchFamily="18" charset="0"/>
              <a:cs typeface="Lucida Bright" pitchFamily="18" charset="0"/>
            </a:endParaRP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16" name="Ellipse 15"/>
          <p:cNvSpPr/>
          <p:nvPr/>
        </p:nvSpPr>
        <p:spPr>
          <a:xfrm>
            <a:off x="3214678" y="2786058"/>
            <a:ext cx="2500330" cy="1500198"/>
          </a:xfrm>
          <a:prstGeom prst="ellipse">
            <a:avLst/>
          </a:prstGeom>
          <a:solidFill>
            <a:schemeClr val="accent5">
              <a:lumMod val="50000"/>
            </a:schemeClr>
          </a:solidFill>
          <a:ln w="76200" cmpd="tri">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500" b="1" dirty="0" smtClean="0">
                <a:solidFill>
                  <a:schemeClr val="bg1"/>
                </a:solidFill>
                <a:latin typeface="Arial Rounded MT Bold" pitchFamily="34" charset="0"/>
                <a:cs typeface="Aharoni" pitchFamily="2" charset="-79"/>
              </a:rPr>
              <a:t>Env. Intelligents</a:t>
            </a:r>
            <a:endParaRPr lang="fr-FR" sz="2500" b="1" dirty="0">
              <a:solidFill>
                <a:schemeClr val="bg1"/>
              </a:solidFill>
              <a:latin typeface="Arial Rounded MT Bold" pitchFamily="34" charset="0"/>
              <a:cs typeface="Aharoni" pitchFamily="2" charset="-79"/>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25" name="Image 24" descr="GettyImages-doctors-health-tech.jpg"/>
          <p:cNvPicPr>
            <a:picLocks noChangeAspect="1"/>
          </p:cNvPicPr>
          <p:nvPr/>
        </p:nvPicPr>
        <p:blipFill>
          <a:blip r:embed="rId5"/>
          <a:stretch>
            <a:fillRect/>
          </a:stretch>
        </p:blipFill>
        <p:spPr>
          <a:xfrm>
            <a:off x="3428991" y="5000636"/>
            <a:ext cx="3120011" cy="1808702"/>
          </a:xfrm>
          <a:prstGeom prst="rect">
            <a:avLst/>
          </a:prstGeom>
        </p:spPr>
      </p:pic>
      <p:grpSp>
        <p:nvGrpSpPr>
          <p:cNvPr id="29" name="Groupe 28"/>
          <p:cNvGrpSpPr/>
          <p:nvPr/>
        </p:nvGrpSpPr>
        <p:grpSpPr>
          <a:xfrm>
            <a:off x="0" y="4071942"/>
            <a:ext cx="2928926" cy="1714496"/>
            <a:chOff x="0" y="4071942"/>
            <a:chExt cx="2928926" cy="1714496"/>
          </a:xfrm>
        </p:grpSpPr>
        <p:pic>
          <p:nvPicPr>
            <p:cNvPr id="27" name="Image 26" descr="image_une-smart_grid.png"/>
            <p:cNvPicPr>
              <a:picLocks noChangeAspect="1"/>
            </p:cNvPicPr>
            <p:nvPr/>
          </p:nvPicPr>
          <p:blipFill>
            <a:blip r:embed="rId6"/>
            <a:stretch>
              <a:fillRect/>
            </a:stretch>
          </p:blipFill>
          <p:spPr>
            <a:xfrm>
              <a:off x="0" y="4071942"/>
              <a:ext cx="2928926" cy="1714496"/>
            </a:xfrm>
            <a:prstGeom prst="rect">
              <a:avLst/>
            </a:prstGeom>
          </p:spPr>
        </p:pic>
        <p:sp>
          <p:nvSpPr>
            <p:cNvPr id="28" name="Rectangle à coins arrondis 27"/>
            <p:cNvSpPr/>
            <p:nvPr/>
          </p:nvSpPr>
          <p:spPr>
            <a:xfrm>
              <a:off x="0" y="4071942"/>
              <a:ext cx="1071538" cy="28575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30" name="Image 29" descr="dmeu_grb_6_1_std.lang.all.gif"/>
          <p:cNvPicPr>
            <a:picLocks noChangeAspect="1"/>
          </p:cNvPicPr>
          <p:nvPr/>
        </p:nvPicPr>
        <p:blipFill>
          <a:blip r:embed="rId2"/>
          <a:stretch>
            <a:fillRect/>
          </a:stretch>
        </p:blipFill>
        <p:spPr>
          <a:xfrm rot="12874292">
            <a:off x="2759417" y="2781778"/>
            <a:ext cx="595290" cy="343169"/>
          </a:xfrm>
          <a:prstGeom prst="rect">
            <a:avLst/>
          </a:prstGeom>
        </p:spPr>
      </p:pic>
      <p:pic>
        <p:nvPicPr>
          <p:cNvPr id="31" name="Image 30" descr="image3-2.jpg"/>
          <p:cNvPicPr>
            <a:picLocks noChangeAspect="1"/>
          </p:cNvPicPr>
          <p:nvPr/>
        </p:nvPicPr>
        <p:blipFill>
          <a:blip r:embed="rId7" cstate="print"/>
          <a:stretch>
            <a:fillRect/>
          </a:stretch>
        </p:blipFill>
        <p:spPr>
          <a:xfrm>
            <a:off x="120333" y="1285860"/>
            <a:ext cx="2665685" cy="1500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heckerboard(across)">
                                      <p:cBhvr>
                                        <p:cTn id="12" dur="500"/>
                                        <p:tgtEl>
                                          <p:spTgt spid="20"/>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heckerboard(across)">
                                      <p:cBhvr>
                                        <p:cTn id="21" dur="500"/>
                                        <p:tgtEl>
                                          <p:spTgt spid="22"/>
                                        </p:tgtEl>
                                      </p:cBhvr>
                                    </p:animEffect>
                                  </p:childTnLst>
                                </p:cTn>
                              </p:par>
                            </p:childTnLst>
                          </p:cTn>
                        </p:par>
                        <p:par>
                          <p:cTn id="22" fill="hold">
                            <p:stCondLst>
                              <p:cond delay="500"/>
                            </p:stCondLst>
                            <p:childTnLst>
                              <p:par>
                                <p:cTn id="23" presetID="5" presetClass="entr" presetSubtype="1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heckerboard(across)">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heckerboard(across)">
                                      <p:cBhvr>
                                        <p:cTn id="30" dur="500"/>
                                        <p:tgtEl>
                                          <p:spTgt spid="24"/>
                                        </p:tgtEl>
                                      </p:cBhvr>
                                    </p:animEffect>
                                  </p:childTnLst>
                                </p:cTn>
                              </p:par>
                            </p:childTnLst>
                          </p:cTn>
                        </p:par>
                        <p:par>
                          <p:cTn id="31" fill="hold">
                            <p:stCondLst>
                              <p:cond delay="500"/>
                            </p:stCondLst>
                            <p:childTnLst>
                              <p:par>
                                <p:cTn id="32" presetID="5" presetClass="entr" presetSubtype="1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heckerboard(across)">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heckerboard(across)">
                                      <p:cBhvr>
                                        <p:cTn id="39" dur="500"/>
                                        <p:tgtEl>
                                          <p:spTgt spid="26"/>
                                        </p:tgtEl>
                                      </p:cBhvr>
                                    </p:animEffect>
                                  </p:childTnLst>
                                </p:cTn>
                              </p:par>
                            </p:childTnLst>
                          </p:cTn>
                        </p:par>
                        <p:par>
                          <p:cTn id="40" fill="hold">
                            <p:stCondLst>
                              <p:cond delay="500"/>
                            </p:stCondLst>
                            <p:childTnLst>
                              <p:par>
                                <p:cTn id="41" presetID="5" presetClass="entr" presetSubtype="1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heckerboard(across)">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checkerboard(across)">
                                      <p:cBhvr>
                                        <p:cTn id="48" dur="500"/>
                                        <p:tgtEl>
                                          <p:spTgt spid="30"/>
                                        </p:tgtEl>
                                      </p:cBhvr>
                                    </p:animEffect>
                                  </p:childTnLst>
                                </p:cTn>
                              </p:par>
                            </p:childTnLst>
                          </p:cTn>
                        </p:par>
                        <p:par>
                          <p:cTn id="49" fill="hold">
                            <p:stCondLst>
                              <p:cond delay="500"/>
                            </p:stCondLst>
                            <p:childTnLst>
                              <p:par>
                                <p:cTn id="50" presetID="5" presetClass="entr" presetSubtype="1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checkerboard(across)">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p:cNvGrpSpPr/>
          <p:nvPr/>
        </p:nvGrpSpPr>
        <p:grpSpPr>
          <a:xfrm>
            <a:off x="2643174" y="3714752"/>
            <a:ext cx="3857652" cy="2571768"/>
            <a:chOff x="2643174" y="3714752"/>
            <a:chExt cx="3857652" cy="2571768"/>
          </a:xfrm>
        </p:grpSpPr>
        <p:sp>
          <p:nvSpPr>
            <p:cNvPr id="45" name="Rectangle 44"/>
            <p:cNvSpPr/>
            <p:nvPr/>
          </p:nvSpPr>
          <p:spPr>
            <a:xfrm>
              <a:off x="2643174" y="3714752"/>
              <a:ext cx="3857652" cy="2571768"/>
            </a:xfrm>
            <a:prstGeom prst="rect">
              <a:avLst/>
            </a:prstGeom>
            <a:solidFill>
              <a:schemeClr val="accent6">
                <a:lumMod val="75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6" name="ZoneTexte 45"/>
            <p:cNvSpPr txBox="1"/>
            <p:nvPr/>
          </p:nvSpPr>
          <p:spPr>
            <a:xfrm>
              <a:off x="2857488" y="3786190"/>
              <a:ext cx="2385589" cy="646331"/>
            </a:xfrm>
            <a:prstGeom prst="rect">
              <a:avLst/>
            </a:prstGeom>
            <a:noFill/>
          </p:spPr>
          <p:txBody>
            <a:bodyPr wrap="none" rtlCol="0">
              <a:spAutoFit/>
            </a:bodyPr>
            <a:lstStyle/>
            <a:p>
              <a:r>
                <a:rPr lang="fr-FR" b="1" dirty="0" smtClean="0">
                  <a:solidFill>
                    <a:schemeClr val="bg1"/>
                  </a:solidFill>
                </a:rPr>
                <a:t>Maison intelligente </a:t>
              </a:r>
            </a:p>
            <a:p>
              <a:pPr algn="ctr"/>
              <a:r>
                <a:rPr lang="fr-FR" b="1" dirty="0" smtClean="0">
                  <a:solidFill>
                    <a:schemeClr val="bg1"/>
                  </a:solidFill>
                </a:rPr>
                <a:t>(depuis 2010)</a:t>
              </a:r>
              <a:endParaRPr lang="fr-FR" b="1" dirty="0">
                <a:solidFill>
                  <a:schemeClr val="bg1"/>
                </a:solidFill>
              </a:endParaRPr>
            </a:p>
          </p:txBody>
        </p:sp>
      </p:grpSp>
      <p:grpSp>
        <p:nvGrpSpPr>
          <p:cNvPr id="16" name="Groupe 15"/>
          <p:cNvGrpSpPr/>
          <p:nvPr/>
        </p:nvGrpSpPr>
        <p:grpSpPr>
          <a:xfrm>
            <a:off x="2786050" y="4714884"/>
            <a:ext cx="2714644" cy="1509722"/>
            <a:chOff x="2786050" y="4643446"/>
            <a:chExt cx="2714644" cy="1509722"/>
          </a:xfrm>
        </p:grpSpPr>
        <p:sp>
          <p:nvSpPr>
            <p:cNvPr id="43" name="Rectangle 42"/>
            <p:cNvSpPr/>
            <p:nvPr/>
          </p:nvSpPr>
          <p:spPr>
            <a:xfrm>
              <a:off x="2786050" y="4643446"/>
              <a:ext cx="2714644" cy="1509722"/>
            </a:xfrm>
            <a:prstGeom prst="rect">
              <a:avLst/>
            </a:prstGeom>
            <a:solidFill>
              <a:schemeClr val="accent6">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4" name="ZoneTexte 43"/>
            <p:cNvSpPr txBox="1"/>
            <p:nvPr/>
          </p:nvSpPr>
          <p:spPr>
            <a:xfrm>
              <a:off x="2928926" y="4643446"/>
              <a:ext cx="2037737" cy="584775"/>
            </a:xfrm>
            <a:prstGeom prst="rect">
              <a:avLst/>
            </a:prstGeom>
            <a:noFill/>
          </p:spPr>
          <p:txBody>
            <a:bodyPr wrap="none" rtlCol="0">
              <a:spAutoFit/>
            </a:bodyPr>
            <a:lstStyle/>
            <a:p>
              <a:pPr algn="ctr"/>
              <a:r>
                <a:rPr lang="fr-FR" sz="1600" b="1" dirty="0" smtClean="0">
                  <a:solidFill>
                    <a:schemeClr val="bg1"/>
                  </a:solidFill>
                </a:rPr>
                <a:t>Maison connectée </a:t>
              </a:r>
            </a:p>
            <a:p>
              <a:pPr algn="ctr"/>
              <a:r>
                <a:rPr lang="fr-FR" sz="1600" b="1" dirty="0" smtClean="0">
                  <a:solidFill>
                    <a:schemeClr val="bg1"/>
                  </a:solidFill>
                </a:rPr>
                <a:t>(2000-2010)</a:t>
              </a:r>
              <a:endParaRPr lang="fr-FR" sz="1600" b="1" dirty="0">
                <a:solidFill>
                  <a:schemeClr val="bg1"/>
                </a:solidFill>
              </a:endParaRPr>
            </a:p>
          </p:txBody>
        </p:sp>
      </p:grpSp>
      <p:sp>
        <p:nvSpPr>
          <p:cNvPr id="7" name="Espace réservé du numéro de diapositive 6"/>
          <p:cNvSpPr>
            <a:spLocks noGrp="1"/>
          </p:cNvSpPr>
          <p:nvPr>
            <p:ph type="sldNum" sz="quarter" idx="12"/>
          </p:nvPr>
        </p:nvSpPr>
        <p:spPr/>
        <p:txBody>
          <a:bodyPr/>
          <a:lstStyle/>
          <a:p>
            <a:pPr algn="ctr"/>
            <a:fld id="{CF4668DC-857F-487D-BFFA-8C0CA5037977}" type="slidenum">
              <a:rPr lang="fr-BE" sz="1400" smtClean="0"/>
              <a:pPr algn="ctr"/>
              <a:t>5</a:t>
            </a:fld>
            <a:endParaRPr lang="fr-BE" sz="1400" dirty="0"/>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2" name="ZoneTexte 11"/>
          <p:cNvSpPr txBox="1"/>
          <p:nvPr/>
        </p:nvSpPr>
        <p:spPr>
          <a:xfrm>
            <a:off x="269574" y="901139"/>
            <a:ext cx="6490879" cy="384721"/>
          </a:xfrm>
          <a:prstGeom prst="rect">
            <a:avLst/>
          </a:prstGeom>
          <a:noFill/>
        </p:spPr>
        <p:txBody>
          <a:bodyPr wrap="none" rtlCol="0">
            <a:spAutoFit/>
          </a:bodyPr>
          <a:lstStyle/>
          <a:p>
            <a:r>
              <a:rPr lang="fr-FR" sz="1900" b="1" u="sng" dirty="0" smtClean="0">
                <a:solidFill>
                  <a:srgbClr val="00B050"/>
                </a:solidFill>
                <a:latin typeface="Lucida Bright" pitchFamily="18" charset="0"/>
                <a:cs typeface="Lucida Bright" pitchFamily="18" charset="0"/>
              </a:rPr>
              <a:t>2. Maisons intelligentes (SHS: Smart Home System)</a:t>
            </a:r>
            <a:endParaRPr lang="fr-FR" sz="1900" b="1" u="sng" dirty="0">
              <a:solidFill>
                <a:srgbClr val="00B050"/>
              </a:solidFill>
              <a:latin typeface="Lucida Bright" pitchFamily="18" charset="0"/>
              <a:cs typeface="Lucida Bright" pitchFamily="18" charset="0"/>
            </a:endParaRP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9" name="Rectangle 28"/>
          <p:cNvSpPr/>
          <p:nvPr/>
        </p:nvSpPr>
        <p:spPr>
          <a:xfrm>
            <a:off x="285720" y="1357298"/>
            <a:ext cx="8429684" cy="1754326"/>
          </a:xfrm>
          <a:prstGeom prst="rect">
            <a:avLst/>
          </a:prstGeom>
        </p:spPr>
        <p:txBody>
          <a:bodyPr wrap="square">
            <a:spAutoFit/>
          </a:bodyPr>
          <a:lstStyle/>
          <a:p>
            <a:pPr algn="just">
              <a:lnSpc>
                <a:spcPct val="150000"/>
              </a:lnSpc>
            </a:pPr>
            <a:r>
              <a:rPr lang="fr-FR" dirty="0" smtClean="0">
                <a:latin typeface="Lucida Bright" pitchFamily="18" charset="0"/>
                <a:cs typeface="Lucida Bright" pitchFamily="18" charset="0"/>
              </a:rPr>
              <a:t>Le concept des maisons intelligentes ou « </a:t>
            </a:r>
            <a:r>
              <a:rPr lang="fr-FR" b="1" i="1" dirty="0" smtClean="0">
                <a:latin typeface="Lucida Bright" pitchFamily="18" charset="0"/>
                <a:cs typeface="Lucida Bright" pitchFamily="18" charset="0"/>
              </a:rPr>
              <a:t>Smart home </a:t>
            </a:r>
            <a:r>
              <a:rPr lang="fr-FR" dirty="0" smtClean="0">
                <a:latin typeface="Lucida Bright" pitchFamily="18" charset="0"/>
                <a:cs typeface="Lucida Bright" pitchFamily="18" charset="0"/>
              </a:rPr>
              <a:t>» existe depuis de nombreuses années. Passant de l’utilisation des appareils électroniques, des objets reliés aux actionneurs en arrivant à des maisons complètement autonome dotées de systèmes intelligents.</a:t>
            </a:r>
          </a:p>
        </p:txBody>
      </p:sp>
      <p:sp>
        <p:nvSpPr>
          <p:cNvPr id="32" name="ZoneTexte 31"/>
          <p:cNvSpPr txBox="1"/>
          <p:nvPr/>
        </p:nvSpPr>
        <p:spPr>
          <a:xfrm>
            <a:off x="357158" y="3143248"/>
            <a:ext cx="5755102" cy="369332"/>
          </a:xfrm>
          <a:prstGeom prst="rect">
            <a:avLst/>
          </a:prstGeom>
          <a:noFill/>
        </p:spPr>
        <p:txBody>
          <a:bodyPr wrap="none" rtlCol="0">
            <a:spAutoFit/>
          </a:bodyPr>
          <a:lstStyle/>
          <a:p>
            <a:r>
              <a:rPr lang="fr-FR" b="1" u="sng" dirty="0" smtClean="0">
                <a:solidFill>
                  <a:srgbClr val="C00000"/>
                </a:solidFill>
                <a:latin typeface="Lucida Bright" pitchFamily="18" charset="0"/>
                <a:cs typeface="Lucida Bright" pitchFamily="18" charset="0"/>
              </a:rPr>
              <a:t>2.1. De la domotique aux maisons intelligentes</a:t>
            </a:r>
            <a:endParaRPr lang="fr-FR" b="1" u="sng" dirty="0">
              <a:solidFill>
                <a:srgbClr val="C00000"/>
              </a:solidFill>
              <a:latin typeface="Lucida Bright" pitchFamily="18" charset="0"/>
              <a:cs typeface="Lucida Bright" pitchFamily="18" charset="0"/>
            </a:endParaRPr>
          </a:p>
        </p:txBody>
      </p:sp>
      <p:sp>
        <p:nvSpPr>
          <p:cNvPr id="42" name="Rectangle 41"/>
          <p:cNvSpPr/>
          <p:nvPr/>
        </p:nvSpPr>
        <p:spPr>
          <a:xfrm>
            <a:off x="2857488" y="5500702"/>
            <a:ext cx="1785950" cy="642942"/>
          </a:xfrm>
          <a:prstGeom prst="rect">
            <a:avLst/>
          </a:prstGeom>
          <a:solidFill>
            <a:schemeClr val="accent6">
              <a:lumMod val="20000"/>
              <a:lumOff val="8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Domotique</a:t>
            </a:r>
          </a:p>
          <a:p>
            <a:pPr algn="ctr"/>
            <a:r>
              <a:rPr lang="fr-FR" sz="1600" b="1" dirty="0" smtClean="0">
                <a:solidFill>
                  <a:schemeClr val="tx1"/>
                </a:solidFill>
              </a:rPr>
              <a:t>(vers 1990)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heckerboard(across)">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ox(ou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ou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ou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z="1400" smtClean="0">
                <a:solidFill>
                  <a:srgbClr val="002060"/>
                </a:solidFill>
              </a:rPr>
              <a:pPr/>
              <a:t>6</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2" name="ZoneTexte 11"/>
          <p:cNvSpPr txBox="1"/>
          <p:nvPr/>
        </p:nvSpPr>
        <p:spPr>
          <a:xfrm>
            <a:off x="285720" y="928670"/>
            <a:ext cx="2263761" cy="384721"/>
          </a:xfrm>
          <a:prstGeom prst="rect">
            <a:avLst/>
          </a:prstGeom>
          <a:noFill/>
        </p:spPr>
        <p:txBody>
          <a:bodyPr wrap="none" rtlCol="0">
            <a:spAutoFit/>
          </a:bodyPr>
          <a:lstStyle/>
          <a:p>
            <a:r>
              <a:rPr lang="fr-FR" sz="1900" b="1" u="sng" dirty="0" smtClean="0">
                <a:solidFill>
                  <a:schemeClr val="accent3"/>
                </a:solidFill>
                <a:latin typeface="Lucida Bright" pitchFamily="18" charset="0"/>
                <a:cs typeface="Lucida Bright" pitchFamily="18" charset="0"/>
              </a:rPr>
              <a:t>2.1.1. Domotique</a:t>
            </a:r>
            <a:endParaRPr lang="fr-FR" sz="1900" b="1" u="sng" dirty="0">
              <a:solidFill>
                <a:schemeClr val="accent3"/>
              </a:solidFill>
              <a:latin typeface="Lucida Bright" pitchFamily="18" charset="0"/>
              <a:cs typeface="Lucida Bright" pitchFamily="18" charset="0"/>
            </a:endParaRP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9" name="Rectangle 28"/>
          <p:cNvSpPr/>
          <p:nvPr/>
        </p:nvSpPr>
        <p:spPr>
          <a:xfrm>
            <a:off x="285720" y="1357298"/>
            <a:ext cx="8715436" cy="3000821"/>
          </a:xfrm>
          <a:prstGeom prst="rect">
            <a:avLst/>
          </a:prstGeom>
        </p:spPr>
        <p:txBody>
          <a:bodyPr wrap="square">
            <a:spAutoFit/>
          </a:bodyPr>
          <a:lstStyle/>
          <a:p>
            <a:pPr>
              <a:lnSpc>
                <a:spcPct val="150000"/>
              </a:lnSpc>
            </a:pPr>
            <a:r>
              <a:rPr lang="fr-FR" dirty="0" smtClean="0">
                <a:latin typeface="Lucida Bright" pitchFamily="18" charset="0"/>
                <a:cs typeface="Lucida Bright" pitchFamily="18" charset="0"/>
              </a:rPr>
              <a:t>La </a:t>
            </a:r>
            <a:r>
              <a:rPr lang="fr-FR" b="1" dirty="0" smtClean="0">
                <a:latin typeface="Lucida Bright" pitchFamily="18" charset="0"/>
                <a:cs typeface="Lucida Bright" pitchFamily="18" charset="0"/>
              </a:rPr>
              <a:t>domotique</a:t>
            </a:r>
            <a:r>
              <a:rPr lang="fr-FR" dirty="0" smtClean="0">
                <a:latin typeface="Lucida Bright" pitchFamily="18" charset="0"/>
                <a:cs typeface="Lucida Bright" pitchFamily="18" charset="0"/>
              </a:rPr>
              <a:t> concerne :</a:t>
            </a:r>
          </a:p>
          <a:p>
            <a:pPr marL="720725" indent="-360363">
              <a:lnSpc>
                <a:spcPct val="150000"/>
              </a:lnSpc>
              <a:buClr>
                <a:schemeClr val="accent1">
                  <a:lumMod val="75000"/>
                </a:schemeClr>
              </a:buClr>
              <a:buFont typeface="Wingdings" pitchFamily="2" charset="2"/>
              <a:buChar char="q"/>
              <a:tabLst>
                <a:tab pos="360363" algn="l"/>
              </a:tabLst>
            </a:pPr>
            <a:r>
              <a:rPr lang="fr-FR" dirty="0" smtClean="0">
                <a:latin typeface="Lucida Bright" pitchFamily="18" charset="0"/>
                <a:cs typeface="Lucida Bright" pitchFamily="18" charset="0"/>
              </a:rPr>
              <a:t>la gestion centralisée de l’énergie (piloter les moyens de chauffage, de climatisation et d’éclairage);</a:t>
            </a:r>
          </a:p>
          <a:p>
            <a:pPr marL="720725" indent="-360363">
              <a:lnSpc>
                <a:spcPct val="150000"/>
              </a:lnSpc>
              <a:buClr>
                <a:schemeClr val="accent1">
                  <a:lumMod val="75000"/>
                </a:schemeClr>
              </a:buClr>
              <a:buFont typeface="Wingdings" pitchFamily="2" charset="2"/>
              <a:buChar char="q"/>
              <a:tabLst>
                <a:tab pos="360363" algn="l"/>
              </a:tabLst>
            </a:pPr>
            <a:r>
              <a:rPr lang="fr-FR" dirty="0" smtClean="0">
                <a:latin typeface="Lucida Bright" pitchFamily="18" charset="0"/>
                <a:cs typeface="Lucida Bright" pitchFamily="18" charset="0"/>
              </a:rPr>
              <a:t>l’automatisation des parties de la maison (lumière, portes, volets, </a:t>
            </a:r>
            <a:r>
              <a:rPr lang="fr-FR" dirty="0" err="1" smtClean="0">
                <a:latin typeface="Lucida Bright" pitchFamily="18" charset="0"/>
                <a:cs typeface="Lucida Bright" pitchFamily="18" charset="0"/>
              </a:rPr>
              <a:t>etc</a:t>
            </a:r>
            <a:r>
              <a:rPr lang="fr-FR" dirty="0" smtClean="0">
                <a:latin typeface="Lucida Bright" pitchFamily="18" charset="0"/>
                <a:cs typeface="Lucida Bright" pitchFamily="18" charset="0"/>
              </a:rPr>
              <a:t>), </a:t>
            </a:r>
          </a:p>
          <a:p>
            <a:pPr marL="720725" indent="-360363">
              <a:lnSpc>
                <a:spcPct val="150000"/>
              </a:lnSpc>
              <a:buClr>
                <a:schemeClr val="accent1">
                  <a:lumMod val="75000"/>
                </a:schemeClr>
              </a:buClr>
              <a:buFont typeface="Wingdings" pitchFamily="2" charset="2"/>
              <a:buChar char="q"/>
              <a:tabLst>
                <a:tab pos="360363" algn="l"/>
              </a:tabLst>
            </a:pPr>
            <a:r>
              <a:rPr lang="fr-FR" dirty="0" smtClean="0">
                <a:latin typeface="Lucida Bright" pitchFamily="18" charset="0"/>
                <a:cs typeface="Lucida Bright" pitchFamily="18" charset="0"/>
              </a:rPr>
              <a:t>La mise en place des équipements de sécurité (caméras,  détecteurs de fuites de gaz, </a:t>
            </a:r>
            <a:r>
              <a:rPr lang="fr-FR" dirty="0" err="1" smtClean="0">
                <a:latin typeface="Lucida Bright" pitchFamily="18" charset="0"/>
                <a:cs typeface="Lucida Bright" pitchFamily="18" charset="0"/>
              </a:rPr>
              <a:t>etc</a:t>
            </a:r>
            <a:r>
              <a:rPr lang="fr-FR" dirty="0" smtClean="0">
                <a:latin typeface="Lucida Bright" pitchFamily="18" charset="0"/>
                <a:cs typeface="Lucida Bright" pitchFamily="18" charset="0"/>
              </a:rPr>
              <a:t>);</a:t>
            </a:r>
          </a:p>
          <a:p>
            <a:pPr marL="720725" indent="-360363">
              <a:lnSpc>
                <a:spcPct val="150000"/>
              </a:lnSpc>
              <a:buClr>
                <a:schemeClr val="accent1">
                  <a:lumMod val="75000"/>
                </a:schemeClr>
              </a:buClr>
              <a:buFont typeface="Wingdings" pitchFamily="2" charset="2"/>
              <a:buChar char="q"/>
              <a:tabLst>
                <a:tab pos="360363" algn="l"/>
              </a:tabLst>
            </a:pPr>
            <a:r>
              <a:rPr lang="fr-FR" dirty="0" smtClean="0">
                <a:latin typeface="Lucida Bright" pitchFamily="18" charset="0"/>
                <a:cs typeface="Lucida Bright" pitchFamily="18" charset="0"/>
              </a:rPr>
              <a:t>Le contrôle acoustique, etc. </a:t>
            </a:r>
          </a:p>
        </p:txBody>
      </p:sp>
      <p:sp>
        <p:nvSpPr>
          <p:cNvPr id="11" name="Rectangle 10"/>
          <p:cNvSpPr/>
          <p:nvPr/>
        </p:nvSpPr>
        <p:spPr>
          <a:xfrm>
            <a:off x="285720" y="4286256"/>
            <a:ext cx="8072494" cy="1754326"/>
          </a:xfrm>
          <a:prstGeom prst="rect">
            <a:avLst/>
          </a:prstGeom>
        </p:spPr>
        <p:txBody>
          <a:bodyPr wrap="square">
            <a:spAutoFit/>
          </a:bodyPr>
          <a:lstStyle/>
          <a:p>
            <a:pPr marL="342900" indent="-342900">
              <a:lnSpc>
                <a:spcPct val="150000"/>
              </a:lnSpc>
              <a:buClr>
                <a:schemeClr val="accent1">
                  <a:lumMod val="75000"/>
                </a:schemeClr>
              </a:buClr>
            </a:pPr>
            <a:r>
              <a:rPr lang="fr-FR" dirty="0" smtClean="0">
                <a:latin typeface="Lucida Bright" pitchFamily="18" charset="0"/>
                <a:cs typeface="Lucida Bright" pitchFamily="18" charset="0"/>
              </a:rPr>
              <a:t>Les bases de la domotique étaient intrinsèquement liées à :</a:t>
            </a:r>
          </a:p>
          <a:p>
            <a:pPr marL="717550" indent="-342900">
              <a:lnSpc>
                <a:spcPct val="150000"/>
              </a:lnSpc>
              <a:buClr>
                <a:schemeClr val="accent1">
                  <a:lumMod val="75000"/>
                </a:schemeClr>
              </a:buClr>
              <a:buFont typeface="Wingdings" pitchFamily="2" charset="2"/>
              <a:buChar char="v"/>
            </a:pPr>
            <a:r>
              <a:rPr lang="fr-FR" dirty="0" smtClean="0">
                <a:latin typeface="Lucida Bright" pitchFamily="18" charset="0"/>
                <a:cs typeface="Lucida Bright" pitchFamily="18" charset="0"/>
              </a:rPr>
              <a:t>l’informatique;</a:t>
            </a:r>
          </a:p>
          <a:p>
            <a:pPr marL="717550" indent="-342900">
              <a:lnSpc>
                <a:spcPct val="150000"/>
              </a:lnSpc>
              <a:buClr>
                <a:schemeClr val="accent1">
                  <a:lumMod val="75000"/>
                </a:schemeClr>
              </a:buClr>
              <a:buFont typeface="Wingdings" pitchFamily="2" charset="2"/>
              <a:buChar char="v"/>
            </a:pPr>
            <a:r>
              <a:rPr lang="fr-FR" dirty="0" smtClean="0">
                <a:latin typeface="Lucida Bright" pitchFamily="18" charset="0"/>
                <a:cs typeface="Lucida Bright" pitchFamily="18" charset="0"/>
              </a:rPr>
              <a:t>l’automatique ;</a:t>
            </a:r>
          </a:p>
          <a:p>
            <a:pPr marL="717550" indent="-342900">
              <a:lnSpc>
                <a:spcPct val="150000"/>
              </a:lnSpc>
              <a:buClr>
                <a:schemeClr val="accent1">
                  <a:lumMod val="75000"/>
                </a:schemeClr>
              </a:buClr>
              <a:buFont typeface="Wingdings" pitchFamily="2" charset="2"/>
              <a:buChar char="v"/>
            </a:pPr>
            <a:r>
              <a:rPr lang="fr-FR" dirty="0" smtClean="0">
                <a:latin typeface="Lucida Bright" pitchFamily="18" charset="0"/>
                <a:cs typeface="Lucida Bright" pitchFamily="18" charset="0"/>
              </a:rPr>
              <a:t>l’électronique.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checkerboard(across)">
                                      <p:cBhvr>
                                        <p:cTn id="12" dur="500"/>
                                        <p:tgtEl>
                                          <p:spTgt spid="29">
                                            <p:txEl>
                                              <p:pRg st="0" end="0"/>
                                            </p:txEl>
                                          </p:spTgt>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29">
                                            <p:txEl>
                                              <p:pRg st="1" end="1"/>
                                            </p:txEl>
                                          </p:spTgt>
                                        </p:tgtEl>
                                        <p:attrNameLst>
                                          <p:attrName>style.visibility</p:attrName>
                                        </p:attrNameLst>
                                      </p:cBhvr>
                                      <p:to>
                                        <p:strVal val="visible"/>
                                      </p:to>
                                    </p:set>
                                    <p:animEffect transition="in" filter="checkerboard(across)">
                                      <p:cBhvr>
                                        <p:cTn id="16" dur="1000"/>
                                        <p:tgtEl>
                                          <p:spTgt spid="29">
                                            <p:txEl>
                                              <p:pRg st="1" end="1"/>
                                            </p:txEl>
                                          </p:spTgt>
                                        </p:tgtEl>
                                      </p:cBhvr>
                                    </p:animEffect>
                                  </p:childTnLst>
                                </p:cTn>
                              </p:par>
                            </p:childTnLst>
                          </p:cTn>
                        </p:par>
                        <p:par>
                          <p:cTn id="17" fill="hold">
                            <p:stCondLst>
                              <p:cond delay="1500"/>
                            </p:stCondLst>
                            <p:childTnLst>
                              <p:par>
                                <p:cTn id="18" presetID="5" presetClass="entr" presetSubtype="10" fill="hold" nodeType="afterEffect">
                                  <p:stCondLst>
                                    <p:cond delay="0"/>
                                  </p:stCondLst>
                                  <p:childTnLst>
                                    <p:set>
                                      <p:cBhvr>
                                        <p:cTn id="19" dur="1" fill="hold">
                                          <p:stCondLst>
                                            <p:cond delay="0"/>
                                          </p:stCondLst>
                                        </p:cTn>
                                        <p:tgtEl>
                                          <p:spTgt spid="29">
                                            <p:txEl>
                                              <p:pRg st="2" end="2"/>
                                            </p:txEl>
                                          </p:spTgt>
                                        </p:tgtEl>
                                        <p:attrNameLst>
                                          <p:attrName>style.visibility</p:attrName>
                                        </p:attrNameLst>
                                      </p:cBhvr>
                                      <p:to>
                                        <p:strVal val="visible"/>
                                      </p:to>
                                    </p:set>
                                    <p:animEffect transition="in" filter="checkerboard(across)">
                                      <p:cBhvr>
                                        <p:cTn id="20" dur="1000"/>
                                        <p:tgtEl>
                                          <p:spTgt spid="29">
                                            <p:txEl>
                                              <p:pRg st="2" end="2"/>
                                            </p:txEl>
                                          </p:spTgt>
                                        </p:tgtEl>
                                      </p:cBhvr>
                                    </p:animEffect>
                                  </p:childTnLst>
                                </p:cTn>
                              </p:par>
                            </p:childTnLst>
                          </p:cTn>
                        </p:par>
                        <p:par>
                          <p:cTn id="21" fill="hold">
                            <p:stCondLst>
                              <p:cond delay="2500"/>
                            </p:stCondLst>
                            <p:childTnLst>
                              <p:par>
                                <p:cTn id="22" presetID="5" presetClass="entr" presetSubtype="10" fill="hold" nodeType="afterEffect">
                                  <p:stCondLst>
                                    <p:cond delay="0"/>
                                  </p:stCondLst>
                                  <p:childTnLst>
                                    <p:set>
                                      <p:cBhvr>
                                        <p:cTn id="23" dur="1" fill="hold">
                                          <p:stCondLst>
                                            <p:cond delay="0"/>
                                          </p:stCondLst>
                                        </p:cTn>
                                        <p:tgtEl>
                                          <p:spTgt spid="29">
                                            <p:txEl>
                                              <p:pRg st="3" end="3"/>
                                            </p:txEl>
                                          </p:spTgt>
                                        </p:tgtEl>
                                        <p:attrNameLst>
                                          <p:attrName>style.visibility</p:attrName>
                                        </p:attrNameLst>
                                      </p:cBhvr>
                                      <p:to>
                                        <p:strVal val="visible"/>
                                      </p:to>
                                    </p:set>
                                    <p:animEffect transition="in" filter="checkerboard(across)">
                                      <p:cBhvr>
                                        <p:cTn id="24" dur="1000"/>
                                        <p:tgtEl>
                                          <p:spTgt spid="29">
                                            <p:txEl>
                                              <p:pRg st="3" end="3"/>
                                            </p:txEl>
                                          </p:spTgt>
                                        </p:tgtEl>
                                      </p:cBhvr>
                                    </p:animEffect>
                                  </p:childTnLst>
                                </p:cTn>
                              </p:par>
                            </p:childTnLst>
                          </p:cTn>
                        </p:par>
                        <p:par>
                          <p:cTn id="25" fill="hold">
                            <p:stCondLst>
                              <p:cond delay="3500"/>
                            </p:stCondLst>
                            <p:childTnLst>
                              <p:par>
                                <p:cTn id="26" presetID="5" presetClass="entr" presetSubtype="10" fill="hold" nodeType="afterEffect">
                                  <p:stCondLst>
                                    <p:cond delay="0"/>
                                  </p:stCondLst>
                                  <p:childTnLst>
                                    <p:set>
                                      <p:cBhvr>
                                        <p:cTn id="27" dur="1" fill="hold">
                                          <p:stCondLst>
                                            <p:cond delay="0"/>
                                          </p:stCondLst>
                                        </p:cTn>
                                        <p:tgtEl>
                                          <p:spTgt spid="29">
                                            <p:txEl>
                                              <p:pRg st="4" end="4"/>
                                            </p:txEl>
                                          </p:spTgt>
                                        </p:tgtEl>
                                        <p:attrNameLst>
                                          <p:attrName>style.visibility</p:attrName>
                                        </p:attrNameLst>
                                      </p:cBhvr>
                                      <p:to>
                                        <p:strVal val="visible"/>
                                      </p:to>
                                    </p:set>
                                    <p:animEffect transition="in" filter="checkerboard(across)">
                                      <p:cBhvr>
                                        <p:cTn id="28" dur="1000"/>
                                        <p:tgtEl>
                                          <p:spTgt spid="2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checkerboard(across)">
                                      <p:cBhvr>
                                        <p:cTn id="33" dur="500"/>
                                        <p:tgtEl>
                                          <p:spTgt spid="11">
                                            <p:txEl>
                                              <p:pRg st="0" end="0"/>
                                            </p:txEl>
                                          </p:spTgt>
                                        </p:tgtEl>
                                      </p:cBhvr>
                                    </p:animEffect>
                                  </p:childTnLst>
                                </p:cTn>
                              </p:par>
                            </p:childTnLst>
                          </p:cTn>
                        </p:par>
                        <p:par>
                          <p:cTn id="34" fill="hold">
                            <p:stCondLst>
                              <p:cond delay="500"/>
                            </p:stCondLst>
                            <p:childTnLst>
                              <p:par>
                                <p:cTn id="35" presetID="5" presetClass="entr" presetSubtype="10" fill="hold" nodeType="after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checkerboard(across)">
                                      <p:cBhvr>
                                        <p:cTn id="37" dur="1000"/>
                                        <p:tgtEl>
                                          <p:spTgt spid="11">
                                            <p:txEl>
                                              <p:pRg st="1" end="1"/>
                                            </p:txEl>
                                          </p:spTgt>
                                        </p:tgtEl>
                                      </p:cBhvr>
                                    </p:animEffect>
                                  </p:childTnLst>
                                </p:cTn>
                              </p:par>
                            </p:childTnLst>
                          </p:cTn>
                        </p:par>
                        <p:par>
                          <p:cTn id="38" fill="hold">
                            <p:stCondLst>
                              <p:cond delay="1500"/>
                            </p:stCondLst>
                            <p:childTnLst>
                              <p:par>
                                <p:cTn id="39" presetID="5" presetClass="entr" presetSubtype="10" fill="hold" nodeType="after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checkerboard(across)">
                                      <p:cBhvr>
                                        <p:cTn id="41" dur="1000"/>
                                        <p:tgtEl>
                                          <p:spTgt spid="11">
                                            <p:txEl>
                                              <p:pRg st="2" end="2"/>
                                            </p:txEl>
                                          </p:spTgt>
                                        </p:tgtEl>
                                      </p:cBhvr>
                                    </p:animEffect>
                                  </p:childTnLst>
                                </p:cTn>
                              </p:par>
                            </p:childTnLst>
                          </p:cTn>
                        </p:par>
                        <p:par>
                          <p:cTn id="42" fill="hold">
                            <p:stCondLst>
                              <p:cond delay="2500"/>
                            </p:stCondLst>
                            <p:childTnLst>
                              <p:par>
                                <p:cTn id="43" presetID="5" presetClass="entr" presetSubtype="10" fill="hold" nodeType="after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animEffect transition="in" filter="checkerboard(across)">
                                      <p:cBhvr>
                                        <p:cTn id="45" dur="1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z="1400" smtClean="0">
                <a:solidFill>
                  <a:srgbClr val="002060"/>
                </a:solidFill>
              </a:rPr>
              <a:pPr/>
              <a:t>7</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85720" y="928670"/>
            <a:ext cx="3347391" cy="384721"/>
          </a:xfrm>
          <a:prstGeom prst="rect">
            <a:avLst/>
          </a:prstGeom>
          <a:noFill/>
        </p:spPr>
        <p:txBody>
          <a:bodyPr wrap="none" rtlCol="0">
            <a:spAutoFit/>
          </a:bodyPr>
          <a:lstStyle/>
          <a:p>
            <a:r>
              <a:rPr lang="fr-FR" sz="1900" b="1" u="sng" dirty="0" smtClean="0">
                <a:solidFill>
                  <a:schemeClr val="accent3"/>
                </a:solidFill>
                <a:latin typeface="Lucida Bright" pitchFamily="18" charset="0"/>
                <a:cs typeface="Lucida Bright" pitchFamily="18" charset="0"/>
              </a:rPr>
              <a:t>2.1.2. Maisons connectées</a:t>
            </a:r>
            <a:endParaRPr lang="fr-FR" sz="1900" b="1" u="sng" dirty="0">
              <a:solidFill>
                <a:schemeClr val="accent3"/>
              </a:solidFill>
              <a:latin typeface="Lucida Bright" pitchFamily="18" charset="0"/>
              <a:cs typeface="Lucida Bright" pitchFamily="18" charset="0"/>
            </a:endParaRP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3" name="Image 12" descr="maison conectée.PNG"/>
          <p:cNvPicPr>
            <a:picLocks noChangeAspect="1"/>
          </p:cNvPicPr>
          <p:nvPr/>
        </p:nvPicPr>
        <p:blipFill>
          <a:blip r:embed="rId2"/>
          <a:stretch>
            <a:fillRect/>
          </a:stretch>
        </p:blipFill>
        <p:spPr>
          <a:xfrm>
            <a:off x="3623260" y="2928934"/>
            <a:ext cx="4962857" cy="3743291"/>
          </a:xfrm>
          <a:prstGeom prst="rect">
            <a:avLst/>
          </a:prstGeom>
        </p:spPr>
      </p:pic>
      <p:sp>
        <p:nvSpPr>
          <p:cNvPr id="14" name="Rectangle 13"/>
          <p:cNvSpPr/>
          <p:nvPr/>
        </p:nvSpPr>
        <p:spPr>
          <a:xfrm>
            <a:off x="285720" y="1357298"/>
            <a:ext cx="8501122" cy="3493264"/>
          </a:xfrm>
          <a:prstGeom prst="rect">
            <a:avLst/>
          </a:prstGeom>
        </p:spPr>
        <p:txBody>
          <a:bodyPr wrap="square">
            <a:spAutoFit/>
          </a:bodyPr>
          <a:lstStyle/>
          <a:p>
            <a:pPr>
              <a:lnSpc>
                <a:spcPct val="150000"/>
              </a:lnSpc>
              <a:spcAft>
                <a:spcPts val="600"/>
              </a:spcAft>
              <a:buClr>
                <a:schemeClr val="accent1">
                  <a:lumMod val="75000"/>
                </a:schemeClr>
              </a:buClr>
            </a:pPr>
            <a:r>
              <a:rPr lang="fr-FR" dirty="0" smtClean="0">
                <a:latin typeface="Lucida Bright" pitchFamily="18" charset="0"/>
                <a:cs typeface="Lucida Bright" pitchFamily="18" charset="0"/>
              </a:rPr>
              <a:t>La domotique a connue une grande évolution vers les </a:t>
            </a:r>
            <a:r>
              <a:rPr lang="fr-FR" b="1" dirty="0" smtClean="0">
                <a:latin typeface="Lucida Bright" pitchFamily="18" charset="0"/>
                <a:cs typeface="Lucida Bright" pitchFamily="18" charset="0"/>
              </a:rPr>
              <a:t>maisons connectées </a:t>
            </a:r>
            <a:r>
              <a:rPr lang="fr-FR" dirty="0" smtClean="0">
                <a:latin typeface="Lucida Bright" pitchFamily="18" charset="0"/>
                <a:cs typeface="Lucida Bright" pitchFamily="18" charset="0"/>
              </a:rPr>
              <a:t>grâce à l’apparition de nouvelles technologies :</a:t>
            </a:r>
          </a:p>
          <a:p>
            <a:pPr marL="179388" indent="-179388">
              <a:lnSpc>
                <a:spcPct val="150000"/>
              </a:lnSpc>
              <a:buClr>
                <a:schemeClr val="accent1">
                  <a:lumMod val="75000"/>
                </a:schemeClr>
              </a:buClr>
              <a:buFont typeface="Wingdings" pitchFamily="2" charset="2"/>
              <a:buChar char="ü"/>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communication sans fil </a:t>
            </a:r>
            <a:r>
              <a:rPr lang="fr-FR" dirty="0" smtClean="0">
                <a:latin typeface="Lucida Bright" pitchFamily="18" charset="0"/>
                <a:cs typeface="Lucida Bright" pitchFamily="18" charset="0"/>
              </a:rPr>
              <a:t>: </a:t>
            </a:r>
            <a:r>
              <a:rPr lang="fr-FR" dirty="0" err="1" smtClean="0">
                <a:latin typeface="Lucida Bright" pitchFamily="18" charset="0"/>
                <a:cs typeface="Lucida Bright" pitchFamily="18" charset="0"/>
              </a:rPr>
              <a:t>Wi-Fi</a:t>
            </a:r>
            <a:r>
              <a:rPr lang="fr-FR" dirty="0" smtClean="0">
                <a:latin typeface="Lucida Bright" pitchFamily="18" charset="0"/>
                <a:cs typeface="Lucida Bright" pitchFamily="18" charset="0"/>
              </a:rPr>
              <a:t>, Bluetooth, </a:t>
            </a:r>
            <a:r>
              <a:rPr lang="fr-FR" dirty="0" err="1" smtClean="0">
                <a:latin typeface="Lucida Bright" pitchFamily="18" charset="0"/>
                <a:cs typeface="Lucida Bright" pitchFamily="18" charset="0"/>
              </a:rPr>
              <a:t>ZigBee</a:t>
            </a:r>
            <a:r>
              <a:rPr lang="fr-FR" dirty="0" smtClean="0">
                <a:latin typeface="Lucida Bright" pitchFamily="18" charset="0"/>
                <a:cs typeface="Lucida Bright" pitchFamily="18" charset="0"/>
              </a:rPr>
              <a:t>, </a:t>
            </a:r>
            <a:r>
              <a:rPr lang="fr-FR" dirty="0" err="1" smtClean="0">
                <a:latin typeface="Lucida Bright" pitchFamily="18" charset="0"/>
                <a:cs typeface="Lucida Bright" pitchFamily="18" charset="0"/>
              </a:rPr>
              <a:t>Zwave</a:t>
            </a:r>
            <a:r>
              <a:rPr lang="fr-FR" dirty="0" smtClean="0">
                <a:latin typeface="Lucida Bright" pitchFamily="18" charset="0"/>
                <a:cs typeface="Lucida Bright" pitchFamily="18" charset="0"/>
              </a:rPr>
              <a:t>, </a:t>
            </a:r>
            <a:r>
              <a:rPr lang="fr-FR" dirty="0" err="1" smtClean="0">
                <a:latin typeface="Lucida Bright" pitchFamily="18" charset="0"/>
                <a:cs typeface="Lucida Bright" pitchFamily="18" charset="0"/>
              </a:rPr>
              <a:t>EnOcean</a:t>
            </a:r>
            <a:r>
              <a:rPr lang="fr-FR" dirty="0" smtClean="0">
                <a:latin typeface="Lucida Bright" pitchFamily="18" charset="0"/>
                <a:cs typeface="Lucida Bright" pitchFamily="18" charset="0"/>
              </a:rPr>
              <a:t>, </a:t>
            </a:r>
            <a:r>
              <a:rPr lang="fr-FR" dirty="0" err="1" smtClean="0">
                <a:latin typeface="Lucida Bright" pitchFamily="18" charset="0"/>
                <a:cs typeface="Lucida Bright" pitchFamily="18" charset="0"/>
              </a:rPr>
              <a:t>Lora</a:t>
            </a:r>
            <a:r>
              <a:rPr lang="fr-FR" dirty="0" smtClean="0">
                <a:latin typeface="Lucida Bright" pitchFamily="18" charset="0"/>
                <a:cs typeface="Lucida Bright" pitchFamily="18" charset="0"/>
              </a:rPr>
              <a:t>, 2-6 G (génération), </a:t>
            </a:r>
            <a:r>
              <a:rPr lang="fr-FR" dirty="0" err="1" smtClean="0">
                <a:latin typeface="Lucida Bright" pitchFamily="18" charset="0"/>
                <a:cs typeface="Lucida Bright" pitchFamily="18" charset="0"/>
              </a:rPr>
              <a:t>etc</a:t>
            </a:r>
            <a:r>
              <a:rPr lang="fr-FR" dirty="0" smtClean="0">
                <a:latin typeface="Lucida Bright" pitchFamily="18" charset="0"/>
                <a:cs typeface="Lucida Bright" pitchFamily="18" charset="0"/>
              </a:rPr>
              <a:t>;</a:t>
            </a:r>
          </a:p>
          <a:p>
            <a:pPr marL="179388" indent="-179388">
              <a:lnSpc>
                <a:spcPct val="150000"/>
              </a:lnSpc>
              <a:buClr>
                <a:schemeClr val="accent1">
                  <a:lumMod val="75000"/>
                </a:schemeClr>
              </a:buClr>
              <a:buFont typeface="Wingdings" pitchFamily="2" charset="2"/>
              <a:buChar char="ü"/>
            </a:pPr>
            <a:r>
              <a:rPr lang="fr-FR" dirty="0" smtClean="0">
                <a:latin typeface="Lucida Bright" pitchFamily="18" charset="0"/>
                <a:cs typeface="Lucida Bright" pitchFamily="18" charset="0"/>
              </a:rPr>
              <a:t> </a:t>
            </a:r>
            <a:r>
              <a:rPr lang="fr-FR" dirty="0" err="1" smtClean="0">
                <a:latin typeface="Lucida Bright" pitchFamily="18" charset="0"/>
                <a:cs typeface="Lucida Bright" pitchFamily="18" charset="0"/>
              </a:rPr>
              <a:t>Edge</a:t>
            </a:r>
            <a:r>
              <a:rPr lang="fr-FR" dirty="0" smtClean="0">
                <a:latin typeface="Lucida Bright" pitchFamily="18" charset="0"/>
                <a:cs typeface="Lucida Bright" pitchFamily="18" charset="0"/>
              </a:rPr>
              <a:t> </a:t>
            </a:r>
            <a:r>
              <a:rPr lang="fr-FR" dirty="0" err="1" smtClean="0">
                <a:latin typeface="Lucida Bright" pitchFamily="18" charset="0"/>
                <a:cs typeface="Lucida Bright" pitchFamily="18" charset="0"/>
              </a:rPr>
              <a:t>Computing</a:t>
            </a:r>
            <a:r>
              <a:rPr lang="fr-FR" dirty="0" smtClean="0">
                <a:latin typeface="Lucida Bright" pitchFamily="18" charset="0"/>
                <a:cs typeface="Lucida Bright" pitchFamily="18" charset="0"/>
              </a:rPr>
              <a:t>;</a:t>
            </a:r>
          </a:p>
          <a:p>
            <a:pPr marL="179388" indent="-179388">
              <a:lnSpc>
                <a:spcPct val="150000"/>
              </a:lnSpc>
              <a:buClr>
                <a:schemeClr val="accent1">
                  <a:lumMod val="75000"/>
                </a:schemeClr>
              </a:buClr>
              <a:buFont typeface="Wingdings" pitchFamily="2" charset="2"/>
              <a:buChar char="ü"/>
            </a:pPr>
            <a:r>
              <a:rPr lang="fr-FR" dirty="0" smtClean="0">
                <a:latin typeface="Lucida Bright" pitchFamily="18" charset="0"/>
                <a:cs typeface="Lucida Bright" pitchFamily="18" charset="0"/>
              </a:rPr>
              <a:t> </a:t>
            </a:r>
            <a:r>
              <a:rPr lang="fr-FR" dirty="0" err="1" smtClean="0">
                <a:latin typeface="Lucida Bright" pitchFamily="18" charset="0"/>
                <a:cs typeface="Lucida Bright" pitchFamily="18" charset="0"/>
              </a:rPr>
              <a:t>Fog</a:t>
            </a:r>
            <a:r>
              <a:rPr lang="fr-FR" dirty="0" smtClean="0">
                <a:latin typeface="Lucida Bright" pitchFamily="18" charset="0"/>
                <a:cs typeface="Lucida Bright" pitchFamily="18" charset="0"/>
              </a:rPr>
              <a:t> </a:t>
            </a:r>
            <a:r>
              <a:rPr lang="fr-FR" dirty="0" err="1" smtClean="0">
                <a:latin typeface="Lucida Bright" pitchFamily="18" charset="0"/>
                <a:cs typeface="Lucida Bright" pitchFamily="18" charset="0"/>
              </a:rPr>
              <a:t>Computing</a:t>
            </a:r>
            <a:r>
              <a:rPr lang="fr-FR" dirty="0" smtClean="0">
                <a:latin typeface="Lucida Bright" pitchFamily="18" charset="0"/>
                <a:cs typeface="Lucida Bright" pitchFamily="18" charset="0"/>
              </a:rPr>
              <a:t>;</a:t>
            </a:r>
          </a:p>
          <a:p>
            <a:pPr marL="179388" indent="-179388">
              <a:lnSpc>
                <a:spcPct val="150000"/>
              </a:lnSpc>
              <a:buClr>
                <a:schemeClr val="accent1">
                  <a:lumMod val="75000"/>
                </a:schemeClr>
              </a:buClr>
              <a:buFont typeface="Wingdings" pitchFamily="2" charset="2"/>
              <a:buChar char="ü"/>
            </a:pPr>
            <a:r>
              <a:rPr lang="fr-FR" dirty="0" smtClean="0">
                <a:latin typeface="Lucida Bright" pitchFamily="18" charset="0"/>
                <a:cs typeface="Lucida Bright" pitchFamily="18" charset="0"/>
              </a:rPr>
              <a:t> Cloud </a:t>
            </a:r>
            <a:r>
              <a:rPr lang="fr-FR" dirty="0" err="1" smtClean="0">
                <a:latin typeface="Lucida Bright" pitchFamily="18" charset="0"/>
                <a:cs typeface="Lucida Bright" pitchFamily="18" charset="0"/>
              </a:rPr>
              <a:t>Computing</a:t>
            </a:r>
            <a:r>
              <a:rPr lang="fr-FR" dirty="0" smtClean="0">
                <a:latin typeface="Lucida Bright" pitchFamily="18" charset="0"/>
                <a:cs typeface="Lucida Bright" pitchFamily="18" charset="0"/>
              </a:rPr>
              <a:t>;</a:t>
            </a:r>
          </a:p>
          <a:p>
            <a:pPr marL="179388" indent="-179388">
              <a:lnSpc>
                <a:spcPct val="150000"/>
              </a:lnSpc>
              <a:buClr>
                <a:schemeClr val="accent1">
                  <a:lumMod val="75000"/>
                </a:schemeClr>
              </a:buClr>
              <a:buFont typeface="Wingdings" pitchFamily="2" charset="2"/>
              <a:buChar char="ü"/>
            </a:pPr>
            <a:r>
              <a:rPr lang="fr-FR" dirty="0" smtClean="0">
                <a:latin typeface="Lucida Bright" pitchFamily="18" charset="0"/>
                <a:cs typeface="Lucida Bright" pitchFamily="18" charset="0"/>
              </a:rPr>
              <a: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1000"/>
                                        <p:tgtEl>
                                          <p:spTgt spid="1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1" dur="500"/>
                                        <p:tgtEl>
                                          <p:spTgt spid="14">
                                            <p:txEl>
                                              <p:pRg st="0" end="0"/>
                                            </p:txEl>
                                          </p:spTgt>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5" dur="1000"/>
                                        <p:tgtEl>
                                          <p:spTgt spid="14">
                                            <p:txEl>
                                              <p:pRg st="1" end="1"/>
                                            </p:txEl>
                                          </p:spTgt>
                                        </p:tgtEl>
                                      </p:cBhvr>
                                    </p:animEffect>
                                  </p:childTnLst>
                                </p:cTn>
                              </p:par>
                            </p:childTnLst>
                          </p:cTn>
                        </p:par>
                        <p:par>
                          <p:cTn id="16" fill="hold">
                            <p:stCondLst>
                              <p:cond delay="2500"/>
                            </p:stCondLst>
                            <p:childTnLst>
                              <p:par>
                                <p:cTn id="17" presetID="5" presetClass="entr" presetSubtype="10" fill="hold"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checkerboard(across)">
                                      <p:cBhvr>
                                        <p:cTn id="19" dur="1000"/>
                                        <p:tgtEl>
                                          <p:spTgt spid="14">
                                            <p:txEl>
                                              <p:pRg st="2" end="2"/>
                                            </p:txEl>
                                          </p:spTgt>
                                        </p:tgtEl>
                                      </p:cBhvr>
                                    </p:animEffect>
                                  </p:childTnLst>
                                </p:cTn>
                              </p:par>
                            </p:childTnLst>
                          </p:cTn>
                        </p:par>
                        <p:par>
                          <p:cTn id="20" fill="hold">
                            <p:stCondLst>
                              <p:cond delay="3500"/>
                            </p:stCondLst>
                            <p:childTnLst>
                              <p:par>
                                <p:cTn id="21" presetID="5" presetClass="entr" presetSubtype="10" fill="hold" nodeType="after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3" dur="1000"/>
                                        <p:tgtEl>
                                          <p:spTgt spid="14">
                                            <p:txEl>
                                              <p:pRg st="3" end="3"/>
                                            </p:txEl>
                                          </p:spTgt>
                                        </p:tgtEl>
                                      </p:cBhvr>
                                    </p:animEffect>
                                  </p:childTnLst>
                                </p:cTn>
                              </p:par>
                            </p:childTnLst>
                          </p:cTn>
                        </p:par>
                        <p:par>
                          <p:cTn id="24" fill="hold">
                            <p:stCondLst>
                              <p:cond delay="4500"/>
                            </p:stCondLst>
                            <p:childTnLst>
                              <p:par>
                                <p:cTn id="25" presetID="5" presetClass="entr" presetSubtype="10" fill="hold" nodeType="after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checkerboard(across)">
                                      <p:cBhvr>
                                        <p:cTn id="27" dur="1000"/>
                                        <p:tgtEl>
                                          <p:spTgt spid="14">
                                            <p:txEl>
                                              <p:pRg st="4" end="4"/>
                                            </p:txEl>
                                          </p:spTgt>
                                        </p:tgtEl>
                                      </p:cBhvr>
                                    </p:animEffect>
                                  </p:childTnLst>
                                </p:cTn>
                              </p:par>
                            </p:childTnLst>
                          </p:cTn>
                        </p:par>
                        <p:par>
                          <p:cTn id="28" fill="hold">
                            <p:stCondLst>
                              <p:cond delay="5500"/>
                            </p:stCondLst>
                            <p:childTnLst>
                              <p:par>
                                <p:cTn id="29" presetID="5" presetClass="entr" presetSubtype="10" fill="hold" nodeType="after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Effect transition="in" filter="checkerboard(across)">
                                      <p:cBhvr>
                                        <p:cTn id="31" dur="1000"/>
                                        <p:tgtEl>
                                          <p:spTgt spid="1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ou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z="1400" smtClean="0">
                <a:solidFill>
                  <a:srgbClr val="002060"/>
                </a:solidFill>
              </a:rPr>
              <a:pPr/>
              <a:t>8</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85720" y="928670"/>
            <a:ext cx="6484467" cy="384721"/>
          </a:xfrm>
          <a:prstGeom prst="rect">
            <a:avLst/>
          </a:prstGeom>
          <a:noFill/>
        </p:spPr>
        <p:txBody>
          <a:bodyPr wrap="none" rtlCol="0">
            <a:spAutoFit/>
          </a:bodyPr>
          <a:lstStyle/>
          <a:p>
            <a:r>
              <a:rPr lang="fr-FR" sz="1900" b="1" u="sng" dirty="0" smtClean="0">
                <a:solidFill>
                  <a:schemeClr val="accent3"/>
                </a:solidFill>
                <a:latin typeface="Lucida Bright" pitchFamily="18" charset="0"/>
                <a:cs typeface="Lucida Bright" pitchFamily="18" charset="0"/>
              </a:rPr>
              <a:t>2.1.3. Maisons intelligentes (contrainte et solutions)</a:t>
            </a:r>
            <a:endParaRPr lang="fr-FR" sz="1900" b="1" u="sng" dirty="0">
              <a:solidFill>
                <a:schemeClr val="accent3"/>
              </a:solidFill>
              <a:latin typeface="Lucida Bright" pitchFamily="18" charset="0"/>
              <a:cs typeface="Lucida Bright" pitchFamily="18" charset="0"/>
            </a:endParaRP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285720" y="1357298"/>
            <a:ext cx="8858280" cy="5216813"/>
          </a:xfrm>
          <a:prstGeom prst="rect">
            <a:avLst/>
          </a:prstGeom>
        </p:spPr>
        <p:txBody>
          <a:bodyPr wrap="square">
            <a:spAutoFit/>
          </a:bodyPr>
          <a:lstStyle/>
          <a:p>
            <a:pPr algn="just">
              <a:lnSpc>
                <a:spcPct val="150000"/>
              </a:lnSpc>
              <a:spcBef>
                <a:spcPts val="2400"/>
              </a:spcBef>
              <a:spcAft>
                <a:spcPts val="1200"/>
              </a:spcAft>
              <a:buClr>
                <a:schemeClr val="accent1">
                  <a:lumMod val="75000"/>
                </a:schemeClr>
              </a:buClr>
            </a:pPr>
            <a:r>
              <a:rPr lang="fr-FR" dirty="0" smtClean="0">
                <a:latin typeface="Lucida Bright" pitchFamily="18" charset="0"/>
                <a:cs typeface="Lucida Bright" pitchFamily="18" charset="0"/>
              </a:rPr>
              <a:t>L’apport des maisons intelligentes réside dans l’ajout de la couche logicielle d’</a:t>
            </a:r>
            <a:r>
              <a:rPr lang="fr-FR" b="1" dirty="0" smtClean="0">
                <a:latin typeface="Lucida Bright" pitchFamily="18" charset="0"/>
                <a:cs typeface="Lucida Bright" pitchFamily="18" charset="0"/>
              </a:rPr>
              <a:t>algorithmes d’intelligence artificielle </a:t>
            </a:r>
            <a:r>
              <a:rPr lang="fr-FR" dirty="0" smtClean="0">
                <a:latin typeface="Lucida Bright" pitchFamily="18" charset="0"/>
                <a:cs typeface="Lucida Bright" pitchFamily="18" charset="0"/>
              </a:rPr>
              <a:t>aux maisons connectées.</a:t>
            </a:r>
          </a:p>
          <a:p>
            <a:pPr algn="just">
              <a:spcAft>
                <a:spcPts val="600"/>
              </a:spcAft>
              <a:buClr>
                <a:schemeClr val="accent1">
                  <a:lumMod val="75000"/>
                </a:schemeClr>
              </a:buClr>
            </a:pPr>
            <a:r>
              <a:rPr lang="fr-FR" dirty="0" smtClean="0">
                <a:latin typeface="Lucida Bright" pitchFamily="18" charset="0"/>
                <a:cs typeface="Lucida Bright" pitchFamily="18" charset="0"/>
              </a:rPr>
              <a:t>Bien que la domotique assure des tâches automatiques dans les maisons: </a:t>
            </a:r>
          </a:p>
          <a:p>
            <a:pPr algn="just">
              <a:spcAft>
                <a:spcPts val="600"/>
              </a:spcAft>
              <a:buClr>
                <a:schemeClr val="accent1">
                  <a:lumMod val="75000"/>
                </a:schemeClr>
              </a:buClr>
              <a:buFontTx/>
              <a:buChar char="-"/>
            </a:pPr>
            <a:r>
              <a:rPr lang="fr-FR" b="1" dirty="0" smtClean="0">
                <a:latin typeface="Lucida Bright" pitchFamily="18" charset="0"/>
                <a:cs typeface="Lucida Bright" pitchFamily="18" charset="0"/>
              </a:rPr>
              <a:t> Fuite de gaz </a:t>
            </a:r>
            <a:r>
              <a:rPr lang="fr-FR" dirty="0" smtClean="0">
                <a:latin typeface="Lucida Bright" pitchFamily="18" charset="0"/>
                <a:cs typeface="Lucida Bright" pitchFamily="18" charset="0"/>
              </a:rPr>
              <a:t>=&gt; arrêt du robinet principal et ventilation de la maison;</a:t>
            </a:r>
          </a:p>
          <a:p>
            <a:pPr algn="just">
              <a:spcAft>
                <a:spcPts val="600"/>
              </a:spcAft>
              <a:buClr>
                <a:schemeClr val="accent1">
                  <a:lumMod val="75000"/>
                </a:schemeClr>
              </a:buClr>
              <a:buFontTx/>
              <a:buChar char="-"/>
            </a:pPr>
            <a:r>
              <a:rPr lang="fr-FR" b="1" dirty="0" smtClean="0">
                <a:latin typeface="Lucida Bright" pitchFamily="18" charset="0"/>
                <a:cs typeface="Lucida Bright" pitchFamily="18" charset="0"/>
              </a:rPr>
              <a:t> consommation d’énergie </a:t>
            </a:r>
            <a:r>
              <a:rPr lang="fr-FR" dirty="0" smtClean="0">
                <a:latin typeface="Lucida Bright" pitchFamily="18" charset="0"/>
                <a:cs typeface="Lucida Bright" pitchFamily="18" charset="0"/>
              </a:rPr>
              <a:t>=&gt; régulation selon le besoin; </a:t>
            </a:r>
          </a:p>
          <a:p>
            <a:pPr algn="just">
              <a:spcAft>
                <a:spcPts val="600"/>
              </a:spcAft>
              <a:buClr>
                <a:schemeClr val="accent1">
                  <a:lumMod val="75000"/>
                </a:schemeClr>
              </a:buClr>
              <a:buFontTx/>
              <a:buChar char="-"/>
            </a:pPr>
            <a:r>
              <a:rPr lang="fr-FR" b="1" dirty="0" smtClean="0">
                <a:latin typeface="Lucida Bright" pitchFamily="18" charset="0"/>
                <a:cs typeface="Lucida Bright" pitchFamily="18" charset="0"/>
              </a:rPr>
              <a:t> contrôle du jardin </a:t>
            </a:r>
            <a:r>
              <a:rPr lang="fr-FR" dirty="0" smtClean="0">
                <a:latin typeface="Lucida Bright" pitchFamily="18" charset="0"/>
                <a:cs typeface="Lucida Bright" pitchFamily="18" charset="0"/>
              </a:rPr>
              <a:t>=&gt; irrigation automatique, détection de maladies, etc.</a:t>
            </a:r>
          </a:p>
          <a:p>
            <a:pPr algn="just">
              <a:lnSpc>
                <a:spcPct val="150000"/>
              </a:lnSpc>
              <a:spcBef>
                <a:spcPts val="600"/>
              </a:spcBef>
              <a:spcAft>
                <a:spcPts val="1200"/>
              </a:spcAft>
              <a:buClr>
                <a:schemeClr val="accent1">
                  <a:lumMod val="75000"/>
                </a:schemeClr>
              </a:buClr>
            </a:pPr>
            <a:r>
              <a:rPr lang="fr-FR" dirty="0" smtClean="0">
                <a:latin typeface="Lucida Bright" pitchFamily="18" charset="0"/>
                <a:cs typeface="Lucida Bright" pitchFamily="18" charset="0"/>
              </a:rPr>
              <a:t>Dans le contexte des maisons intelligentes, les services sont plus évolués: </a:t>
            </a:r>
          </a:p>
          <a:p>
            <a:pPr algn="just">
              <a:lnSpc>
                <a:spcPct val="150000"/>
              </a:lnSpc>
              <a:buClr>
                <a:srgbClr val="0070C0"/>
              </a:buClr>
              <a:buFont typeface="Wingdings" pitchFamily="2" charset="2"/>
              <a:buChar char="q"/>
            </a:pPr>
            <a:r>
              <a:rPr lang="fr-FR" b="1" dirty="0" smtClean="0">
                <a:latin typeface="Lucida Bright" pitchFamily="18" charset="0"/>
                <a:cs typeface="Lucida Bright" pitchFamily="18" charset="0"/>
              </a:rPr>
              <a:t> Détection d’intrusion </a:t>
            </a:r>
            <a:r>
              <a:rPr lang="fr-FR" dirty="0" smtClean="0">
                <a:latin typeface="Lucida Bright" pitchFamily="18" charset="0"/>
                <a:cs typeface="Lucida Bright" pitchFamily="18" charset="0"/>
              </a:rPr>
              <a:t>(détection de mouvement, reconnaissance faciale, vocale, </a:t>
            </a:r>
            <a:r>
              <a:rPr lang="fr-FR" dirty="0" err="1" smtClean="0">
                <a:latin typeface="Lucida Bright" pitchFamily="18" charset="0"/>
                <a:cs typeface="Lucida Bright" pitchFamily="18" charset="0"/>
              </a:rPr>
              <a:t>etc</a:t>
            </a:r>
            <a:r>
              <a:rPr lang="fr-FR" dirty="0" smtClean="0">
                <a:latin typeface="Lucida Bright" pitchFamily="18" charset="0"/>
                <a:cs typeface="Lucida Bright" pitchFamily="18" charset="0"/>
              </a:rPr>
              <a:t>) =&gt; déclenchement d’alerte et contact du propriétaire;</a:t>
            </a:r>
          </a:p>
          <a:p>
            <a:pPr algn="just">
              <a:lnSpc>
                <a:spcPct val="150000"/>
              </a:lnSpc>
              <a:buClr>
                <a:srgbClr val="0070C0"/>
              </a:buClr>
              <a:buFont typeface="Wingdings" pitchFamily="2" charset="2"/>
              <a:buChar char="q"/>
            </a:pPr>
            <a:r>
              <a:rPr lang="fr-FR" dirty="0" smtClean="0">
                <a:latin typeface="Lucida Bright" pitchFamily="18" charset="0"/>
                <a:cs typeface="Lucida Bright" pitchFamily="18" charset="0"/>
              </a:rPr>
              <a:t> </a:t>
            </a:r>
            <a:r>
              <a:rPr lang="fr-FR" b="1" dirty="0" smtClean="0">
                <a:latin typeface="Lucida Bright" pitchFamily="18" charset="0"/>
                <a:cs typeface="Lucida Bright" pitchFamily="18" charset="0"/>
              </a:rPr>
              <a:t>contrôle des personnes âgées et malades </a:t>
            </a:r>
            <a:r>
              <a:rPr lang="fr-FR" dirty="0" smtClean="0">
                <a:latin typeface="Lucida Bright" pitchFamily="18" charset="0"/>
                <a:cs typeface="Lucida Bright" pitchFamily="18" charset="0"/>
              </a:rPr>
              <a:t>=&gt; assistance  et détection de malaise;</a:t>
            </a:r>
          </a:p>
          <a:p>
            <a:pPr algn="just">
              <a:lnSpc>
                <a:spcPct val="150000"/>
              </a:lnSpc>
              <a:buClr>
                <a:srgbClr val="0070C0"/>
              </a:buClr>
              <a:buFont typeface="Wingdings" pitchFamily="2" charset="2"/>
              <a:buChar char="q"/>
            </a:pPr>
            <a:r>
              <a:rPr lang="fr-FR" dirty="0" smtClean="0">
                <a:latin typeface="Lucida Bright" pitchFamily="18" charset="0"/>
                <a:cs typeface="Lucida Bright"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out)">
                                      <p:cBhvr>
                                        <p:cTn id="7" dur="1000"/>
                                        <p:tgtEl>
                                          <p:spTgt spid="12">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1" dur="1000"/>
                                        <p:tgtEl>
                                          <p:spTgt spid="14">
                                            <p:txEl>
                                              <p:pRg st="0" end="0"/>
                                            </p:txEl>
                                          </p:spTgt>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5" dur="1000"/>
                                        <p:tgtEl>
                                          <p:spTgt spid="14">
                                            <p:txEl>
                                              <p:pRg st="1" end="1"/>
                                            </p:txEl>
                                          </p:spTgt>
                                        </p:tgtEl>
                                      </p:cBhvr>
                                    </p:animEffect>
                                  </p:childTnLst>
                                </p:cTn>
                              </p:par>
                            </p:childTnLst>
                          </p:cTn>
                        </p:par>
                        <p:par>
                          <p:cTn id="16" fill="hold">
                            <p:stCondLst>
                              <p:cond delay="3000"/>
                            </p:stCondLst>
                            <p:childTnLst>
                              <p:par>
                                <p:cTn id="17" presetID="5" presetClass="entr" presetSubtype="10" fill="hold"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checkerboard(across)">
                                      <p:cBhvr>
                                        <p:cTn id="19" dur="1000"/>
                                        <p:tgtEl>
                                          <p:spTgt spid="14">
                                            <p:txEl>
                                              <p:pRg st="2" end="2"/>
                                            </p:txEl>
                                          </p:spTgt>
                                        </p:tgtEl>
                                      </p:cBhvr>
                                    </p:animEffect>
                                  </p:childTnLst>
                                </p:cTn>
                              </p:par>
                            </p:childTnLst>
                          </p:cTn>
                        </p:par>
                        <p:par>
                          <p:cTn id="20" fill="hold">
                            <p:stCondLst>
                              <p:cond delay="4000"/>
                            </p:stCondLst>
                            <p:childTnLst>
                              <p:par>
                                <p:cTn id="21" presetID="5" presetClass="entr" presetSubtype="10" fill="hold" nodeType="after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3" dur="1000"/>
                                        <p:tgtEl>
                                          <p:spTgt spid="14">
                                            <p:txEl>
                                              <p:pRg st="3" end="3"/>
                                            </p:txEl>
                                          </p:spTgt>
                                        </p:tgtEl>
                                      </p:cBhvr>
                                    </p:animEffect>
                                  </p:childTnLst>
                                </p:cTn>
                              </p:par>
                            </p:childTnLst>
                          </p:cTn>
                        </p:par>
                        <p:par>
                          <p:cTn id="24" fill="hold">
                            <p:stCondLst>
                              <p:cond delay="5000"/>
                            </p:stCondLst>
                            <p:childTnLst>
                              <p:par>
                                <p:cTn id="25" presetID="5" presetClass="entr" presetSubtype="10" fill="hold" nodeType="after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checkerboard(across)">
                                      <p:cBhvr>
                                        <p:cTn id="27" dur="1000"/>
                                        <p:tgtEl>
                                          <p:spTgt spid="14">
                                            <p:txEl>
                                              <p:pRg st="4" end="4"/>
                                            </p:txEl>
                                          </p:spTgt>
                                        </p:tgtEl>
                                      </p:cBhvr>
                                    </p:animEffect>
                                  </p:childTnLst>
                                </p:cTn>
                              </p:par>
                            </p:childTnLst>
                          </p:cTn>
                        </p:par>
                        <p:par>
                          <p:cTn id="28" fill="hold">
                            <p:stCondLst>
                              <p:cond delay="6000"/>
                            </p:stCondLst>
                            <p:childTnLst>
                              <p:par>
                                <p:cTn id="29" presetID="5" presetClass="entr" presetSubtype="10" fill="hold" nodeType="after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Effect transition="in" filter="checkerboard(across)">
                                      <p:cBhvr>
                                        <p:cTn id="31" dur="1000"/>
                                        <p:tgtEl>
                                          <p:spTgt spid="14">
                                            <p:txEl>
                                              <p:pRg st="5" end="5"/>
                                            </p:txEl>
                                          </p:spTgt>
                                        </p:tgtEl>
                                      </p:cBhvr>
                                    </p:animEffect>
                                  </p:childTnLst>
                                </p:cTn>
                              </p:par>
                            </p:childTnLst>
                          </p:cTn>
                        </p:par>
                        <p:par>
                          <p:cTn id="32" fill="hold">
                            <p:stCondLst>
                              <p:cond delay="7000"/>
                            </p:stCondLst>
                            <p:childTnLst>
                              <p:par>
                                <p:cTn id="33" presetID="5" presetClass="entr" presetSubtype="10" fill="hold" nodeType="after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Effect transition="in" filter="checkerboard(across)">
                                      <p:cBhvr>
                                        <p:cTn id="35" dur="1000"/>
                                        <p:tgtEl>
                                          <p:spTgt spid="14">
                                            <p:txEl>
                                              <p:pRg st="6" end="6"/>
                                            </p:txEl>
                                          </p:spTgt>
                                        </p:tgtEl>
                                      </p:cBhvr>
                                    </p:animEffect>
                                  </p:childTnLst>
                                </p:cTn>
                              </p:par>
                            </p:childTnLst>
                          </p:cTn>
                        </p:par>
                        <p:par>
                          <p:cTn id="36" fill="hold">
                            <p:stCondLst>
                              <p:cond delay="8000"/>
                            </p:stCondLst>
                            <p:childTnLst>
                              <p:par>
                                <p:cTn id="37" presetID="5" presetClass="entr" presetSubtype="10" fill="hold" nodeType="after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Effect transition="in" filter="checkerboard(across)">
                                      <p:cBhvr>
                                        <p:cTn id="39" dur="1000"/>
                                        <p:tgtEl>
                                          <p:spTgt spid="14">
                                            <p:txEl>
                                              <p:pRg st="7" end="7"/>
                                            </p:txEl>
                                          </p:spTgt>
                                        </p:tgtEl>
                                      </p:cBhvr>
                                    </p:animEffect>
                                  </p:childTnLst>
                                </p:cTn>
                              </p:par>
                            </p:childTnLst>
                          </p:cTn>
                        </p:par>
                        <p:par>
                          <p:cTn id="40" fill="hold">
                            <p:stCondLst>
                              <p:cond delay="9000"/>
                            </p:stCondLst>
                            <p:childTnLst>
                              <p:par>
                                <p:cTn id="41" presetID="5" presetClass="entr" presetSubtype="10" fill="hold" nodeType="after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Effect transition="in" filter="checkerboard(across)">
                                      <p:cBhvr>
                                        <p:cTn id="43" dur="10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F4668DC-857F-487D-BFFA-8C0CA5037977}" type="slidenum">
              <a:rPr lang="fr-BE" sz="1400" smtClean="0">
                <a:solidFill>
                  <a:srgbClr val="002060"/>
                </a:solidFill>
              </a:rPr>
              <a:pPr/>
              <a:t>9</a:t>
            </a:fld>
            <a:endParaRPr lang="fr-BE" sz="900" dirty="0">
              <a:solidFill>
                <a:srgbClr val="002060"/>
              </a:solidFill>
            </a:endParaRPr>
          </a:p>
        </p:txBody>
      </p:sp>
      <p:sp>
        <p:nvSpPr>
          <p:cNvPr id="4098" name="AutoShape 2" descr="RÃ©sultat de recherche d'images pour &quot;person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2" name="AutoShape 2" descr="Résultat de recherche d'images pour &quot;SDR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22" name="AutoShape 2" descr="Initiation all&amp;amp;#39;informatique: Qu&amp;amp;#39;est ce qu&amp;amp;#39;un ordinat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85720" y="829701"/>
            <a:ext cx="6715172" cy="384721"/>
          </a:xfrm>
          <a:prstGeom prst="rect">
            <a:avLst/>
          </a:prstGeom>
          <a:noFill/>
        </p:spPr>
        <p:txBody>
          <a:bodyPr wrap="square" rtlCol="0">
            <a:spAutoFit/>
          </a:bodyPr>
          <a:lstStyle/>
          <a:p>
            <a:r>
              <a:rPr lang="fr-FR" sz="1900" b="1" u="sng" dirty="0" smtClean="0">
                <a:solidFill>
                  <a:schemeClr val="accent3"/>
                </a:solidFill>
                <a:latin typeface="Lucida Bright" pitchFamily="18" charset="0"/>
                <a:cs typeface="Lucida Bright" pitchFamily="18" charset="0"/>
              </a:rPr>
              <a:t>2.1.4. Maisons intelligentes:</a:t>
            </a:r>
            <a:r>
              <a:rPr lang="fr-FR" sz="1900" b="1" dirty="0" smtClean="0">
                <a:solidFill>
                  <a:schemeClr val="accent3"/>
                </a:solidFill>
                <a:latin typeface="Lucida Bright" pitchFamily="18" charset="0"/>
                <a:cs typeface="Lucida Bright" pitchFamily="18" charset="0"/>
              </a:rPr>
              <a:t> </a:t>
            </a:r>
            <a:r>
              <a:rPr lang="fr-FR" sz="1900" b="1" dirty="0" smtClean="0">
                <a:solidFill>
                  <a:srgbClr val="0070C0"/>
                </a:solidFill>
                <a:latin typeface="Lucida Bright" pitchFamily="18" charset="0"/>
                <a:cs typeface="Lucida Bright" pitchFamily="18" charset="0"/>
              </a:rPr>
              <a:t>services à assurer</a:t>
            </a:r>
            <a:endParaRPr lang="fr-FR" sz="1900" b="1" dirty="0">
              <a:solidFill>
                <a:srgbClr val="0070C0"/>
              </a:solidFill>
              <a:latin typeface="Lucida Bright" pitchFamily="18" charset="0"/>
              <a:cs typeface="Lucida Bright" pitchFamily="18" charset="0"/>
            </a:endParaRPr>
          </a:p>
        </p:txBody>
      </p:sp>
      <p:sp>
        <p:nvSpPr>
          <p:cNvPr id="15" name="Titre 7"/>
          <p:cNvSpPr>
            <a:spLocks noGrp="1"/>
          </p:cNvSpPr>
          <p:nvPr>
            <p:ph type="title"/>
          </p:nvPr>
        </p:nvSpPr>
        <p:spPr>
          <a:xfrm>
            <a:off x="0" y="71414"/>
            <a:ext cx="9144000" cy="714396"/>
          </a:xfrm>
          <a:solidFill>
            <a:schemeClr val="accent2">
              <a:lumMod val="50000"/>
            </a:schemeClr>
          </a:solidFill>
        </p:spPr>
        <p:txBody>
          <a:bodyPr>
            <a:normAutofit/>
          </a:bodyPr>
          <a:lstStyle/>
          <a:p>
            <a:pPr marL="355600"/>
            <a:r>
              <a:rPr lang="fr-FR" sz="2800" u="sng" dirty="0" smtClean="0">
                <a:solidFill>
                  <a:srgbClr val="FFFF00"/>
                </a:solidFill>
                <a:latin typeface="Courier New" pitchFamily="49" charset="0"/>
                <a:cs typeface="Courier New" pitchFamily="49" charset="0"/>
              </a:rPr>
              <a:t>Chap.3</a:t>
            </a:r>
            <a:r>
              <a:rPr lang="fr-FR" sz="2800" dirty="0" smtClean="0">
                <a:solidFill>
                  <a:srgbClr val="FFFF00"/>
                </a:solidFill>
                <a:effectLst/>
                <a:latin typeface="Courier New" pitchFamily="49" charset="0"/>
                <a:cs typeface="Courier New" pitchFamily="49" charset="0"/>
              </a:rPr>
              <a:t>:Environnements intelligents</a:t>
            </a:r>
            <a:endParaRPr lang="fr-FR" sz="2800" dirty="0">
              <a:solidFill>
                <a:srgbClr val="FFFF00"/>
              </a:solidFill>
              <a:effectLst/>
              <a:latin typeface="Courier New" pitchFamily="49" charset="0"/>
              <a:cs typeface="Courier New" pitchFamily="49" charset="0"/>
            </a:endParaRPr>
          </a:p>
        </p:txBody>
      </p:sp>
      <p:sp>
        <p:nvSpPr>
          <p:cNvPr id="2" name="AutoShape 2" descr="Plaque de porte en bois symbole &quot;Flèche directionnelle 90°&quot; | Seton F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 name="Image 9" descr="SHS.jpg"/>
          <p:cNvPicPr>
            <a:picLocks noChangeAspect="1"/>
          </p:cNvPicPr>
          <p:nvPr/>
        </p:nvPicPr>
        <p:blipFill>
          <a:blip r:embed="rId2"/>
          <a:stretch>
            <a:fillRect/>
          </a:stretch>
        </p:blipFill>
        <p:spPr>
          <a:xfrm>
            <a:off x="1428728" y="1317637"/>
            <a:ext cx="7581930" cy="5040321"/>
          </a:xfrm>
          <a:prstGeom prst="rect">
            <a:avLst/>
          </a:prstGeom>
        </p:spPr>
      </p:pic>
      <p:sp>
        <p:nvSpPr>
          <p:cNvPr id="11" name="ZoneTexte 10"/>
          <p:cNvSpPr txBox="1"/>
          <p:nvPr/>
        </p:nvSpPr>
        <p:spPr>
          <a:xfrm>
            <a:off x="4857752" y="6429396"/>
            <a:ext cx="3005951" cy="338554"/>
          </a:xfrm>
          <a:prstGeom prst="rect">
            <a:avLst/>
          </a:prstGeom>
          <a:noFill/>
        </p:spPr>
        <p:txBody>
          <a:bodyPr wrap="none" rtlCol="0">
            <a:spAutoFit/>
          </a:bodyPr>
          <a:lstStyle/>
          <a:p>
            <a:r>
              <a:rPr lang="fr-FR" sz="1600" i="1" dirty="0" err="1" smtClean="0"/>
              <a:t>Ref</a:t>
            </a:r>
            <a:r>
              <a:rPr lang="fr-FR" sz="1600" i="1" dirty="0" smtClean="0"/>
              <a:t>: </a:t>
            </a:r>
            <a:r>
              <a:rPr lang="fr-FR" sz="1600" i="1" dirty="0" err="1" smtClean="0"/>
              <a:t>Chakraborty</a:t>
            </a:r>
            <a:r>
              <a:rPr lang="fr-FR" sz="1600" i="1" dirty="0" smtClean="0"/>
              <a:t> et al. 2023</a:t>
            </a:r>
            <a:endParaRPr lang="fr-FR"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out)">
                                      <p:cBhvr>
                                        <p:cTn id="7"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12838</TotalTime>
  <Words>2424</Words>
  <PresentationFormat>Affichage à l'écran (4:3)</PresentationFormat>
  <Paragraphs>276</Paragraphs>
  <Slides>33</Slides>
  <Notes>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Rotonde</vt:lpstr>
      <vt:lpstr>Université de Bejaia Faculté des sciences exactes  Département d’Informatique</vt:lpstr>
      <vt:lpstr>Chapitre 3  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Chap.3:Environnements intelligents</vt:lpstr>
      <vt:lpstr>Chap.1:Evolution de l’informatique vers AmI </vt:lpstr>
      <vt:lpstr>Chap.1:Evolution de l’informatique vers AmI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Université de Bejaia Faculté des sciences exactes  Département d’Informatique</dc:title>
  <dc:creator>Djeraoune</dc:creator>
  <cp:lastModifiedBy>Atmani Mouloud</cp:lastModifiedBy>
  <cp:revision>1213</cp:revision>
  <dcterms:created xsi:type="dcterms:W3CDTF">2019-04-14T21:08:33Z</dcterms:created>
  <dcterms:modified xsi:type="dcterms:W3CDTF">2024-04-29T08:42:38Z</dcterms:modified>
</cp:coreProperties>
</file>