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Modifier le style des sous-titres du masque</a:t>
            </a:r>
            <a:endParaRPr lang="fr-FR"/>
          </a:p>
        </p:txBody>
      </p:sp>
      <p:sp>
        <p:nvSpPr>
          <p:cNvPr id="4" name="Espace réservé de la date 3"/>
          <p:cNvSpPr>
            <a:spLocks noGrp="1"/>
          </p:cNvSpPr>
          <p:nvPr>
            <p:ph type="dt" sz="half" idx="10"/>
          </p:nvPr>
        </p:nvSpPr>
        <p:spPr/>
        <p:txBody>
          <a:bodyPr/>
          <a:lstStyle/>
          <a:p>
            <a:fld id="{125C02D2-06DF-45A4-930C-BFF22F79A9C0}" type="datetimeFigureOut">
              <a:rPr lang="fr-FR" smtClean="0"/>
              <a:t>17/03/2021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6DAED7-B0A3-4722-87FE-0C50D59747ED}" type="slidenum">
              <a:rPr lang="fr-FR" smtClean="0"/>
              <a:t>‹N°›</a:t>
            </a:fld>
            <a:endParaRPr lang="fr-FR"/>
          </a:p>
        </p:txBody>
      </p:sp>
    </p:spTree>
    <p:extLst>
      <p:ext uri="{BB962C8B-B14F-4D97-AF65-F5344CB8AC3E}">
        <p14:creationId xmlns:p14="http://schemas.microsoft.com/office/powerpoint/2010/main" val="188057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25C02D2-06DF-45A4-930C-BFF22F79A9C0}" type="datetimeFigureOut">
              <a:rPr lang="fr-FR" smtClean="0"/>
              <a:t>17/03/2021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6DAED7-B0A3-4722-87FE-0C50D59747ED}" type="slidenum">
              <a:rPr lang="fr-FR" smtClean="0"/>
              <a:t>‹N°›</a:t>
            </a:fld>
            <a:endParaRPr lang="fr-FR"/>
          </a:p>
        </p:txBody>
      </p:sp>
    </p:spTree>
    <p:extLst>
      <p:ext uri="{BB962C8B-B14F-4D97-AF65-F5344CB8AC3E}">
        <p14:creationId xmlns:p14="http://schemas.microsoft.com/office/powerpoint/2010/main" val="33861504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25C02D2-06DF-45A4-930C-BFF22F79A9C0}" type="datetimeFigureOut">
              <a:rPr lang="fr-FR" smtClean="0"/>
              <a:t>17/03/2021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6DAED7-B0A3-4722-87FE-0C50D59747ED}" type="slidenum">
              <a:rPr lang="fr-FR" smtClean="0"/>
              <a:t>‹N°›</a:t>
            </a:fld>
            <a:endParaRPr lang="fr-FR"/>
          </a:p>
        </p:txBody>
      </p:sp>
    </p:spTree>
    <p:extLst>
      <p:ext uri="{BB962C8B-B14F-4D97-AF65-F5344CB8AC3E}">
        <p14:creationId xmlns:p14="http://schemas.microsoft.com/office/powerpoint/2010/main" val="2258210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25C02D2-06DF-45A4-930C-BFF22F79A9C0}" type="datetimeFigureOut">
              <a:rPr lang="fr-FR" smtClean="0"/>
              <a:t>17/03/2021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6DAED7-B0A3-4722-87FE-0C50D59747ED}" type="slidenum">
              <a:rPr lang="fr-FR" smtClean="0"/>
              <a:t>‹N°›</a:t>
            </a:fld>
            <a:endParaRPr lang="fr-FR"/>
          </a:p>
        </p:txBody>
      </p:sp>
    </p:spTree>
    <p:extLst>
      <p:ext uri="{BB962C8B-B14F-4D97-AF65-F5344CB8AC3E}">
        <p14:creationId xmlns:p14="http://schemas.microsoft.com/office/powerpoint/2010/main" val="343190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Modifier les styles du texte du masque</a:t>
            </a:r>
          </a:p>
        </p:txBody>
      </p:sp>
      <p:sp>
        <p:nvSpPr>
          <p:cNvPr id="4" name="Espace réservé de la date 3"/>
          <p:cNvSpPr>
            <a:spLocks noGrp="1"/>
          </p:cNvSpPr>
          <p:nvPr>
            <p:ph type="dt" sz="half" idx="10"/>
          </p:nvPr>
        </p:nvSpPr>
        <p:spPr/>
        <p:txBody>
          <a:bodyPr/>
          <a:lstStyle/>
          <a:p>
            <a:fld id="{125C02D2-06DF-45A4-930C-BFF22F79A9C0}" type="datetimeFigureOut">
              <a:rPr lang="fr-FR" smtClean="0"/>
              <a:t>17/03/2021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6DAED7-B0A3-4722-87FE-0C50D59747ED}" type="slidenum">
              <a:rPr lang="fr-FR" smtClean="0"/>
              <a:t>‹N°›</a:t>
            </a:fld>
            <a:endParaRPr lang="fr-FR"/>
          </a:p>
        </p:txBody>
      </p:sp>
    </p:spTree>
    <p:extLst>
      <p:ext uri="{BB962C8B-B14F-4D97-AF65-F5344CB8AC3E}">
        <p14:creationId xmlns:p14="http://schemas.microsoft.com/office/powerpoint/2010/main" val="11834516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125C02D2-06DF-45A4-930C-BFF22F79A9C0}" type="datetimeFigureOut">
              <a:rPr lang="fr-FR" smtClean="0"/>
              <a:t>17/03/2021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46DAED7-B0A3-4722-87FE-0C50D59747ED}" type="slidenum">
              <a:rPr lang="fr-FR" smtClean="0"/>
              <a:t>‹N°›</a:t>
            </a:fld>
            <a:endParaRPr lang="fr-FR"/>
          </a:p>
        </p:txBody>
      </p:sp>
    </p:spTree>
    <p:extLst>
      <p:ext uri="{BB962C8B-B14F-4D97-AF65-F5344CB8AC3E}">
        <p14:creationId xmlns:p14="http://schemas.microsoft.com/office/powerpoint/2010/main" val="852282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125C02D2-06DF-45A4-930C-BFF22F79A9C0}" type="datetimeFigureOut">
              <a:rPr lang="fr-FR" smtClean="0"/>
              <a:t>17/03/2021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46DAED7-B0A3-4722-87FE-0C50D59747ED}" type="slidenum">
              <a:rPr lang="fr-FR" smtClean="0"/>
              <a:t>‹N°›</a:t>
            </a:fld>
            <a:endParaRPr lang="fr-FR"/>
          </a:p>
        </p:txBody>
      </p:sp>
    </p:spTree>
    <p:extLst>
      <p:ext uri="{BB962C8B-B14F-4D97-AF65-F5344CB8AC3E}">
        <p14:creationId xmlns:p14="http://schemas.microsoft.com/office/powerpoint/2010/main" val="2636408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125C02D2-06DF-45A4-930C-BFF22F79A9C0}" type="datetimeFigureOut">
              <a:rPr lang="fr-FR" smtClean="0"/>
              <a:t>17/03/2021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46DAED7-B0A3-4722-87FE-0C50D59747ED}" type="slidenum">
              <a:rPr lang="fr-FR" smtClean="0"/>
              <a:t>‹N°›</a:t>
            </a:fld>
            <a:endParaRPr lang="fr-FR"/>
          </a:p>
        </p:txBody>
      </p:sp>
    </p:spTree>
    <p:extLst>
      <p:ext uri="{BB962C8B-B14F-4D97-AF65-F5344CB8AC3E}">
        <p14:creationId xmlns:p14="http://schemas.microsoft.com/office/powerpoint/2010/main" val="1279106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25C02D2-06DF-45A4-930C-BFF22F79A9C0}" type="datetimeFigureOut">
              <a:rPr lang="fr-FR" smtClean="0"/>
              <a:t>17/03/2021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46DAED7-B0A3-4722-87FE-0C50D59747ED}" type="slidenum">
              <a:rPr lang="fr-FR" smtClean="0"/>
              <a:t>‹N°›</a:t>
            </a:fld>
            <a:endParaRPr lang="fr-FR"/>
          </a:p>
        </p:txBody>
      </p:sp>
    </p:spTree>
    <p:extLst>
      <p:ext uri="{BB962C8B-B14F-4D97-AF65-F5344CB8AC3E}">
        <p14:creationId xmlns:p14="http://schemas.microsoft.com/office/powerpoint/2010/main" val="3167554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125C02D2-06DF-45A4-930C-BFF22F79A9C0}" type="datetimeFigureOut">
              <a:rPr lang="fr-FR" smtClean="0"/>
              <a:t>17/03/2021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46DAED7-B0A3-4722-87FE-0C50D59747ED}" type="slidenum">
              <a:rPr lang="fr-FR" smtClean="0"/>
              <a:t>‹N°›</a:t>
            </a:fld>
            <a:endParaRPr lang="fr-FR"/>
          </a:p>
        </p:txBody>
      </p:sp>
    </p:spTree>
    <p:extLst>
      <p:ext uri="{BB962C8B-B14F-4D97-AF65-F5344CB8AC3E}">
        <p14:creationId xmlns:p14="http://schemas.microsoft.com/office/powerpoint/2010/main" val="3307680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Modifier les styles du texte du masque</a:t>
            </a:r>
          </a:p>
        </p:txBody>
      </p:sp>
      <p:sp>
        <p:nvSpPr>
          <p:cNvPr id="5" name="Espace réservé de la date 4"/>
          <p:cNvSpPr>
            <a:spLocks noGrp="1"/>
          </p:cNvSpPr>
          <p:nvPr>
            <p:ph type="dt" sz="half" idx="10"/>
          </p:nvPr>
        </p:nvSpPr>
        <p:spPr/>
        <p:txBody>
          <a:bodyPr/>
          <a:lstStyle/>
          <a:p>
            <a:fld id="{125C02D2-06DF-45A4-930C-BFF22F79A9C0}" type="datetimeFigureOut">
              <a:rPr lang="fr-FR" smtClean="0"/>
              <a:t>17/03/2021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46DAED7-B0A3-4722-87FE-0C50D59747ED}" type="slidenum">
              <a:rPr lang="fr-FR" smtClean="0"/>
              <a:t>‹N°›</a:t>
            </a:fld>
            <a:endParaRPr lang="fr-FR"/>
          </a:p>
        </p:txBody>
      </p:sp>
    </p:spTree>
    <p:extLst>
      <p:ext uri="{BB962C8B-B14F-4D97-AF65-F5344CB8AC3E}">
        <p14:creationId xmlns:p14="http://schemas.microsoft.com/office/powerpoint/2010/main" val="264113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C02D2-06DF-45A4-930C-BFF22F79A9C0}" type="datetimeFigureOut">
              <a:rPr lang="fr-FR" smtClean="0"/>
              <a:t>17/03/2021</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6DAED7-B0A3-4722-87FE-0C50D59747ED}" type="slidenum">
              <a:rPr lang="fr-FR" smtClean="0"/>
              <a:t>‹N°›</a:t>
            </a:fld>
            <a:endParaRPr lang="fr-FR"/>
          </a:p>
        </p:txBody>
      </p:sp>
    </p:spTree>
    <p:extLst>
      <p:ext uri="{BB962C8B-B14F-4D97-AF65-F5344CB8AC3E}">
        <p14:creationId xmlns:p14="http://schemas.microsoft.com/office/powerpoint/2010/main" val="8698038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spTree>
    <p:extLst>
      <p:ext uri="{BB962C8B-B14F-4D97-AF65-F5344CB8AC3E}">
        <p14:creationId xmlns:p14="http://schemas.microsoft.com/office/powerpoint/2010/main" val="7496620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87488" y="260648"/>
            <a:ext cx="8964488" cy="5016758"/>
          </a:xfrm>
          <a:prstGeom prst="rect">
            <a:avLst/>
          </a:prstGeom>
        </p:spPr>
        <p:txBody>
          <a:bodyPr wrap="square">
            <a:spAutoFit/>
          </a:bodyPr>
          <a:lstStyle/>
          <a:p>
            <a:pPr algn="just"/>
            <a:r>
              <a:rPr lang="fr-FR" sz="2000" b="1" dirty="0">
                <a:latin typeface="Times New Roman" pitchFamily="18" charset="0"/>
                <a:cs typeface="Times New Roman" pitchFamily="18" charset="0"/>
              </a:rPr>
              <a:t>b) Phosphorylation </a:t>
            </a:r>
            <a:r>
              <a:rPr lang="fr-FR" sz="2000" b="1" dirty="0">
                <a:latin typeface="Times New Roman" pitchFamily="18" charset="0"/>
                <a:cs typeface="Times New Roman" pitchFamily="18" charset="0"/>
              </a:rPr>
              <a:t>des </a:t>
            </a:r>
            <a:r>
              <a:rPr lang="fr-FR" sz="2000" b="1" dirty="0">
                <a:latin typeface="Times New Roman" pitchFamily="18" charset="0"/>
                <a:cs typeface="Times New Roman" pitchFamily="18" charset="0"/>
              </a:rPr>
              <a:t>histones</a:t>
            </a:r>
          </a:p>
          <a:p>
            <a:pPr algn="just"/>
            <a:endParaRPr lang="fr-FR" sz="2000" b="1" dirty="0">
              <a:latin typeface="Times New Roman" pitchFamily="18" charset="0"/>
              <a:cs typeface="Times New Roman" pitchFamily="18" charset="0"/>
            </a:endParaRPr>
          </a:p>
          <a:p>
            <a:pPr algn="just"/>
            <a:r>
              <a:rPr lang="fr-FR" sz="2000" dirty="0">
                <a:latin typeface="Times New Roman" pitchFamily="18" charset="0"/>
                <a:cs typeface="Times New Roman" pitchFamily="18" charset="0"/>
              </a:rPr>
              <a:t>      La phosphorylation du résidu sérine en position 10 (Ser10) de l'histone H3 est associée à l'activation de la transcription chez la levure, la drosophile et les </a:t>
            </a:r>
            <a:r>
              <a:rPr lang="fr-FR" sz="2000" dirty="0">
                <a:latin typeface="Times New Roman" pitchFamily="18" charset="0"/>
                <a:cs typeface="Times New Roman" pitchFamily="18" charset="0"/>
              </a:rPr>
              <a:t>mammifères. </a:t>
            </a:r>
            <a:r>
              <a:rPr lang="fr-FR" sz="2000" dirty="0">
                <a:latin typeface="Times New Roman" pitchFamily="18" charset="0"/>
                <a:cs typeface="Times New Roman" pitchFamily="18" charset="0"/>
              </a:rPr>
              <a:t>Ce résidu peut être la cible de la kinase Snf1 chez </a:t>
            </a:r>
            <a:r>
              <a:rPr lang="fr-FR" sz="2000" dirty="0">
                <a:latin typeface="Times New Roman" pitchFamily="18" charset="0"/>
                <a:cs typeface="Times New Roman" pitchFamily="18" charset="0"/>
              </a:rPr>
              <a:t>la levure </a:t>
            </a:r>
            <a:r>
              <a:rPr lang="fr-FR" sz="2000" dirty="0">
                <a:latin typeface="Times New Roman" pitchFamily="18" charset="0"/>
                <a:cs typeface="Times New Roman" pitchFamily="18" charset="0"/>
              </a:rPr>
              <a:t>ou de deux kinases, appartenant à la famille des </a:t>
            </a:r>
            <a:r>
              <a:rPr lang="fr-FR" sz="2000" dirty="0" err="1">
                <a:latin typeface="Times New Roman" pitchFamily="18" charset="0"/>
                <a:cs typeface="Times New Roman" pitchFamily="18" charset="0"/>
              </a:rPr>
              <a:t>Rsk</a:t>
            </a:r>
            <a:r>
              <a:rPr lang="fr-FR" sz="2000" dirty="0">
                <a:latin typeface="Times New Roman" pitchFamily="18" charset="0"/>
                <a:cs typeface="Times New Roman" pitchFamily="18" charset="0"/>
              </a:rPr>
              <a:t> </a:t>
            </a:r>
            <a:r>
              <a:rPr lang="fr-FR" sz="2000" dirty="0">
                <a:latin typeface="Times New Roman" pitchFamily="18" charset="0"/>
                <a:cs typeface="Times New Roman" pitchFamily="18" charset="0"/>
              </a:rPr>
              <a:t> </a:t>
            </a:r>
            <a:r>
              <a:rPr lang="fr-FR" sz="2000" dirty="0">
                <a:latin typeface="Times New Roman" pitchFamily="18" charset="0"/>
                <a:cs typeface="Times New Roman" pitchFamily="18" charset="0"/>
              </a:rPr>
              <a:t>ou des </a:t>
            </a:r>
            <a:r>
              <a:rPr lang="fr-FR" sz="2000" dirty="0" err="1">
                <a:latin typeface="Times New Roman" pitchFamily="18" charset="0"/>
                <a:cs typeface="Times New Roman" pitchFamily="18" charset="0"/>
              </a:rPr>
              <a:t>Msk</a:t>
            </a:r>
            <a:r>
              <a:rPr lang="fr-FR" sz="2000" dirty="0">
                <a:latin typeface="Times New Roman" pitchFamily="18" charset="0"/>
                <a:cs typeface="Times New Roman" pitchFamily="18" charset="0"/>
              </a:rPr>
              <a:t> </a:t>
            </a:r>
            <a:r>
              <a:rPr lang="fr-FR" sz="2000" dirty="0">
                <a:latin typeface="Times New Roman" pitchFamily="18" charset="0"/>
                <a:cs typeface="Times New Roman" pitchFamily="18" charset="0"/>
              </a:rPr>
              <a:t> </a:t>
            </a:r>
            <a:r>
              <a:rPr lang="fr-FR" sz="2000" dirty="0">
                <a:latin typeface="Times New Roman" pitchFamily="18" charset="0"/>
                <a:cs typeface="Times New Roman" pitchFamily="18" charset="0"/>
              </a:rPr>
              <a:t>chez les mammifères.</a:t>
            </a:r>
          </a:p>
          <a:p>
            <a:pPr algn="just"/>
            <a:r>
              <a:rPr lang="fr-FR" sz="2000" dirty="0">
                <a:latin typeface="Times New Roman" pitchFamily="18" charset="0"/>
                <a:cs typeface="Times New Roman" pitchFamily="18" charset="0"/>
              </a:rPr>
              <a:t>      Il semble exister une intime connexion entre la phosphorylation de la Ser10 et l'acétylation des résidus Lys adjacents. En effet, l'histone H3 présent au niveau des </a:t>
            </a:r>
            <a:r>
              <a:rPr lang="fr-FR" sz="2000" dirty="0" err="1">
                <a:latin typeface="Times New Roman" pitchFamily="18" charset="0"/>
                <a:cs typeface="Times New Roman" pitchFamily="18" charset="0"/>
              </a:rPr>
              <a:t>loci</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transcriptionnellement</a:t>
            </a:r>
            <a:r>
              <a:rPr lang="fr-FR" sz="2000" dirty="0">
                <a:latin typeface="Times New Roman" pitchFamily="18" charset="0"/>
                <a:cs typeface="Times New Roman" pitchFamily="18" charset="0"/>
              </a:rPr>
              <a:t> actifs est doublement </a:t>
            </a:r>
            <a:r>
              <a:rPr lang="fr-FR" sz="2000" dirty="0">
                <a:latin typeface="Times New Roman" pitchFamily="18" charset="0"/>
                <a:cs typeface="Times New Roman" pitchFamily="18" charset="0"/>
              </a:rPr>
              <a:t>modifié: </a:t>
            </a:r>
            <a:r>
              <a:rPr lang="fr-FR" sz="2000" dirty="0">
                <a:latin typeface="Times New Roman" pitchFamily="18" charset="0"/>
                <a:cs typeface="Times New Roman" pitchFamily="18" charset="0"/>
              </a:rPr>
              <a:t>en plus de la phosphorylation de la Ser10, il est acétylé sur la Lys9 et/ou 14 </a:t>
            </a:r>
            <a:r>
              <a:rPr lang="fr-FR" sz="2000" dirty="0">
                <a:latin typeface="Times New Roman" pitchFamily="18" charset="0"/>
                <a:cs typeface="Times New Roman" pitchFamily="18" charset="0"/>
              </a:rPr>
              <a:t>. </a:t>
            </a:r>
          </a:p>
          <a:p>
            <a:pPr algn="just"/>
            <a:endParaRPr lang="fr-FR" sz="2000" dirty="0">
              <a:latin typeface="Times New Roman" pitchFamily="18" charset="0"/>
              <a:cs typeface="Times New Roman" pitchFamily="18" charset="0"/>
            </a:endParaRPr>
          </a:p>
          <a:p>
            <a:pPr algn="just"/>
            <a:r>
              <a:rPr lang="fr-FR" sz="2000" dirty="0">
                <a:latin typeface="Times New Roman" pitchFamily="18" charset="0"/>
                <a:cs typeface="Times New Roman" pitchFamily="18" charset="0"/>
              </a:rPr>
              <a:t>      La phosphorylation de l'histone H1 semble également être couplée au déroulement de la </a:t>
            </a:r>
            <a:r>
              <a:rPr lang="fr-FR" sz="2000" dirty="0">
                <a:latin typeface="Times New Roman" pitchFamily="18" charset="0"/>
                <a:cs typeface="Times New Roman" pitchFamily="18" charset="0"/>
              </a:rPr>
              <a:t>transcription. </a:t>
            </a:r>
            <a:r>
              <a:rPr lang="fr-FR" sz="2000" dirty="0">
                <a:latin typeface="Times New Roman" pitchFamily="18" charset="0"/>
                <a:cs typeface="Times New Roman" pitchFamily="18" charset="0"/>
              </a:rPr>
              <a:t>L'histone H1 ne peut être </a:t>
            </a:r>
            <a:r>
              <a:rPr lang="fr-FR" sz="2000" dirty="0" err="1">
                <a:latin typeface="Times New Roman" pitchFamily="18" charset="0"/>
                <a:cs typeface="Times New Roman" pitchFamily="18" charset="0"/>
              </a:rPr>
              <a:t>phosphorylé</a:t>
            </a:r>
            <a:r>
              <a:rPr lang="fr-FR" sz="2000" dirty="0">
                <a:latin typeface="Times New Roman" pitchFamily="18" charset="0"/>
                <a:cs typeface="Times New Roman" pitchFamily="18" charset="0"/>
              </a:rPr>
              <a:t> que lorsqu'il est dissocié de la chromatine </a:t>
            </a:r>
            <a:r>
              <a:rPr lang="fr-FR" sz="2000" dirty="0">
                <a:latin typeface="Times New Roman" pitchFamily="18" charset="0"/>
                <a:cs typeface="Times New Roman" pitchFamily="18" charset="0"/>
              </a:rPr>
              <a:t>et</a:t>
            </a:r>
            <a:r>
              <a:rPr lang="fr-FR" sz="2000" dirty="0">
                <a:latin typeface="Times New Roman" pitchFamily="18" charset="0"/>
                <a:cs typeface="Times New Roman" pitchFamily="18" charset="0"/>
              </a:rPr>
              <a:t>, bien qu'il ne soit pas clairement établi si cette phosphorylation a lieu avant ou après l'initiation de la transcription, elle semble maintenir la chromatine dans un état décondensé afin de permettre à la transcription d'avoir lieu </a:t>
            </a:r>
            <a:r>
              <a:rPr lang="fr-FR" sz="2000" dirty="0">
                <a:latin typeface="Times New Roman" pitchFamily="18" charset="0"/>
                <a:cs typeface="Times New Roman" pitchFamily="18" charset="0"/>
              </a:rPr>
              <a:t>.</a:t>
            </a:r>
            <a:endParaRPr lang="fr-FR" sz="2000" dirty="0">
              <a:latin typeface="Times New Roman" pitchFamily="18" charset="0"/>
              <a:cs typeface="Times New Roman" pitchFamily="18" charset="0"/>
            </a:endParaRPr>
          </a:p>
        </p:txBody>
      </p:sp>
    </p:spTree>
    <p:extLst>
      <p:ext uri="{BB962C8B-B14F-4D97-AF65-F5344CB8AC3E}">
        <p14:creationId xmlns:p14="http://schemas.microsoft.com/office/powerpoint/2010/main" val="38169191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75520" y="616035"/>
            <a:ext cx="8640960" cy="5632311"/>
          </a:xfrm>
          <a:prstGeom prst="rect">
            <a:avLst/>
          </a:prstGeom>
        </p:spPr>
        <p:txBody>
          <a:bodyPr wrap="square">
            <a:spAutoFit/>
          </a:bodyPr>
          <a:lstStyle/>
          <a:p>
            <a:r>
              <a:rPr lang="fr-FR" b="1" dirty="0"/>
              <a:t>c) </a:t>
            </a:r>
            <a:r>
              <a:rPr lang="fr-FR" b="1" dirty="0" err="1"/>
              <a:t>Méthylation</a:t>
            </a:r>
            <a:r>
              <a:rPr lang="fr-FR" b="1" dirty="0"/>
              <a:t> </a:t>
            </a:r>
            <a:r>
              <a:rPr lang="fr-FR" b="1" dirty="0"/>
              <a:t>des </a:t>
            </a:r>
            <a:r>
              <a:rPr lang="fr-FR" b="1" dirty="0"/>
              <a:t>histones</a:t>
            </a:r>
          </a:p>
          <a:p>
            <a:endParaRPr lang="fr-FR" b="1" dirty="0"/>
          </a:p>
          <a:p>
            <a:pPr algn="just"/>
            <a:r>
              <a:rPr lang="fr-FR" dirty="0"/>
              <a:t>      Il existe deux types de HMT (histone </a:t>
            </a:r>
            <a:r>
              <a:rPr lang="fr-FR" dirty="0" err="1"/>
              <a:t>methyl</a:t>
            </a:r>
            <a:r>
              <a:rPr lang="fr-FR" dirty="0"/>
              <a:t>-</a:t>
            </a:r>
            <a:r>
              <a:rPr lang="fr-FR" dirty="0" err="1"/>
              <a:t>transferase</a:t>
            </a:r>
            <a:r>
              <a:rPr lang="fr-FR" dirty="0"/>
              <a:t>), selon qu'elles ciblent des résidus lysine ou arginine. </a:t>
            </a:r>
            <a:endParaRPr lang="fr-FR" dirty="0"/>
          </a:p>
          <a:p>
            <a:pPr algn="just"/>
            <a:r>
              <a:rPr lang="fr-FR" dirty="0"/>
              <a:t>-La </a:t>
            </a:r>
            <a:r>
              <a:rPr lang="fr-FR" dirty="0"/>
              <a:t>première HMT identifiée fut </a:t>
            </a:r>
            <a:r>
              <a:rPr lang="fr-FR" dirty="0"/>
              <a:t>SUV39H1, capable </a:t>
            </a:r>
            <a:r>
              <a:rPr lang="fr-FR" dirty="0"/>
              <a:t>de </a:t>
            </a:r>
            <a:r>
              <a:rPr lang="fr-FR" dirty="0" err="1"/>
              <a:t>méthyler</a:t>
            </a:r>
            <a:r>
              <a:rPr lang="fr-FR" dirty="0"/>
              <a:t> </a:t>
            </a:r>
            <a:r>
              <a:rPr lang="fr-FR" i="1" dirty="0"/>
              <a:t>in vitro</a:t>
            </a:r>
            <a:r>
              <a:rPr lang="fr-FR" dirty="0"/>
              <a:t> la lysine en position 9 (Lys9) de l'histone H3 mais cette </a:t>
            </a:r>
            <a:r>
              <a:rPr lang="fr-FR" dirty="0" err="1"/>
              <a:t>méthylation</a:t>
            </a:r>
            <a:r>
              <a:rPr lang="fr-FR" dirty="0"/>
              <a:t> est inhibée par la phosphorylation préalable de la Ser10 </a:t>
            </a:r>
            <a:endParaRPr lang="fr-FR" dirty="0"/>
          </a:p>
          <a:p>
            <a:pPr algn="just"/>
            <a:r>
              <a:rPr lang="fr-FR" dirty="0"/>
              <a:t> </a:t>
            </a:r>
            <a:r>
              <a:rPr lang="fr-FR" i="1" dirty="0"/>
              <a:t>In vivo</a:t>
            </a:r>
            <a:r>
              <a:rPr lang="fr-FR" dirty="0"/>
              <a:t>, cette modification permet le recrutement de la protéine HP1, dont la fonction de répresseur </a:t>
            </a:r>
            <a:r>
              <a:rPr lang="fr-FR" dirty="0" err="1"/>
              <a:t>transcriptionnel</a:t>
            </a:r>
            <a:r>
              <a:rPr lang="fr-FR" dirty="0"/>
              <a:t> est bien connue, au niveau de </a:t>
            </a:r>
            <a:r>
              <a:rPr lang="fr-FR" dirty="0"/>
              <a:t>l'</a:t>
            </a:r>
            <a:r>
              <a:rPr lang="fr-FR" dirty="0" err="1"/>
              <a:t>hétérochromatine</a:t>
            </a:r>
            <a:r>
              <a:rPr lang="fr-FR" dirty="0"/>
              <a:t>.</a:t>
            </a:r>
          </a:p>
          <a:p>
            <a:pPr algn="just"/>
            <a:endParaRPr lang="fr-FR" dirty="0"/>
          </a:p>
          <a:p>
            <a:pPr algn="just"/>
            <a:r>
              <a:rPr lang="fr-FR" dirty="0"/>
              <a:t>      Il existe par ailleurs deux familles de HMT (</a:t>
            </a:r>
            <a:r>
              <a:rPr lang="fr-FR" i="1" dirty="0"/>
              <a:t>histone </a:t>
            </a:r>
            <a:r>
              <a:rPr lang="fr-FR" i="1" dirty="0" err="1"/>
              <a:t>methyl</a:t>
            </a:r>
            <a:r>
              <a:rPr lang="fr-FR" i="1" dirty="0"/>
              <a:t> </a:t>
            </a:r>
            <a:r>
              <a:rPr lang="fr-FR" i="1" dirty="0" err="1"/>
              <a:t>transferase</a:t>
            </a:r>
            <a:r>
              <a:rPr lang="fr-FR" dirty="0"/>
              <a:t>) modifiant les histones sur des résidus arginine : CARM1 (</a:t>
            </a:r>
            <a:r>
              <a:rPr lang="fr-FR" i="1" dirty="0" err="1"/>
              <a:t>co</a:t>
            </a:r>
            <a:r>
              <a:rPr lang="fr-FR" i="1" dirty="0"/>
              <a:t>-</a:t>
            </a:r>
            <a:r>
              <a:rPr lang="fr-FR" i="1" dirty="0" err="1"/>
              <a:t>activator</a:t>
            </a:r>
            <a:r>
              <a:rPr lang="fr-FR" i="1" dirty="0"/>
              <a:t>-</a:t>
            </a:r>
            <a:r>
              <a:rPr lang="fr-FR" i="1" dirty="0" err="1"/>
              <a:t>associated</a:t>
            </a:r>
            <a:r>
              <a:rPr lang="fr-FR" i="1" dirty="0"/>
              <a:t> arginine </a:t>
            </a:r>
            <a:r>
              <a:rPr lang="fr-FR" i="1" dirty="0" err="1"/>
              <a:t>methyltransferase</a:t>
            </a:r>
            <a:r>
              <a:rPr lang="fr-FR" i="1" dirty="0"/>
              <a:t> </a:t>
            </a:r>
            <a:r>
              <a:rPr lang="fr-FR" i="1" dirty="0"/>
              <a:t>1</a:t>
            </a:r>
            <a:r>
              <a:rPr lang="fr-FR" dirty="0"/>
              <a:t>) </a:t>
            </a:r>
            <a:r>
              <a:rPr lang="fr-FR" dirty="0"/>
              <a:t>et PRMT1 (</a:t>
            </a:r>
            <a:r>
              <a:rPr lang="fr-FR" i="1" dirty="0" err="1"/>
              <a:t>protein</a:t>
            </a:r>
            <a:r>
              <a:rPr lang="fr-FR" i="1" dirty="0"/>
              <a:t> arginine </a:t>
            </a:r>
            <a:r>
              <a:rPr lang="fr-FR" i="1" dirty="0" err="1"/>
              <a:t>methyltransferase</a:t>
            </a:r>
            <a:r>
              <a:rPr lang="fr-FR" i="1" dirty="0"/>
              <a:t> 1</a:t>
            </a:r>
            <a:r>
              <a:rPr lang="fr-FR" dirty="0"/>
              <a:t>). CARM1 est un </a:t>
            </a:r>
            <a:r>
              <a:rPr lang="fr-FR" dirty="0" err="1"/>
              <a:t>co</a:t>
            </a:r>
            <a:r>
              <a:rPr lang="fr-FR" dirty="0"/>
              <a:t>-activateur capable de </a:t>
            </a:r>
            <a:r>
              <a:rPr lang="fr-FR" dirty="0" err="1"/>
              <a:t>méthyler</a:t>
            </a:r>
            <a:r>
              <a:rPr lang="fr-FR" dirty="0"/>
              <a:t> </a:t>
            </a:r>
            <a:r>
              <a:rPr lang="fr-FR" i="1" dirty="0"/>
              <a:t>in vitro</a:t>
            </a:r>
            <a:r>
              <a:rPr lang="fr-FR" dirty="0"/>
              <a:t> les histones H3 et H2B sur plusieurs résidus </a:t>
            </a:r>
            <a:r>
              <a:rPr lang="fr-FR" dirty="0"/>
              <a:t>arginine, </a:t>
            </a:r>
            <a:r>
              <a:rPr lang="fr-FR" dirty="0"/>
              <a:t>et son activité enzymatique est essentielle à l'activation de gènes </a:t>
            </a:r>
            <a:r>
              <a:rPr lang="fr-FR" dirty="0"/>
              <a:t>cibles. </a:t>
            </a:r>
            <a:r>
              <a:rPr lang="fr-FR" dirty="0"/>
              <a:t>PRMT1 pour sa part est une </a:t>
            </a:r>
            <a:r>
              <a:rPr lang="fr-FR" dirty="0" err="1"/>
              <a:t>méthyl</a:t>
            </a:r>
            <a:r>
              <a:rPr lang="fr-FR" dirty="0"/>
              <a:t>-transférase spécifique au résidu arginine en position 3 (Arg3) de l'histone H4, à la fois </a:t>
            </a:r>
            <a:r>
              <a:rPr lang="fr-FR" i="1" dirty="0"/>
              <a:t>in vitro</a:t>
            </a:r>
            <a:r>
              <a:rPr lang="fr-FR" dirty="0"/>
              <a:t> et </a:t>
            </a:r>
            <a:r>
              <a:rPr lang="fr-FR" i="1" dirty="0"/>
              <a:t>in vivo</a:t>
            </a:r>
            <a:r>
              <a:rPr lang="fr-FR" dirty="0"/>
              <a:t>, démontrant ainsi la réalité physiologique d'une telle </a:t>
            </a:r>
            <a:r>
              <a:rPr lang="fr-FR" dirty="0"/>
              <a:t>modification. </a:t>
            </a:r>
            <a:r>
              <a:rPr lang="fr-FR" dirty="0"/>
              <a:t>La </a:t>
            </a:r>
            <a:r>
              <a:rPr lang="fr-FR" dirty="0" err="1"/>
              <a:t>méthylation</a:t>
            </a:r>
            <a:r>
              <a:rPr lang="fr-FR" dirty="0"/>
              <a:t> de l'Arg3 facilite l'acétylation de la lysine en position 8 (Lys8) de l'histone H4 par p300/CBP, mais à l'inverse l'acétylation de H4 inhibe sa </a:t>
            </a:r>
            <a:r>
              <a:rPr lang="fr-FR" dirty="0" err="1"/>
              <a:t>méthylation</a:t>
            </a:r>
            <a:r>
              <a:rPr lang="fr-FR" dirty="0"/>
              <a:t> par </a:t>
            </a:r>
            <a:r>
              <a:rPr lang="fr-FR" dirty="0"/>
              <a:t>PRMT1.</a:t>
            </a:r>
            <a:endParaRPr lang="fr-FR" dirty="0"/>
          </a:p>
        </p:txBody>
      </p:sp>
    </p:spTree>
    <p:extLst>
      <p:ext uri="{BB962C8B-B14F-4D97-AF65-F5344CB8AC3E}">
        <p14:creationId xmlns:p14="http://schemas.microsoft.com/office/powerpoint/2010/main" val="23267460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91544" y="1916832"/>
            <a:ext cx="8229600" cy="1143000"/>
          </a:xfrm>
        </p:spPr>
        <p:txBody>
          <a:bodyPr>
            <a:normAutofit fontScale="90000"/>
          </a:bodyPr>
          <a:lstStyle/>
          <a:p>
            <a:r>
              <a:rPr lang="fr-FR" b="1" dirty="0" smtClean="0"/>
              <a:t>Régulation de l’expression des gènes chez les eucaryotes</a:t>
            </a:r>
            <a:endParaRPr lang="fr-FR" b="1" dirty="0"/>
          </a:p>
        </p:txBody>
      </p:sp>
    </p:spTree>
    <p:extLst>
      <p:ext uri="{BB962C8B-B14F-4D97-AF65-F5344CB8AC3E}">
        <p14:creationId xmlns:p14="http://schemas.microsoft.com/office/powerpoint/2010/main" val="8573753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75520" y="404665"/>
            <a:ext cx="8892480" cy="3416320"/>
          </a:xfrm>
          <a:prstGeom prst="rect">
            <a:avLst/>
          </a:prstGeom>
        </p:spPr>
        <p:txBody>
          <a:bodyPr wrap="square">
            <a:spAutoFit/>
          </a:bodyPr>
          <a:lstStyle/>
          <a:p>
            <a:r>
              <a:rPr lang="fr-FR" dirty="0"/>
              <a:t>le contrôle de la transcription </a:t>
            </a:r>
          </a:p>
          <a:p>
            <a:pPr marL="342900" indent="-342900">
              <a:buAutoNum type="arabicParenR"/>
            </a:pPr>
            <a:r>
              <a:rPr lang="fr-FR" dirty="0"/>
              <a:t>Le flux de l’information génétique est contrôlé </a:t>
            </a:r>
          </a:p>
          <a:p>
            <a:pPr marL="342900" indent="-342900"/>
            <a:r>
              <a:rPr lang="fr-FR" dirty="0"/>
              <a:t>structure de la chromatine </a:t>
            </a:r>
          </a:p>
          <a:p>
            <a:pPr marL="342900" indent="-342900"/>
            <a:r>
              <a:rPr lang="fr-FR" dirty="0"/>
              <a:t>Reconnaissance du promoteur (facteurs </a:t>
            </a:r>
            <a:r>
              <a:rPr lang="fr-FR" dirty="0" err="1"/>
              <a:t>trans</a:t>
            </a:r>
            <a:r>
              <a:rPr lang="fr-FR" dirty="0"/>
              <a:t> et séquences cis) </a:t>
            </a:r>
          </a:p>
          <a:p>
            <a:pPr marL="342900" indent="-342900"/>
            <a:r>
              <a:rPr lang="fr-FR" dirty="0"/>
              <a:t>Transcription  (Initiation, élongation et terminaison de la transcription)</a:t>
            </a:r>
          </a:p>
          <a:p>
            <a:pPr marL="342900" indent="-342900"/>
            <a:r>
              <a:rPr lang="fr-FR" dirty="0"/>
              <a:t> </a:t>
            </a:r>
          </a:p>
          <a:p>
            <a:pPr marL="342900" indent="-342900"/>
            <a:r>
              <a:rPr lang="fr-FR" dirty="0"/>
              <a:t>ARN régulateur ½ vie (dégradation des ARN) </a:t>
            </a:r>
          </a:p>
          <a:p>
            <a:pPr marL="342900" indent="-342900"/>
            <a:r>
              <a:rPr lang="fr-FR" dirty="0"/>
              <a:t>Régulation de la traduction (initiation, élongation, terminaison) </a:t>
            </a:r>
          </a:p>
          <a:p>
            <a:pPr marL="342900" indent="-342900"/>
            <a:r>
              <a:rPr lang="fr-FR" dirty="0"/>
              <a:t>Modifications Post-Traductionnelles, </a:t>
            </a:r>
          </a:p>
          <a:p>
            <a:pPr marL="342900" indent="-342900"/>
            <a:r>
              <a:rPr lang="fr-FR" dirty="0"/>
              <a:t>Adressage </a:t>
            </a:r>
            <a:r>
              <a:rPr lang="fr-FR" dirty="0" err="1"/>
              <a:t>sub-cellulaire</a:t>
            </a:r>
            <a:endParaRPr lang="fr-FR" dirty="0"/>
          </a:p>
          <a:p>
            <a:pPr marL="342900" indent="-342900"/>
            <a:r>
              <a:rPr lang="fr-FR" dirty="0"/>
              <a:t>Régulation de l’activité des protéines Clivage, </a:t>
            </a:r>
          </a:p>
          <a:p>
            <a:pPr marL="342900" indent="-342900"/>
            <a:r>
              <a:rPr lang="fr-FR" dirty="0"/>
              <a:t>½ vie des protéines (dégradation) </a:t>
            </a:r>
          </a:p>
        </p:txBody>
      </p:sp>
    </p:spTree>
    <p:extLst>
      <p:ext uri="{BB962C8B-B14F-4D97-AF65-F5344CB8AC3E}">
        <p14:creationId xmlns:p14="http://schemas.microsoft.com/office/powerpoint/2010/main" val="3595773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dirty="0"/>
          </a:p>
        </p:txBody>
      </p:sp>
      <p:sp>
        <p:nvSpPr>
          <p:cNvPr id="3" name="Sous-titre 2"/>
          <p:cNvSpPr>
            <a:spLocks noGrp="1"/>
          </p:cNvSpPr>
          <p:nvPr>
            <p:ph type="subTitle" idx="1"/>
          </p:nvPr>
        </p:nvSpPr>
        <p:spPr/>
        <p:txBody>
          <a:bodyPr/>
          <a:lstStyle/>
          <a:p>
            <a:endParaRPr lang="fr-FR"/>
          </a:p>
        </p:txBody>
      </p:sp>
      <p:pic>
        <p:nvPicPr>
          <p:cNvPr id="1026" name="Picture 2" descr="http://www.cours-pharmacie.com/images/transcription-maturation-adn.png"/>
          <p:cNvPicPr>
            <a:picLocks noChangeAspect="1" noChangeArrowheads="1"/>
          </p:cNvPicPr>
          <p:nvPr/>
        </p:nvPicPr>
        <p:blipFill>
          <a:blip r:embed="rId2" cstate="print"/>
          <a:srcRect/>
          <a:stretch>
            <a:fillRect/>
          </a:stretch>
        </p:blipFill>
        <p:spPr bwMode="auto">
          <a:xfrm>
            <a:off x="1524000" y="548681"/>
            <a:ext cx="9144000" cy="5953125"/>
          </a:xfrm>
          <a:prstGeom prst="rect">
            <a:avLst/>
          </a:prstGeom>
          <a:noFill/>
        </p:spPr>
      </p:pic>
    </p:spTree>
    <p:extLst>
      <p:ext uri="{BB962C8B-B14F-4D97-AF65-F5344CB8AC3E}">
        <p14:creationId xmlns:p14="http://schemas.microsoft.com/office/powerpoint/2010/main" val="11162515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a:p>
        </p:txBody>
      </p:sp>
      <p:sp>
        <p:nvSpPr>
          <p:cNvPr id="44034" name="AutoShape 2" descr="Résultat de recherche d'images pour &quot;organisation de l'adn en chromosome chez les eucaryotes et les procaryotes&quot;"/>
          <p:cNvSpPr>
            <a:spLocks noChangeAspect="1" noChangeArrowheads="1"/>
          </p:cNvSpPr>
          <p:nvPr/>
        </p:nvSpPr>
        <p:spPr bwMode="auto">
          <a:xfrm>
            <a:off x="1679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fr-FR"/>
          </a:p>
        </p:txBody>
      </p:sp>
      <p:pic>
        <p:nvPicPr>
          <p:cNvPr id="44036" name="Picture 4" descr="Résultat de recherche d'images pour &quot;organisation de l'adn en chromosome chez les eucaryotes et les procaryotes&quot;"/>
          <p:cNvPicPr>
            <a:picLocks noChangeAspect="1" noChangeArrowheads="1"/>
          </p:cNvPicPr>
          <p:nvPr/>
        </p:nvPicPr>
        <p:blipFill>
          <a:blip r:embed="rId2" cstate="print"/>
          <a:srcRect/>
          <a:stretch>
            <a:fillRect/>
          </a:stretch>
        </p:blipFill>
        <p:spPr bwMode="auto">
          <a:xfrm>
            <a:off x="1524000" y="-315416"/>
            <a:ext cx="9144000" cy="7173416"/>
          </a:xfrm>
          <a:prstGeom prst="rect">
            <a:avLst/>
          </a:prstGeom>
          <a:noFill/>
        </p:spPr>
      </p:pic>
      <p:sp>
        <p:nvSpPr>
          <p:cNvPr id="6" name="ZoneTexte 5"/>
          <p:cNvSpPr txBox="1"/>
          <p:nvPr/>
        </p:nvSpPr>
        <p:spPr>
          <a:xfrm>
            <a:off x="1847528" y="3356992"/>
            <a:ext cx="4680520" cy="2308324"/>
          </a:xfrm>
          <a:prstGeom prst="rect">
            <a:avLst/>
          </a:prstGeom>
          <a:noFill/>
        </p:spPr>
        <p:txBody>
          <a:bodyPr wrap="square" rtlCol="0">
            <a:spAutoFit/>
          </a:bodyPr>
          <a:lstStyle/>
          <a:p>
            <a:pPr lvl="0" fontAlgn="base">
              <a:spcBef>
                <a:spcPct val="0"/>
              </a:spcBef>
              <a:spcAft>
                <a:spcPct val="0"/>
              </a:spcAft>
            </a:pPr>
            <a:r>
              <a:rPr lang="fr-FR" b="1" dirty="0">
                <a:solidFill>
                  <a:srgbClr val="000000"/>
                </a:solidFill>
                <a:latin typeface="Times New Roman" pitchFamily="18" charset="0"/>
                <a:cs typeface="Times New Roman" pitchFamily="18" charset="0"/>
              </a:rPr>
              <a:t>Structure de la chromatine</a:t>
            </a:r>
          </a:p>
          <a:p>
            <a:pPr lvl="0" algn="just" eaLnBrk="0" fontAlgn="base" hangingPunct="0">
              <a:spcBef>
                <a:spcPct val="0"/>
              </a:spcBef>
              <a:spcAft>
                <a:spcPct val="0"/>
              </a:spcAft>
            </a:pPr>
            <a:r>
              <a:rPr lang="fr-FR" dirty="0">
                <a:solidFill>
                  <a:srgbClr val="000000"/>
                </a:solidFill>
                <a:latin typeface="Times New Roman" pitchFamily="18" charset="0"/>
                <a:cs typeface="Times New Roman" pitchFamily="18" charset="0"/>
              </a:rPr>
              <a:t>      Chez les eucaryotes, l'ADN est associé à des protéines au sein d'une structure appelée chromatine. Les principales protéines de la chromatine sont les histones, des protéines très conservées et chargées positivement (basiques) qui s'associent très étroitement avec l'ADN (grâce à des charges négatives). </a:t>
            </a:r>
          </a:p>
        </p:txBody>
      </p:sp>
      <p:sp>
        <p:nvSpPr>
          <p:cNvPr id="7" name="Rectangle 6"/>
          <p:cNvSpPr/>
          <p:nvPr/>
        </p:nvSpPr>
        <p:spPr>
          <a:xfrm>
            <a:off x="1524001" y="-171400"/>
            <a:ext cx="9144001" cy="523220"/>
          </a:xfrm>
          <a:prstGeom prst="rect">
            <a:avLst/>
          </a:prstGeom>
          <a:solidFill>
            <a:schemeClr val="tx2">
              <a:lumMod val="20000"/>
              <a:lumOff val="80000"/>
            </a:schemeClr>
          </a:solidFill>
        </p:spPr>
        <p:txBody>
          <a:bodyPr wrap="square">
            <a:spAutoFit/>
          </a:bodyPr>
          <a:lstStyle/>
          <a:p>
            <a:pPr fontAlgn="base">
              <a:spcBef>
                <a:spcPct val="0"/>
              </a:spcBef>
              <a:spcAft>
                <a:spcPct val="0"/>
              </a:spcAft>
            </a:pPr>
            <a:r>
              <a:rPr lang="fr-FR" sz="2800" b="1" dirty="0">
                <a:solidFill>
                  <a:srgbClr val="FF0000"/>
                </a:solidFill>
                <a:latin typeface="Times New Roman" pitchFamily="18" charset="0"/>
                <a:cs typeface="Times New Roman" pitchFamily="18" charset="0"/>
              </a:rPr>
              <a:t>Chromatine et régulation de la transcription</a:t>
            </a:r>
          </a:p>
        </p:txBody>
      </p:sp>
    </p:spTree>
    <p:extLst>
      <p:ext uri="{BB962C8B-B14F-4D97-AF65-F5344CB8AC3E}">
        <p14:creationId xmlns:p14="http://schemas.microsoft.com/office/powerpoint/2010/main" val="26134982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75520" y="404665"/>
            <a:ext cx="8640960" cy="5632311"/>
          </a:xfrm>
          <a:prstGeom prst="rect">
            <a:avLst/>
          </a:prstGeom>
        </p:spPr>
        <p:txBody>
          <a:bodyPr wrap="square">
            <a:spAutoFit/>
          </a:bodyPr>
          <a:lstStyle/>
          <a:p>
            <a:r>
              <a:rPr lang="fr-FR" b="1" dirty="0"/>
              <a:t>Remodelage de la chromatine</a:t>
            </a:r>
          </a:p>
          <a:p>
            <a:r>
              <a:rPr lang="fr-FR" dirty="0"/>
              <a:t>      </a:t>
            </a:r>
            <a:r>
              <a:rPr lang="fr-FR" dirty="0"/>
              <a:t>le remodelage </a:t>
            </a:r>
            <a:r>
              <a:rPr lang="fr-FR" dirty="0"/>
              <a:t>fait intervenir une machinerie cellulaire spécialisée comportant des enzymes capables de modifier </a:t>
            </a:r>
            <a:r>
              <a:rPr lang="fr-FR" dirty="0" err="1"/>
              <a:t>covalemment</a:t>
            </a:r>
            <a:r>
              <a:rPr lang="fr-FR" dirty="0"/>
              <a:t> les histones par acétylation, phosphorylation ou </a:t>
            </a:r>
            <a:r>
              <a:rPr lang="fr-FR" dirty="0" err="1"/>
              <a:t>méthylation</a:t>
            </a:r>
            <a:r>
              <a:rPr lang="fr-FR" dirty="0"/>
              <a:t>, rompant ainsi les liaisons ADN-histones et permettant la translocation des </a:t>
            </a:r>
            <a:r>
              <a:rPr lang="fr-FR" dirty="0"/>
              <a:t>nucléosomes.</a:t>
            </a:r>
          </a:p>
          <a:p>
            <a:r>
              <a:rPr lang="fr-FR" dirty="0"/>
              <a:t>Des enzymes recrutées par des activateurs sont capables de modifier des histones liées à l’ADN (H2A, H2B, H3 et H4). Les histones subissent des modifications au niveau des sites spécifiques (Figure 2).  </a:t>
            </a:r>
          </a:p>
          <a:p>
            <a:endParaRPr lang="fr-FR" dirty="0"/>
          </a:p>
          <a:p>
            <a:r>
              <a:rPr lang="fr-FR" dirty="0"/>
              <a:t>Les queues N-terminales des histones sont le siège de nombreuses modifications post-traductionnelles telles que l’acétylation, la phosphorylation, la </a:t>
            </a:r>
            <a:r>
              <a:rPr lang="fr-FR" dirty="0" err="1"/>
              <a:t>méthylation</a:t>
            </a:r>
            <a:r>
              <a:rPr lang="fr-FR" dirty="0"/>
              <a:t>, l’</a:t>
            </a:r>
            <a:r>
              <a:rPr lang="fr-FR" dirty="0" err="1"/>
              <a:t>ubiquitination</a:t>
            </a:r>
            <a:r>
              <a:rPr lang="fr-FR" dirty="0"/>
              <a:t> ou la </a:t>
            </a:r>
            <a:r>
              <a:rPr lang="fr-FR" dirty="0" err="1"/>
              <a:t>sumoylation</a:t>
            </a:r>
            <a:r>
              <a:rPr lang="fr-FR" dirty="0"/>
              <a:t>. Ces modifications, qualifiées également d’</a:t>
            </a:r>
            <a:r>
              <a:rPr lang="fr-FR" dirty="0" err="1"/>
              <a:t>épigénétiques</a:t>
            </a:r>
            <a:r>
              <a:rPr lang="fr-FR" dirty="0"/>
              <a:t>, agissent de manière séquentielle ou en combinaison pour former le code des histones. Ce code fournit des sites de liaison pour des protéines effectrices qui les interprètent afin de favoriser ou d’inhiber la transcription des gènes</a:t>
            </a:r>
          </a:p>
          <a:p>
            <a:endParaRPr lang="fr-FR" dirty="0"/>
          </a:p>
          <a:p>
            <a:endParaRPr lang="fr-FR" dirty="0"/>
          </a:p>
          <a:p>
            <a:endParaRPr lang="fr-FR" dirty="0"/>
          </a:p>
          <a:p>
            <a:endParaRPr lang="fr-FR" dirty="0"/>
          </a:p>
          <a:p>
            <a:endParaRPr lang="fr-FR" dirty="0"/>
          </a:p>
        </p:txBody>
      </p:sp>
    </p:spTree>
    <p:extLst>
      <p:ext uri="{BB962C8B-B14F-4D97-AF65-F5344CB8AC3E}">
        <p14:creationId xmlns:p14="http://schemas.microsoft.com/office/powerpoint/2010/main" val="10369217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1026" name="Picture 2"/>
          <p:cNvPicPr>
            <a:picLocks noChangeAspect="1" noChangeArrowheads="1"/>
          </p:cNvPicPr>
          <p:nvPr/>
        </p:nvPicPr>
        <p:blipFill>
          <a:blip r:embed="rId2" cstate="print"/>
          <a:srcRect/>
          <a:stretch>
            <a:fillRect/>
          </a:stretch>
        </p:blipFill>
        <p:spPr bwMode="auto">
          <a:xfrm>
            <a:off x="1775521" y="260649"/>
            <a:ext cx="8640959" cy="6597351"/>
          </a:xfrm>
          <a:prstGeom prst="rect">
            <a:avLst/>
          </a:prstGeom>
          <a:noFill/>
          <a:ln w="9525">
            <a:noFill/>
            <a:miter lim="800000"/>
            <a:headEnd/>
            <a:tailEnd/>
          </a:ln>
        </p:spPr>
      </p:pic>
    </p:spTree>
    <p:extLst>
      <p:ext uri="{BB962C8B-B14F-4D97-AF65-F5344CB8AC3E}">
        <p14:creationId xmlns:p14="http://schemas.microsoft.com/office/powerpoint/2010/main" val="27838205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03512" y="476673"/>
            <a:ext cx="8964488" cy="3139321"/>
          </a:xfrm>
          <a:prstGeom prst="rect">
            <a:avLst/>
          </a:prstGeom>
        </p:spPr>
        <p:txBody>
          <a:bodyPr wrap="square">
            <a:spAutoFit/>
          </a:bodyPr>
          <a:lstStyle/>
          <a:p>
            <a:r>
              <a:rPr lang="fr-FR" b="1" dirty="0"/>
              <a:t>a) Acétylation des histones</a:t>
            </a:r>
          </a:p>
          <a:p>
            <a:r>
              <a:rPr lang="fr-FR" dirty="0"/>
              <a:t>      Les histones H3 et H4 peuvent être acétylés au niveau de résidus lysine situés dans leur partie </a:t>
            </a:r>
            <a:r>
              <a:rPr lang="fr-FR" dirty="0" err="1"/>
              <a:t>amino</a:t>
            </a:r>
            <a:r>
              <a:rPr lang="fr-FR" dirty="0"/>
              <a:t>-terminale, qui s'étend en dehors de la structure globulaire de l'</a:t>
            </a:r>
            <a:r>
              <a:rPr lang="fr-FR" dirty="0" err="1"/>
              <a:t>octamère</a:t>
            </a:r>
            <a:r>
              <a:rPr lang="fr-FR" dirty="0"/>
              <a:t> </a:t>
            </a:r>
            <a:r>
              <a:rPr lang="fr-FR" dirty="0"/>
              <a:t>d'histone. </a:t>
            </a:r>
            <a:r>
              <a:rPr lang="fr-FR" dirty="0"/>
              <a:t>La stabilité des interactions ADN-histones semble être réduite par cette neutralisation des charges basiques portées par les lysines. Cette acétylation conduit donc à une forme moins condensée de la chromatine, où les nucléosomes ne sont néanmoins que partiellement </a:t>
            </a:r>
            <a:r>
              <a:rPr lang="fr-FR" dirty="0"/>
              <a:t>déstructurés.</a:t>
            </a:r>
            <a:endParaRPr lang="fr-FR" dirty="0"/>
          </a:p>
          <a:p>
            <a:r>
              <a:rPr lang="fr-FR" dirty="0"/>
              <a:t>      L'acétylation des histones est un processus réversible catalysé par les enzymes appelées HAT (</a:t>
            </a:r>
            <a:r>
              <a:rPr lang="fr-FR" i="1" dirty="0"/>
              <a:t>histone </a:t>
            </a:r>
            <a:r>
              <a:rPr lang="fr-FR" i="1" dirty="0" err="1"/>
              <a:t>acetyl</a:t>
            </a:r>
            <a:r>
              <a:rPr lang="fr-FR" i="1" dirty="0"/>
              <a:t>-</a:t>
            </a:r>
            <a:r>
              <a:rPr lang="fr-FR" i="1" dirty="0" err="1"/>
              <a:t>transferase</a:t>
            </a:r>
            <a:r>
              <a:rPr lang="fr-FR" dirty="0"/>
              <a:t>). De nombreux </a:t>
            </a:r>
            <a:r>
              <a:rPr lang="fr-FR" dirty="0" err="1"/>
              <a:t>co</a:t>
            </a:r>
            <a:r>
              <a:rPr lang="fr-FR" dirty="0"/>
              <a:t>-activateurs </a:t>
            </a:r>
            <a:r>
              <a:rPr lang="fr-FR" dirty="0" err="1"/>
              <a:t>transcriptionnels</a:t>
            </a:r>
            <a:r>
              <a:rPr lang="fr-FR" dirty="0"/>
              <a:t> se sont avérés posséder une telle activité enzymatique. On peut citer par exemple p300/CBP, p/CAF ou </a:t>
            </a:r>
            <a:r>
              <a:rPr lang="fr-FR" dirty="0"/>
              <a:t>TAFII250. </a:t>
            </a:r>
            <a:endParaRPr lang="fr-FR" dirty="0"/>
          </a:p>
        </p:txBody>
      </p:sp>
      <p:sp>
        <p:nvSpPr>
          <p:cNvPr id="5" name="Rectangle 4"/>
          <p:cNvSpPr/>
          <p:nvPr/>
        </p:nvSpPr>
        <p:spPr>
          <a:xfrm>
            <a:off x="1703512" y="3740840"/>
            <a:ext cx="8712968" cy="1200329"/>
          </a:xfrm>
          <a:prstGeom prst="rect">
            <a:avLst/>
          </a:prstGeom>
        </p:spPr>
        <p:txBody>
          <a:bodyPr wrap="square">
            <a:spAutoFit/>
          </a:bodyPr>
          <a:lstStyle/>
          <a:p>
            <a:r>
              <a:rPr lang="fr-FR" dirty="0"/>
              <a:t>Il existe par ailleurs des régulateurs </a:t>
            </a:r>
            <a:r>
              <a:rPr lang="fr-FR" dirty="0" err="1"/>
              <a:t>transcriptionnels</a:t>
            </a:r>
            <a:r>
              <a:rPr lang="fr-FR" dirty="0"/>
              <a:t>, comme les membres de la famille protéique Rpd3 (HDAC1, HDAC2, HDAC3, HDAC3A ou encore HDAC3B), qui possèdent une activité </a:t>
            </a:r>
            <a:r>
              <a:rPr lang="fr-FR" dirty="0" err="1"/>
              <a:t>désacétylase</a:t>
            </a:r>
            <a:r>
              <a:rPr lang="fr-FR" dirty="0"/>
              <a:t> (HDAC, pour </a:t>
            </a:r>
            <a:r>
              <a:rPr lang="fr-FR" i="1" dirty="0"/>
              <a:t>histone de-</a:t>
            </a:r>
            <a:r>
              <a:rPr lang="fr-FR" i="1" dirty="0" err="1"/>
              <a:t>acetylase</a:t>
            </a:r>
            <a:r>
              <a:rPr lang="fr-FR" dirty="0"/>
              <a:t>) qui permet à la chromatine de revenir à un état plus condensé </a:t>
            </a:r>
          </a:p>
        </p:txBody>
      </p:sp>
    </p:spTree>
    <p:extLst>
      <p:ext uri="{BB962C8B-B14F-4D97-AF65-F5344CB8AC3E}">
        <p14:creationId xmlns:p14="http://schemas.microsoft.com/office/powerpoint/2010/main" val="35928241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75520" y="1"/>
            <a:ext cx="8712968" cy="3693319"/>
          </a:xfrm>
          <a:prstGeom prst="rect">
            <a:avLst/>
          </a:prstGeom>
        </p:spPr>
        <p:txBody>
          <a:bodyPr wrap="square">
            <a:spAutoFit/>
          </a:bodyPr>
          <a:lstStyle/>
          <a:p>
            <a:pPr algn="just"/>
            <a:r>
              <a:rPr lang="fr-FR" dirty="0"/>
              <a:t>En plus de modifier la structure chromatinienne, l'acétylation des histones pourrait constituer un marquage pour le recrutement d'autres protéines. Les résidus Lys acétylés peuvent en effet être reconnus par un motif d'environ 110 résidus appelé '</a:t>
            </a:r>
            <a:r>
              <a:rPr lang="fr-FR" dirty="0" err="1"/>
              <a:t>bromodomaine</a:t>
            </a:r>
            <a:r>
              <a:rPr lang="fr-FR" dirty="0"/>
              <a:t>' et présent dans p/CAF, p300/CBP et </a:t>
            </a:r>
            <a:r>
              <a:rPr lang="fr-FR" dirty="0"/>
              <a:t>TAFII250. </a:t>
            </a:r>
            <a:r>
              <a:rPr lang="fr-FR" dirty="0"/>
              <a:t>TAFII250 a la particularité de posséder deux </a:t>
            </a:r>
            <a:r>
              <a:rPr lang="fr-FR" dirty="0" err="1"/>
              <a:t>bromodomaines</a:t>
            </a:r>
            <a:r>
              <a:rPr lang="fr-FR" dirty="0"/>
              <a:t> en tandem qui interagissent fortement avec l'histone H4 doublement acétylé sur des résidus </a:t>
            </a:r>
            <a:r>
              <a:rPr lang="fr-FR" dirty="0"/>
              <a:t>lysine. </a:t>
            </a:r>
            <a:r>
              <a:rPr lang="fr-FR" dirty="0"/>
              <a:t>Cette double acétylation pourrait donc constituer un signal, reconnu par TAFII250, qui permettrait le recrutement de TFIID et l'assemblage et/ou la stabilisation du complexe de pré-initiation autour du promoteur ainsi </a:t>
            </a:r>
            <a:r>
              <a:rPr lang="fr-FR" dirty="0"/>
              <a:t>marqué. </a:t>
            </a:r>
            <a:r>
              <a:rPr lang="fr-FR" dirty="0"/>
              <a:t>Les </a:t>
            </a:r>
            <a:r>
              <a:rPr lang="fr-FR" dirty="0" err="1"/>
              <a:t>bromodomaines</a:t>
            </a:r>
            <a:r>
              <a:rPr lang="fr-FR" dirty="0"/>
              <a:t> de p/CAF et de son homologue GCN5 permettent également une interaction avec les Lys acétylées des </a:t>
            </a:r>
            <a:r>
              <a:rPr lang="fr-FR" dirty="0"/>
              <a:t>histones. </a:t>
            </a:r>
            <a:r>
              <a:rPr lang="fr-FR" dirty="0"/>
              <a:t>Cette interaction stimule le taux d'acétylation observé au cours de l'activation de la transcription, suggérant que l'acétylation préalable des histones par p300/CBP permette le recrutement de p/CAF via son </a:t>
            </a:r>
            <a:r>
              <a:rPr lang="fr-FR" dirty="0" err="1"/>
              <a:t>bromodomaine</a:t>
            </a:r>
            <a:r>
              <a:rPr lang="fr-FR" dirty="0"/>
              <a:t>.</a:t>
            </a:r>
          </a:p>
        </p:txBody>
      </p:sp>
    </p:spTree>
    <p:extLst>
      <p:ext uri="{BB962C8B-B14F-4D97-AF65-F5344CB8AC3E}">
        <p14:creationId xmlns:p14="http://schemas.microsoft.com/office/powerpoint/2010/main" val="2277159729"/>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308</Words>
  <Application>Microsoft Office PowerPoint</Application>
  <PresentationFormat>Grand écran</PresentationFormat>
  <Paragraphs>42</Paragraphs>
  <Slides>11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11</vt:i4>
      </vt:variant>
    </vt:vector>
  </HeadingPairs>
  <TitlesOfParts>
    <vt:vector size="16" baseType="lpstr">
      <vt:lpstr>Arial</vt:lpstr>
      <vt:lpstr>Calibri</vt:lpstr>
      <vt:lpstr>Calibri Light</vt:lpstr>
      <vt:lpstr>Times New Roman</vt:lpstr>
      <vt:lpstr>Thème Office</vt:lpstr>
      <vt:lpstr>Présentation PowerPoint</vt:lpstr>
      <vt:lpstr>Régulation de l’expression des gènes chez les eucaryotes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 Windows</dc:creator>
  <cp:lastModifiedBy>Utilisateur Windows</cp:lastModifiedBy>
  <cp:revision>1</cp:revision>
  <dcterms:created xsi:type="dcterms:W3CDTF">2021-03-17T22:31:43Z</dcterms:created>
  <dcterms:modified xsi:type="dcterms:W3CDTF">2021-03-17T22:32:15Z</dcterms:modified>
</cp:coreProperties>
</file>