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16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6.png"/><Relationship Id="rId4" Type="http://schemas.openxmlformats.org/officeDocument/2006/relationships/image" Target="../media/image43.png"/><Relationship Id="rId11" Type="http://schemas.openxmlformats.org/officeDocument/2006/relationships/image" Target="../media/image65.png"/><Relationship Id="rId10" Type="http://schemas.openxmlformats.org/officeDocument/2006/relationships/image" Target="../media/image42.jpg"/><Relationship Id="rId12" Type="http://schemas.openxmlformats.org/officeDocument/2006/relationships/image" Target="../media/image56.png"/><Relationship Id="rId9" Type="http://schemas.openxmlformats.org/officeDocument/2006/relationships/image" Target="../media/image51.png"/><Relationship Id="rId5" Type="http://schemas.openxmlformats.org/officeDocument/2006/relationships/image" Target="../media/image57.png"/><Relationship Id="rId6" Type="http://schemas.openxmlformats.org/officeDocument/2006/relationships/image" Target="../media/image41.png"/><Relationship Id="rId7" Type="http://schemas.openxmlformats.org/officeDocument/2006/relationships/image" Target="../media/image50.png"/><Relationship Id="rId8" Type="http://schemas.openxmlformats.org/officeDocument/2006/relationships/image" Target="../media/image4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2.png"/><Relationship Id="rId4" Type="http://schemas.openxmlformats.org/officeDocument/2006/relationships/image" Target="../media/image27.png"/><Relationship Id="rId5" Type="http://schemas.openxmlformats.org/officeDocument/2006/relationships/image" Target="../media/image4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0.png"/><Relationship Id="rId4" Type="http://schemas.openxmlformats.org/officeDocument/2006/relationships/image" Target="../media/image9.jpg"/><Relationship Id="rId5" Type="http://schemas.openxmlformats.org/officeDocument/2006/relationships/image" Target="../media/image65.png"/><Relationship Id="rId6" Type="http://schemas.openxmlformats.org/officeDocument/2006/relationships/image" Target="../media/image5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4.png"/><Relationship Id="rId4" Type="http://schemas.openxmlformats.org/officeDocument/2006/relationships/image" Target="../media/image63.png"/><Relationship Id="rId5" Type="http://schemas.openxmlformats.org/officeDocument/2006/relationships/image" Target="../media/image86.png"/><Relationship Id="rId6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3.png"/><Relationship Id="rId4" Type="http://schemas.openxmlformats.org/officeDocument/2006/relationships/image" Target="../media/image85.png"/><Relationship Id="rId9" Type="http://schemas.openxmlformats.org/officeDocument/2006/relationships/image" Target="../media/image56.png"/><Relationship Id="rId5" Type="http://schemas.openxmlformats.org/officeDocument/2006/relationships/image" Target="../media/image75.png"/><Relationship Id="rId6" Type="http://schemas.openxmlformats.org/officeDocument/2006/relationships/image" Target="../media/image80.png"/><Relationship Id="rId7" Type="http://schemas.openxmlformats.org/officeDocument/2006/relationships/image" Target="../media/image2.jpg"/><Relationship Id="rId8" Type="http://schemas.openxmlformats.org/officeDocument/2006/relationships/image" Target="../media/image6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Relationship Id="rId4" Type="http://schemas.openxmlformats.org/officeDocument/2006/relationships/image" Target="../media/image81.png"/><Relationship Id="rId5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Relationship Id="rId4" Type="http://schemas.openxmlformats.org/officeDocument/2006/relationships/image" Target="../media/image65.png"/><Relationship Id="rId5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9.png"/><Relationship Id="rId4" Type="http://schemas.openxmlformats.org/officeDocument/2006/relationships/image" Target="../media/image71.png"/><Relationship Id="rId11" Type="http://schemas.openxmlformats.org/officeDocument/2006/relationships/image" Target="../media/image27.png"/><Relationship Id="rId10" Type="http://schemas.openxmlformats.org/officeDocument/2006/relationships/image" Target="../media/image65.png"/><Relationship Id="rId9" Type="http://schemas.openxmlformats.org/officeDocument/2006/relationships/image" Target="../media/image22.jpg"/><Relationship Id="rId5" Type="http://schemas.openxmlformats.org/officeDocument/2006/relationships/image" Target="../media/image68.png"/><Relationship Id="rId6" Type="http://schemas.openxmlformats.org/officeDocument/2006/relationships/image" Target="../media/image70.png"/><Relationship Id="rId7" Type="http://schemas.openxmlformats.org/officeDocument/2006/relationships/image" Target="../media/image83.png"/><Relationship Id="rId8" Type="http://schemas.openxmlformats.org/officeDocument/2006/relationships/image" Target="../media/image9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6.png"/><Relationship Id="rId4" Type="http://schemas.openxmlformats.org/officeDocument/2006/relationships/image" Target="../media/image98.png"/><Relationship Id="rId11" Type="http://schemas.openxmlformats.org/officeDocument/2006/relationships/image" Target="../media/image27.png"/><Relationship Id="rId10" Type="http://schemas.openxmlformats.org/officeDocument/2006/relationships/image" Target="../media/image65.png"/><Relationship Id="rId9" Type="http://schemas.openxmlformats.org/officeDocument/2006/relationships/image" Target="../media/image42.jpg"/><Relationship Id="rId5" Type="http://schemas.openxmlformats.org/officeDocument/2006/relationships/image" Target="../media/image72.png"/><Relationship Id="rId6" Type="http://schemas.openxmlformats.org/officeDocument/2006/relationships/image" Target="../media/image77.png"/><Relationship Id="rId7" Type="http://schemas.openxmlformats.org/officeDocument/2006/relationships/image" Target="../media/image53.png"/><Relationship Id="rId8" Type="http://schemas.openxmlformats.org/officeDocument/2006/relationships/image" Target="../media/image8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11" Type="http://schemas.openxmlformats.org/officeDocument/2006/relationships/image" Target="../media/image27.png"/><Relationship Id="rId10" Type="http://schemas.openxmlformats.org/officeDocument/2006/relationships/image" Target="../media/image65.png"/><Relationship Id="rId9" Type="http://schemas.openxmlformats.org/officeDocument/2006/relationships/image" Target="../media/image3.jpg"/><Relationship Id="rId5" Type="http://schemas.openxmlformats.org/officeDocument/2006/relationships/image" Target="../media/image84.png"/><Relationship Id="rId6" Type="http://schemas.openxmlformats.org/officeDocument/2006/relationships/image" Target="../media/image92.png"/><Relationship Id="rId7" Type="http://schemas.openxmlformats.org/officeDocument/2006/relationships/image" Target="../media/image95.png"/><Relationship Id="rId8" Type="http://schemas.openxmlformats.org/officeDocument/2006/relationships/image" Target="../media/image9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6.png"/><Relationship Id="rId6" Type="http://schemas.openxmlformats.org/officeDocument/2006/relationships/image" Target="../media/image1.png"/><Relationship Id="rId7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6.png"/><Relationship Id="rId4" Type="http://schemas.openxmlformats.org/officeDocument/2006/relationships/image" Target="../media/image102.png"/><Relationship Id="rId5" Type="http://schemas.openxmlformats.org/officeDocument/2006/relationships/image" Target="../media/image60.png"/><Relationship Id="rId6" Type="http://schemas.openxmlformats.org/officeDocument/2006/relationships/image" Target="../media/image97.png"/><Relationship Id="rId7" Type="http://schemas.openxmlformats.org/officeDocument/2006/relationships/image" Target="../media/image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9.png"/><Relationship Id="rId4" Type="http://schemas.openxmlformats.org/officeDocument/2006/relationships/image" Target="../media/image106.png"/><Relationship Id="rId9" Type="http://schemas.openxmlformats.org/officeDocument/2006/relationships/image" Target="../media/image48.jpg"/><Relationship Id="rId5" Type="http://schemas.openxmlformats.org/officeDocument/2006/relationships/image" Target="../media/image99.png"/><Relationship Id="rId6" Type="http://schemas.openxmlformats.org/officeDocument/2006/relationships/image" Target="../media/image101.png"/><Relationship Id="rId7" Type="http://schemas.openxmlformats.org/officeDocument/2006/relationships/image" Target="../media/image107.png"/><Relationship Id="rId8" Type="http://schemas.openxmlformats.org/officeDocument/2006/relationships/image" Target="../media/image10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6.png"/><Relationship Id="rId4" Type="http://schemas.openxmlformats.org/officeDocument/2006/relationships/image" Target="../media/image100.png"/><Relationship Id="rId9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110.png"/><Relationship Id="rId7" Type="http://schemas.openxmlformats.org/officeDocument/2006/relationships/image" Target="../media/image114.jpg"/><Relationship Id="rId8" Type="http://schemas.openxmlformats.org/officeDocument/2006/relationships/image" Target="../media/image8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11" Type="http://schemas.openxmlformats.org/officeDocument/2006/relationships/image" Target="../media/image21.jpg"/><Relationship Id="rId10" Type="http://schemas.openxmlformats.org/officeDocument/2006/relationships/image" Target="../media/image109.png"/><Relationship Id="rId9" Type="http://schemas.openxmlformats.org/officeDocument/2006/relationships/image" Target="../media/image111.png"/><Relationship Id="rId5" Type="http://schemas.openxmlformats.org/officeDocument/2006/relationships/image" Target="../media/image115.png"/><Relationship Id="rId6" Type="http://schemas.openxmlformats.org/officeDocument/2006/relationships/image" Target="../media/image105.png"/><Relationship Id="rId7" Type="http://schemas.openxmlformats.org/officeDocument/2006/relationships/image" Target="../media/image104.png"/><Relationship Id="rId8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4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8.png"/><Relationship Id="rId4" Type="http://schemas.openxmlformats.org/officeDocument/2006/relationships/image" Target="../media/image14.png"/><Relationship Id="rId9" Type="http://schemas.openxmlformats.org/officeDocument/2006/relationships/image" Target="../media/image12.jpg"/><Relationship Id="rId5" Type="http://schemas.openxmlformats.org/officeDocument/2006/relationships/image" Target="../media/image6.png"/><Relationship Id="rId6" Type="http://schemas.openxmlformats.org/officeDocument/2006/relationships/image" Target="../media/image18.png"/><Relationship Id="rId7" Type="http://schemas.openxmlformats.org/officeDocument/2006/relationships/image" Target="../media/image13.png"/><Relationship Id="rId8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17.png"/><Relationship Id="rId5" Type="http://schemas.openxmlformats.org/officeDocument/2006/relationships/image" Target="../media/image53.png"/><Relationship Id="rId6" Type="http://schemas.openxmlformats.org/officeDocument/2006/relationships/image" Target="../media/image2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Relationship Id="rId4" Type="http://schemas.openxmlformats.org/officeDocument/2006/relationships/image" Target="../media/image24.png"/><Relationship Id="rId5" Type="http://schemas.openxmlformats.org/officeDocument/2006/relationships/image" Target="../media/image32.png"/><Relationship Id="rId6" Type="http://schemas.openxmlformats.org/officeDocument/2006/relationships/image" Target="../media/image39.png"/><Relationship Id="rId7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10" Type="http://schemas.openxmlformats.org/officeDocument/2006/relationships/image" Target="../media/image31.jpg"/><Relationship Id="rId9" Type="http://schemas.openxmlformats.org/officeDocument/2006/relationships/image" Target="../media/image27.png"/><Relationship Id="rId5" Type="http://schemas.openxmlformats.org/officeDocument/2006/relationships/image" Target="../media/image36.png"/><Relationship Id="rId6" Type="http://schemas.openxmlformats.org/officeDocument/2006/relationships/image" Target="../media/image40.png"/><Relationship Id="rId7" Type="http://schemas.openxmlformats.org/officeDocument/2006/relationships/image" Target="../media/image28.png"/><Relationship Id="rId8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Relationship Id="rId4" Type="http://schemas.openxmlformats.org/officeDocument/2006/relationships/image" Target="../media/image30.png"/><Relationship Id="rId11" Type="http://schemas.openxmlformats.org/officeDocument/2006/relationships/image" Target="../media/image47.png"/><Relationship Id="rId10" Type="http://schemas.openxmlformats.org/officeDocument/2006/relationships/image" Target="../media/image114.jpg"/><Relationship Id="rId9" Type="http://schemas.openxmlformats.org/officeDocument/2006/relationships/image" Target="../media/image45.png"/><Relationship Id="rId5" Type="http://schemas.openxmlformats.org/officeDocument/2006/relationships/image" Target="../media/image37.png"/><Relationship Id="rId6" Type="http://schemas.openxmlformats.org/officeDocument/2006/relationships/image" Target="../media/image29.png"/><Relationship Id="rId7" Type="http://schemas.openxmlformats.org/officeDocument/2006/relationships/image" Target="../media/image38.png"/><Relationship Id="rId8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2284C">
              <a:alpha val="74901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142971" y="2409825"/>
            <a:ext cx="99057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ctr">
              <a:lnSpc>
                <a:spcPct val="1290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27">
                <a:solidFill>
                  <a:srgbClr val="FFFFFF"/>
                </a:solidFill>
              </a:rPr>
              <a:t>L’</a:t>
            </a:r>
            <a:r>
              <a:rPr b="1" i="0" lang="en-US" sz="382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exploration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4003021" y="464449"/>
            <a:ext cx="3905100" cy="7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35">
                <a:solidFill>
                  <a:srgbClr val="E0E0E0"/>
                </a:solidFill>
              </a:rPr>
              <a:t>Université Abderrahmane Mira de Bejaia</a:t>
            </a:r>
            <a:endParaRPr sz="1435">
              <a:solidFill>
                <a:srgbClr val="E0E0E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35">
                <a:solidFill>
                  <a:srgbClr val="E0E0E0"/>
                </a:solidFill>
              </a:rPr>
              <a:t>Faculté des sciences humaines et sociales</a:t>
            </a:r>
            <a:endParaRPr sz="1435">
              <a:solidFill>
                <a:srgbClr val="E0E0E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35">
                <a:solidFill>
                  <a:srgbClr val="E0E0E0"/>
                </a:solidFill>
              </a:rPr>
              <a:t>Département de </a:t>
            </a:r>
            <a:r>
              <a:rPr b="0" i="0" lang="en-US" sz="1435" u="none" cap="none" strike="noStrike">
                <a:solidFill>
                  <a:srgbClr val="E0E0E0"/>
                </a:solidFill>
                <a:latin typeface="Arial"/>
                <a:ea typeface="Arial"/>
                <a:cs typeface="Arial"/>
                <a:sym typeface="Arial"/>
              </a:rPr>
              <a:t>sociologie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4003021" y="1636424"/>
            <a:ext cx="39051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35">
                <a:solidFill>
                  <a:srgbClr val="E0E0E0"/>
                </a:solidFill>
              </a:rPr>
              <a:t>Cours destiné aux étudiants de L2 sociologie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4143296" y="3428999"/>
            <a:ext cx="39051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35">
                <a:solidFill>
                  <a:srgbClr val="E0E0E0"/>
                </a:solidFill>
              </a:rPr>
              <a:t>Enseignant de la matière Dr SMAIL Idir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7FA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22"/>
          <p:cNvGrpSpPr/>
          <p:nvPr/>
        </p:nvGrpSpPr>
        <p:grpSpPr>
          <a:xfrm>
            <a:off x="0" y="0"/>
            <a:ext cx="12191695" cy="6764400"/>
            <a:chOff x="0" y="0"/>
            <a:chExt cx="12191695" cy="8982074"/>
          </a:xfrm>
        </p:grpSpPr>
        <p:sp>
          <p:nvSpPr>
            <p:cNvPr id="323" name="Google Shape;323;p22"/>
            <p:cNvSpPr/>
            <p:nvPr/>
          </p:nvSpPr>
          <p:spPr>
            <a:xfrm>
              <a:off x="0" y="0"/>
              <a:ext cx="12191695" cy="857250"/>
            </a:xfrm>
            <a:prstGeom prst="rect">
              <a:avLst/>
            </a:prstGeom>
            <a:solidFill>
              <a:srgbClr val="12284C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2"/>
            <p:cNvSpPr txBox="1"/>
            <p:nvPr/>
          </p:nvSpPr>
          <p:spPr>
            <a:xfrm>
              <a:off x="666733" y="190499"/>
              <a:ext cx="10858200" cy="63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2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 pré-enquête se réalise par les techniques qualitatives</a:t>
              </a:r>
              <a:endParaRPr/>
            </a:p>
          </p:txBody>
        </p:sp>
        <p:sp>
          <p:nvSpPr>
            <p:cNvPr id="325" name="Google Shape;325;p22"/>
            <p:cNvSpPr/>
            <p:nvPr/>
          </p:nvSpPr>
          <p:spPr>
            <a:xfrm>
              <a:off x="666733" y="1238249"/>
              <a:ext cx="6676858" cy="4286250"/>
            </a:xfrm>
            <a:prstGeom prst="roundRect">
              <a:avLst>
                <a:gd fmla="val 5333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326" name="Google Shape;326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52476" y="1559169"/>
              <a:ext cx="304792" cy="2344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7" name="Google Shape;327;p22"/>
            <p:cNvSpPr/>
            <p:nvPr/>
          </p:nvSpPr>
          <p:spPr>
            <a:xfrm>
              <a:off x="952476" y="2076449"/>
              <a:ext cx="1904952" cy="2876549"/>
            </a:xfrm>
            <a:prstGeom prst="roundRect">
              <a:avLst>
                <a:gd fmla="val 10000" name="adj"/>
              </a:avLst>
            </a:prstGeom>
            <a:solidFill>
              <a:srgbClr val="F0F4FA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328" name="Google Shape;328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76358" y="2359693"/>
              <a:ext cx="457188" cy="3669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22"/>
            <p:cNvSpPr txBox="1"/>
            <p:nvPr/>
          </p:nvSpPr>
          <p:spPr>
            <a:xfrm>
              <a:off x="1485847" y="2914653"/>
              <a:ext cx="11334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15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Entretien</a:t>
              </a:r>
              <a:endParaRPr/>
            </a:p>
          </p:txBody>
        </p:sp>
        <p:sp>
          <p:nvSpPr>
            <p:cNvPr id="330" name="Google Shape;330;p22"/>
            <p:cNvSpPr txBox="1"/>
            <p:nvPr/>
          </p:nvSpPr>
          <p:spPr>
            <a:xfrm>
              <a:off x="1190595" y="3276599"/>
              <a:ext cx="1428600" cy="12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Échange direct avec les participants pour recueillir leurs perceptions et expériences</a:t>
              </a: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3047923" y="2076449"/>
              <a:ext cx="1904952" cy="2876549"/>
            </a:xfrm>
            <a:prstGeom prst="roundRect">
              <a:avLst>
                <a:gd fmla="val 10000" name="adj"/>
              </a:avLst>
            </a:prstGeom>
            <a:solidFill>
              <a:srgbClr val="F0F4FA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332" name="Google Shape;332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771805" y="2395788"/>
              <a:ext cx="457188" cy="2947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3" name="Google Shape;333;p22"/>
            <p:cNvSpPr txBox="1"/>
            <p:nvPr/>
          </p:nvSpPr>
          <p:spPr>
            <a:xfrm>
              <a:off x="3457503" y="2914653"/>
              <a:ext cx="1428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15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Observation</a:t>
              </a:r>
              <a:endParaRPr/>
            </a:p>
          </p:txBody>
        </p:sp>
        <p:sp>
          <p:nvSpPr>
            <p:cNvPr id="334" name="Google Shape;334;p22"/>
            <p:cNvSpPr txBox="1"/>
            <p:nvPr/>
          </p:nvSpPr>
          <p:spPr>
            <a:xfrm>
              <a:off x="3286042" y="3276599"/>
              <a:ext cx="1428600" cy="12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Surveillance systématique des comportements et interactions dans leur contexte naturel</a:t>
              </a:r>
              <a:endParaRPr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5152896" y="2076449"/>
              <a:ext cx="1904952" cy="2876549"/>
            </a:xfrm>
            <a:prstGeom prst="roundRect">
              <a:avLst>
                <a:gd fmla="val 10000" name="adj"/>
              </a:avLst>
            </a:prstGeom>
            <a:solidFill>
              <a:srgbClr val="F0F4FA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336" name="Google Shape;336;p2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876778" y="2350669"/>
              <a:ext cx="457188" cy="3850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7" name="Google Shape;337;p22"/>
            <p:cNvSpPr txBox="1"/>
            <p:nvPr/>
          </p:nvSpPr>
          <p:spPr>
            <a:xfrm>
              <a:off x="5543398" y="2914653"/>
              <a:ext cx="1276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15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Étude de cas</a:t>
              </a:r>
              <a:endParaRPr/>
            </a:p>
          </p:txBody>
        </p:sp>
        <p:sp>
          <p:nvSpPr>
            <p:cNvPr id="338" name="Google Shape;338;p22"/>
            <p:cNvSpPr txBox="1"/>
            <p:nvPr/>
          </p:nvSpPr>
          <p:spPr>
            <a:xfrm>
              <a:off x="5391015" y="3276599"/>
              <a:ext cx="1428600" cy="102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Analyse approfondie d'une situation ou d'un individu représentatif</a:t>
              </a:r>
              <a:endParaRPr/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666733" y="5810249"/>
              <a:ext cx="6676858" cy="3171825"/>
            </a:xfrm>
            <a:prstGeom prst="roundRect">
              <a:avLst>
                <a:gd fmla="val 7207" name="adj"/>
              </a:avLst>
            </a:prstGeom>
            <a:solidFill>
              <a:srgbClr val="3A5998">
                <a:alpha val="784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340" name="Google Shape;340;p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52476" y="6135342"/>
              <a:ext cx="266693" cy="2261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1" name="Google Shape;341;p22"/>
            <p:cNvSpPr/>
            <p:nvPr/>
          </p:nvSpPr>
          <p:spPr>
            <a:xfrm>
              <a:off x="952476" y="6581774"/>
              <a:ext cx="6105372" cy="914400"/>
            </a:xfrm>
            <a:prstGeom prst="roundRect">
              <a:avLst>
                <a:gd fmla="val 16666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342" name="Google Shape;342;p2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42971" y="6797992"/>
              <a:ext cx="228594" cy="1771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3" name="Google Shape;343;p22"/>
            <p:cNvSpPr/>
            <p:nvPr/>
          </p:nvSpPr>
          <p:spPr>
            <a:xfrm>
              <a:off x="952476" y="7639049"/>
              <a:ext cx="6105372" cy="914400"/>
            </a:xfrm>
            <a:prstGeom prst="roundRect">
              <a:avLst>
                <a:gd fmla="val 16666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344" name="Google Shape;344;p2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42971" y="7855267"/>
              <a:ext cx="228594" cy="1771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jpg" id="345" name="Google Shape;345;p2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724581" y="1238249"/>
              <a:ext cx="3800379" cy="285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6" name="Google Shape;346;p22"/>
            <p:cNvSpPr/>
            <p:nvPr/>
          </p:nvSpPr>
          <p:spPr>
            <a:xfrm>
              <a:off x="7724581" y="4381499"/>
              <a:ext cx="3800379" cy="4600575"/>
            </a:xfrm>
            <a:prstGeom prst="roundRect">
              <a:avLst>
                <a:gd fmla="val 6015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347" name="Google Shape;347;p2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962700" y="4646427"/>
              <a:ext cx="247643" cy="2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348" name="Google Shape;348;p2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962700" y="5090832"/>
              <a:ext cx="190495" cy="1624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Google Shape;349;p22"/>
            <p:cNvSpPr txBox="1"/>
            <p:nvPr/>
          </p:nvSpPr>
          <p:spPr>
            <a:xfrm>
              <a:off x="8248443" y="4965091"/>
              <a:ext cx="3038400" cy="58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Timidité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: entretien individuel pour créer un espace de confiance</a:t>
              </a:r>
              <a:endParaRPr/>
            </a:p>
          </p:txBody>
        </p:sp>
        <p:pic>
          <p:nvPicPr>
            <p:cNvPr descr="image.png" id="350" name="Google Shape;350;p2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962700" y="5748057"/>
              <a:ext cx="190495" cy="16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351" name="Google Shape;351;p2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962700" y="6405282"/>
              <a:ext cx="190495" cy="16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352" name="Google Shape;352;p2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962700" y="7062507"/>
              <a:ext cx="190495" cy="1624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3" name="Google Shape;353;p22"/>
          <p:cNvSpPr txBox="1"/>
          <p:nvPr/>
        </p:nvSpPr>
        <p:spPr>
          <a:xfrm>
            <a:off x="1304275" y="771328"/>
            <a:ext cx="3000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None/>
            </a:pPr>
            <a:r>
              <a:rPr b="1" lang="en-US" sz="1950">
                <a:solidFill>
                  <a:srgbClr val="12284C"/>
                </a:solidFill>
              </a:rPr>
              <a:t>Techniques qualitatives</a:t>
            </a:r>
            <a:endParaRPr b="1" sz="1950">
              <a:solidFill>
                <a:srgbClr val="12284C"/>
              </a:solidFill>
            </a:endParaRPr>
          </a:p>
        </p:txBody>
      </p:sp>
      <p:sp>
        <p:nvSpPr>
          <p:cNvPr id="354" name="Google Shape;354;p22"/>
          <p:cNvSpPr txBox="1"/>
          <p:nvPr/>
        </p:nvSpPr>
        <p:spPr>
          <a:xfrm>
            <a:off x="1248175" y="4249423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n-US" sz="1800">
                <a:solidFill>
                  <a:srgbClr val="12284C"/>
                </a:solidFill>
              </a:rPr>
              <a:t>Questions de réflexion</a:t>
            </a:r>
            <a:endParaRPr b="1" sz="1800">
              <a:solidFill>
                <a:srgbClr val="12284C"/>
              </a:solidFill>
            </a:endParaRPr>
          </a:p>
        </p:txBody>
      </p:sp>
      <p:sp>
        <p:nvSpPr>
          <p:cNvPr id="355" name="Google Shape;355;p22"/>
          <p:cNvSpPr txBox="1"/>
          <p:nvPr/>
        </p:nvSpPr>
        <p:spPr>
          <a:xfrm>
            <a:off x="1402450" y="4954574"/>
            <a:ext cx="5429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Si je veux connaître l'avis des </a:t>
            </a:r>
            <a:r>
              <a:rPr lang="en-US">
                <a:solidFill>
                  <a:srgbClr val="3A5998"/>
                </a:solidFill>
                <a:highlight>
                  <a:srgbClr val="FFFFFF"/>
                </a:highlight>
              </a:rPr>
              <a:t>timides</a:t>
            </a: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 sur la </a:t>
            </a:r>
            <a:r>
              <a:rPr lang="en-US">
                <a:solidFill>
                  <a:srgbClr val="3A5998"/>
                </a:solidFill>
                <a:highlight>
                  <a:srgbClr val="FFFFFF"/>
                </a:highlight>
              </a:rPr>
              <a:t>timidité</a:t>
            </a: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, par quelle technique je dois procéder ?</a:t>
            </a:r>
            <a:endParaRPr sz="1300"/>
          </a:p>
        </p:txBody>
      </p:sp>
      <p:sp>
        <p:nvSpPr>
          <p:cNvPr id="356" name="Google Shape;356;p22"/>
          <p:cNvSpPr txBox="1"/>
          <p:nvPr/>
        </p:nvSpPr>
        <p:spPr>
          <a:xfrm>
            <a:off x="1458550" y="5749800"/>
            <a:ext cx="5429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33333"/>
                </a:solidFill>
                <a:highlight>
                  <a:srgbClr val="FFFFFF"/>
                </a:highlight>
              </a:rPr>
              <a:t>L'</a:t>
            </a:r>
            <a:r>
              <a:rPr lang="en-US" sz="1300">
                <a:solidFill>
                  <a:srgbClr val="3A5998"/>
                </a:solidFill>
                <a:highlight>
                  <a:srgbClr val="FFFFFF"/>
                </a:highlight>
              </a:rPr>
              <a:t>agressivité</a:t>
            </a:r>
            <a:r>
              <a:rPr lang="en-US" sz="1300">
                <a:solidFill>
                  <a:srgbClr val="333333"/>
                </a:solidFill>
                <a:highlight>
                  <a:srgbClr val="FFFFFF"/>
                </a:highlight>
              </a:rPr>
              <a:t> des élèves du rang primaire pendant la pause de récréation en rapport à ce qu'ils ont vu à la </a:t>
            </a:r>
            <a:r>
              <a:rPr lang="en-US" sz="1300">
                <a:solidFill>
                  <a:srgbClr val="3A5998"/>
                </a:solidFill>
                <a:highlight>
                  <a:srgbClr val="FFFFFF"/>
                </a:highlight>
              </a:rPr>
              <a:t>télévision</a:t>
            </a:r>
            <a:r>
              <a:rPr lang="en-US" sz="1300">
                <a:solidFill>
                  <a:srgbClr val="333333"/>
                </a:solidFill>
                <a:highlight>
                  <a:srgbClr val="FFFFFF"/>
                </a:highlight>
              </a:rPr>
              <a:t>.</a:t>
            </a:r>
            <a:endParaRPr sz="1200"/>
          </a:p>
        </p:txBody>
      </p:sp>
      <p:sp>
        <p:nvSpPr>
          <p:cNvPr id="357" name="Google Shape;357;p22"/>
          <p:cNvSpPr txBox="1"/>
          <p:nvPr/>
        </p:nvSpPr>
        <p:spPr>
          <a:xfrm>
            <a:off x="8274475" y="3323800"/>
            <a:ext cx="3000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n-US" sz="1650">
                <a:solidFill>
                  <a:srgbClr val="12284C"/>
                </a:solidFill>
              </a:rPr>
              <a:t>Choisir la bonne technique</a:t>
            </a:r>
            <a:endParaRPr b="1" sz="1650">
              <a:solidFill>
                <a:srgbClr val="12284C"/>
              </a:solidFill>
            </a:endParaRPr>
          </a:p>
        </p:txBody>
      </p:sp>
      <p:sp>
        <p:nvSpPr>
          <p:cNvPr id="358" name="Google Shape;358;p22"/>
          <p:cNvSpPr txBox="1"/>
          <p:nvPr/>
        </p:nvSpPr>
        <p:spPr>
          <a:xfrm>
            <a:off x="8274475" y="417930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A5998"/>
                </a:solidFill>
                <a:highlight>
                  <a:srgbClr val="FFFFFF"/>
                </a:highlight>
              </a:rPr>
              <a:t>Agressivité</a:t>
            </a:r>
            <a:r>
              <a:rPr lang="en-US" sz="1050">
                <a:solidFill>
                  <a:srgbClr val="333333"/>
                </a:solidFill>
                <a:highlight>
                  <a:srgbClr val="FFFFFF"/>
                </a:highlight>
              </a:rPr>
              <a:t> : observation directe pendant la récréation</a:t>
            </a:r>
            <a:endParaRPr sz="1100"/>
          </a:p>
        </p:txBody>
      </p:sp>
      <p:sp>
        <p:nvSpPr>
          <p:cNvPr id="359" name="Google Shape;359;p22"/>
          <p:cNvSpPr txBox="1"/>
          <p:nvPr/>
        </p:nvSpPr>
        <p:spPr>
          <a:xfrm>
            <a:off x="8274475" y="4687200"/>
            <a:ext cx="30000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33333"/>
                </a:solidFill>
                <a:highlight>
                  <a:srgbClr val="FFFFFF"/>
                </a:highlight>
              </a:rPr>
              <a:t>Combiner plusieurs techniques pour une </a:t>
            </a:r>
            <a:r>
              <a:rPr lang="en-US" sz="1050">
                <a:solidFill>
                  <a:srgbClr val="3A5998"/>
                </a:solidFill>
                <a:highlight>
                  <a:srgbClr val="FFFFFF"/>
                </a:highlight>
              </a:rPr>
              <a:t>vision complète</a:t>
            </a:r>
            <a:endParaRPr sz="1050">
              <a:solidFill>
                <a:srgbClr val="3A5998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-US" sz="1050">
                <a:solidFill>
                  <a:srgbClr val="333333"/>
                </a:solidFill>
                <a:highlight>
                  <a:srgbClr val="FFFFFF"/>
                </a:highlight>
              </a:rPr>
              <a:t>Adapter la méthode à la </a:t>
            </a:r>
            <a:r>
              <a:rPr lang="en-US" sz="1050">
                <a:solidFill>
                  <a:srgbClr val="3A5998"/>
                </a:solidFill>
                <a:highlight>
                  <a:srgbClr val="FFFFFF"/>
                </a:highlight>
              </a:rPr>
              <a:t>spécificité</a:t>
            </a:r>
            <a:r>
              <a:rPr lang="en-US" sz="1050">
                <a:solidFill>
                  <a:srgbClr val="333333"/>
                </a:solidFill>
                <a:highlight>
                  <a:srgbClr val="FFFFFF"/>
                </a:highlight>
              </a:rPr>
              <a:t> du sujet et des participants</a:t>
            </a:r>
            <a:endParaRPr sz="105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7FA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23"/>
          <p:cNvGrpSpPr/>
          <p:nvPr/>
        </p:nvGrpSpPr>
        <p:grpSpPr>
          <a:xfrm>
            <a:off x="0" y="0"/>
            <a:ext cx="12191695" cy="6731658"/>
            <a:chOff x="0" y="0"/>
            <a:chExt cx="12191695" cy="7458074"/>
          </a:xfrm>
        </p:grpSpPr>
        <p:sp>
          <p:nvSpPr>
            <p:cNvPr id="365" name="Google Shape;365;p23"/>
            <p:cNvSpPr/>
            <p:nvPr/>
          </p:nvSpPr>
          <p:spPr>
            <a:xfrm>
              <a:off x="0" y="0"/>
              <a:ext cx="12191695" cy="857250"/>
            </a:xfrm>
            <a:prstGeom prst="rect">
              <a:avLst/>
            </a:prstGeom>
            <a:solidFill>
              <a:srgbClr val="12284C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3"/>
            <p:cNvSpPr txBox="1"/>
            <p:nvPr/>
          </p:nvSpPr>
          <p:spPr>
            <a:xfrm>
              <a:off x="666733" y="190499"/>
              <a:ext cx="10858200" cy="5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2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Objectif de la pré-enquête</a:t>
              </a:r>
              <a:endParaRPr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666733" y="1628775"/>
              <a:ext cx="3219369" cy="1828800"/>
            </a:xfrm>
            <a:prstGeom prst="roundRect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904852" y="1866899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3"/>
            <p:cNvSpPr txBox="1"/>
            <p:nvPr/>
          </p:nvSpPr>
          <p:spPr>
            <a:xfrm>
              <a:off x="904852" y="1866899"/>
              <a:ext cx="4761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35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370" name="Google Shape;370;p23"/>
            <p:cNvSpPr txBox="1"/>
            <p:nvPr/>
          </p:nvSpPr>
          <p:spPr>
            <a:xfrm>
              <a:off x="1571585" y="1866899"/>
              <a:ext cx="20763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15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Précision du sujet</a:t>
              </a:r>
              <a:endParaRPr/>
            </a:p>
          </p:txBody>
        </p:sp>
        <p:sp>
          <p:nvSpPr>
            <p:cNvPr id="371" name="Google Shape;371;p23"/>
            <p:cNvSpPr txBox="1"/>
            <p:nvPr/>
          </p:nvSpPr>
          <p:spPr>
            <a:xfrm>
              <a:off x="1571585" y="2228850"/>
              <a:ext cx="20763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Définir les </a:t>
              </a: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aspects spécifiques</a:t>
              </a:r>
              <a:r>
                <a:rPr b="0" i="0" lang="en-US" sz="107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 à explorer pour affiner la problématique</a:t>
              </a:r>
              <a:endParaRPr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4124221" y="1628775"/>
              <a:ext cx="3219369" cy="1828800"/>
            </a:xfrm>
            <a:prstGeom prst="roundRect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4362340" y="1866899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3"/>
            <p:cNvSpPr txBox="1"/>
            <p:nvPr/>
          </p:nvSpPr>
          <p:spPr>
            <a:xfrm>
              <a:off x="4362340" y="1866899"/>
              <a:ext cx="4761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35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375" name="Google Shape;375;p23"/>
            <p:cNvSpPr txBox="1"/>
            <p:nvPr/>
          </p:nvSpPr>
          <p:spPr>
            <a:xfrm>
              <a:off x="5029074" y="1866899"/>
              <a:ext cx="20763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15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Technique d'exploration</a:t>
              </a:r>
              <a:endParaRPr/>
            </a:p>
          </p:txBody>
        </p:sp>
        <p:sp>
          <p:nvSpPr>
            <p:cNvPr id="376" name="Google Shape;376;p23"/>
            <p:cNvSpPr txBox="1"/>
            <p:nvPr/>
          </p:nvSpPr>
          <p:spPr>
            <a:xfrm>
              <a:off x="5029074" y="2495550"/>
              <a:ext cx="20763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Choisir la méthode </a:t>
              </a: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qualitative</a:t>
              </a:r>
              <a:r>
                <a:rPr b="0" i="0" lang="en-US" sz="107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 la plus adaptée au sujet et au terrain</a:t>
              </a:r>
              <a:endParaRPr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666733" y="3686175"/>
              <a:ext cx="3219369" cy="1828800"/>
            </a:xfrm>
            <a:prstGeom prst="roundRect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904852" y="3924299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3"/>
            <p:cNvSpPr txBox="1"/>
            <p:nvPr/>
          </p:nvSpPr>
          <p:spPr>
            <a:xfrm>
              <a:off x="904852" y="3924299"/>
              <a:ext cx="4761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35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380" name="Google Shape;380;p23"/>
            <p:cNvSpPr txBox="1"/>
            <p:nvPr/>
          </p:nvSpPr>
          <p:spPr>
            <a:xfrm>
              <a:off x="1571585" y="3924299"/>
              <a:ext cx="2076300" cy="57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15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Sélection des participants</a:t>
              </a:r>
              <a:endParaRPr/>
            </a:p>
          </p:txBody>
        </p:sp>
        <p:sp>
          <p:nvSpPr>
            <p:cNvPr id="381" name="Google Shape;381;p23"/>
            <p:cNvSpPr txBox="1"/>
            <p:nvPr/>
          </p:nvSpPr>
          <p:spPr>
            <a:xfrm>
              <a:off x="1571585" y="4552949"/>
              <a:ext cx="20763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Identifier les </a:t>
              </a: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individus clés</a:t>
              </a:r>
              <a:r>
                <a:rPr b="0" i="0" lang="en-US" sz="107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 à interroger pour recueillir des informations pertinentes</a:t>
              </a:r>
              <a:endParaRPr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4124221" y="3686175"/>
              <a:ext cx="3219369" cy="1828800"/>
            </a:xfrm>
            <a:prstGeom prst="roundRect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4362340" y="3924299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3"/>
            <p:cNvSpPr txBox="1"/>
            <p:nvPr/>
          </p:nvSpPr>
          <p:spPr>
            <a:xfrm>
              <a:off x="4362340" y="3924299"/>
              <a:ext cx="4761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35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385" name="Google Shape;385;p23"/>
            <p:cNvSpPr txBox="1"/>
            <p:nvPr/>
          </p:nvSpPr>
          <p:spPr>
            <a:xfrm>
              <a:off x="5029074" y="3924299"/>
              <a:ext cx="20763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15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Prise de notes</a:t>
              </a:r>
              <a:endParaRPr/>
            </a:p>
          </p:txBody>
        </p:sp>
        <p:sp>
          <p:nvSpPr>
            <p:cNvPr id="386" name="Google Shape;386;p23"/>
            <p:cNvSpPr txBox="1"/>
            <p:nvPr/>
          </p:nvSpPr>
          <p:spPr>
            <a:xfrm>
              <a:off x="5029074" y="4286250"/>
              <a:ext cx="20763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Enregistrer systématiquement les </a:t>
              </a: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informations</a:t>
              </a:r>
              <a:r>
                <a:rPr b="0" i="0" lang="en-US" sz="107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 recueillies sur des fiches structurées</a:t>
              </a:r>
              <a:endParaRPr/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666733" y="5753099"/>
              <a:ext cx="6676858" cy="1314450"/>
            </a:xfrm>
            <a:prstGeom prst="roundRect">
              <a:avLst>
                <a:gd fmla="val 17391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904852" y="5991225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3"/>
            <p:cNvSpPr txBox="1"/>
            <p:nvPr/>
          </p:nvSpPr>
          <p:spPr>
            <a:xfrm>
              <a:off x="904852" y="5991225"/>
              <a:ext cx="4761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35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7724581" y="1238249"/>
              <a:ext cx="3800379" cy="3838574"/>
            </a:xfrm>
            <a:prstGeom prst="roundRect">
              <a:avLst>
                <a:gd fmla="val 6015" name="adj"/>
              </a:avLst>
            </a:prstGeom>
            <a:solidFill>
              <a:srgbClr val="3A5998">
                <a:alpha val="784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391" name="Google Shape;391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10324" y="1719262"/>
              <a:ext cx="266693" cy="200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2" name="Google Shape;392;p23"/>
            <p:cNvSpPr txBox="1"/>
            <p:nvPr/>
          </p:nvSpPr>
          <p:spPr>
            <a:xfrm>
              <a:off x="8010324" y="2305049"/>
              <a:ext cx="3228900" cy="132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63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La pré-enquête permet d'ajuster la </a:t>
              </a:r>
              <a:r>
                <a:rPr b="1" i="0" lang="en-US" sz="119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méthodologie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et de valider la pertinence de l'approche avant de lancer l'enquête principale. </a:t>
              </a:r>
              <a:endParaRPr/>
            </a:p>
          </p:txBody>
        </p:sp>
        <p:pic>
          <p:nvPicPr>
            <p:cNvPr descr="image.png" id="393" name="Google Shape;393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010324" y="3652708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4" name="Google Shape;394;p23"/>
            <p:cNvSpPr txBox="1"/>
            <p:nvPr/>
          </p:nvSpPr>
          <p:spPr>
            <a:xfrm>
              <a:off x="8334166" y="3638550"/>
              <a:ext cx="1895400" cy="3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Anticipation des difficultés</a:t>
              </a:r>
              <a:endParaRPr/>
            </a:p>
          </p:txBody>
        </p:sp>
        <p:pic>
          <p:nvPicPr>
            <p:cNvPr descr="image.png" id="395" name="Google Shape;395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010324" y="4033708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6" name="Google Shape;396;p23"/>
            <p:cNvSpPr txBox="1"/>
            <p:nvPr/>
          </p:nvSpPr>
          <p:spPr>
            <a:xfrm>
              <a:off x="8334166" y="4019549"/>
              <a:ext cx="2019300" cy="3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Optimisation des ressources</a:t>
              </a:r>
              <a:endParaRPr/>
            </a:p>
          </p:txBody>
        </p:sp>
        <p:pic>
          <p:nvPicPr>
            <p:cNvPr descr="image.png" id="397" name="Google Shape;397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010324" y="4414708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8" name="Google Shape;398;p23"/>
            <p:cNvSpPr txBox="1"/>
            <p:nvPr/>
          </p:nvSpPr>
          <p:spPr>
            <a:xfrm>
              <a:off x="8334166" y="4400550"/>
              <a:ext cx="2781300" cy="3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Amélioration de la qualité des données</a:t>
              </a:r>
              <a:endParaRPr/>
            </a:p>
          </p:txBody>
        </p:sp>
        <p:pic>
          <p:nvPicPr>
            <p:cNvPr descr="image.jpg" id="399" name="Google Shape;399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24581" y="5362575"/>
              <a:ext cx="3800379" cy="20954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0" name="Google Shape;400;p23"/>
          <p:cNvSpPr txBox="1"/>
          <p:nvPr/>
        </p:nvSpPr>
        <p:spPr>
          <a:xfrm>
            <a:off x="8288500" y="1121950"/>
            <a:ext cx="3367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n-US" sz="1700">
                <a:solidFill>
                  <a:srgbClr val="12284C"/>
                </a:solidFill>
              </a:rPr>
              <a:t>Importance de la pré-enquête</a:t>
            </a:r>
            <a:endParaRPr b="1" sz="1700">
              <a:solidFill>
                <a:srgbClr val="12284C"/>
              </a:solidFill>
            </a:endParaRPr>
          </a:p>
        </p:txBody>
      </p:sp>
      <p:sp>
        <p:nvSpPr>
          <p:cNvPr id="401" name="Google Shape;401;p23"/>
          <p:cNvSpPr txBox="1"/>
          <p:nvPr/>
        </p:nvSpPr>
        <p:spPr>
          <a:xfrm>
            <a:off x="1572000" y="5217120"/>
            <a:ext cx="54558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50">
                <a:solidFill>
                  <a:srgbClr val="12284C"/>
                </a:solidFill>
                <a:highlight>
                  <a:srgbClr val="FFFFFF"/>
                </a:highlight>
              </a:rPr>
              <a:t>Codage des informations</a:t>
            </a:r>
            <a:endParaRPr b="1" sz="1550">
              <a:solidFill>
                <a:srgbClr val="12284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555555"/>
                </a:solidFill>
                <a:highlight>
                  <a:srgbClr val="FFFFFF"/>
                </a:highlight>
              </a:rPr>
              <a:t>Organiser et </a:t>
            </a:r>
            <a:r>
              <a:rPr lang="en-US" sz="1250">
                <a:solidFill>
                  <a:srgbClr val="3A5998"/>
                </a:solidFill>
                <a:highlight>
                  <a:srgbClr val="FFFFFF"/>
                </a:highlight>
              </a:rPr>
              <a:t>catégoriser</a:t>
            </a:r>
            <a:r>
              <a:rPr lang="en-US" sz="1250">
                <a:solidFill>
                  <a:srgbClr val="555555"/>
                </a:solidFill>
                <a:highlight>
                  <a:srgbClr val="FFFFFF"/>
                </a:highlight>
              </a:rPr>
              <a:t> les données collectées pour identifier les thèmes émergents et les patterns</a:t>
            </a:r>
            <a:endParaRPr sz="1250">
              <a:solidFill>
                <a:srgbClr val="555555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7FA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24"/>
          <p:cNvGrpSpPr/>
          <p:nvPr/>
        </p:nvGrpSpPr>
        <p:grpSpPr>
          <a:xfrm>
            <a:off x="0" y="0"/>
            <a:ext cx="12191695" cy="6758330"/>
            <a:chOff x="0" y="0"/>
            <a:chExt cx="12191695" cy="7239000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12191695" cy="857250"/>
            </a:xfrm>
            <a:prstGeom prst="rect">
              <a:avLst/>
            </a:prstGeom>
            <a:solidFill>
              <a:srgbClr val="12284C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4"/>
            <p:cNvSpPr txBox="1"/>
            <p:nvPr/>
          </p:nvSpPr>
          <p:spPr>
            <a:xfrm>
              <a:off x="666733" y="190499"/>
              <a:ext cx="108582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2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 définition du champ de recherche</a:t>
              </a:r>
              <a:endParaRPr/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66733" y="1600200"/>
              <a:ext cx="6676858" cy="1933574"/>
            </a:xfrm>
            <a:prstGeom prst="roundRect">
              <a:avLst>
                <a:gd fmla="val 11822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410" name="Google Shape;410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52476" y="1909396"/>
              <a:ext cx="304792" cy="257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1" name="Google Shape;411;p24"/>
            <p:cNvSpPr txBox="1"/>
            <p:nvPr/>
          </p:nvSpPr>
          <p:spPr>
            <a:xfrm>
              <a:off x="952476" y="2390774"/>
              <a:ext cx="6105300" cy="95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63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L'exploration du champ de recherche constitue une étape </a:t>
              </a:r>
              <a:r>
                <a:rPr b="1" i="0" lang="en-US" sz="119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méthodologique fondamentale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qui permet de situer sa recherche dans un espace scientifique déjà structuré. </a:t>
              </a:r>
              <a:endParaRPr/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66733" y="3819524"/>
              <a:ext cx="6676858" cy="1562100"/>
            </a:xfrm>
            <a:prstGeom prst="roundRect">
              <a:avLst>
                <a:gd fmla="val 12195" name="adj"/>
              </a:avLst>
            </a:prstGeom>
            <a:solidFill>
              <a:srgbClr val="3A5998">
                <a:alpha val="784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904852" y="4057650"/>
              <a:ext cx="666733" cy="666750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4"/>
            <p:cNvSpPr txBox="1"/>
            <p:nvPr/>
          </p:nvSpPr>
          <p:spPr>
            <a:xfrm>
              <a:off x="904852" y="4057650"/>
              <a:ext cx="666600" cy="39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74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PB</a:t>
              </a:r>
              <a:endParaRPr/>
            </a:p>
          </p:txBody>
        </p:sp>
        <p:sp>
          <p:nvSpPr>
            <p:cNvPr id="415" name="Google Shape;415;p24"/>
            <p:cNvSpPr txBox="1"/>
            <p:nvPr/>
          </p:nvSpPr>
          <p:spPr>
            <a:xfrm>
              <a:off x="3409886" y="4095758"/>
              <a:ext cx="799200" cy="27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56" u="none" cap="none" strike="noStrike">
                  <a:solidFill>
                    <a:srgbClr val="666666"/>
                  </a:solidFill>
                  <a:latin typeface="Arial"/>
                  <a:ea typeface="Arial"/>
                  <a:cs typeface="Arial"/>
                  <a:sym typeface="Arial"/>
                </a:rPr>
                <a:t>(1992)</a:t>
              </a:r>
              <a:endParaRPr/>
            </a:p>
          </p:txBody>
        </p:sp>
        <p:sp>
          <p:nvSpPr>
            <p:cNvPr id="416" name="Google Shape;416;p24"/>
            <p:cNvSpPr txBox="1"/>
            <p:nvPr/>
          </p:nvSpPr>
          <p:spPr>
            <a:xfrm>
              <a:off x="1762080" y="4419600"/>
              <a:ext cx="5343300" cy="83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Définit le champ scientifique comme un </a:t>
              </a: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espace structuré de positions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où s'affrontent des agents et des institutions qui disposent du </a:t>
              </a: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capital spécifique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nécessaire pour y jouer. </a:t>
              </a:r>
              <a:endParaRPr/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6733" y="5562600"/>
              <a:ext cx="6676858" cy="1314450"/>
            </a:xfrm>
            <a:prstGeom prst="roundRect">
              <a:avLst>
                <a:gd fmla="val 14492" name="adj"/>
              </a:avLst>
            </a:prstGeom>
            <a:solidFill>
              <a:srgbClr val="3A5998">
                <a:alpha val="784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904852" y="5800725"/>
              <a:ext cx="666733" cy="666750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4"/>
            <p:cNvSpPr txBox="1"/>
            <p:nvPr/>
          </p:nvSpPr>
          <p:spPr>
            <a:xfrm>
              <a:off x="904852" y="5800725"/>
              <a:ext cx="666600" cy="39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74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MG</a:t>
              </a:r>
              <a:endParaRPr/>
            </a:p>
          </p:txBody>
        </p:sp>
        <p:pic>
          <p:nvPicPr>
            <p:cNvPr descr="image.jpg" id="420" name="Google Shape;420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724581" y="1238249"/>
              <a:ext cx="3800379" cy="304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1" name="Google Shape;421;p24"/>
            <p:cNvSpPr/>
            <p:nvPr/>
          </p:nvSpPr>
          <p:spPr>
            <a:xfrm>
              <a:off x="7724581" y="4572000"/>
              <a:ext cx="3800379" cy="2667000"/>
            </a:xfrm>
            <a:prstGeom prst="roundRect">
              <a:avLst>
                <a:gd fmla="val 8571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422" name="Google Shape;422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62700" y="4836927"/>
              <a:ext cx="247643" cy="2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423" name="Google Shape;423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962700" y="5233707"/>
              <a:ext cx="190495" cy="1624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4" name="Google Shape;424;p24"/>
            <p:cNvSpPr txBox="1"/>
            <p:nvPr/>
          </p:nvSpPr>
          <p:spPr>
            <a:xfrm>
              <a:off x="8248443" y="5219700"/>
              <a:ext cx="3038400" cy="34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image.png" id="425" name="Google Shape;425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962700" y="5824257"/>
              <a:ext cx="190495" cy="16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426" name="Google Shape;426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962700" y="6424332"/>
              <a:ext cx="190495" cy="1624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7" name="Google Shape;427;p24"/>
          <p:cNvSpPr txBox="1"/>
          <p:nvPr/>
        </p:nvSpPr>
        <p:spPr>
          <a:xfrm>
            <a:off x="1332325" y="1584771"/>
            <a:ext cx="5793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n-US" sz="1950">
                <a:solidFill>
                  <a:srgbClr val="12284C"/>
                </a:solidFill>
              </a:rPr>
              <a:t>Conceptualisation du champ de recherche</a:t>
            </a:r>
            <a:endParaRPr b="1" sz="1950">
              <a:solidFill>
                <a:srgbClr val="12284C"/>
              </a:solidFill>
            </a:endParaRPr>
          </a:p>
        </p:txBody>
      </p:sp>
      <p:sp>
        <p:nvSpPr>
          <p:cNvPr id="428" name="Google Shape;428;p24"/>
          <p:cNvSpPr txBox="1"/>
          <p:nvPr/>
        </p:nvSpPr>
        <p:spPr>
          <a:xfrm>
            <a:off x="8302525" y="4417723"/>
            <a:ext cx="3000000" cy="18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12284C"/>
                </a:solidFill>
              </a:rPr>
              <a:t>Points clés</a:t>
            </a:r>
            <a:endParaRPr b="1" sz="1450">
              <a:solidFill>
                <a:srgbClr val="12284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33333"/>
                </a:solidFill>
              </a:rPr>
              <a:t>Chaque recherche doit se situer dans un </a:t>
            </a:r>
            <a:r>
              <a:rPr lang="en-US" sz="1150">
                <a:solidFill>
                  <a:srgbClr val="3A5998"/>
                </a:solidFill>
              </a:rPr>
              <a:t>espace déjà structuré</a:t>
            </a:r>
            <a:endParaRPr sz="1150">
              <a:solidFill>
                <a:srgbClr val="3A5998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33333"/>
                </a:solidFill>
              </a:rPr>
              <a:t>Le chercheur doit comprendre les </a:t>
            </a:r>
            <a:r>
              <a:rPr lang="en-US" sz="1150">
                <a:solidFill>
                  <a:srgbClr val="3A5998"/>
                </a:solidFill>
              </a:rPr>
              <a:t>débats en cours</a:t>
            </a:r>
            <a:r>
              <a:rPr lang="en-US" sz="1150">
                <a:solidFill>
                  <a:srgbClr val="333333"/>
                </a:solidFill>
              </a:rPr>
              <a:t> dans son champ</a:t>
            </a:r>
            <a:endParaRPr sz="115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1150">
                <a:solidFill>
                  <a:srgbClr val="333333"/>
                </a:solidFill>
              </a:rPr>
              <a:t>Cette maîtrise préalable est </a:t>
            </a:r>
            <a:r>
              <a:rPr lang="en-US" sz="1150">
                <a:solidFill>
                  <a:srgbClr val="3A5998"/>
                </a:solidFill>
              </a:rPr>
              <a:t>essentielle</a:t>
            </a:r>
            <a:r>
              <a:rPr lang="en-US" sz="1150">
                <a:solidFill>
                  <a:srgbClr val="333333"/>
                </a:solidFill>
              </a:rPr>
              <a:t> pour apporter une contribution</a:t>
            </a:r>
            <a:endParaRPr sz="1150">
              <a:solidFill>
                <a:srgbClr val="333333"/>
              </a:solidFill>
            </a:endParaRPr>
          </a:p>
        </p:txBody>
      </p:sp>
      <p:sp>
        <p:nvSpPr>
          <p:cNvPr id="429" name="Google Shape;429;p24"/>
          <p:cNvSpPr txBox="1"/>
          <p:nvPr/>
        </p:nvSpPr>
        <p:spPr>
          <a:xfrm>
            <a:off x="1795150" y="3771969"/>
            <a:ext cx="300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-US" sz="1450">
                <a:solidFill>
                  <a:srgbClr val="12284C"/>
                </a:solidFill>
              </a:rPr>
              <a:t>Pierre BOURDIEU</a:t>
            </a:r>
            <a:endParaRPr b="1" sz="1450">
              <a:solidFill>
                <a:srgbClr val="12284C"/>
              </a:solidFill>
            </a:endParaRPr>
          </a:p>
        </p:txBody>
      </p:sp>
      <p:sp>
        <p:nvSpPr>
          <p:cNvPr id="430" name="Google Shape;430;p24"/>
          <p:cNvSpPr txBox="1"/>
          <p:nvPr/>
        </p:nvSpPr>
        <p:spPr>
          <a:xfrm>
            <a:off x="1725025" y="5252695"/>
            <a:ext cx="5457000" cy="10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12284C"/>
                </a:solidFill>
              </a:rPr>
              <a:t>Madeleine GRAWITZ</a:t>
            </a:r>
            <a:r>
              <a:rPr lang="en-US" sz="1200">
                <a:solidFill>
                  <a:srgbClr val="666666"/>
                </a:solidFill>
              </a:rPr>
              <a:t>(1993)</a:t>
            </a:r>
            <a:endParaRPr sz="12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333333"/>
                </a:solidFill>
              </a:rPr>
              <a:t>Insiste sur la nécessité de maîtriser l'ensemble des </a:t>
            </a:r>
            <a:r>
              <a:rPr lang="en-US" sz="1350">
                <a:solidFill>
                  <a:srgbClr val="3A5998"/>
                </a:solidFill>
              </a:rPr>
              <a:t>travaux, concepts, théories</a:t>
            </a:r>
            <a:r>
              <a:rPr lang="en-US" sz="1350">
                <a:solidFill>
                  <a:srgbClr val="333333"/>
                </a:solidFill>
              </a:rPr>
              <a:t> et </a:t>
            </a:r>
            <a:r>
              <a:rPr lang="en-US" sz="1350">
                <a:solidFill>
                  <a:srgbClr val="3A5998"/>
                </a:solidFill>
              </a:rPr>
              <a:t>controverses</a:t>
            </a:r>
            <a:r>
              <a:rPr lang="en-US" sz="1350">
                <a:solidFill>
                  <a:srgbClr val="333333"/>
                </a:solidFill>
              </a:rPr>
              <a:t> qui concernent l'objet d'étude.</a:t>
            </a:r>
            <a:endParaRPr sz="135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7FA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12284C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5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Méthodes d'identification du champ</a:t>
            </a:r>
            <a:endParaRPr/>
          </a:p>
        </p:txBody>
      </p:sp>
      <p:sp>
        <p:nvSpPr>
          <p:cNvPr id="437" name="Google Shape;437;p25"/>
          <p:cNvSpPr/>
          <p:nvPr/>
        </p:nvSpPr>
        <p:spPr>
          <a:xfrm>
            <a:off x="666733" y="1238249"/>
            <a:ext cx="6676858" cy="1552574"/>
          </a:xfrm>
          <a:prstGeom prst="roundRect">
            <a:avLst>
              <a:gd fmla="val 14723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5"/>
          <p:cNvSpPr/>
          <p:nvPr/>
        </p:nvSpPr>
        <p:spPr>
          <a:xfrm>
            <a:off x="952476" y="1523999"/>
            <a:ext cx="571485" cy="571500"/>
          </a:xfrm>
          <a:prstGeom prst="roundRect">
            <a:avLst>
              <a:gd fmla="val 50000" name="adj"/>
            </a:avLst>
          </a:prstGeom>
          <a:solidFill>
            <a:srgbClr val="3A5998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439" name="Google Shape;43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5822" y="1695449"/>
            <a:ext cx="304792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25"/>
          <p:cNvSpPr txBox="1"/>
          <p:nvPr/>
        </p:nvSpPr>
        <p:spPr>
          <a:xfrm>
            <a:off x="4733806" y="1562100"/>
            <a:ext cx="1847803" cy="219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John W. CRESWELL (2014)</a:t>
            </a:r>
            <a:endParaRPr/>
          </a:p>
        </p:txBody>
      </p:sp>
      <p:sp>
        <p:nvSpPr>
          <p:cNvPr id="441" name="Google Shape;441;p25"/>
          <p:cNvSpPr txBox="1"/>
          <p:nvPr/>
        </p:nvSpPr>
        <p:spPr>
          <a:xfrm>
            <a:off x="1762080" y="1933574"/>
            <a:ext cx="5295767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63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Commencer par identifier les </a:t>
            </a:r>
            <a:r>
              <a:rPr b="1" i="0" lang="en-US" sz="1196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termes clés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relatifs à son sujet de recherche pour définir les contours du champ </a:t>
            </a:r>
            <a:endParaRPr/>
          </a:p>
        </p:txBody>
      </p:sp>
      <p:sp>
        <p:nvSpPr>
          <p:cNvPr id="442" name="Google Shape;442;p25"/>
          <p:cNvSpPr/>
          <p:nvPr/>
        </p:nvSpPr>
        <p:spPr>
          <a:xfrm>
            <a:off x="666733" y="3028950"/>
            <a:ext cx="6676858" cy="1847849"/>
          </a:xfrm>
          <a:prstGeom prst="roundRect">
            <a:avLst>
              <a:gd fmla="val 12371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25"/>
          <p:cNvSpPr/>
          <p:nvPr/>
        </p:nvSpPr>
        <p:spPr>
          <a:xfrm>
            <a:off x="952476" y="3314700"/>
            <a:ext cx="571485" cy="571500"/>
          </a:xfrm>
          <a:prstGeom prst="roundRect">
            <a:avLst>
              <a:gd fmla="val 50000" name="adj"/>
            </a:avLst>
          </a:prstGeom>
          <a:solidFill>
            <a:srgbClr val="3A5998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444" name="Google Shape;44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5822" y="3506665"/>
            <a:ext cx="304792" cy="187569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5"/>
          <p:cNvSpPr txBox="1"/>
          <p:nvPr/>
        </p:nvSpPr>
        <p:spPr>
          <a:xfrm>
            <a:off x="5333866" y="3390899"/>
            <a:ext cx="1723981" cy="438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Robert K. MERTON (1968)</a:t>
            </a:r>
            <a:endParaRPr/>
          </a:p>
        </p:txBody>
      </p:sp>
      <p:sp>
        <p:nvSpPr>
          <p:cNvPr id="446" name="Google Shape;446;p25"/>
          <p:cNvSpPr txBox="1"/>
          <p:nvPr/>
        </p:nvSpPr>
        <p:spPr>
          <a:xfrm>
            <a:off x="1762080" y="4019549"/>
            <a:ext cx="5295767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63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196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"Se tenir sur les épaules des géants"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pour désigner la nécessaire inscription dans la tradition scientifique </a:t>
            </a:r>
            <a:endParaRPr/>
          </a:p>
        </p:txBody>
      </p:sp>
      <p:sp>
        <p:nvSpPr>
          <p:cNvPr id="447" name="Google Shape;447;p25"/>
          <p:cNvSpPr/>
          <p:nvPr/>
        </p:nvSpPr>
        <p:spPr>
          <a:xfrm>
            <a:off x="666733" y="5114925"/>
            <a:ext cx="6676858" cy="1552574"/>
          </a:xfrm>
          <a:prstGeom prst="roundRect">
            <a:avLst>
              <a:gd fmla="val 14723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5"/>
          <p:cNvSpPr/>
          <p:nvPr/>
        </p:nvSpPr>
        <p:spPr>
          <a:xfrm>
            <a:off x="952476" y="5400675"/>
            <a:ext cx="571485" cy="571500"/>
          </a:xfrm>
          <a:prstGeom prst="roundRect">
            <a:avLst>
              <a:gd fmla="val 50000" name="adj"/>
            </a:avLst>
          </a:prstGeom>
          <a:solidFill>
            <a:srgbClr val="3A5998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449" name="Google Shape;44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5822" y="5557471"/>
            <a:ext cx="304792" cy="257907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25"/>
          <p:cNvSpPr txBox="1"/>
          <p:nvPr/>
        </p:nvSpPr>
        <p:spPr>
          <a:xfrm>
            <a:off x="4733806" y="5438774"/>
            <a:ext cx="1866853" cy="219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Sharan B. MERRIAM (2009)</a:t>
            </a:r>
            <a:endParaRPr/>
          </a:p>
        </p:txBody>
      </p:sp>
      <p:sp>
        <p:nvSpPr>
          <p:cNvPr id="451" name="Google Shape;451;p25"/>
          <p:cNvSpPr/>
          <p:nvPr/>
        </p:nvSpPr>
        <p:spPr>
          <a:xfrm>
            <a:off x="7724581" y="2095499"/>
            <a:ext cx="3800379" cy="1562100"/>
          </a:xfrm>
          <a:prstGeom prst="roundRect">
            <a:avLst>
              <a:gd fmla="val 14634" name="adj"/>
            </a:avLst>
          </a:prstGeom>
          <a:solidFill>
            <a:srgbClr val="3A5998">
              <a:alpha val="7843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5"/>
          <p:cNvSpPr/>
          <p:nvPr/>
        </p:nvSpPr>
        <p:spPr>
          <a:xfrm rot="-5400000">
            <a:off x="7026081" y="2793999"/>
            <a:ext cx="1562100" cy="1651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3A5998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5"/>
          <p:cNvSpPr txBox="1"/>
          <p:nvPr/>
        </p:nvSpPr>
        <p:spPr>
          <a:xfrm>
            <a:off x="8057948" y="2381250"/>
            <a:ext cx="3181270" cy="628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63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15" u="none" cap="none" strike="noStrike">
                <a:solidFill>
                  <a:srgbClr val="12284C"/>
                </a:solidFill>
                <a:latin typeface="Arial"/>
                <a:ea typeface="Arial"/>
                <a:cs typeface="Arial"/>
                <a:sym typeface="Arial"/>
              </a:rPr>
              <a:t>"Si j'ai vu plus loin, c'est en me tenant sur les épaules des géants."</a:t>
            </a:r>
            <a:endParaRPr/>
          </a:p>
        </p:txBody>
      </p:sp>
      <p:sp>
        <p:nvSpPr>
          <p:cNvPr id="454" name="Google Shape;454;p25"/>
          <p:cNvSpPr txBox="1"/>
          <p:nvPr/>
        </p:nvSpPr>
        <p:spPr>
          <a:xfrm>
            <a:off x="8057948" y="3162299"/>
            <a:ext cx="3181270" cy="219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76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- Isaac Newton</a:t>
            </a:r>
            <a:endParaRPr/>
          </a:p>
        </p:txBody>
      </p:sp>
      <p:pic>
        <p:nvPicPr>
          <p:cNvPr descr="image.jpg" id="455" name="Google Shape;455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24581" y="3943350"/>
            <a:ext cx="3800379" cy="2095499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25"/>
          <p:cNvSpPr txBox="1"/>
          <p:nvPr/>
        </p:nvSpPr>
        <p:spPr>
          <a:xfrm>
            <a:off x="1698998" y="1413372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b="1" lang="en-US">
                <a:solidFill>
                  <a:srgbClr val="12284C"/>
                </a:solidFill>
                <a:highlight>
                  <a:srgbClr val="FFFFFF"/>
                </a:highlight>
              </a:rPr>
              <a:t>Identification des termes clés</a:t>
            </a:r>
            <a:endParaRPr b="1">
              <a:solidFill>
                <a:srgbClr val="12284C"/>
              </a:solidFill>
              <a:highlight>
                <a:srgbClr val="FFFFFF"/>
              </a:highlight>
            </a:endParaRPr>
          </a:p>
        </p:txBody>
      </p:sp>
      <p:sp>
        <p:nvSpPr>
          <p:cNvPr id="457" name="Google Shape;457;p25"/>
          <p:cNvSpPr txBox="1"/>
          <p:nvPr/>
        </p:nvSpPr>
        <p:spPr>
          <a:xfrm>
            <a:off x="1874271" y="3186296"/>
            <a:ext cx="3000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b="1" lang="en-US" sz="1600">
                <a:solidFill>
                  <a:srgbClr val="12284C"/>
                </a:solidFill>
                <a:highlight>
                  <a:srgbClr val="FFFFFF"/>
                </a:highlight>
              </a:rPr>
              <a:t>Identification des auteurs fondateurs</a:t>
            </a:r>
            <a:endParaRPr b="1" sz="1600">
              <a:solidFill>
                <a:srgbClr val="12284C"/>
              </a:solidFill>
              <a:highlight>
                <a:srgbClr val="FFFFFF"/>
              </a:highlight>
            </a:endParaRPr>
          </a:p>
        </p:txBody>
      </p:sp>
      <p:sp>
        <p:nvSpPr>
          <p:cNvPr id="458" name="Google Shape;458;p25"/>
          <p:cNvSpPr txBox="1"/>
          <p:nvPr/>
        </p:nvSpPr>
        <p:spPr>
          <a:xfrm>
            <a:off x="1762075" y="5273325"/>
            <a:ext cx="3000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b="1" lang="en-US" sz="1600">
                <a:solidFill>
                  <a:srgbClr val="12284C"/>
                </a:solidFill>
                <a:highlight>
                  <a:srgbClr val="FFFFFF"/>
                </a:highlight>
              </a:rPr>
              <a:t>Suivi des réseaux de citations</a:t>
            </a:r>
            <a:endParaRPr b="1" sz="1600">
              <a:solidFill>
                <a:srgbClr val="12284C"/>
              </a:solidFill>
              <a:highlight>
                <a:srgbClr val="FFFFFF"/>
              </a:highlight>
            </a:endParaRPr>
          </a:p>
        </p:txBody>
      </p:sp>
      <p:sp>
        <p:nvSpPr>
          <p:cNvPr id="459" name="Google Shape;459;p25"/>
          <p:cNvSpPr txBox="1"/>
          <p:nvPr/>
        </p:nvSpPr>
        <p:spPr>
          <a:xfrm>
            <a:off x="1699000" y="5889898"/>
            <a:ext cx="5441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33333"/>
                </a:solidFill>
                <a:highlight>
                  <a:srgbClr val="FFFFFF"/>
                </a:highlight>
              </a:rPr>
              <a:t>Partir de </a:t>
            </a:r>
            <a:r>
              <a:rPr lang="en-US" sz="1300">
                <a:solidFill>
                  <a:srgbClr val="3A5998"/>
                </a:solidFill>
                <a:highlight>
                  <a:srgbClr val="FFFFFF"/>
                </a:highlight>
              </a:rPr>
              <a:t>références clés</a:t>
            </a:r>
            <a:r>
              <a:rPr lang="en-US" sz="1300">
                <a:solidFill>
                  <a:srgbClr val="333333"/>
                </a:solidFill>
                <a:highlight>
                  <a:srgbClr val="FFFFFF"/>
                </a:highlight>
              </a:rPr>
              <a:t> et suivre leurs citations pour reconstituer le </a:t>
            </a:r>
            <a:r>
              <a:rPr lang="en-US" sz="1300">
                <a:solidFill>
                  <a:srgbClr val="3A5998"/>
                </a:solidFill>
                <a:highlight>
                  <a:srgbClr val="FFFFFF"/>
                </a:highlight>
              </a:rPr>
              <a:t>réseau intellectuel</a:t>
            </a:r>
            <a:r>
              <a:rPr lang="en-US" sz="1300">
                <a:solidFill>
                  <a:srgbClr val="333333"/>
                </a:solidFill>
                <a:highlight>
                  <a:srgbClr val="FFFFFF"/>
                </a:highlight>
              </a:rPr>
              <a:t> qui entoure un sujet</a:t>
            </a:r>
            <a:endParaRPr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7FA"/>
        </a:soli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26"/>
          <p:cNvGrpSpPr/>
          <p:nvPr/>
        </p:nvGrpSpPr>
        <p:grpSpPr>
          <a:xfrm>
            <a:off x="0" y="0"/>
            <a:ext cx="12191695" cy="6748867"/>
            <a:chOff x="0" y="0"/>
            <a:chExt cx="12191695" cy="8105773"/>
          </a:xfrm>
        </p:grpSpPr>
        <p:sp>
          <p:nvSpPr>
            <p:cNvPr id="465" name="Google Shape;465;p26"/>
            <p:cNvSpPr/>
            <p:nvPr/>
          </p:nvSpPr>
          <p:spPr>
            <a:xfrm>
              <a:off x="0" y="0"/>
              <a:ext cx="12191695" cy="857250"/>
            </a:xfrm>
            <a:prstGeom prst="rect">
              <a:avLst/>
            </a:prstGeom>
            <a:solidFill>
              <a:srgbClr val="12284C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26"/>
            <p:cNvSpPr txBox="1"/>
            <p:nvPr/>
          </p:nvSpPr>
          <p:spPr>
            <a:xfrm>
              <a:off x="666733" y="190499"/>
              <a:ext cx="108582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2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Les dimensions du champ de recherche</a:t>
              </a:r>
              <a:endParaRPr/>
            </a:p>
          </p:txBody>
        </p:sp>
        <p:sp>
          <p:nvSpPr>
            <p:cNvPr id="467" name="Google Shape;467;p26"/>
            <p:cNvSpPr/>
            <p:nvPr/>
          </p:nvSpPr>
          <p:spPr>
            <a:xfrm>
              <a:off x="666733" y="1238249"/>
              <a:ext cx="6676858" cy="1104900"/>
            </a:xfrm>
            <a:prstGeom prst="roundRect">
              <a:avLst>
                <a:gd fmla="val 20689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26"/>
            <p:cNvSpPr txBox="1"/>
            <p:nvPr/>
          </p:nvSpPr>
          <p:spPr>
            <a:xfrm>
              <a:off x="952476" y="1476375"/>
              <a:ext cx="6105300" cy="77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631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15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Andrew ABBOTT (2004) identifie </a:t>
              </a:r>
              <a:r>
                <a:rPr b="1" i="0" lang="en-US" sz="1315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quatre dimensions essentielles</a:t>
              </a:r>
              <a:r>
                <a:rPr b="0" i="0" lang="en-US" sz="1315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qui structurent l'espace scientifique </a:t>
              </a:r>
              <a:endParaRPr/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666733" y="2581275"/>
              <a:ext cx="3247943" cy="1828800"/>
            </a:xfrm>
            <a:prstGeom prst="roundRect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904852" y="2819399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471" name="Google Shape;471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09624" y="2953164"/>
              <a:ext cx="266693" cy="208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2" name="Google Shape;472;p26"/>
            <p:cNvSpPr txBox="1"/>
            <p:nvPr/>
          </p:nvSpPr>
          <p:spPr>
            <a:xfrm>
              <a:off x="1523961" y="2819399"/>
              <a:ext cx="21525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15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Cadres théoriques</a:t>
              </a:r>
              <a:endParaRPr/>
            </a:p>
          </p:txBody>
        </p:sp>
        <p:sp>
          <p:nvSpPr>
            <p:cNvPr id="473" name="Google Shape;473;p26"/>
            <p:cNvSpPr txBox="1"/>
            <p:nvPr/>
          </p:nvSpPr>
          <p:spPr>
            <a:xfrm>
              <a:off x="1523961" y="3181350"/>
              <a:ext cx="2152500" cy="93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Ensemble de concepts et principes qui structurent l'analyse</a:t>
              </a:r>
              <a:endParaRPr/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4095647" y="2581275"/>
              <a:ext cx="3247943" cy="1828800"/>
            </a:xfrm>
            <a:prstGeom prst="roundRect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4343291" y="2819399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476" name="Google Shape;476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38539" y="2961860"/>
              <a:ext cx="266693" cy="1913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7" name="Google Shape;477;p26"/>
            <p:cNvSpPr txBox="1"/>
            <p:nvPr/>
          </p:nvSpPr>
          <p:spPr>
            <a:xfrm>
              <a:off x="4952876" y="2819399"/>
              <a:ext cx="2152500" cy="6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15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Approches méthodologiques</a:t>
              </a:r>
              <a:endParaRPr/>
            </a:p>
          </p:txBody>
        </p:sp>
        <p:sp>
          <p:nvSpPr>
            <p:cNvPr id="478" name="Google Shape;478;p26"/>
            <p:cNvSpPr txBox="1"/>
            <p:nvPr/>
          </p:nvSpPr>
          <p:spPr>
            <a:xfrm>
              <a:off x="4952876" y="3448049"/>
              <a:ext cx="2152500" cy="6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Techniques et procédures pour collecter et analyser les données</a:t>
              </a:r>
              <a:endParaRPr/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666733" y="4600575"/>
              <a:ext cx="3247943" cy="1314450"/>
            </a:xfrm>
            <a:prstGeom prst="roundRect">
              <a:avLst>
                <a:gd fmla="val 17391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904852" y="4838699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481" name="Google Shape;481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09624" y="4963767"/>
              <a:ext cx="266693" cy="2261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2" name="Google Shape;482;p26"/>
            <p:cNvSpPr txBox="1"/>
            <p:nvPr/>
          </p:nvSpPr>
          <p:spPr>
            <a:xfrm>
              <a:off x="1523961" y="4838699"/>
              <a:ext cx="21525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15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Domaines empiriques</a:t>
              </a:r>
              <a:endParaRPr/>
            </a:p>
          </p:txBody>
        </p:sp>
        <p:sp>
          <p:nvSpPr>
            <p:cNvPr id="483" name="Google Shape;483;p26"/>
            <p:cNvSpPr txBox="1"/>
            <p:nvPr/>
          </p:nvSpPr>
          <p:spPr>
            <a:xfrm>
              <a:off x="1523961" y="5200650"/>
              <a:ext cx="2152500" cy="6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Sujets d'étude et contextes spécifiques explorés</a:t>
              </a:r>
              <a:endParaRPr/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4095647" y="4600575"/>
              <a:ext cx="3247943" cy="1314450"/>
            </a:xfrm>
            <a:prstGeom prst="roundRect">
              <a:avLst>
                <a:gd fmla="val 17391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4343291" y="4838699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486" name="Google Shape;486;p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438539" y="4972464"/>
              <a:ext cx="266693" cy="208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7" name="Google Shape;487;p26"/>
            <p:cNvSpPr txBox="1"/>
            <p:nvPr/>
          </p:nvSpPr>
          <p:spPr>
            <a:xfrm>
              <a:off x="4952876" y="4838699"/>
              <a:ext cx="21525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15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Traditions historiques</a:t>
              </a:r>
              <a:endParaRPr/>
            </a:p>
          </p:txBody>
        </p:sp>
        <p:sp>
          <p:nvSpPr>
            <p:cNvPr id="488" name="Google Shape;488;p26"/>
            <p:cNvSpPr txBox="1"/>
            <p:nvPr/>
          </p:nvSpPr>
          <p:spPr>
            <a:xfrm>
              <a:off x="4952876" y="5200650"/>
              <a:ext cx="2152500" cy="6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Évolution des questions et débats dans le temps</a:t>
              </a:r>
              <a:endParaRPr/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666733" y="6153149"/>
              <a:ext cx="3247943" cy="1952624"/>
            </a:xfrm>
            <a:prstGeom prst="roundRect">
              <a:avLst>
                <a:gd fmla="val 9756" name="adj"/>
              </a:avLst>
            </a:prstGeom>
            <a:solidFill>
              <a:srgbClr val="3A5998">
                <a:alpha val="784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857228" y="6343650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6"/>
            <p:cNvSpPr txBox="1"/>
            <p:nvPr/>
          </p:nvSpPr>
          <p:spPr>
            <a:xfrm>
              <a:off x="857228" y="6343650"/>
              <a:ext cx="476100" cy="3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CM</a:t>
              </a:r>
              <a:endParaRPr/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4095647" y="6153149"/>
              <a:ext cx="3247943" cy="1952624"/>
            </a:xfrm>
            <a:prstGeom prst="roundRect">
              <a:avLst>
                <a:gd fmla="val 9756" name="adj"/>
              </a:avLst>
            </a:prstGeom>
            <a:solidFill>
              <a:srgbClr val="3A5998">
                <a:alpha val="784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4286142" y="6343650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26"/>
            <p:cNvSpPr txBox="1"/>
            <p:nvPr/>
          </p:nvSpPr>
          <p:spPr>
            <a:xfrm>
              <a:off x="4286142" y="6343650"/>
              <a:ext cx="476100" cy="3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PB</a:t>
              </a:r>
              <a:endParaRPr/>
            </a:p>
          </p:txBody>
        </p:sp>
        <p:pic>
          <p:nvPicPr>
            <p:cNvPr descr="image.jpg" id="495" name="Google Shape;495;p2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724581" y="1666874"/>
              <a:ext cx="3800379" cy="285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6" name="Google Shape;496;p26"/>
            <p:cNvSpPr/>
            <p:nvPr/>
          </p:nvSpPr>
          <p:spPr>
            <a:xfrm>
              <a:off x="7724581" y="4762500"/>
              <a:ext cx="3800379" cy="2905124"/>
            </a:xfrm>
            <a:prstGeom prst="roundRect">
              <a:avLst>
                <a:gd fmla="val 7868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497" name="Google Shape;497;p2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962700" y="5027427"/>
              <a:ext cx="247643" cy="2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498" name="Google Shape;498;p2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962700" y="5491584"/>
              <a:ext cx="190495" cy="16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499" name="Google Shape;499;p2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962700" y="6108503"/>
              <a:ext cx="190495" cy="1624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500" name="Google Shape;500;p2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962700" y="6699053"/>
              <a:ext cx="190495" cy="1624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1" name="Google Shape;501;p26"/>
          <p:cNvSpPr txBox="1"/>
          <p:nvPr/>
        </p:nvSpPr>
        <p:spPr>
          <a:xfrm>
            <a:off x="1374425" y="5130675"/>
            <a:ext cx="2540100" cy="16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12284C"/>
                </a:solidFill>
              </a:rPr>
              <a:t>C. Wright MILLS</a:t>
            </a:r>
            <a:r>
              <a:rPr lang="en-US" sz="1050">
                <a:solidFill>
                  <a:srgbClr val="666666"/>
                </a:solidFill>
              </a:rPr>
              <a:t>(1959)</a:t>
            </a:r>
            <a:endParaRPr sz="105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33333"/>
                </a:solidFill>
              </a:rPr>
              <a:t>La dimension </a:t>
            </a:r>
            <a:r>
              <a:rPr lang="en-US" sz="1100">
                <a:solidFill>
                  <a:srgbClr val="3A5998"/>
                </a:solidFill>
              </a:rPr>
              <a:t>théorique</a:t>
            </a:r>
            <a:r>
              <a:rPr lang="en-US" sz="1100">
                <a:solidFill>
                  <a:srgbClr val="333333"/>
                </a:solidFill>
              </a:rPr>
              <a:t> est particulièrement importante : chaque science sociale repose sur des conceptions générales qui structurent la manière de poser les problèmes</a:t>
            </a:r>
            <a:endParaRPr sz="1100">
              <a:solidFill>
                <a:srgbClr val="333333"/>
              </a:solidFill>
            </a:endParaRPr>
          </a:p>
        </p:txBody>
      </p:sp>
      <p:sp>
        <p:nvSpPr>
          <p:cNvPr id="502" name="Google Shape;502;p26"/>
          <p:cNvSpPr txBox="1"/>
          <p:nvPr/>
        </p:nvSpPr>
        <p:spPr>
          <a:xfrm>
            <a:off x="4754325" y="5189475"/>
            <a:ext cx="2540100" cy="16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12284C"/>
                </a:solidFill>
              </a:rPr>
              <a:t>Pierre BOURDIEU</a:t>
            </a:r>
            <a:r>
              <a:rPr lang="en-US" sz="1050">
                <a:solidFill>
                  <a:srgbClr val="666666"/>
                </a:solidFill>
              </a:rPr>
              <a:t>(1992)</a:t>
            </a:r>
            <a:endParaRPr sz="105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33333"/>
                </a:solidFill>
              </a:rPr>
              <a:t>La dimension </a:t>
            </a:r>
            <a:r>
              <a:rPr lang="en-US" sz="1100">
                <a:solidFill>
                  <a:srgbClr val="3A5998"/>
                </a:solidFill>
              </a:rPr>
              <a:t>historique</a:t>
            </a:r>
            <a:r>
              <a:rPr lang="en-US" sz="1100">
                <a:solidFill>
                  <a:srgbClr val="333333"/>
                </a:solidFill>
              </a:rPr>
              <a:t> permet de comprendre l'évolution des problématiques, la généalogie des questions et des débats qui ont structuré le champ</a:t>
            </a:r>
            <a:endParaRPr sz="1100">
              <a:solidFill>
                <a:srgbClr val="333333"/>
              </a:solidFill>
            </a:endParaRPr>
          </a:p>
        </p:txBody>
      </p:sp>
      <p:sp>
        <p:nvSpPr>
          <p:cNvPr id="503" name="Google Shape;503;p26"/>
          <p:cNvSpPr txBox="1"/>
          <p:nvPr/>
        </p:nvSpPr>
        <p:spPr>
          <a:xfrm>
            <a:off x="8246425" y="4067119"/>
            <a:ext cx="3000000" cy="19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0">
                <a:solidFill>
                  <a:srgbClr val="12284C"/>
                </a:solidFill>
              </a:rPr>
              <a:t>Points clés</a:t>
            </a:r>
            <a:endParaRPr b="1" sz="1250">
              <a:solidFill>
                <a:srgbClr val="12284C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333333"/>
                </a:solidFill>
              </a:rPr>
              <a:t>Les dimensions sont </a:t>
            </a:r>
            <a:r>
              <a:rPr lang="en-US" sz="950">
                <a:solidFill>
                  <a:srgbClr val="3A5998"/>
                </a:solidFill>
              </a:rPr>
              <a:t>interdépendantes</a:t>
            </a:r>
            <a:r>
              <a:rPr lang="en-US" sz="950">
                <a:solidFill>
                  <a:srgbClr val="333333"/>
                </a:solidFill>
              </a:rPr>
              <a:t> et structurent l'espace scientifique</a:t>
            </a:r>
            <a:endParaRPr sz="95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333333"/>
                </a:solidFill>
              </a:rPr>
              <a:t>Maîtriser ces dimensions permet de </a:t>
            </a:r>
            <a:r>
              <a:rPr lang="en-US" sz="950">
                <a:solidFill>
                  <a:srgbClr val="3A5998"/>
                </a:solidFill>
              </a:rPr>
              <a:t>situer sa recherche</a:t>
            </a:r>
            <a:r>
              <a:rPr lang="en-US" sz="950">
                <a:solidFill>
                  <a:srgbClr val="333333"/>
                </a:solidFill>
              </a:rPr>
              <a:t> dans le champ existant</a:t>
            </a:r>
            <a:endParaRPr sz="95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950">
                <a:solidFill>
                  <a:srgbClr val="333333"/>
                </a:solidFill>
              </a:rPr>
              <a:t>L'articulation entre théorie et histoire révèle les </a:t>
            </a:r>
            <a:r>
              <a:rPr lang="en-US" sz="950">
                <a:solidFill>
                  <a:srgbClr val="3A5998"/>
                </a:solidFill>
              </a:rPr>
              <a:t>dynamiques d'évolution</a:t>
            </a:r>
            <a:r>
              <a:rPr lang="en-US" sz="950">
                <a:solidFill>
                  <a:srgbClr val="333333"/>
                </a:solidFill>
              </a:rPr>
              <a:t> du champ</a:t>
            </a:r>
            <a:endParaRPr sz="95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7FA"/>
        </a:solid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508;p27"/>
          <p:cNvGrpSpPr/>
          <p:nvPr/>
        </p:nvGrpSpPr>
        <p:grpSpPr>
          <a:xfrm>
            <a:off x="0" y="-42074"/>
            <a:ext cx="12191695" cy="6662883"/>
            <a:chOff x="0" y="0"/>
            <a:chExt cx="12191695" cy="7781924"/>
          </a:xfrm>
        </p:grpSpPr>
        <p:sp>
          <p:nvSpPr>
            <p:cNvPr id="509" name="Google Shape;509;p27"/>
            <p:cNvSpPr/>
            <p:nvPr/>
          </p:nvSpPr>
          <p:spPr>
            <a:xfrm>
              <a:off x="0" y="0"/>
              <a:ext cx="12191695" cy="857250"/>
            </a:xfrm>
            <a:prstGeom prst="rect">
              <a:avLst/>
            </a:prstGeom>
            <a:solidFill>
              <a:srgbClr val="12284C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7"/>
            <p:cNvSpPr txBox="1"/>
            <p:nvPr/>
          </p:nvSpPr>
          <p:spPr>
            <a:xfrm>
              <a:off x="666733" y="190499"/>
              <a:ext cx="10858200" cy="55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2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Les frontières et intersections disciplinaires</a:t>
              </a:r>
              <a:endParaRPr/>
            </a:p>
          </p:txBody>
        </p:sp>
        <p:sp>
          <p:nvSpPr>
            <p:cNvPr id="511" name="Google Shape;511;p27"/>
            <p:cNvSpPr/>
            <p:nvPr/>
          </p:nvSpPr>
          <p:spPr>
            <a:xfrm>
              <a:off x="666733" y="1238249"/>
              <a:ext cx="6676858" cy="1104900"/>
            </a:xfrm>
            <a:prstGeom prst="roundRect">
              <a:avLst>
                <a:gd fmla="val 20689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7"/>
            <p:cNvSpPr txBox="1"/>
            <p:nvPr/>
          </p:nvSpPr>
          <p:spPr>
            <a:xfrm>
              <a:off x="952476" y="1476375"/>
              <a:ext cx="6105300" cy="7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631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15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Dans les sciences sociales contemporaines, les recherches les plus </a:t>
              </a:r>
              <a:r>
                <a:rPr b="1" i="0" lang="en-US" sz="1315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fécondes</a:t>
              </a:r>
              <a:r>
                <a:rPr b="0" i="0" lang="en-US" sz="1315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se situent souvent aux </a:t>
              </a:r>
              <a:r>
                <a:rPr b="1" i="0" lang="en-US" sz="1315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intersections disciplinaires</a:t>
              </a:r>
              <a:r>
                <a:rPr b="0" i="0" lang="en-US" sz="1315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513" name="Google Shape;513;p27"/>
            <p:cNvSpPr/>
            <p:nvPr/>
          </p:nvSpPr>
          <p:spPr>
            <a:xfrm>
              <a:off x="666733" y="2752725"/>
              <a:ext cx="6676858" cy="1371600"/>
            </a:xfrm>
            <a:prstGeom prst="roundRect">
              <a:avLst>
                <a:gd fmla="val 16666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27"/>
            <p:cNvSpPr/>
            <p:nvPr/>
          </p:nvSpPr>
          <p:spPr>
            <a:xfrm>
              <a:off x="904852" y="2990849"/>
              <a:ext cx="571485" cy="571500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7"/>
            <p:cNvSpPr txBox="1"/>
            <p:nvPr/>
          </p:nvSpPr>
          <p:spPr>
            <a:xfrm>
              <a:off x="904852" y="2990849"/>
              <a:ext cx="571500" cy="38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35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IW</a:t>
              </a:r>
              <a:endParaRPr/>
            </a:p>
          </p:txBody>
        </p:sp>
        <p:sp>
          <p:nvSpPr>
            <p:cNvPr id="516" name="Google Shape;516;p27"/>
            <p:cNvSpPr txBox="1"/>
            <p:nvPr/>
          </p:nvSpPr>
          <p:spPr>
            <a:xfrm>
              <a:off x="3981350" y="3028936"/>
              <a:ext cx="6903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56" u="none" cap="none" strike="noStrike">
                  <a:solidFill>
                    <a:srgbClr val="666666"/>
                  </a:solidFill>
                  <a:latin typeface="Arial"/>
                  <a:ea typeface="Arial"/>
                  <a:cs typeface="Arial"/>
                  <a:sym typeface="Arial"/>
                </a:rPr>
                <a:t>(1996)</a:t>
              </a:r>
              <a:endParaRPr/>
            </a:p>
          </p:txBody>
        </p:sp>
        <p:sp>
          <p:nvSpPr>
            <p:cNvPr id="517" name="Google Shape;517;p27"/>
            <p:cNvSpPr txBox="1"/>
            <p:nvPr/>
          </p:nvSpPr>
          <p:spPr>
            <a:xfrm>
              <a:off x="1666833" y="3352800"/>
              <a:ext cx="5438700" cy="67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217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Observe que les questions les plus fécondes émergent souvent aux </a:t>
              </a:r>
              <a:r>
                <a:rPr b="1" i="0" lang="en-US" sz="119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frontières disciplinaires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, là où les perspectives se croisent </a:t>
              </a:r>
              <a:endParaRPr/>
            </a:p>
          </p:txBody>
        </p:sp>
        <p:sp>
          <p:nvSpPr>
            <p:cNvPr id="518" name="Google Shape;518;p27"/>
            <p:cNvSpPr/>
            <p:nvPr/>
          </p:nvSpPr>
          <p:spPr>
            <a:xfrm>
              <a:off x="666733" y="4314825"/>
              <a:ext cx="6676858" cy="1638299"/>
            </a:xfrm>
            <a:prstGeom prst="roundRect">
              <a:avLst>
                <a:gd fmla="val 13953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904852" y="4552949"/>
              <a:ext cx="571485" cy="571500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27"/>
            <p:cNvSpPr txBox="1"/>
            <p:nvPr/>
          </p:nvSpPr>
          <p:spPr>
            <a:xfrm>
              <a:off x="904852" y="4552949"/>
              <a:ext cx="571500" cy="38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35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HB</a:t>
              </a:r>
              <a:endParaRPr/>
            </a:p>
          </p:txBody>
        </p:sp>
        <p:sp>
          <p:nvSpPr>
            <p:cNvPr id="521" name="Google Shape;521;p27"/>
            <p:cNvSpPr txBox="1"/>
            <p:nvPr/>
          </p:nvSpPr>
          <p:spPr>
            <a:xfrm>
              <a:off x="3447984" y="4591042"/>
              <a:ext cx="6903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56" u="none" cap="none" strike="noStrike">
                  <a:solidFill>
                    <a:srgbClr val="666666"/>
                  </a:solidFill>
                  <a:latin typeface="Arial"/>
                  <a:ea typeface="Arial"/>
                  <a:cs typeface="Arial"/>
                  <a:sym typeface="Arial"/>
                </a:rPr>
                <a:t>(2014)</a:t>
              </a:r>
              <a:endParaRPr/>
            </a:p>
          </p:txBody>
        </p:sp>
        <p:sp>
          <p:nvSpPr>
            <p:cNvPr id="522" name="Google Shape;522;p27"/>
            <p:cNvSpPr txBox="1"/>
            <p:nvPr/>
          </p:nvSpPr>
          <p:spPr>
            <a:xfrm>
              <a:off x="1666833" y="4914900"/>
              <a:ext cx="5438700" cy="67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217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Souligne que traverser les frontières disciplinaires implique d'apprendre de </a:t>
              </a:r>
              <a:r>
                <a:rPr b="1" i="0" lang="en-US" sz="119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nouveaux langages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et de </a:t>
              </a:r>
              <a:r>
                <a:rPr b="1" i="0" lang="en-US" sz="119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nouvelles façons de penser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523" name="Google Shape;523;p27"/>
            <p:cNvSpPr/>
            <p:nvPr/>
          </p:nvSpPr>
          <p:spPr>
            <a:xfrm>
              <a:off x="666733" y="6143625"/>
              <a:ext cx="6676858" cy="1638299"/>
            </a:xfrm>
            <a:prstGeom prst="roundRect">
              <a:avLst>
                <a:gd fmla="val 13953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7"/>
            <p:cNvSpPr/>
            <p:nvPr/>
          </p:nvSpPr>
          <p:spPr>
            <a:xfrm>
              <a:off x="904852" y="6381749"/>
              <a:ext cx="571485" cy="571500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7"/>
            <p:cNvSpPr txBox="1"/>
            <p:nvPr/>
          </p:nvSpPr>
          <p:spPr>
            <a:xfrm>
              <a:off x="904852" y="6381749"/>
              <a:ext cx="571500" cy="38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35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JK</a:t>
              </a:r>
              <a:endParaRPr/>
            </a:p>
          </p:txBody>
        </p:sp>
        <p:pic>
          <p:nvPicPr>
            <p:cNvPr descr="image.jpg" id="526" name="Google Shape;526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24581" y="1238249"/>
              <a:ext cx="3800379" cy="285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7" name="Google Shape;527;p27"/>
            <p:cNvSpPr/>
            <p:nvPr/>
          </p:nvSpPr>
          <p:spPr>
            <a:xfrm>
              <a:off x="7724581" y="4333875"/>
              <a:ext cx="3800379" cy="3448049"/>
            </a:xfrm>
            <a:prstGeom prst="roundRect">
              <a:avLst>
                <a:gd fmla="val 6629" name="adj"/>
              </a:avLst>
            </a:prstGeom>
            <a:solidFill>
              <a:srgbClr val="3A5998">
                <a:alpha val="784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528" name="Google Shape;528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62700" y="4745111"/>
              <a:ext cx="247643" cy="1871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529" name="Google Shape;529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62700" y="5310058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530" name="Google Shape;530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62700" y="5929183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531" name="Google Shape;531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62700" y="6319708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532" name="Google Shape;532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62700" y="6938833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3" name="Google Shape;533;p27"/>
          <p:cNvSpPr txBox="1"/>
          <p:nvPr/>
        </p:nvSpPr>
        <p:spPr>
          <a:xfrm>
            <a:off x="1572000" y="2496371"/>
            <a:ext cx="300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-US" sz="1450">
                <a:solidFill>
                  <a:srgbClr val="12284C"/>
                </a:solidFill>
                <a:highlight>
                  <a:srgbClr val="FFFFFF"/>
                </a:highlight>
              </a:rPr>
              <a:t>Immanuel WALLERSTEIN</a:t>
            </a:r>
            <a:endParaRPr b="1" sz="1450">
              <a:solidFill>
                <a:srgbClr val="12284C"/>
              </a:solidFill>
              <a:highlight>
                <a:srgbClr val="FFFFFF"/>
              </a:highlight>
            </a:endParaRPr>
          </a:p>
        </p:txBody>
      </p:sp>
      <p:sp>
        <p:nvSpPr>
          <p:cNvPr id="534" name="Google Shape;534;p27"/>
          <p:cNvSpPr txBox="1"/>
          <p:nvPr/>
        </p:nvSpPr>
        <p:spPr>
          <a:xfrm>
            <a:off x="1626847" y="3842724"/>
            <a:ext cx="300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-US" sz="1450">
                <a:solidFill>
                  <a:srgbClr val="12284C"/>
                </a:solidFill>
                <a:highlight>
                  <a:srgbClr val="FFFFFF"/>
                </a:highlight>
              </a:rPr>
              <a:t>Howard S. BECKER</a:t>
            </a:r>
            <a:endParaRPr b="1" sz="1450">
              <a:solidFill>
                <a:srgbClr val="12284C"/>
              </a:solidFill>
              <a:highlight>
                <a:srgbClr val="FFFFFF"/>
              </a:highlight>
            </a:endParaRPr>
          </a:p>
        </p:txBody>
      </p:sp>
      <p:sp>
        <p:nvSpPr>
          <p:cNvPr id="535" name="Google Shape;535;p27"/>
          <p:cNvSpPr txBox="1"/>
          <p:nvPr/>
        </p:nvSpPr>
        <p:spPr>
          <a:xfrm>
            <a:off x="1626850" y="5273225"/>
            <a:ext cx="5485200" cy="13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12284C"/>
                </a:solidFill>
                <a:highlight>
                  <a:srgbClr val="FFFFFF"/>
                </a:highlight>
              </a:rPr>
              <a:t>Julie Thompson KLEIN</a:t>
            </a:r>
            <a:r>
              <a:rPr lang="en-US" sz="1000">
                <a:solidFill>
                  <a:srgbClr val="666666"/>
                </a:solidFill>
                <a:highlight>
                  <a:srgbClr val="FFFFFF"/>
                </a:highlight>
              </a:rPr>
              <a:t>(1990)</a:t>
            </a:r>
            <a:endParaRPr sz="10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33333"/>
                </a:solidFill>
                <a:highlight>
                  <a:srgbClr val="FFFFFF"/>
                </a:highlight>
              </a:rPr>
              <a:t>Définit la recherche </a:t>
            </a:r>
            <a:r>
              <a:rPr lang="en-US" sz="1300">
                <a:solidFill>
                  <a:srgbClr val="3A5998"/>
                </a:solidFill>
                <a:highlight>
                  <a:srgbClr val="FFFFFF"/>
                </a:highlight>
              </a:rPr>
              <a:t>interdisciplinaire</a:t>
            </a:r>
            <a:r>
              <a:rPr lang="en-US" sz="1300">
                <a:solidFill>
                  <a:srgbClr val="333333"/>
                </a:solidFill>
                <a:highlight>
                  <a:srgbClr val="FFFFFF"/>
                </a:highlight>
              </a:rPr>
              <a:t> comme l'intégration de perspectives disciplinaires différentes pour créer de </a:t>
            </a:r>
            <a:r>
              <a:rPr lang="en-US" sz="1300">
                <a:solidFill>
                  <a:srgbClr val="3A5998"/>
                </a:solidFill>
                <a:highlight>
                  <a:srgbClr val="FFFFFF"/>
                </a:highlight>
              </a:rPr>
              <a:t>nouvelles compréhensions</a:t>
            </a:r>
            <a:endParaRPr sz="1300">
              <a:solidFill>
                <a:srgbClr val="3A5998"/>
              </a:solidFill>
              <a:highlight>
                <a:srgbClr val="FFFFFF"/>
              </a:highlight>
            </a:endParaRPr>
          </a:p>
        </p:txBody>
      </p:sp>
      <p:sp>
        <p:nvSpPr>
          <p:cNvPr id="536" name="Google Shape;536;p27"/>
          <p:cNvSpPr txBox="1"/>
          <p:nvPr/>
        </p:nvSpPr>
        <p:spPr>
          <a:xfrm>
            <a:off x="8358631" y="3884804"/>
            <a:ext cx="3000000" cy="25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12284C"/>
                </a:solidFill>
              </a:rPr>
              <a:t>Avantages de l'interdisciplinarité</a:t>
            </a:r>
            <a:endParaRPr b="1" sz="1350">
              <a:solidFill>
                <a:srgbClr val="12284C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33333"/>
                </a:solidFill>
              </a:rPr>
              <a:t>Perspectives </a:t>
            </a:r>
            <a:r>
              <a:rPr lang="en-US" sz="1050">
                <a:solidFill>
                  <a:srgbClr val="3A5998"/>
                </a:solidFill>
              </a:rPr>
              <a:t>multiples</a:t>
            </a:r>
            <a:r>
              <a:rPr lang="en-US" sz="1050">
                <a:solidFill>
                  <a:srgbClr val="333333"/>
                </a:solidFill>
              </a:rPr>
              <a:t> sur un même phénomène</a:t>
            </a:r>
            <a:endParaRPr sz="105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33333"/>
                </a:solidFill>
              </a:rPr>
              <a:t>Innovation </a:t>
            </a:r>
            <a:r>
              <a:rPr lang="en-US" sz="1050">
                <a:solidFill>
                  <a:srgbClr val="3A5998"/>
                </a:solidFill>
              </a:rPr>
              <a:t>méthodologique</a:t>
            </a:r>
            <a:r>
              <a:rPr lang="en-US" sz="1050">
                <a:solidFill>
                  <a:srgbClr val="333333"/>
                </a:solidFill>
              </a:rPr>
              <a:t> et théorique</a:t>
            </a:r>
            <a:endParaRPr sz="105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33333"/>
                </a:solidFill>
              </a:rPr>
              <a:t>Solutions plus </a:t>
            </a:r>
            <a:r>
              <a:rPr lang="en-US" sz="1050">
                <a:solidFill>
                  <a:srgbClr val="3A5998"/>
                </a:solidFill>
              </a:rPr>
              <a:t>complètes</a:t>
            </a:r>
            <a:r>
              <a:rPr lang="en-US" sz="1050">
                <a:solidFill>
                  <a:srgbClr val="333333"/>
                </a:solidFill>
              </a:rPr>
              <a:t> aux problèmes complexes</a:t>
            </a:r>
            <a:endParaRPr sz="105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-US" sz="1050">
                <a:solidFill>
                  <a:srgbClr val="333333"/>
                </a:solidFill>
              </a:rPr>
              <a:t>Nécessite une </a:t>
            </a:r>
            <a:r>
              <a:rPr lang="en-US" sz="1050">
                <a:solidFill>
                  <a:srgbClr val="3A5998"/>
                </a:solidFill>
              </a:rPr>
              <a:t>approche rigoureuse</a:t>
            </a:r>
            <a:r>
              <a:rPr lang="en-US" sz="1050">
                <a:solidFill>
                  <a:srgbClr val="333333"/>
                </a:solidFill>
              </a:rPr>
              <a:t> pour éviter le superficiel</a:t>
            </a:r>
            <a:endParaRPr sz="105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7FA"/>
        </a:solid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28"/>
          <p:cNvGrpSpPr/>
          <p:nvPr/>
        </p:nvGrpSpPr>
        <p:grpSpPr>
          <a:xfrm>
            <a:off x="0" y="0"/>
            <a:ext cx="12191695" cy="6758492"/>
            <a:chOff x="0" y="0"/>
            <a:chExt cx="12191695" cy="8029574"/>
          </a:xfrm>
        </p:grpSpPr>
        <p:sp>
          <p:nvSpPr>
            <p:cNvPr id="542" name="Google Shape;542;p28"/>
            <p:cNvSpPr/>
            <p:nvPr/>
          </p:nvSpPr>
          <p:spPr>
            <a:xfrm>
              <a:off x="0" y="0"/>
              <a:ext cx="12191695" cy="857250"/>
            </a:xfrm>
            <a:prstGeom prst="rect">
              <a:avLst/>
            </a:prstGeom>
            <a:solidFill>
              <a:srgbClr val="12284C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28"/>
            <p:cNvSpPr txBox="1"/>
            <p:nvPr/>
          </p:nvSpPr>
          <p:spPr>
            <a:xfrm>
              <a:off x="666733" y="190499"/>
              <a:ext cx="10858200" cy="56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2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Le patrimoine théorique en sociologie</a:t>
              </a:r>
              <a:endParaRPr/>
            </a:p>
          </p:txBody>
        </p:sp>
        <p:sp>
          <p:nvSpPr>
            <p:cNvPr id="544" name="Google Shape;544;p28"/>
            <p:cNvSpPr/>
            <p:nvPr/>
          </p:nvSpPr>
          <p:spPr>
            <a:xfrm>
              <a:off x="666733" y="1238249"/>
              <a:ext cx="6676858" cy="1419225"/>
            </a:xfrm>
            <a:prstGeom prst="roundRect">
              <a:avLst>
                <a:gd fmla="val 1610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8"/>
            <p:cNvSpPr txBox="1"/>
            <p:nvPr/>
          </p:nvSpPr>
          <p:spPr>
            <a:xfrm>
              <a:off x="952476" y="1476375"/>
              <a:ext cx="6105300" cy="76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631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15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Le patrimoine théorique représente l'</a:t>
              </a:r>
              <a:r>
                <a:rPr b="1" i="0" lang="en-US" sz="1315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ensemble des théories</a:t>
              </a:r>
              <a:r>
                <a:rPr b="0" i="0" lang="en-US" sz="1315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accumulées par la sociologie, constituant le socle sur lequel s'appuie toute recherche nouvelle. </a:t>
              </a:r>
              <a:endParaRPr/>
            </a:p>
          </p:txBody>
        </p:sp>
        <p:sp>
          <p:nvSpPr>
            <p:cNvPr id="546" name="Google Shape;546;p28"/>
            <p:cNvSpPr/>
            <p:nvPr/>
          </p:nvSpPr>
          <p:spPr>
            <a:xfrm>
              <a:off x="666733" y="3524250"/>
              <a:ext cx="6676858" cy="1371600"/>
            </a:xfrm>
            <a:prstGeom prst="roundRect">
              <a:avLst>
                <a:gd fmla="val 16666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28"/>
            <p:cNvSpPr/>
            <p:nvPr/>
          </p:nvSpPr>
          <p:spPr>
            <a:xfrm>
              <a:off x="904852" y="3771900"/>
              <a:ext cx="571485" cy="571500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8"/>
            <p:cNvSpPr txBox="1"/>
            <p:nvPr/>
          </p:nvSpPr>
          <p:spPr>
            <a:xfrm>
              <a:off x="904852" y="3771900"/>
              <a:ext cx="571500" cy="39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35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ED</a:t>
              </a:r>
              <a:endParaRPr/>
            </a:p>
          </p:txBody>
        </p:sp>
        <p:sp>
          <p:nvSpPr>
            <p:cNvPr id="549" name="Google Shape;549;p28"/>
            <p:cNvSpPr txBox="1"/>
            <p:nvPr/>
          </p:nvSpPr>
          <p:spPr>
            <a:xfrm>
              <a:off x="3295584" y="3809998"/>
              <a:ext cx="843300" cy="30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56" u="none" cap="none" strike="noStrike">
                  <a:solidFill>
                    <a:srgbClr val="666666"/>
                  </a:solidFill>
                  <a:latin typeface="Arial"/>
                  <a:ea typeface="Arial"/>
                  <a:cs typeface="Arial"/>
                  <a:sym typeface="Arial"/>
                </a:rPr>
                <a:t>(1895)</a:t>
              </a:r>
              <a:endParaRPr/>
            </a:p>
          </p:txBody>
        </p:sp>
        <p:sp>
          <p:nvSpPr>
            <p:cNvPr id="550" name="Google Shape;550;p28"/>
            <p:cNvSpPr txBox="1"/>
            <p:nvPr/>
          </p:nvSpPr>
          <p:spPr>
            <a:xfrm>
              <a:off x="1666833" y="4133849"/>
              <a:ext cx="5438700" cy="68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217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Pose comme règle fondamentale de traiter les </a:t>
              </a:r>
              <a:r>
                <a:rPr b="1" i="0" lang="en-US" sz="119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faits sociaux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comme des objets à observer et à analyser de manière </a:t>
              </a:r>
              <a:r>
                <a:rPr b="1" i="0" lang="en-US" sz="119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scientifique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551" name="Google Shape;551;p28"/>
            <p:cNvSpPr/>
            <p:nvPr/>
          </p:nvSpPr>
          <p:spPr>
            <a:xfrm>
              <a:off x="666733" y="5086350"/>
              <a:ext cx="6676858" cy="1371600"/>
            </a:xfrm>
            <a:prstGeom prst="roundRect">
              <a:avLst>
                <a:gd fmla="val 16666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28"/>
            <p:cNvSpPr/>
            <p:nvPr/>
          </p:nvSpPr>
          <p:spPr>
            <a:xfrm>
              <a:off x="904852" y="5334000"/>
              <a:ext cx="571485" cy="571500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28"/>
            <p:cNvSpPr txBox="1"/>
            <p:nvPr/>
          </p:nvSpPr>
          <p:spPr>
            <a:xfrm>
              <a:off x="904852" y="5334000"/>
              <a:ext cx="571500" cy="39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35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AG</a:t>
              </a:r>
              <a:endParaRPr/>
            </a:p>
          </p:txBody>
        </p:sp>
        <p:sp>
          <p:nvSpPr>
            <p:cNvPr id="554" name="Google Shape;554;p28"/>
            <p:cNvSpPr/>
            <p:nvPr/>
          </p:nvSpPr>
          <p:spPr>
            <a:xfrm>
              <a:off x="666733" y="6648450"/>
              <a:ext cx="6676858" cy="1371600"/>
            </a:xfrm>
            <a:prstGeom prst="roundRect">
              <a:avLst>
                <a:gd fmla="val 16666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28"/>
            <p:cNvSpPr/>
            <p:nvPr/>
          </p:nvSpPr>
          <p:spPr>
            <a:xfrm>
              <a:off x="904852" y="6896099"/>
              <a:ext cx="571485" cy="571500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28"/>
            <p:cNvSpPr txBox="1"/>
            <p:nvPr/>
          </p:nvSpPr>
          <p:spPr>
            <a:xfrm>
              <a:off x="904852" y="6896099"/>
              <a:ext cx="571500" cy="39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35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PB</a:t>
              </a:r>
              <a:endParaRPr/>
            </a:p>
          </p:txBody>
        </p:sp>
        <p:pic>
          <p:nvPicPr>
            <p:cNvPr descr="image.jpg" id="557" name="Google Shape;557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24581" y="1238249"/>
              <a:ext cx="3800379" cy="285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8" name="Google Shape;558;p28"/>
            <p:cNvSpPr/>
            <p:nvPr/>
          </p:nvSpPr>
          <p:spPr>
            <a:xfrm>
              <a:off x="7724581" y="4333875"/>
              <a:ext cx="3800379" cy="3695699"/>
            </a:xfrm>
            <a:prstGeom prst="roundRect">
              <a:avLst>
                <a:gd fmla="val 6185" name="adj"/>
              </a:avLst>
            </a:prstGeom>
            <a:solidFill>
              <a:srgbClr val="3A5998">
                <a:alpha val="784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559" name="Google Shape;559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62700" y="4732152"/>
              <a:ext cx="247643" cy="2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560" name="Google Shape;560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62700" y="5310058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561" name="Google Shape;561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62700" y="5929183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562" name="Google Shape;562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62700" y="6557833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563" name="Google Shape;563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62700" y="7176958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4" name="Google Shape;564;p28"/>
          <p:cNvSpPr txBox="1"/>
          <p:nvPr/>
        </p:nvSpPr>
        <p:spPr>
          <a:xfrm>
            <a:off x="1654895" y="3127473"/>
            <a:ext cx="300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-US" sz="1450">
                <a:solidFill>
                  <a:srgbClr val="12284C"/>
                </a:solidFill>
                <a:highlight>
                  <a:srgbClr val="FFFFFF"/>
                </a:highlight>
              </a:rPr>
              <a:t>Émile DURKHEIM</a:t>
            </a:r>
            <a:endParaRPr b="1" sz="1450">
              <a:solidFill>
                <a:srgbClr val="12284C"/>
              </a:solidFill>
              <a:highlight>
                <a:srgbClr val="FFFFFF"/>
              </a:highlight>
            </a:endParaRPr>
          </a:p>
        </p:txBody>
      </p:sp>
      <p:sp>
        <p:nvSpPr>
          <p:cNvPr id="565" name="Google Shape;565;p28"/>
          <p:cNvSpPr txBox="1"/>
          <p:nvPr/>
        </p:nvSpPr>
        <p:spPr>
          <a:xfrm>
            <a:off x="1654900" y="4277474"/>
            <a:ext cx="5513100" cy="10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12284C"/>
                </a:solidFill>
                <a:highlight>
                  <a:srgbClr val="FFFFFF"/>
                </a:highlight>
              </a:rPr>
              <a:t>Anthony GIDDENS</a:t>
            </a:r>
            <a:r>
              <a:rPr lang="en-US" sz="1000">
                <a:solidFill>
                  <a:srgbClr val="666666"/>
                </a:solidFill>
                <a:highlight>
                  <a:srgbClr val="FFFFFF"/>
                </a:highlight>
              </a:rPr>
              <a:t>(1984)</a:t>
            </a:r>
            <a:endParaRPr sz="10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33333"/>
                </a:solidFill>
                <a:highlight>
                  <a:srgbClr val="FFFFFF"/>
                </a:highlight>
              </a:rPr>
              <a:t>Montre que la théorie sociale se développe à travers un </a:t>
            </a:r>
            <a:r>
              <a:rPr lang="en-US" sz="1300">
                <a:solidFill>
                  <a:srgbClr val="3A5998"/>
                </a:solidFill>
                <a:highlight>
                  <a:srgbClr val="FFFFFF"/>
                </a:highlight>
              </a:rPr>
              <a:t>engagement critique</a:t>
            </a:r>
            <a:r>
              <a:rPr lang="en-US" sz="1300">
                <a:solidFill>
                  <a:srgbClr val="333333"/>
                </a:solidFill>
                <a:highlight>
                  <a:srgbClr val="FFFFFF"/>
                </a:highlight>
              </a:rPr>
              <a:t> avec les théories existantes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566" name="Google Shape;566;p28"/>
          <p:cNvSpPr txBox="1"/>
          <p:nvPr/>
        </p:nvSpPr>
        <p:spPr>
          <a:xfrm>
            <a:off x="1654900" y="5609800"/>
            <a:ext cx="5583300" cy="10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12284C"/>
                </a:solidFill>
                <a:highlight>
                  <a:srgbClr val="FFFFFF"/>
                </a:highlight>
              </a:rPr>
              <a:t>Pierre BOURDIEU</a:t>
            </a:r>
            <a:r>
              <a:rPr lang="en-US" sz="1000">
                <a:solidFill>
                  <a:srgbClr val="666666"/>
                </a:solidFill>
                <a:highlight>
                  <a:srgbClr val="FFFFFF"/>
                </a:highlight>
              </a:rPr>
              <a:t>(1992)</a:t>
            </a:r>
            <a:endParaRPr sz="10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33333"/>
                </a:solidFill>
                <a:highlight>
                  <a:srgbClr val="FFFFFF"/>
                </a:highlight>
              </a:rPr>
              <a:t>Souligne la nécessité d'une </a:t>
            </a:r>
            <a:r>
              <a:rPr lang="en-US" sz="1300">
                <a:solidFill>
                  <a:srgbClr val="3A5998"/>
                </a:solidFill>
                <a:highlight>
                  <a:srgbClr val="FFFFFF"/>
                </a:highlight>
              </a:rPr>
              <a:t>mémoire disciplinaire</a:t>
            </a:r>
            <a:r>
              <a:rPr lang="en-US" sz="1300">
                <a:solidFill>
                  <a:srgbClr val="333333"/>
                </a:solidFill>
                <a:highlight>
                  <a:srgbClr val="FFFFFF"/>
                </a:highlight>
              </a:rPr>
              <a:t> pour éviter de redécouvrir ce qui est déjà connu</a:t>
            </a:r>
            <a:endParaRPr sz="13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567" name="Google Shape;567;p28"/>
          <p:cNvSpPr txBox="1"/>
          <p:nvPr/>
        </p:nvSpPr>
        <p:spPr>
          <a:xfrm>
            <a:off x="8247996" y="3702462"/>
            <a:ext cx="3250800" cy="27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12284C"/>
                </a:solidFill>
              </a:rPr>
              <a:t>Importance du patrimoine théorique</a:t>
            </a:r>
            <a:endParaRPr sz="1350">
              <a:solidFill>
                <a:srgbClr val="3A5998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33333"/>
                </a:solidFill>
              </a:rPr>
              <a:t>Fournit un </a:t>
            </a:r>
            <a:r>
              <a:rPr lang="en-US" sz="1050">
                <a:solidFill>
                  <a:srgbClr val="3A5998"/>
                </a:solidFill>
              </a:rPr>
              <a:t>cadre conceptuel</a:t>
            </a:r>
            <a:r>
              <a:rPr lang="en-US" sz="1050">
                <a:solidFill>
                  <a:srgbClr val="333333"/>
                </a:solidFill>
              </a:rPr>
              <a:t> pour analyser les phénomènes sociaux</a:t>
            </a:r>
            <a:endParaRPr sz="1350">
              <a:solidFill>
                <a:srgbClr val="3A5998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33333"/>
                </a:solidFill>
              </a:rPr>
              <a:t>Permet de </a:t>
            </a:r>
            <a:r>
              <a:rPr lang="en-US" sz="1050">
                <a:solidFill>
                  <a:srgbClr val="3A5998"/>
                </a:solidFill>
              </a:rPr>
              <a:t>situer sa recherche</a:t>
            </a:r>
            <a:r>
              <a:rPr lang="en-US" sz="1050">
                <a:solidFill>
                  <a:srgbClr val="333333"/>
                </a:solidFill>
              </a:rPr>
              <a:t> dans la continuité scientifique</a:t>
            </a:r>
            <a:endParaRPr sz="1350">
              <a:solidFill>
                <a:srgbClr val="3A5998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33333"/>
                </a:solidFill>
              </a:rPr>
              <a:t>Évite la </a:t>
            </a:r>
            <a:r>
              <a:rPr lang="en-US" sz="1050">
                <a:solidFill>
                  <a:srgbClr val="3A5998"/>
                </a:solidFill>
              </a:rPr>
              <a:t>réinvention</a:t>
            </a:r>
            <a:r>
              <a:rPr lang="en-US" sz="1050">
                <a:solidFill>
                  <a:srgbClr val="333333"/>
                </a:solidFill>
              </a:rPr>
              <a:t> de concepts déjà établis</a:t>
            </a:r>
            <a:endParaRPr sz="1350">
              <a:solidFill>
                <a:srgbClr val="3A5998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-US" sz="1050">
                <a:solidFill>
                  <a:srgbClr val="333333"/>
                </a:solidFill>
              </a:rPr>
              <a:t>Offre des </a:t>
            </a:r>
            <a:r>
              <a:rPr lang="en-US" sz="1050">
                <a:solidFill>
                  <a:srgbClr val="3A5998"/>
                </a:solidFill>
              </a:rPr>
              <a:t>outils analytiques</a:t>
            </a:r>
            <a:r>
              <a:rPr lang="en-US" sz="1050">
                <a:solidFill>
                  <a:srgbClr val="333333"/>
                </a:solidFill>
              </a:rPr>
              <a:t> pour interpréter les données</a:t>
            </a:r>
            <a:endParaRPr sz="105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7FA"/>
        </a:solidFill>
      </p:bgPr>
    </p:bg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29"/>
          <p:cNvGrpSpPr/>
          <p:nvPr/>
        </p:nvGrpSpPr>
        <p:grpSpPr>
          <a:xfrm>
            <a:off x="0" y="0"/>
            <a:ext cx="12191695" cy="6520106"/>
            <a:chOff x="0" y="0"/>
            <a:chExt cx="12191695" cy="11058525"/>
          </a:xfrm>
        </p:grpSpPr>
        <p:sp>
          <p:nvSpPr>
            <p:cNvPr id="573" name="Google Shape;573;p29"/>
            <p:cNvSpPr/>
            <p:nvPr/>
          </p:nvSpPr>
          <p:spPr>
            <a:xfrm>
              <a:off x="0" y="0"/>
              <a:ext cx="12191695" cy="1333500"/>
            </a:xfrm>
            <a:prstGeom prst="rect">
              <a:avLst/>
            </a:prstGeom>
            <a:solidFill>
              <a:srgbClr val="12284C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29"/>
            <p:cNvSpPr txBox="1"/>
            <p:nvPr/>
          </p:nvSpPr>
          <p:spPr>
            <a:xfrm>
              <a:off x="666733" y="190499"/>
              <a:ext cx="10858200" cy="8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2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Les grands courants théoriques et les niveaux d'analyse théorique</a:t>
              </a:r>
              <a:endParaRPr/>
            </a:p>
          </p:txBody>
        </p:sp>
        <p:pic>
          <p:nvPicPr>
            <p:cNvPr descr="image.png" id="575" name="Google Shape;575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66733" y="1765623"/>
              <a:ext cx="285742" cy="2216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6" name="Google Shape;576;p29"/>
            <p:cNvSpPr/>
            <p:nvPr/>
          </p:nvSpPr>
          <p:spPr>
            <a:xfrm>
              <a:off x="666733" y="2219324"/>
              <a:ext cx="3247943" cy="1419225"/>
            </a:xfrm>
            <a:prstGeom prst="roundRect">
              <a:avLst>
                <a:gd fmla="val 1610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29"/>
            <p:cNvSpPr/>
            <p:nvPr/>
          </p:nvSpPr>
          <p:spPr>
            <a:xfrm>
              <a:off x="857228" y="2409825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578" name="Google Shape;578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62000" y="2539240"/>
              <a:ext cx="266693" cy="2174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9" name="Google Shape;579;p29"/>
            <p:cNvSpPr txBox="1"/>
            <p:nvPr/>
          </p:nvSpPr>
          <p:spPr>
            <a:xfrm>
              <a:off x="1476338" y="2243319"/>
              <a:ext cx="2247900" cy="5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Fonctionnalisme</a:t>
              </a:r>
              <a:endParaRPr/>
            </a:p>
          </p:txBody>
        </p:sp>
        <p:sp>
          <p:nvSpPr>
            <p:cNvPr id="580" name="Google Shape;580;p29"/>
            <p:cNvSpPr txBox="1"/>
            <p:nvPr/>
          </p:nvSpPr>
          <p:spPr>
            <a:xfrm>
              <a:off x="1476338" y="2724150"/>
              <a:ext cx="2247900" cy="103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Analyse des fonctions sociales et de leur contribution à la stabilité du système</a:t>
              </a:r>
              <a:endParaRPr/>
            </a:p>
          </p:txBody>
        </p:sp>
        <p:sp>
          <p:nvSpPr>
            <p:cNvPr id="581" name="Google Shape;581;p29"/>
            <p:cNvSpPr/>
            <p:nvPr/>
          </p:nvSpPr>
          <p:spPr>
            <a:xfrm>
              <a:off x="4095647" y="2219324"/>
              <a:ext cx="3247943" cy="1419225"/>
            </a:xfrm>
            <a:prstGeom prst="roundRect">
              <a:avLst>
                <a:gd fmla="val 1610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29"/>
            <p:cNvSpPr/>
            <p:nvPr/>
          </p:nvSpPr>
          <p:spPr>
            <a:xfrm>
              <a:off x="4286142" y="2409825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583" name="Google Shape;583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00439" y="2523296"/>
              <a:ext cx="266693" cy="249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4" name="Google Shape;584;p29"/>
            <p:cNvSpPr txBox="1"/>
            <p:nvPr/>
          </p:nvSpPr>
          <p:spPr>
            <a:xfrm>
              <a:off x="4914777" y="2171960"/>
              <a:ext cx="2247900" cy="5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Théorie du conflit</a:t>
              </a:r>
              <a:endParaRPr/>
            </a:p>
          </p:txBody>
        </p:sp>
        <p:sp>
          <p:nvSpPr>
            <p:cNvPr id="585" name="Google Shape;585;p29"/>
            <p:cNvSpPr txBox="1"/>
            <p:nvPr/>
          </p:nvSpPr>
          <p:spPr>
            <a:xfrm>
              <a:off x="4914777" y="2724150"/>
              <a:ext cx="2247900" cy="89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Étude des tensions et des luttes de pouvoir dans les sociétés</a:t>
              </a:r>
              <a:endParaRPr/>
            </a:p>
          </p:txBody>
        </p:sp>
        <p:sp>
          <p:nvSpPr>
            <p:cNvPr id="586" name="Google Shape;586;p29"/>
            <p:cNvSpPr/>
            <p:nvPr/>
          </p:nvSpPr>
          <p:spPr>
            <a:xfrm>
              <a:off x="666733" y="3829050"/>
              <a:ext cx="3247943" cy="1409699"/>
            </a:xfrm>
            <a:prstGeom prst="roundRect">
              <a:avLst>
                <a:gd fmla="val 16216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29"/>
            <p:cNvSpPr/>
            <p:nvPr/>
          </p:nvSpPr>
          <p:spPr>
            <a:xfrm>
              <a:off x="857228" y="4019549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588" name="Google Shape;588;p2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62000" y="4173606"/>
              <a:ext cx="266693" cy="1681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9" name="Google Shape;589;p29"/>
            <p:cNvSpPr txBox="1"/>
            <p:nvPr/>
          </p:nvSpPr>
          <p:spPr>
            <a:xfrm>
              <a:off x="1476338" y="3876830"/>
              <a:ext cx="2247900" cy="5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Interactionnisme symbolique</a:t>
              </a:r>
              <a:endParaRPr/>
            </a:p>
          </p:txBody>
        </p:sp>
        <p:sp>
          <p:nvSpPr>
            <p:cNvPr id="590" name="Google Shape;590;p29"/>
            <p:cNvSpPr txBox="1"/>
            <p:nvPr/>
          </p:nvSpPr>
          <p:spPr>
            <a:xfrm>
              <a:off x="1476338" y="4286562"/>
              <a:ext cx="2247900" cy="89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Focus sur les interactions et la construction sociale du sens</a:t>
              </a:r>
              <a:endParaRPr/>
            </a:p>
          </p:txBody>
        </p:sp>
        <p:sp>
          <p:nvSpPr>
            <p:cNvPr id="591" name="Google Shape;591;p29"/>
            <p:cNvSpPr/>
            <p:nvPr/>
          </p:nvSpPr>
          <p:spPr>
            <a:xfrm>
              <a:off x="4095647" y="3829050"/>
              <a:ext cx="3247943" cy="1409699"/>
            </a:xfrm>
            <a:prstGeom prst="roundRect">
              <a:avLst>
                <a:gd fmla="val 16216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29"/>
            <p:cNvSpPr/>
            <p:nvPr/>
          </p:nvSpPr>
          <p:spPr>
            <a:xfrm>
              <a:off x="4286142" y="4019549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593" name="Google Shape;593;p2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400439" y="4128673"/>
              <a:ext cx="266693" cy="2580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4" name="Google Shape;594;p29"/>
            <p:cNvSpPr txBox="1"/>
            <p:nvPr/>
          </p:nvSpPr>
          <p:spPr>
            <a:xfrm>
              <a:off x="4914777" y="3829257"/>
              <a:ext cx="2247900" cy="5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Approches contemporaines</a:t>
              </a:r>
              <a:endParaRPr/>
            </a:p>
          </p:txBody>
        </p:sp>
        <p:sp>
          <p:nvSpPr>
            <p:cNvPr id="595" name="Google Shape;595;p29"/>
            <p:cNvSpPr txBox="1"/>
            <p:nvPr/>
          </p:nvSpPr>
          <p:spPr>
            <a:xfrm>
              <a:off x="4914777" y="4333875"/>
              <a:ext cx="2247900" cy="89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Théories postmodernes, féministes, critiques, etc.</a:t>
              </a:r>
              <a:endParaRPr/>
            </a:p>
          </p:txBody>
        </p:sp>
        <p:sp>
          <p:nvSpPr>
            <p:cNvPr id="596" name="Google Shape;596;p29"/>
            <p:cNvSpPr txBox="1"/>
            <p:nvPr/>
          </p:nvSpPr>
          <p:spPr>
            <a:xfrm>
              <a:off x="666733" y="5524499"/>
              <a:ext cx="6676800" cy="59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54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10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b="1" i="0" lang="en-US" sz="1554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        Les niveaux d'analyse théorique </a:t>
              </a:r>
              <a:endParaRPr/>
            </a:p>
          </p:txBody>
        </p:sp>
        <p:pic>
          <p:nvPicPr>
            <p:cNvPr descr="image.png" id="597" name="Google Shape;597;p2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66733" y="5560267"/>
              <a:ext cx="285742" cy="2332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8" name="Google Shape;598;p29"/>
            <p:cNvSpPr/>
            <p:nvPr/>
          </p:nvSpPr>
          <p:spPr>
            <a:xfrm>
              <a:off x="666733" y="6029325"/>
              <a:ext cx="6676858" cy="1171575"/>
            </a:xfrm>
            <a:prstGeom prst="roundRect">
              <a:avLst>
                <a:gd fmla="val 19512" name="adj"/>
              </a:avLst>
            </a:prstGeom>
            <a:solidFill>
              <a:srgbClr val="3A5998">
                <a:alpha val="784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29"/>
            <p:cNvSpPr/>
            <p:nvPr/>
          </p:nvSpPr>
          <p:spPr>
            <a:xfrm>
              <a:off x="857228" y="6219825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29"/>
            <p:cNvSpPr txBox="1"/>
            <p:nvPr/>
          </p:nvSpPr>
          <p:spPr>
            <a:xfrm>
              <a:off x="857228" y="6219825"/>
              <a:ext cx="476100" cy="5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MW</a:t>
              </a:r>
              <a:endParaRPr/>
            </a:p>
          </p:txBody>
        </p:sp>
        <p:sp>
          <p:nvSpPr>
            <p:cNvPr id="601" name="Google Shape;601;p29"/>
            <p:cNvSpPr/>
            <p:nvPr/>
          </p:nvSpPr>
          <p:spPr>
            <a:xfrm>
              <a:off x="666733" y="7391399"/>
              <a:ext cx="6676858" cy="933449"/>
            </a:xfrm>
            <a:prstGeom prst="roundRect">
              <a:avLst>
                <a:gd fmla="val 24489" name="adj"/>
              </a:avLst>
            </a:prstGeom>
            <a:solidFill>
              <a:srgbClr val="3A5998">
                <a:alpha val="784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29"/>
            <p:cNvSpPr/>
            <p:nvPr/>
          </p:nvSpPr>
          <p:spPr>
            <a:xfrm>
              <a:off x="857228" y="7581899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29"/>
            <p:cNvSpPr txBox="1"/>
            <p:nvPr/>
          </p:nvSpPr>
          <p:spPr>
            <a:xfrm>
              <a:off x="857228" y="7581899"/>
              <a:ext cx="476100" cy="5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KM</a:t>
              </a:r>
              <a:endParaRPr/>
            </a:p>
          </p:txBody>
        </p:sp>
        <p:sp>
          <p:nvSpPr>
            <p:cNvPr id="604" name="Google Shape;604;p29"/>
            <p:cNvSpPr/>
            <p:nvPr/>
          </p:nvSpPr>
          <p:spPr>
            <a:xfrm>
              <a:off x="666733" y="8515350"/>
              <a:ext cx="6676858" cy="1171575"/>
            </a:xfrm>
            <a:prstGeom prst="roundRect">
              <a:avLst>
                <a:gd fmla="val 19512" name="adj"/>
              </a:avLst>
            </a:prstGeom>
            <a:solidFill>
              <a:srgbClr val="3A5998">
                <a:alpha val="784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29"/>
            <p:cNvSpPr/>
            <p:nvPr/>
          </p:nvSpPr>
          <p:spPr>
            <a:xfrm>
              <a:off x="857228" y="8705849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29"/>
            <p:cNvSpPr txBox="1"/>
            <p:nvPr/>
          </p:nvSpPr>
          <p:spPr>
            <a:xfrm>
              <a:off x="857228" y="8705849"/>
              <a:ext cx="476100" cy="5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RM</a:t>
              </a:r>
              <a:endParaRPr/>
            </a:p>
          </p:txBody>
        </p:sp>
        <p:sp>
          <p:nvSpPr>
            <p:cNvPr id="607" name="Google Shape;607;p29"/>
            <p:cNvSpPr/>
            <p:nvPr/>
          </p:nvSpPr>
          <p:spPr>
            <a:xfrm>
              <a:off x="666733" y="9886950"/>
              <a:ext cx="6676858" cy="1171575"/>
            </a:xfrm>
            <a:prstGeom prst="roundRect">
              <a:avLst>
                <a:gd fmla="val 19512" name="adj"/>
              </a:avLst>
            </a:prstGeom>
            <a:solidFill>
              <a:srgbClr val="3A5998">
                <a:alpha val="784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29"/>
            <p:cNvSpPr/>
            <p:nvPr/>
          </p:nvSpPr>
          <p:spPr>
            <a:xfrm>
              <a:off x="857228" y="10077449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29"/>
            <p:cNvSpPr txBox="1"/>
            <p:nvPr/>
          </p:nvSpPr>
          <p:spPr>
            <a:xfrm>
              <a:off x="857228" y="10077449"/>
              <a:ext cx="476100" cy="5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HB</a:t>
              </a:r>
              <a:endParaRPr/>
            </a:p>
          </p:txBody>
        </p:sp>
        <p:pic>
          <p:nvPicPr>
            <p:cNvPr descr="image.jpg" id="610" name="Google Shape;610;p2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724581" y="1714500"/>
              <a:ext cx="3800379" cy="238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1" name="Google Shape;611;p29"/>
            <p:cNvSpPr/>
            <p:nvPr/>
          </p:nvSpPr>
          <p:spPr>
            <a:xfrm>
              <a:off x="7724581" y="4333875"/>
              <a:ext cx="3800379" cy="6724649"/>
            </a:xfrm>
            <a:prstGeom prst="roundRect">
              <a:avLst>
                <a:gd fmla="val 6015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612" name="Google Shape;612;p2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962700" y="4598802"/>
              <a:ext cx="247643" cy="2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613" name="Google Shape;613;p2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962700" y="8730271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614" name="Google Shape;614;p2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962700" y="5519764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615" name="Google Shape;615;p2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962700" y="6529258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616" name="Google Shape;616;p2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962700" y="7386508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7" name="Google Shape;617;p29"/>
          <p:cNvSpPr txBox="1"/>
          <p:nvPr/>
        </p:nvSpPr>
        <p:spPr>
          <a:xfrm>
            <a:off x="967693" y="715252"/>
            <a:ext cx="30000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n-US" sz="1450">
                <a:solidFill>
                  <a:srgbClr val="12284C"/>
                </a:solidFill>
                <a:highlight>
                  <a:srgbClr val="F5F7FA"/>
                </a:highlight>
              </a:rPr>
              <a:t>Les grands courants théoriques</a:t>
            </a:r>
            <a:endParaRPr b="1" sz="1450">
              <a:solidFill>
                <a:srgbClr val="12284C"/>
              </a:solidFill>
              <a:highlight>
                <a:srgbClr val="F5F7FA"/>
              </a:highlight>
            </a:endParaRPr>
          </a:p>
        </p:txBody>
      </p:sp>
      <p:sp>
        <p:nvSpPr>
          <p:cNvPr id="618" name="Google Shape;618;p29"/>
          <p:cNvSpPr txBox="1"/>
          <p:nvPr/>
        </p:nvSpPr>
        <p:spPr>
          <a:xfrm>
            <a:off x="1572000" y="3576250"/>
            <a:ext cx="5596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2284C"/>
                </a:solidFill>
              </a:rPr>
              <a:t>Max WEBER</a:t>
            </a:r>
            <a:r>
              <a:rPr lang="en-US" sz="750">
                <a:solidFill>
                  <a:srgbClr val="666666"/>
                </a:solidFill>
              </a:rPr>
              <a:t>(1922)</a:t>
            </a:r>
            <a:endParaRPr sz="75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33333"/>
                </a:solidFill>
              </a:rPr>
              <a:t>Définit la sociologie comme une science qui cherche à </a:t>
            </a:r>
            <a:r>
              <a:rPr lang="en-US" sz="1050">
                <a:solidFill>
                  <a:srgbClr val="3A5998"/>
                </a:solidFill>
              </a:rPr>
              <a:t>comprendre par interprétation</a:t>
            </a:r>
            <a:r>
              <a:rPr lang="en-US" sz="1050">
                <a:solidFill>
                  <a:srgbClr val="333333"/>
                </a:solidFill>
              </a:rPr>
              <a:t> l'action sociale</a:t>
            </a:r>
            <a:endParaRPr sz="1050">
              <a:solidFill>
                <a:srgbClr val="333333"/>
              </a:solidFill>
            </a:endParaRPr>
          </a:p>
        </p:txBody>
      </p:sp>
      <p:sp>
        <p:nvSpPr>
          <p:cNvPr id="619" name="Google Shape;619;p29"/>
          <p:cNvSpPr txBox="1"/>
          <p:nvPr/>
        </p:nvSpPr>
        <p:spPr>
          <a:xfrm>
            <a:off x="1500625" y="4345750"/>
            <a:ext cx="56676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12284C"/>
                </a:solidFill>
              </a:rPr>
              <a:t>Karl MARX</a:t>
            </a:r>
            <a:r>
              <a:rPr lang="en-US" sz="850">
                <a:solidFill>
                  <a:srgbClr val="666666"/>
                </a:solidFill>
              </a:rPr>
              <a:t>(1867)</a:t>
            </a:r>
            <a:endParaRPr sz="85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33333"/>
                </a:solidFill>
              </a:rPr>
              <a:t>Établit les bases de l'analyse </a:t>
            </a:r>
            <a:r>
              <a:rPr lang="en-US" sz="1150">
                <a:solidFill>
                  <a:srgbClr val="3A5998"/>
                </a:solidFill>
              </a:rPr>
              <a:t>conflictuelle</a:t>
            </a:r>
            <a:r>
              <a:rPr lang="en-US" sz="1150">
                <a:solidFill>
                  <a:srgbClr val="333333"/>
                </a:solidFill>
              </a:rPr>
              <a:t> des sociétés</a:t>
            </a:r>
            <a:endParaRPr sz="1150">
              <a:solidFill>
                <a:srgbClr val="333333"/>
              </a:solidFill>
            </a:endParaRPr>
          </a:p>
        </p:txBody>
      </p:sp>
      <p:sp>
        <p:nvSpPr>
          <p:cNvPr id="620" name="Google Shape;620;p29"/>
          <p:cNvSpPr txBox="1"/>
          <p:nvPr/>
        </p:nvSpPr>
        <p:spPr>
          <a:xfrm>
            <a:off x="1572000" y="4984450"/>
            <a:ext cx="5667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2284C"/>
                </a:solidFill>
              </a:rPr>
              <a:t>Robert K. MERTON</a:t>
            </a:r>
            <a:r>
              <a:rPr lang="en-US" sz="750">
                <a:solidFill>
                  <a:srgbClr val="666666"/>
                </a:solidFill>
              </a:rPr>
              <a:t>(1968)</a:t>
            </a:r>
            <a:endParaRPr sz="75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33333"/>
                </a:solidFill>
              </a:rPr>
              <a:t>Caractérise les </a:t>
            </a:r>
            <a:r>
              <a:rPr lang="en-US" sz="1050">
                <a:solidFill>
                  <a:srgbClr val="3A5998"/>
                </a:solidFill>
              </a:rPr>
              <a:t>théories de moyenne portée</a:t>
            </a:r>
            <a:r>
              <a:rPr lang="en-US" sz="1050">
                <a:solidFill>
                  <a:srgbClr val="333333"/>
                </a:solidFill>
              </a:rPr>
              <a:t> comme intermédiaires entre les hypothèses mineures et les grandes théories unificatrices</a:t>
            </a:r>
            <a:endParaRPr sz="1050">
              <a:solidFill>
                <a:srgbClr val="333333"/>
              </a:solidFill>
            </a:endParaRPr>
          </a:p>
        </p:txBody>
      </p:sp>
      <p:sp>
        <p:nvSpPr>
          <p:cNvPr id="621" name="Google Shape;621;p29"/>
          <p:cNvSpPr txBox="1"/>
          <p:nvPr/>
        </p:nvSpPr>
        <p:spPr>
          <a:xfrm>
            <a:off x="1640875" y="5753950"/>
            <a:ext cx="5667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2284C"/>
                </a:solidFill>
              </a:rPr>
              <a:t>Howard S. BECKER</a:t>
            </a:r>
            <a:r>
              <a:rPr lang="en-US" sz="750">
                <a:solidFill>
                  <a:srgbClr val="666666"/>
                </a:solidFill>
              </a:rPr>
              <a:t>(1998)</a:t>
            </a:r>
            <a:endParaRPr sz="75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33333"/>
                </a:solidFill>
              </a:rPr>
              <a:t>Les théories de moyenne portée sont suffisamment proches de la </a:t>
            </a:r>
            <a:r>
              <a:rPr lang="en-US" sz="1050">
                <a:solidFill>
                  <a:srgbClr val="3A5998"/>
                </a:solidFill>
              </a:rPr>
              <a:t>réalité empirique</a:t>
            </a:r>
            <a:r>
              <a:rPr lang="en-US" sz="1050">
                <a:solidFill>
                  <a:srgbClr val="333333"/>
                </a:solidFill>
              </a:rPr>
              <a:t> pour être testables</a:t>
            </a:r>
            <a:endParaRPr sz="1050">
              <a:solidFill>
                <a:srgbClr val="333333"/>
              </a:solidFill>
            </a:endParaRPr>
          </a:p>
        </p:txBody>
      </p:sp>
      <p:sp>
        <p:nvSpPr>
          <p:cNvPr id="622" name="Google Shape;622;p29"/>
          <p:cNvSpPr txBox="1"/>
          <p:nvPr/>
        </p:nvSpPr>
        <p:spPr>
          <a:xfrm>
            <a:off x="8135800" y="2594525"/>
            <a:ext cx="32649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12284C"/>
                </a:solidFill>
              </a:rPr>
              <a:t>Points clés</a:t>
            </a:r>
            <a:endParaRPr b="1" sz="1450">
              <a:solidFill>
                <a:srgbClr val="12284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33333"/>
                </a:solidFill>
              </a:rPr>
              <a:t>Les </a:t>
            </a:r>
            <a:r>
              <a:rPr lang="en-US" sz="1150">
                <a:solidFill>
                  <a:srgbClr val="3A5998"/>
                </a:solidFill>
              </a:rPr>
              <a:t>théories de moyenne portée</a:t>
            </a:r>
            <a:r>
              <a:rPr lang="en-US" sz="1150">
                <a:solidFill>
                  <a:srgbClr val="333333"/>
                </a:solidFill>
              </a:rPr>
              <a:t> offrent un équilibre entre abstraction et empirie</a:t>
            </a:r>
            <a:endParaRPr sz="115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33333"/>
                </a:solidFill>
              </a:rPr>
              <a:t>George RITZER (2011) propose une </a:t>
            </a:r>
            <a:r>
              <a:rPr lang="en-US" sz="1150">
                <a:solidFill>
                  <a:srgbClr val="3A5998"/>
                </a:solidFill>
              </a:rPr>
              <a:t>classification systématique</a:t>
            </a:r>
            <a:r>
              <a:rPr lang="en-US" sz="1150">
                <a:solidFill>
                  <a:srgbClr val="333333"/>
                </a:solidFill>
              </a:rPr>
              <a:t> des perspectives théoriques</a:t>
            </a:r>
            <a:endParaRPr sz="115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33333"/>
                </a:solidFill>
              </a:rPr>
              <a:t>Andrew ABBOTT (2004) souligne que les cadres conceptuels </a:t>
            </a:r>
            <a:r>
              <a:rPr lang="en-US" sz="1150">
                <a:solidFill>
                  <a:srgbClr val="3A5998"/>
                </a:solidFill>
              </a:rPr>
              <a:t>organisent la pensée</a:t>
            </a:r>
            <a:r>
              <a:rPr lang="en-US" sz="1150">
                <a:solidFill>
                  <a:srgbClr val="333333"/>
                </a:solidFill>
              </a:rPr>
              <a:t> sans formuler de prédictions précises</a:t>
            </a:r>
            <a:endParaRPr sz="115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-US" sz="1150">
                <a:solidFill>
                  <a:srgbClr val="333333"/>
                </a:solidFill>
              </a:rPr>
              <a:t>Le choix du niveau théorique dépend de la </a:t>
            </a:r>
            <a:r>
              <a:rPr lang="en-US" sz="1150">
                <a:solidFill>
                  <a:srgbClr val="3A5998"/>
                </a:solidFill>
              </a:rPr>
              <a:t>question de recherche</a:t>
            </a:r>
            <a:r>
              <a:rPr lang="en-US" sz="1150">
                <a:solidFill>
                  <a:srgbClr val="333333"/>
                </a:solidFill>
              </a:rPr>
              <a:t> et des données disponibles</a:t>
            </a:r>
            <a:endParaRPr sz="115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7FA"/>
        </a:solidFill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30"/>
          <p:cNvGrpSpPr/>
          <p:nvPr/>
        </p:nvGrpSpPr>
        <p:grpSpPr>
          <a:xfrm>
            <a:off x="0" y="0"/>
            <a:ext cx="12191695" cy="6672148"/>
            <a:chOff x="0" y="0"/>
            <a:chExt cx="12191695" cy="10515600"/>
          </a:xfrm>
        </p:grpSpPr>
        <p:sp>
          <p:nvSpPr>
            <p:cNvPr id="628" name="Google Shape;628;p30"/>
            <p:cNvSpPr/>
            <p:nvPr/>
          </p:nvSpPr>
          <p:spPr>
            <a:xfrm>
              <a:off x="0" y="0"/>
              <a:ext cx="12191695" cy="857250"/>
            </a:xfrm>
            <a:prstGeom prst="rect">
              <a:avLst/>
            </a:prstGeom>
            <a:solidFill>
              <a:srgbClr val="12284C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30"/>
            <p:cNvSpPr txBox="1"/>
            <p:nvPr/>
          </p:nvSpPr>
          <p:spPr>
            <a:xfrm>
              <a:off x="666733" y="190499"/>
              <a:ext cx="10858200" cy="75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2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Les outils spécialisés et l'analyse des réseaux citationnels</a:t>
              </a:r>
              <a:endParaRPr/>
            </a:p>
          </p:txBody>
        </p:sp>
        <p:pic>
          <p:nvPicPr>
            <p:cNvPr descr="image.png" id="630" name="Google Shape;630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66733" y="1277710"/>
              <a:ext cx="285742" cy="2449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1" name="Google Shape;631;p30"/>
            <p:cNvSpPr/>
            <p:nvPr/>
          </p:nvSpPr>
          <p:spPr>
            <a:xfrm>
              <a:off x="666733" y="1743075"/>
              <a:ext cx="3247943" cy="1895474"/>
            </a:xfrm>
            <a:prstGeom prst="roundRect">
              <a:avLst>
                <a:gd fmla="val 1206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30"/>
            <p:cNvSpPr/>
            <p:nvPr/>
          </p:nvSpPr>
          <p:spPr>
            <a:xfrm>
              <a:off x="857228" y="1933574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633" name="Google Shape;633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62000" y="2076035"/>
              <a:ext cx="266693" cy="1913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4" name="Google Shape;634;p30"/>
            <p:cNvSpPr txBox="1"/>
            <p:nvPr/>
          </p:nvSpPr>
          <p:spPr>
            <a:xfrm>
              <a:off x="1476338" y="1933574"/>
              <a:ext cx="2247900" cy="4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Howard S. BECKER (1998)</a:t>
              </a:r>
              <a:endParaRPr/>
            </a:p>
          </p:txBody>
        </p:sp>
        <p:sp>
          <p:nvSpPr>
            <p:cNvPr id="635" name="Google Shape;635;p30"/>
            <p:cNvSpPr txBox="1"/>
            <p:nvPr/>
          </p:nvSpPr>
          <p:spPr>
            <a:xfrm>
              <a:off x="1476338" y="2247899"/>
              <a:ext cx="2247900" cy="147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Recommande d'utiliser les </a:t>
              </a: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bases de données spécialisées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et les index de citations pour suivre l'évolution des développements théoriques </a:t>
              </a:r>
              <a:endParaRPr/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4095647" y="1743075"/>
              <a:ext cx="3247943" cy="1895474"/>
            </a:xfrm>
            <a:prstGeom prst="roundRect">
              <a:avLst>
                <a:gd fmla="val 1206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30"/>
            <p:cNvSpPr/>
            <p:nvPr/>
          </p:nvSpPr>
          <p:spPr>
            <a:xfrm>
              <a:off x="4286142" y="1933574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638" name="Google Shape;638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00439" y="2058642"/>
              <a:ext cx="266693" cy="2261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9" name="Google Shape;639;p30"/>
            <p:cNvSpPr txBox="1"/>
            <p:nvPr/>
          </p:nvSpPr>
          <p:spPr>
            <a:xfrm>
              <a:off x="4914775" y="1933570"/>
              <a:ext cx="2623800" cy="4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Bases de données essentielles</a:t>
              </a:r>
              <a:endParaRPr/>
            </a:p>
          </p:txBody>
        </p:sp>
        <p:sp>
          <p:nvSpPr>
            <p:cNvPr id="640" name="Google Shape;640;p30"/>
            <p:cNvSpPr txBox="1"/>
            <p:nvPr/>
          </p:nvSpPr>
          <p:spPr>
            <a:xfrm>
              <a:off x="4914777" y="2486025"/>
              <a:ext cx="2247900" cy="121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JSTOR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Google Scholar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et les encyclopédies spécialisées facilitent l'accès à la littérature scientifique </a:t>
              </a:r>
              <a:endParaRPr/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666733" y="3829050"/>
              <a:ext cx="3247943" cy="1895474"/>
            </a:xfrm>
            <a:prstGeom prst="roundRect">
              <a:avLst>
                <a:gd fmla="val 1206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857228" y="4019549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643" name="Google Shape;643;p3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62000" y="4153314"/>
              <a:ext cx="266693" cy="208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4" name="Google Shape;644;p30"/>
            <p:cNvSpPr txBox="1"/>
            <p:nvPr/>
          </p:nvSpPr>
          <p:spPr>
            <a:xfrm>
              <a:off x="1476338" y="4019549"/>
              <a:ext cx="2247900" cy="4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Robert K. MERTON (1968)</a:t>
              </a:r>
              <a:endParaRPr/>
            </a:p>
          </p:txBody>
        </p:sp>
        <p:sp>
          <p:nvSpPr>
            <p:cNvPr id="645" name="Google Shape;645;p30"/>
            <p:cNvSpPr txBox="1"/>
            <p:nvPr/>
          </p:nvSpPr>
          <p:spPr>
            <a:xfrm>
              <a:off x="1476338" y="4333875"/>
              <a:ext cx="2247900" cy="147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Insiste sur l'importance des </a:t>
              </a: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articles de synthèse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, qui rassemblent et organisent les développements théoriques d'un champ </a:t>
              </a:r>
              <a:endParaRPr/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4095647" y="3829050"/>
              <a:ext cx="3247943" cy="1895474"/>
            </a:xfrm>
            <a:prstGeom prst="roundRect">
              <a:avLst>
                <a:gd fmla="val 1206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4286142" y="4019549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648" name="Google Shape;648;p3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400439" y="4157662"/>
              <a:ext cx="266693" cy="200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9" name="Google Shape;649;p30"/>
            <p:cNvSpPr txBox="1"/>
            <p:nvPr/>
          </p:nvSpPr>
          <p:spPr>
            <a:xfrm>
              <a:off x="4914777" y="4019549"/>
              <a:ext cx="2247900" cy="4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Andrew ABBOTT (2004)</a:t>
              </a:r>
              <a:endParaRPr/>
            </a:p>
          </p:txBody>
        </p:sp>
        <p:sp>
          <p:nvSpPr>
            <p:cNvPr id="650" name="Google Shape;650;p30"/>
            <p:cNvSpPr txBox="1"/>
            <p:nvPr/>
          </p:nvSpPr>
          <p:spPr>
            <a:xfrm>
              <a:off x="4914777" y="4333875"/>
              <a:ext cx="2247900" cy="121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Les </a:t>
              </a: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dictionnaires et encyclopédies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spécialisés offrent un accès rapide aux concepts clés d'un champ </a:t>
              </a:r>
              <a:endParaRPr/>
            </a:p>
          </p:txBody>
        </p:sp>
        <p:pic>
          <p:nvPicPr>
            <p:cNvPr descr="image.png" id="651" name="Google Shape;651;p3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66733" y="6230710"/>
              <a:ext cx="285742" cy="2449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2" name="Google Shape;652;p30"/>
            <p:cNvSpPr/>
            <p:nvPr/>
          </p:nvSpPr>
          <p:spPr>
            <a:xfrm>
              <a:off x="666733" y="6705600"/>
              <a:ext cx="6676858" cy="1171575"/>
            </a:xfrm>
            <a:prstGeom prst="roundRect">
              <a:avLst>
                <a:gd fmla="val 16260" name="adj"/>
              </a:avLst>
            </a:prstGeom>
            <a:solidFill>
              <a:srgbClr val="3A5998">
                <a:alpha val="784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857228" y="6896099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0"/>
            <p:cNvSpPr txBox="1"/>
            <p:nvPr/>
          </p:nvSpPr>
          <p:spPr>
            <a:xfrm>
              <a:off x="857228" y="6896099"/>
              <a:ext cx="476100" cy="4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DC</a:t>
              </a:r>
              <a:endParaRPr/>
            </a:p>
          </p:txBody>
        </p:sp>
        <p:sp>
          <p:nvSpPr>
            <p:cNvPr id="655" name="Google Shape;655;p30"/>
            <p:cNvSpPr/>
            <p:nvPr/>
          </p:nvSpPr>
          <p:spPr>
            <a:xfrm>
              <a:off x="666733" y="8020049"/>
              <a:ext cx="6676858" cy="1171575"/>
            </a:xfrm>
            <a:prstGeom prst="roundRect">
              <a:avLst>
                <a:gd fmla="val 16260" name="adj"/>
              </a:avLst>
            </a:prstGeom>
            <a:solidFill>
              <a:srgbClr val="3A5998">
                <a:alpha val="784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30"/>
            <p:cNvSpPr/>
            <p:nvPr/>
          </p:nvSpPr>
          <p:spPr>
            <a:xfrm>
              <a:off x="857228" y="8210549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30"/>
            <p:cNvSpPr txBox="1"/>
            <p:nvPr/>
          </p:nvSpPr>
          <p:spPr>
            <a:xfrm>
              <a:off x="857228" y="8210549"/>
              <a:ext cx="476100" cy="4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PB</a:t>
              </a:r>
              <a:endParaRPr/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666733" y="9344025"/>
              <a:ext cx="6676858" cy="1171575"/>
            </a:xfrm>
            <a:prstGeom prst="roundRect">
              <a:avLst>
                <a:gd fmla="val 16260" name="adj"/>
              </a:avLst>
            </a:prstGeom>
            <a:solidFill>
              <a:srgbClr val="3A5998">
                <a:alpha val="784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857228" y="9534524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30"/>
            <p:cNvSpPr txBox="1"/>
            <p:nvPr/>
          </p:nvSpPr>
          <p:spPr>
            <a:xfrm>
              <a:off x="857228" y="9534524"/>
              <a:ext cx="476100" cy="4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RM</a:t>
              </a:r>
              <a:endParaRPr/>
            </a:p>
          </p:txBody>
        </p:sp>
        <p:pic>
          <p:nvPicPr>
            <p:cNvPr descr="image.jpg" id="661" name="Google Shape;661;p3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724581" y="1238249"/>
              <a:ext cx="3800379" cy="238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2" name="Google Shape;662;p30"/>
            <p:cNvSpPr/>
            <p:nvPr/>
          </p:nvSpPr>
          <p:spPr>
            <a:xfrm>
              <a:off x="7724581" y="3857625"/>
              <a:ext cx="3800379" cy="6657975"/>
            </a:xfrm>
            <a:prstGeom prst="roundRect">
              <a:avLst>
                <a:gd fmla="val 6015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663" name="Google Shape;663;p3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962700" y="4122552"/>
              <a:ext cx="247643" cy="2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664" name="Google Shape;664;p3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962700" y="4810244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665" name="Google Shape;665;p3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962700" y="5610709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666" name="Google Shape;666;p3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962700" y="6644786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667" name="Google Shape;667;p3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962700" y="7423148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8" name="Google Shape;668;p30"/>
          <p:cNvSpPr txBox="1"/>
          <p:nvPr/>
        </p:nvSpPr>
        <p:spPr>
          <a:xfrm>
            <a:off x="995750" y="462803"/>
            <a:ext cx="30000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n-US" sz="1750">
                <a:solidFill>
                  <a:srgbClr val="12284C"/>
                </a:solidFill>
                <a:highlight>
                  <a:srgbClr val="F5F7FA"/>
                </a:highlight>
              </a:rPr>
              <a:t>Les outils spécialisés</a:t>
            </a:r>
            <a:endParaRPr b="1" sz="1750">
              <a:solidFill>
                <a:srgbClr val="12284C"/>
              </a:solidFill>
              <a:highlight>
                <a:srgbClr val="F5F7FA"/>
              </a:highlight>
            </a:endParaRPr>
          </a:p>
        </p:txBody>
      </p:sp>
      <p:sp>
        <p:nvSpPr>
          <p:cNvPr id="669" name="Google Shape;669;p30"/>
          <p:cNvSpPr txBox="1"/>
          <p:nvPr/>
        </p:nvSpPr>
        <p:spPr>
          <a:xfrm>
            <a:off x="1065875" y="3674425"/>
            <a:ext cx="50784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n-US" sz="1750">
                <a:solidFill>
                  <a:srgbClr val="12284C"/>
                </a:solidFill>
                <a:highlight>
                  <a:srgbClr val="F5F7FA"/>
                </a:highlight>
              </a:rPr>
              <a:t>L'analyse des réseaux citationnels</a:t>
            </a:r>
            <a:endParaRPr b="1" sz="1750">
              <a:solidFill>
                <a:srgbClr val="12284C"/>
              </a:solidFill>
              <a:highlight>
                <a:srgbClr val="F5F7FA"/>
              </a:highlight>
            </a:endParaRPr>
          </a:p>
        </p:txBody>
      </p:sp>
      <p:sp>
        <p:nvSpPr>
          <p:cNvPr id="670" name="Google Shape;670;p30"/>
          <p:cNvSpPr txBox="1"/>
          <p:nvPr/>
        </p:nvSpPr>
        <p:spPr>
          <a:xfrm>
            <a:off x="1388425" y="4235400"/>
            <a:ext cx="59901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12284C"/>
                </a:solidFill>
              </a:rPr>
              <a:t>Diana CRANE</a:t>
            </a:r>
            <a:r>
              <a:rPr lang="en-US" sz="850">
                <a:solidFill>
                  <a:srgbClr val="666666"/>
                </a:solidFill>
              </a:rPr>
              <a:t>(1972)</a:t>
            </a:r>
            <a:endParaRPr sz="85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33333"/>
                </a:solidFill>
              </a:rPr>
              <a:t>Montre comment les </a:t>
            </a:r>
            <a:r>
              <a:rPr lang="en-US" sz="1150">
                <a:solidFill>
                  <a:srgbClr val="3A5998"/>
                </a:solidFill>
              </a:rPr>
              <a:t>patterns de citations</a:t>
            </a:r>
            <a:r>
              <a:rPr lang="en-US" sz="1150">
                <a:solidFill>
                  <a:srgbClr val="333333"/>
                </a:solidFill>
              </a:rPr>
              <a:t> révèlent la structure intellectuelle des champs scientifiques</a:t>
            </a:r>
            <a:endParaRPr sz="1150">
              <a:solidFill>
                <a:srgbClr val="333333"/>
              </a:solidFill>
            </a:endParaRPr>
          </a:p>
        </p:txBody>
      </p:sp>
      <p:sp>
        <p:nvSpPr>
          <p:cNvPr id="671" name="Google Shape;671;p30"/>
          <p:cNvSpPr txBox="1"/>
          <p:nvPr/>
        </p:nvSpPr>
        <p:spPr>
          <a:xfrm>
            <a:off x="1486600" y="5051100"/>
            <a:ext cx="57798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12284C"/>
                </a:solidFill>
              </a:rPr>
              <a:t>Pierre BOURDIEU</a:t>
            </a:r>
            <a:r>
              <a:rPr lang="en-US" sz="850">
                <a:solidFill>
                  <a:srgbClr val="666666"/>
                </a:solidFill>
              </a:rPr>
              <a:t>(1992)</a:t>
            </a:r>
            <a:endParaRPr sz="85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33333"/>
                </a:solidFill>
              </a:rPr>
              <a:t>Parle de </a:t>
            </a:r>
            <a:r>
              <a:rPr lang="en-US" sz="1150">
                <a:solidFill>
                  <a:srgbClr val="3A5998"/>
                </a:solidFill>
              </a:rPr>
              <a:t>"les positions dans le champ"</a:t>
            </a:r>
            <a:r>
              <a:rPr lang="en-US" sz="1150">
                <a:solidFill>
                  <a:srgbClr val="333333"/>
                </a:solidFill>
              </a:rPr>
              <a:t> et les relations entre elles, révélées par les citations</a:t>
            </a:r>
            <a:endParaRPr sz="1150">
              <a:solidFill>
                <a:srgbClr val="333333"/>
              </a:solidFill>
            </a:endParaRPr>
          </a:p>
        </p:txBody>
      </p:sp>
      <p:sp>
        <p:nvSpPr>
          <p:cNvPr id="672" name="Google Shape;672;p30"/>
          <p:cNvSpPr txBox="1"/>
          <p:nvPr/>
        </p:nvSpPr>
        <p:spPr>
          <a:xfrm>
            <a:off x="1486600" y="5946400"/>
            <a:ext cx="56955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12284C"/>
                </a:solidFill>
              </a:rPr>
              <a:t>Robert K. MERTON</a:t>
            </a:r>
            <a:r>
              <a:rPr lang="en-US" sz="850">
                <a:solidFill>
                  <a:srgbClr val="666666"/>
                </a:solidFill>
              </a:rPr>
              <a:t>(1968)</a:t>
            </a:r>
            <a:endParaRPr sz="85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33333"/>
                </a:solidFill>
              </a:rPr>
              <a:t>Montre que le </a:t>
            </a:r>
            <a:r>
              <a:rPr lang="en-US" sz="1150">
                <a:solidFill>
                  <a:srgbClr val="3A5998"/>
                </a:solidFill>
              </a:rPr>
              <a:t>"Matthew effect"</a:t>
            </a:r>
            <a:r>
              <a:rPr lang="en-US" sz="1150">
                <a:solidFill>
                  <a:srgbClr val="333333"/>
                </a:solidFill>
              </a:rPr>
              <a:t> conduit à une concentration accrue des citations sur quelques auteurs déjà reconnus</a:t>
            </a:r>
            <a:endParaRPr sz="1150">
              <a:solidFill>
                <a:srgbClr val="333333"/>
              </a:solidFill>
            </a:endParaRPr>
          </a:p>
        </p:txBody>
      </p:sp>
      <p:sp>
        <p:nvSpPr>
          <p:cNvPr id="673" name="Google Shape;673;p30"/>
          <p:cNvSpPr txBox="1"/>
          <p:nvPr/>
        </p:nvSpPr>
        <p:spPr>
          <a:xfrm>
            <a:off x="8163848" y="2468312"/>
            <a:ext cx="3447300" cy="27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12284C"/>
                </a:solidFill>
              </a:rPr>
              <a:t>Points clés</a:t>
            </a:r>
            <a:endParaRPr b="1" sz="1450">
              <a:solidFill>
                <a:srgbClr val="12284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33333"/>
                </a:solidFill>
              </a:rPr>
              <a:t>Les </a:t>
            </a:r>
            <a:r>
              <a:rPr lang="en-US" sz="1150">
                <a:solidFill>
                  <a:srgbClr val="3A5998"/>
                </a:solidFill>
              </a:rPr>
              <a:t>réseaux de citations</a:t>
            </a:r>
            <a:r>
              <a:rPr lang="en-US" sz="1150">
                <a:solidFill>
                  <a:srgbClr val="333333"/>
                </a:solidFill>
              </a:rPr>
              <a:t> révèlent la structure invisible des débats scientifiques</a:t>
            </a:r>
            <a:endParaRPr sz="115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33333"/>
                </a:solidFill>
              </a:rPr>
              <a:t>Howard S. BECKER (2014) invite à </a:t>
            </a:r>
            <a:r>
              <a:rPr lang="en-US" sz="1150">
                <a:solidFill>
                  <a:srgbClr val="3A5998"/>
                </a:solidFill>
              </a:rPr>
              <a:t>suivre les pistes de citations</a:t>
            </a:r>
            <a:r>
              <a:rPr lang="en-US" sz="1150">
                <a:solidFill>
                  <a:srgbClr val="333333"/>
                </a:solidFill>
              </a:rPr>
              <a:t> pour observer la circulation des idées</a:t>
            </a:r>
            <a:endParaRPr sz="115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33333"/>
                </a:solidFill>
              </a:rPr>
              <a:t>L'analyse citationnelle permet d'identifier les </a:t>
            </a:r>
            <a:r>
              <a:rPr lang="en-US" sz="1150">
                <a:solidFill>
                  <a:srgbClr val="3A5998"/>
                </a:solidFill>
              </a:rPr>
              <a:t>auteurs centraux</a:t>
            </a:r>
            <a:r>
              <a:rPr lang="en-US" sz="1150">
                <a:solidFill>
                  <a:srgbClr val="333333"/>
                </a:solidFill>
              </a:rPr>
              <a:t> et les </a:t>
            </a:r>
            <a:r>
              <a:rPr lang="en-US" sz="1150">
                <a:solidFill>
                  <a:srgbClr val="3A5998"/>
                </a:solidFill>
              </a:rPr>
              <a:t>courants marginaux</a:t>
            </a:r>
            <a:endParaRPr sz="1150">
              <a:solidFill>
                <a:srgbClr val="3A5998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-US" sz="1150">
                <a:solidFill>
                  <a:srgbClr val="333333"/>
                </a:solidFill>
              </a:rPr>
              <a:t>La </a:t>
            </a:r>
            <a:r>
              <a:rPr lang="en-US" sz="1150">
                <a:solidFill>
                  <a:srgbClr val="3A5998"/>
                </a:solidFill>
              </a:rPr>
              <a:t>maîtrise des outils spécialisés</a:t>
            </a:r>
            <a:r>
              <a:rPr lang="en-US" sz="1150">
                <a:solidFill>
                  <a:srgbClr val="333333"/>
                </a:solidFill>
              </a:rPr>
              <a:t> est essentielle pour une exploration efficace du patrimoine théorique</a:t>
            </a:r>
            <a:endParaRPr sz="115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7FA"/>
        </a:solidFill>
      </p:bgPr>
    </p:bg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31"/>
          <p:cNvGrpSpPr/>
          <p:nvPr/>
        </p:nvGrpSpPr>
        <p:grpSpPr>
          <a:xfrm>
            <a:off x="0" y="0"/>
            <a:ext cx="12191695" cy="6761121"/>
            <a:chOff x="0" y="0"/>
            <a:chExt cx="12191695" cy="10810874"/>
          </a:xfrm>
        </p:grpSpPr>
        <p:sp>
          <p:nvSpPr>
            <p:cNvPr id="679" name="Google Shape;679;p31"/>
            <p:cNvSpPr/>
            <p:nvPr/>
          </p:nvSpPr>
          <p:spPr>
            <a:xfrm>
              <a:off x="0" y="0"/>
              <a:ext cx="12191695" cy="857250"/>
            </a:xfrm>
            <a:prstGeom prst="rect">
              <a:avLst/>
            </a:prstGeom>
            <a:solidFill>
              <a:srgbClr val="12284C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31"/>
            <p:cNvSpPr txBox="1"/>
            <p:nvPr/>
          </p:nvSpPr>
          <p:spPr>
            <a:xfrm>
              <a:off x="666733" y="190499"/>
              <a:ext cx="10858200" cy="76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2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Pièges éthiques et méthodologiques à éviter et conclusion</a:t>
              </a:r>
              <a:endParaRPr/>
            </a:p>
          </p:txBody>
        </p:sp>
        <p:pic>
          <p:nvPicPr>
            <p:cNvPr descr="image.png" id="681" name="Google Shape;681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66733" y="1283542"/>
              <a:ext cx="285742" cy="2332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2" name="Google Shape;682;p31"/>
            <p:cNvSpPr/>
            <p:nvPr/>
          </p:nvSpPr>
          <p:spPr>
            <a:xfrm>
              <a:off x="666733" y="1743075"/>
              <a:ext cx="3247943" cy="1924049"/>
            </a:xfrm>
            <a:prstGeom prst="roundRect">
              <a:avLst>
                <a:gd fmla="val 11881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857228" y="1933574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684" name="Google Shape;684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62000" y="2058642"/>
              <a:ext cx="266693" cy="2261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5" name="Google Shape;685;p31"/>
            <p:cNvSpPr txBox="1"/>
            <p:nvPr/>
          </p:nvSpPr>
          <p:spPr>
            <a:xfrm>
              <a:off x="1476338" y="1933574"/>
              <a:ext cx="2247900" cy="47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Plagiat</a:t>
              </a:r>
              <a:endParaRPr/>
            </a:p>
          </p:txBody>
        </p:sp>
        <p:sp>
          <p:nvSpPr>
            <p:cNvPr id="686" name="Google Shape;686;p31"/>
            <p:cNvSpPr txBox="1"/>
            <p:nvPr/>
          </p:nvSpPr>
          <p:spPr>
            <a:xfrm>
              <a:off x="1392191" y="2382448"/>
              <a:ext cx="2247900" cy="97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S'approprier le travail d'autrui comme s'il était le sien </a:t>
              </a: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ruine la crédibilité scientifique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4095647" y="1743075"/>
              <a:ext cx="3247943" cy="1924049"/>
            </a:xfrm>
            <a:prstGeom prst="roundRect">
              <a:avLst>
                <a:gd fmla="val 11881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4286142" y="1933574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689" name="Google Shape;689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00439" y="2047046"/>
              <a:ext cx="266693" cy="249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0" name="Google Shape;690;p31"/>
            <p:cNvSpPr txBox="1"/>
            <p:nvPr/>
          </p:nvSpPr>
          <p:spPr>
            <a:xfrm>
              <a:off x="4914777" y="1933574"/>
              <a:ext cx="2247900" cy="47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Attribution correcte</a:t>
              </a:r>
              <a:endParaRPr/>
            </a:p>
          </p:txBody>
        </p:sp>
        <p:sp>
          <p:nvSpPr>
            <p:cNvPr id="691" name="Google Shape;691;p31"/>
            <p:cNvSpPr txBox="1"/>
            <p:nvPr/>
          </p:nvSpPr>
          <p:spPr>
            <a:xfrm>
              <a:off x="4872703" y="2247899"/>
              <a:ext cx="2247900" cy="12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L'attribution correcte des auteurs et des sources est un </a:t>
              </a: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principe fondamental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de l'éthique scientifique </a:t>
              </a:r>
              <a:endParaRPr/>
            </a:p>
          </p:txBody>
        </p:sp>
        <p:sp>
          <p:nvSpPr>
            <p:cNvPr id="692" name="Google Shape;692;p31"/>
            <p:cNvSpPr txBox="1"/>
            <p:nvPr/>
          </p:nvSpPr>
          <p:spPr>
            <a:xfrm>
              <a:off x="4914777" y="3286125"/>
              <a:ext cx="2247900" cy="41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5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Robert K. MERTON (1968)</a:t>
              </a:r>
              <a:endParaRPr/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666733" y="3857625"/>
              <a:ext cx="3247943" cy="2162174"/>
            </a:xfrm>
            <a:prstGeom prst="roundRect">
              <a:avLst>
                <a:gd fmla="val 10572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857228" y="4048124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695" name="Google Shape;695;p3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62000" y="4213777"/>
              <a:ext cx="266693" cy="1449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6" name="Google Shape;696;p31"/>
            <p:cNvSpPr txBox="1"/>
            <p:nvPr/>
          </p:nvSpPr>
          <p:spPr>
            <a:xfrm>
              <a:off x="1476338" y="4048124"/>
              <a:ext cx="2247900" cy="47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Biais de confirmation</a:t>
              </a:r>
              <a:endParaRPr/>
            </a:p>
          </p:txBody>
        </p:sp>
        <p:sp>
          <p:nvSpPr>
            <p:cNvPr id="697" name="Google Shape;697;p31"/>
            <p:cNvSpPr txBox="1"/>
            <p:nvPr/>
          </p:nvSpPr>
          <p:spPr>
            <a:xfrm>
              <a:off x="1476338" y="4362450"/>
              <a:ext cx="2247900" cy="124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Ne retenir que les données qui </a:t>
              </a: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confortent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des idées préalablement établies </a:t>
              </a:r>
              <a:endParaRPr/>
            </a:p>
          </p:txBody>
        </p:sp>
        <p:sp>
          <p:nvSpPr>
            <p:cNvPr id="698" name="Google Shape;698;p31"/>
            <p:cNvSpPr txBox="1"/>
            <p:nvPr/>
          </p:nvSpPr>
          <p:spPr>
            <a:xfrm>
              <a:off x="1476338" y="5623947"/>
              <a:ext cx="2247900" cy="41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5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C. Wright MILLS (1959)</a:t>
              </a:r>
              <a:endParaRPr/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4095647" y="3857625"/>
              <a:ext cx="3247943" cy="2162174"/>
            </a:xfrm>
            <a:prstGeom prst="roundRect">
              <a:avLst>
                <a:gd fmla="val 10572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4286142" y="4048124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701" name="Google Shape;701;p3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400439" y="4181889"/>
              <a:ext cx="266693" cy="208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2" name="Google Shape;702;p31"/>
            <p:cNvSpPr txBox="1"/>
            <p:nvPr/>
          </p:nvSpPr>
          <p:spPr>
            <a:xfrm>
              <a:off x="4914777" y="4048124"/>
              <a:ext cx="2247900" cy="76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Fétichisme de la référence récente</a:t>
              </a:r>
              <a:endParaRPr/>
            </a:p>
          </p:txBody>
        </p:sp>
        <p:sp>
          <p:nvSpPr>
            <p:cNvPr id="703" name="Google Shape;703;p31"/>
            <p:cNvSpPr txBox="1"/>
            <p:nvPr/>
          </p:nvSpPr>
          <p:spPr>
            <a:xfrm>
              <a:off x="4914777" y="4645425"/>
              <a:ext cx="2247900" cy="12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Les œuvres classiques recèlent souvent des idées que les travaux récents ont </a:t>
              </a: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négligées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ou </a:t>
              </a: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oubliées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pic>
          <p:nvPicPr>
            <p:cNvPr descr="image.png" id="704" name="Google Shape;704;p3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66733" y="6525985"/>
              <a:ext cx="285742" cy="2449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5" name="Google Shape;705;p31"/>
            <p:cNvSpPr/>
            <p:nvPr/>
          </p:nvSpPr>
          <p:spPr>
            <a:xfrm>
              <a:off x="666733" y="6991350"/>
              <a:ext cx="6676858" cy="1171575"/>
            </a:xfrm>
            <a:prstGeom prst="roundRect">
              <a:avLst>
                <a:gd fmla="val 19512" name="adj"/>
              </a:avLst>
            </a:prstGeom>
            <a:solidFill>
              <a:srgbClr val="3A5998">
                <a:alpha val="784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857228" y="7181849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31"/>
            <p:cNvSpPr txBox="1"/>
            <p:nvPr/>
          </p:nvSpPr>
          <p:spPr>
            <a:xfrm>
              <a:off x="857228" y="7181849"/>
              <a:ext cx="476100" cy="47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CM</a:t>
              </a:r>
              <a:endParaRPr/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666733" y="8315325"/>
              <a:ext cx="6676858" cy="1171575"/>
            </a:xfrm>
            <a:prstGeom prst="roundRect">
              <a:avLst>
                <a:gd fmla="val 19512" name="adj"/>
              </a:avLst>
            </a:prstGeom>
            <a:solidFill>
              <a:srgbClr val="3A5998">
                <a:alpha val="784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857228" y="8505824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31"/>
            <p:cNvSpPr txBox="1"/>
            <p:nvPr/>
          </p:nvSpPr>
          <p:spPr>
            <a:xfrm>
              <a:off x="857228" y="8505824"/>
              <a:ext cx="476100" cy="47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PB</a:t>
              </a:r>
              <a:endParaRPr/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666733" y="9629775"/>
              <a:ext cx="6676858" cy="1171575"/>
            </a:xfrm>
            <a:prstGeom prst="roundRect">
              <a:avLst>
                <a:gd fmla="val 19512" name="adj"/>
              </a:avLst>
            </a:prstGeom>
            <a:solidFill>
              <a:srgbClr val="3A5998">
                <a:alpha val="784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857228" y="9820274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31"/>
            <p:cNvSpPr txBox="1"/>
            <p:nvPr/>
          </p:nvSpPr>
          <p:spPr>
            <a:xfrm>
              <a:off x="857228" y="9820274"/>
              <a:ext cx="476100" cy="47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HB</a:t>
              </a:r>
              <a:endParaRPr/>
            </a:p>
          </p:txBody>
        </p:sp>
        <p:pic>
          <p:nvPicPr>
            <p:cNvPr descr="image.jpg" id="714" name="Google Shape;714;p3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724581" y="1238249"/>
              <a:ext cx="3800379" cy="238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5" name="Google Shape;715;p31"/>
            <p:cNvSpPr/>
            <p:nvPr/>
          </p:nvSpPr>
          <p:spPr>
            <a:xfrm>
              <a:off x="7724581" y="3857625"/>
              <a:ext cx="3800379" cy="6953249"/>
            </a:xfrm>
            <a:prstGeom prst="roundRect">
              <a:avLst>
                <a:gd fmla="val 6015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716" name="Google Shape;716;p3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962700" y="4122552"/>
              <a:ext cx="247643" cy="2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717" name="Google Shape;717;p3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962700" y="7325372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718" name="Google Shape;718;p3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962700" y="4782585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719" name="Google Shape;719;p3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962700" y="5649360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720" name="Google Shape;720;p3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962700" y="6672133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1" name="Google Shape;721;p31"/>
          <p:cNvSpPr txBox="1"/>
          <p:nvPr/>
        </p:nvSpPr>
        <p:spPr>
          <a:xfrm>
            <a:off x="1079900" y="659149"/>
            <a:ext cx="63828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n-US" sz="1650">
                <a:solidFill>
                  <a:srgbClr val="12284C"/>
                </a:solidFill>
                <a:highlight>
                  <a:srgbClr val="F5F7FA"/>
                </a:highlight>
              </a:rPr>
              <a:t>Pièges éthiques et méthodologiques à éviter</a:t>
            </a:r>
            <a:endParaRPr b="1" sz="1650">
              <a:solidFill>
                <a:srgbClr val="12284C"/>
              </a:solidFill>
              <a:highlight>
                <a:srgbClr val="F5F7FA"/>
              </a:highlight>
            </a:endParaRPr>
          </a:p>
        </p:txBody>
      </p:sp>
      <p:sp>
        <p:nvSpPr>
          <p:cNvPr id="722" name="Google Shape;722;p31"/>
          <p:cNvSpPr txBox="1"/>
          <p:nvPr/>
        </p:nvSpPr>
        <p:spPr>
          <a:xfrm>
            <a:off x="2089656" y="2033558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A5998"/>
                </a:solidFill>
                <a:highlight>
                  <a:srgbClr val="FFFFFF"/>
                </a:highlight>
              </a:rPr>
              <a:t>Howard S. BECKER (1998)</a:t>
            </a:r>
            <a:endParaRPr sz="1200"/>
          </a:p>
        </p:txBody>
      </p:sp>
      <p:sp>
        <p:nvSpPr>
          <p:cNvPr id="723" name="Google Shape;723;p31"/>
          <p:cNvSpPr txBox="1"/>
          <p:nvPr/>
        </p:nvSpPr>
        <p:spPr>
          <a:xfrm>
            <a:off x="995755" y="3716507"/>
            <a:ext cx="63828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n-US" sz="1750">
                <a:solidFill>
                  <a:srgbClr val="12284C"/>
                </a:solidFill>
                <a:highlight>
                  <a:srgbClr val="F5F7FA"/>
                </a:highlight>
              </a:rPr>
              <a:t>Conclusion : l'exploration comme dialogue scientifique</a:t>
            </a:r>
            <a:endParaRPr b="1" sz="1750">
              <a:solidFill>
                <a:srgbClr val="12284C"/>
              </a:solidFill>
              <a:highlight>
                <a:srgbClr val="F5F7FA"/>
              </a:highlight>
            </a:endParaRPr>
          </a:p>
        </p:txBody>
      </p:sp>
      <p:sp>
        <p:nvSpPr>
          <p:cNvPr id="724" name="Google Shape;724;p31"/>
          <p:cNvSpPr txBox="1"/>
          <p:nvPr/>
        </p:nvSpPr>
        <p:spPr>
          <a:xfrm>
            <a:off x="1388450" y="4355200"/>
            <a:ext cx="59901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12284C"/>
                </a:solidFill>
              </a:rPr>
              <a:t>C. Wright MILLS</a:t>
            </a:r>
            <a:r>
              <a:rPr lang="en-US" sz="850">
                <a:solidFill>
                  <a:srgbClr val="666666"/>
                </a:solidFill>
              </a:rPr>
              <a:t>(1959)</a:t>
            </a:r>
            <a:endParaRPr sz="85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33333"/>
                </a:solidFill>
              </a:rPr>
              <a:t>Le travail savant est un </a:t>
            </a:r>
            <a:r>
              <a:rPr lang="en-US" sz="1150">
                <a:solidFill>
                  <a:srgbClr val="3A5998"/>
                </a:solidFill>
              </a:rPr>
              <a:t>dialogue à travers le temps</a:t>
            </a:r>
            <a:r>
              <a:rPr lang="en-US" sz="1150">
                <a:solidFill>
                  <a:srgbClr val="333333"/>
                </a:solidFill>
              </a:rPr>
              <a:t>, où l'on s'appuie sur les travaux antérieurs, les discute et les prolonge</a:t>
            </a:r>
            <a:endParaRPr sz="1150">
              <a:solidFill>
                <a:srgbClr val="333333"/>
              </a:solidFill>
            </a:endParaRPr>
          </a:p>
        </p:txBody>
      </p:sp>
      <p:sp>
        <p:nvSpPr>
          <p:cNvPr id="725" name="Google Shape;725;p31"/>
          <p:cNvSpPr txBox="1"/>
          <p:nvPr/>
        </p:nvSpPr>
        <p:spPr>
          <a:xfrm>
            <a:off x="1388450" y="5194202"/>
            <a:ext cx="59058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12284C"/>
                </a:solidFill>
              </a:rPr>
              <a:t>Pierre BOURDIEU</a:t>
            </a:r>
            <a:r>
              <a:rPr lang="en-US" sz="850">
                <a:solidFill>
                  <a:srgbClr val="666666"/>
                </a:solidFill>
              </a:rPr>
              <a:t>(1992)</a:t>
            </a:r>
            <a:endParaRPr sz="85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33333"/>
                </a:solidFill>
              </a:rPr>
              <a:t>Ce dialogue avec les travaux antérieurs permet au chercheur de se </a:t>
            </a:r>
            <a:r>
              <a:rPr lang="en-US" sz="1150">
                <a:solidFill>
                  <a:srgbClr val="3A5998"/>
                </a:solidFill>
              </a:rPr>
              <a:t>positionner</a:t>
            </a:r>
            <a:r>
              <a:rPr lang="en-US" sz="1150">
                <a:solidFill>
                  <a:srgbClr val="333333"/>
                </a:solidFill>
              </a:rPr>
              <a:t> dans l'espace des possibles scientifiques</a:t>
            </a:r>
            <a:endParaRPr sz="1150">
              <a:solidFill>
                <a:srgbClr val="333333"/>
              </a:solidFill>
            </a:endParaRPr>
          </a:p>
        </p:txBody>
      </p:sp>
      <p:sp>
        <p:nvSpPr>
          <p:cNvPr id="726" name="Google Shape;726;p31"/>
          <p:cNvSpPr txBox="1"/>
          <p:nvPr/>
        </p:nvSpPr>
        <p:spPr>
          <a:xfrm>
            <a:off x="1416477" y="5960424"/>
            <a:ext cx="58077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12284C"/>
                </a:solidFill>
              </a:rPr>
              <a:t>Howard S. BECKER</a:t>
            </a:r>
            <a:r>
              <a:rPr lang="en-US" sz="850">
                <a:solidFill>
                  <a:srgbClr val="666666"/>
                </a:solidFill>
              </a:rPr>
              <a:t>(1998)</a:t>
            </a:r>
            <a:endParaRPr sz="85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33333"/>
                </a:solidFill>
              </a:rPr>
              <a:t>La meilleure recherche ne se contente pas d'ajouter une brique à l'édifice, mais propose une </a:t>
            </a:r>
            <a:r>
              <a:rPr lang="en-US" sz="1150">
                <a:solidFill>
                  <a:srgbClr val="3A5998"/>
                </a:solidFill>
              </a:rPr>
              <a:t>autre manière de le construire</a:t>
            </a:r>
            <a:endParaRPr sz="1150">
              <a:solidFill>
                <a:srgbClr val="3A5998"/>
              </a:solidFill>
            </a:endParaRPr>
          </a:p>
        </p:txBody>
      </p:sp>
      <p:sp>
        <p:nvSpPr>
          <p:cNvPr id="727" name="Google Shape;727;p31"/>
          <p:cNvSpPr txBox="1"/>
          <p:nvPr/>
        </p:nvSpPr>
        <p:spPr>
          <a:xfrm>
            <a:off x="8290050" y="2440253"/>
            <a:ext cx="32931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12284C"/>
                </a:solidFill>
              </a:rPr>
              <a:t>Points clés</a:t>
            </a:r>
            <a:endParaRPr sz="1350">
              <a:solidFill>
                <a:srgbClr val="3A5998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33333"/>
                </a:solidFill>
              </a:rPr>
              <a:t>Robert K. MERTON : la science progresse par l'</a:t>
            </a:r>
            <a:r>
              <a:rPr lang="en-US" sz="1050">
                <a:solidFill>
                  <a:srgbClr val="3A5998"/>
                </a:solidFill>
              </a:rPr>
              <a:t>accumulation de connaissances</a:t>
            </a:r>
            <a:endParaRPr sz="1050">
              <a:solidFill>
                <a:srgbClr val="3A5998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33333"/>
                </a:solidFill>
              </a:rPr>
              <a:t>Pierre BOURDIEU (2001) : le sociologue doit </a:t>
            </a:r>
            <a:r>
              <a:rPr lang="en-US" sz="1050">
                <a:solidFill>
                  <a:srgbClr val="3A5998"/>
                </a:solidFill>
              </a:rPr>
              <a:t>objectiver sa propre position</a:t>
            </a:r>
            <a:r>
              <a:rPr lang="en-US" sz="1050">
                <a:solidFill>
                  <a:srgbClr val="333333"/>
                </a:solidFill>
              </a:rPr>
              <a:t> dans le champ qu'il étudie</a:t>
            </a:r>
            <a:endParaRPr sz="1350">
              <a:solidFill>
                <a:srgbClr val="3A5998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33333"/>
                </a:solidFill>
              </a:rPr>
              <a:t>La </a:t>
            </a:r>
            <a:r>
              <a:rPr lang="en-US" sz="1050">
                <a:solidFill>
                  <a:srgbClr val="3A5998"/>
                </a:solidFill>
              </a:rPr>
              <a:t>réflexivité</a:t>
            </a:r>
            <a:r>
              <a:rPr lang="en-US" sz="1050">
                <a:solidFill>
                  <a:srgbClr val="333333"/>
                </a:solidFill>
              </a:rPr>
              <a:t> permet d'éviter "l'absence d'imagination sociologique"</a:t>
            </a:r>
            <a:endParaRPr sz="105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-US" sz="1050">
                <a:solidFill>
                  <a:srgbClr val="333333"/>
                </a:solidFill>
              </a:rPr>
              <a:t>La science sociale la plus rigoureuse est celle qui prend </a:t>
            </a:r>
            <a:r>
              <a:rPr lang="en-US" sz="1050">
                <a:solidFill>
                  <a:srgbClr val="3A5998"/>
                </a:solidFill>
              </a:rPr>
              <a:t>conscience de ses propres limites</a:t>
            </a:r>
            <a:r>
              <a:rPr lang="en-US" sz="1050">
                <a:solidFill>
                  <a:srgbClr val="333333"/>
                </a:solidFill>
              </a:rPr>
              <a:t> théoriques</a:t>
            </a:r>
            <a:endParaRPr sz="105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7FA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12284C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Exploration</a:t>
            </a:r>
            <a:endParaRPr/>
          </a:p>
        </p:txBody>
      </p:sp>
      <p:pic>
        <p:nvPicPr>
          <p:cNvPr descr="image.png"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733" y="2517913"/>
            <a:ext cx="266693" cy="20292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1123921" y="2472000"/>
            <a:ext cx="60576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494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35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b="1" i="0" lang="en-US" sz="1435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explorer</a:t>
            </a:r>
            <a:r>
              <a:rPr b="0" i="0" lang="en-US" sz="1435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du latin </a:t>
            </a:r>
            <a:r>
              <a:rPr b="1" i="0" lang="en-US" sz="1435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explorare</a:t>
            </a:r>
            <a:r>
              <a:rPr b="0" i="0" lang="en-US" sz="1435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qui signifie </a:t>
            </a:r>
            <a:r>
              <a:rPr b="1" i="0" lang="en-US" sz="1435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parcourir en cherchant</a:t>
            </a:r>
            <a:endParaRPr/>
          </a:p>
        </p:txBody>
      </p:sp>
      <p:pic>
        <p:nvPicPr>
          <p:cNvPr descr="image.png" id="97" name="Google Shape;9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733" y="3430242"/>
            <a:ext cx="266693" cy="22611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1123921" y="3409950"/>
            <a:ext cx="4724281" cy="3238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494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35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Découvrir les aspects d'un </a:t>
            </a:r>
            <a:r>
              <a:rPr b="1" i="0" lang="en-US" sz="1435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domaine</a:t>
            </a:r>
            <a:r>
              <a:rPr b="0" i="0" lang="en-US" sz="1435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d'une </a:t>
            </a:r>
            <a:r>
              <a:rPr b="1" i="0" lang="en-US" sz="1435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œuvre</a:t>
            </a:r>
            <a:endParaRPr/>
          </a:p>
        </p:txBody>
      </p:sp>
      <p:pic>
        <p:nvPicPr>
          <p:cNvPr descr="image.png" id="99" name="Google Shape;9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6733" y="4039842"/>
            <a:ext cx="266693" cy="22611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123921" y="4019549"/>
            <a:ext cx="4714757" cy="3238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494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35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Parcourir un </a:t>
            </a:r>
            <a:r>
              <a:rPr b="1" i="0" lang="en-US" sz="1435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lieu</a:t>
            </a:r>
            <a:r>
              <a:rPr b="0" i="0" lang="en-US" sz="1435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pour découvrir ce qu'il </a:t>
            </a:r>
            <a:r>
              <a:rPr b="1" i="0" lang="en-US" sz="1435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renferme</a:t>
            </a:r>
            <a:endParaRPr/>
          </a:p>
        </p:txBody>
      </p:sp>
      <p:pic>
        <p:nvPicPr>
          <p:cNvPr descr="image.png" id="101" name="Google Shape;10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6733" y="4639917"/>
            <a:ext cx="266693" cy="22611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1123921" y="4619625"/>
            <a:ext cx="5381490" cy="3238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494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35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En médecine : </a:t>
            </a:r>
            <a:r>
              <a:rPr b="1" i="0" lang="en-US" sz="1435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examiner</a:t>
            </a:r>
            <a:r>
              <a:rPr b="0" i="0" lang="en-US" sz="1435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l'état d'un </a:t>
            </a:r>
            <a:r>
              <a:rPr b="1" i="0" lang="en-US" sz="1435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organe</a:t>
            </a:r>
            <a:r>
              <a:rPr b="0" i="0" lang="en-US" sz="1435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une </a:t>
            </a:r>
            <a:r>
              <a:rPr b="1" i="0" lang="en-US" sz="1435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blessure</a:t>
            </a:r>
            <a:endParaRPr/>
          </a:p>
        </p:txBody>
      </p:sp>
      <p:pic>
        <p:nvPicPr>
          <p:cNvPr descr="image.jpg" id="103" name="Google Shape;103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00739" y="1952624"/>
            <a:ext cx="3905152" cy="38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7FA"/>
        </a:solidFill>
      </p:bgPr>
    </p:bg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2" name="Google Shape;732;p32"/>
          <p:cNvGrpSpPr/>
          <p:nvPr/>
        </p:nvGrpSpPr>
        <p:grpSpPr>
          <a:xfrm>
            <a:off x="0" y="0"/>
            <a:ext cx="12191695" cy="6772520"/>
            <a:chOff x="0" y="0"/>
            <a:chExt cx="12191695" cy="7134225"/>
          </a:xfrm>
        </p:grpSpPr>
        <p:sp>
          <p:nvSpPr>
            <p:cNvPr id="733" name="Google Shape;733;p32"/>
            <p:cNvSpPr/>
            <p:nvPr/>
          </p:nvSpPr>
          <p:spPr>
            <a:xfrm>
              <a:off x="0" y="0"/>
              <a:ext cx="12191695" cy="857250"/>
            </a:xfrm>
            <a:prstGeom prst="rect">
              <a:avLst/>
            </a:prstGeom>
            <a:solidFill>
              <a:srgbClr val="12284C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32"/>
            <p:cNvSpPr txBox="1"/>
            <p:nvPr/>
          </p:nvSpPr>
          <p:spPr>
            <a:xfrm>
              <a:off x="666733" y="190499"/>
              <a:ext cx="10858200" cy="50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2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Les dimensions du champ de recherche</a:t>
              </a:r>
              <a:endParaRPr/>
            </a:p>
          </p:txBody>
        </p:sp>
        <p:sp>
          <p:nvSpPr>
            <p:cNvPr id="735" name="Google Shape;735;p32"/>
            <p:cNvSpPr txBox="1"/>
            <p:nvPr/>
          </p:nvSpPr>
          <p:spPr>
            <a:xfrm>
              <a:off x="666733" y="1238249"/>
              <a:ext cx="6676800" cy="6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631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15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 Andrew ABBOTT (2004) identifie </a:t>
              </a:r>
              <a:r>
                <a:rPr b="1" i="0" lang="en-US" sz="1315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quatre dimensions essentielles</a:t>
              </a:r>
              <a:r>
                <a:rPr b="0" i="0" lang="en-US" sz="1315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 du champ de recherche : </a:t>
              </a:r>
              <a:endParaRPr/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666733" y="2152650"/>
              <a:ext cx="3219369" cy="2371725"/>
            </a:xfrm>
            <a:prstGeom prst="roundRect">
              <a:avLst>
                <a:gd fmla="val 9638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904852" y="2495550"/>
              <a:ext cx="380990" cy="38099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32"/>
            <p:cNvSpPr txBox="1"/>
            <p:nvPr/>
          </p:nvSpPr>
          <p:spPr>
            <a:xfrm>
              <a:off x="904852" y="2495550"/>
              <a:ext cx="3810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pic>
          <p:nvPicPr>
            <p:cNvPr descr="image.png" id="739" name="Google Shape;739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28714" y="2568819"/>
              <a:ext cx="304792" cy="2344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0" name="Google Shape;740;p32"/>
            <p:cNvSpPr txBox="1"/>
            <p:nvPr/>
          </p:nvSpPr>
          <p:spPr>
            <a:xfrm>
              <a:off x="1736133" y="2479415"/>
              <a:ext cx="1771500" cy="34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35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Cadres théoriques</a:t>
              </a:r>
              <a:endParaRPr/>
            </a:p>
          </p:txBody>
        </p:sp>
        <p:sp>
          <p:nvSpPr>
            <p:cNvPr id="741" name="Google Shape;741;p32"/>
            <p:cNvSpPr txBox="1"/>
            <p:nvPr/>
          </p:nvSpPr>
          <p:spPr>
            <a:xfrm>
              <a:off x="904852" y="3124200"/>
              <a:ext cx="2743200" cy="90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217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 Ensemble de </a:t>
              </a:r>
              <a:r>
                <a:rPr b="1" i="0" lang="en-US" sz="119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conceptions générales</a:t>
              </a:r>
              <a:r>
                <a:rPr b="0" i="0" lang="en-US" sz="119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 qui structurent la manière de poser les problèmes </a:t>
              </a:r>
              <a:endParaRPr/>
            </a:p>
          </p:txBody>
        </p:sp>
        <p:sp>
          <p:nvSpPr>
            <p:cNvPr id="742" name="Google Shape;742;p32"/>
            <p:cNvSpPr txBox="1"/>
            <p:nvPr/>
          </p:nvSpPr>
          <p:spPr>
            <a:xfrm>
              <a:off x="904852" y="4067174"/>
              <a:ext cx="2743200" cy="29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777777"/>
                  </a:solidFill>
                  <a:latin typeface="Arial"/>
                  <a:ea typeface="Arial"/>
                  <a:cs typeface="Arial"/>
                  <a:sym typeface="Arial"/>
                </a:rPr>
                <a:t>C. Wright MILLS (1959)</a:t>
              </a:r>
              <a:endParaRPr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4124221" y="2152650"/>
              <a:ext cx="3219369" cy="2371725"/>
            </a:xfrm>
            <a:prstGeom prst="roundRect">
              <a:avLst>
                <a:gd fmla="val 9638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4362340" y="2495550"/>
              <a:ext cx="380990" cy="38099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2"/>
            <p:cNvSpPr txBox="1"/>
            <p:nvPr/>
          </p:nvSpPr>
          <p:spPr>
            <a:xfrm>
              <a:off x="4362340" y="2495550"/>
              <a:ext cx="3810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pic>
          <p:nvPicPr>
            <p:cNvPr descr="image.png" id="746" name="Google Shape;746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86202" y="2577611"/>
              <a:ext cx="304792" cy="216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7" name="Google Shape;747;p32"/>
            <p:cNvSpPr txBox="1"/>
            <p:nvPr/>
          </p:nvSpPr>
          <p:spPr>
            <a:xfrm>
              <a:off x="5333866" y="2390774"/>
              <a:ext cx="1771500" cy="5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35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Approches méthodologiques</a:t>
              </a:r>
              <a:endParaRPr/>
            </a:p>
          </p:txBody>
        </p:sp>
        <p:sp>
          <p:nvSpPr>
            <p:cNvPr id="748" name="Google Shape;748;p32"/>
            <p:cNvSpPr txBox="1"/>
            <p:nvPr/>
          </p:nvSpPr>
          <p:spPr>
            <a:xfrm>
              <a:off x="4362340" y="3124200"/>
              <a:ext cx="2743200" cy="90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217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 Techniques et </a:t>
              </a:r>
              <a:r>
                <a:rPr b="1" i="0" lang="en-US" sz="119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stratégies de recherche</a:t>
              </a:r>
              <a:r>
                <a:rPr b="0" i="0" lang="en-US" sz="119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 qui définissent comment les questions sont abordées </a:t>
              </a:r>
              <a:endParaRPr/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666733" y="4762500"/>
              <a:ext cx="3219369" cy="2371725"/>
            </a:xfrm>
            <a:prstGeom prst="roundRect">
              <a:avLst>
                <a:gd fmla="val 9638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904852" y="5105400"/>
              <a:ext cx="380990" cy="38099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2"/>
            <p:cNvSpPr txBox="1"/>
            <p:nvPr/>
          </p:nvSpPr>
          <p:spPr>
            <a:xfrm>
              <a:off x="904852" y="5105400"/>
              <a:ext cx="3810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pic>
          <p:nvPicPr>
            <p:cNvPr descr="image.png" id="752" name="Google Shape;752;p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28714" y="5166946"/>
              <a:ext cx="304792" cy="257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3" name="Google Shape;753;p32"/>
            <p:cNvSpPr txBox="1"/>
            <p:nvPr/>
          </p:nvSpPr>
          <p:spPr>
            <a:xfrm>
              <a:off x="1876378" y="5000625"/>
              <a:ext cx="1771500" cy="5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35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Domaines empiriques</a:t>
              </a:r>
              <a:endParaRPr/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4124221" y="4762500"/>
              <a:ext cx="3219369" cy="2371725"/>
            </a:xfrm>
            <a:prstGeom prst="roundRect">
              <a:avLst>
                <a:gd fmla="val 9638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4362340" y="5105400"/>
              <a:ext cx="380990" cy="38099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32"/>
            <p:cNvSpPr txBox="1"/>
            <p:nvPr/>
          </p:nvSpPr>
          <p:spPr>
            <a:xfrm>
              <a:off x="4362340" y="5105400"/>
              <a:ext cx="3810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pic>
          <p:nvPicPr>
            <p:cNvPr descr="image.png" id="757" name="Google Shape;757;p3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886202" y="5178669"/>
              <a:ext cx="304792" cy="2344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8" name="Google Shape;758;p32"/>
            <p:cNvSpPr txBox="1"/>
            <p:nvPr/>
          </p:nvSpPr>
          <p:spPr>
            <a:xfrm>
              <a:off x="5333866" y="5000625"/>
              <a:ext cx="1771500" cy="5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35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Traditions historiques</a:t>
              </a:r>
              <a:endParaRPr/>
            </a:p>
          </p:txBody>
        </p:sp>
        <p:pic>
          <p:nvPicPr>
            <p:cNvPr descr="image.jpg" id="759" name="Google Shape;759;p3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724581" y="1238249"/>
              <a:ext cx="3800379" cy="2667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0" name="Google Shape;760;p32"/>
            <p:cNvSpPr/>
            <p:nvPr/>
          </p:nvSpPr>
          <p:spPr>
            <a:xfrm>
              <a:off x="7724581" y="4190999"/>
              <a:ext cx="3800379" cy="2943225"/>
            </a:xfrm>
            <a:prstGeom prst="roundRect">
              <a:avLst>
                <a:gd fmla="val 5177" name="adj"/>
              </a:avLst>
            </a:prstGeom>
            <a:solidFill>
              <a:srgbClr val="3A5998">
                <a:alpha val="784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32"/>
            <p:cNvSpPr/>
            <p:nvPr/>
          </p:nvSpPr>
          <p:spPr>
            <a:xfrm rot="-5400000">
              <a:off x="6319009" y="5596571"/>
              <a:ext cx="2943225" cy="13208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32"/>
            <p:cNvSpPr txBox="1"/>
            <p:nvPr/>
          </p:nvSpPr>
          <p:spPr>
            <a:xfrm>
              <a:off x="8000799" y="4914900"/>
              <a:ext cx="3285900" cy="125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63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Chaque science sociale repose sur un ensemble de conceptions générales qui structurent la manière de poser les problèmes et d'interpréter les résultats.</a:t>
              </a:r>
              <a:endParaRPr/>
            </a:p>
          </p:txBody>
        </p:sp>
      </p:grpSp>
      <p:sp>
        <p:nvSpPr>
          <p:cNvPr id="763" name="Google Shape;763;p32"/>
          <p:cNvSpPr txBox="1"/>
          <p:nvPr/>
        </p:nvSpPr>
        <p:spPr>
          <a:xfrm>
            <a:off x="799400" y="545555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A5998"/>
                </a:solidFill>
                <a:highlight>
                  <a:srgbClr val="FFFFFF"/>
                </a:highlight>
              </a:rPr>
              <a:t>Terrains d'étude</a:t>
            </a:r>
            <a:r>
              <a:rPr lang="en-US">
                <a:solidFill>
                  <a:srgbClr val="555555"/>
                </a:solidFill>
                <a:highlight>
                  <a:srgbClr val="FFFFFF"/>
                </a:highlight>
              </a:rPr>
              <a:t> spécifiques où les théories sont testées et les données collectées</a:t>
            </a:r>
            <a:endParaRPr sz="1300"/>
          </a:p>
        </p:txBody>
      </p:sp>
      <p:sp>
        <p:nvSpPr>
          <p:cNvPr id="764" name="Google Shape;764;p32"/>
          <p:cNvSpPr txBox="1"/>
          <p:nvPr/>
        </p:nvSpPr>
        <p:spPr>
          <a:xfrm>
            <a:off x="4221400" y="5354700"/>
            <a:ext cx="3000000" cy="11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55555"/>
                </a:solidFill>
              </a:rPr>
              <a:t>Évolution des </a:t>
            </a:r>
            <a:r>
              <a:rPr lang="en-US">
                <a:solidFill>
                  <a:srgbClr val="3A5998"/>
                </a:solidFill>
              </a:rPr>
              <a:t>problématiques</a:t>
            </a:r>
            <a:r>
              <a:rPr lang="en-US">
                <a:solidFill>
                  <a:srgbClr val="555555"/>
                </a:solidFill>
              </a:rPr>
              <a:t> et des débats qui ont structuré le champ au fil du temps</a:t>
            </a:r>
            <a:endParaRPr>
              <a:solidFill>
                <a:srgbClr val="55555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i="1" lang="en-US" sz="1250">
                <a:solidFill>
                  <a:srgbClr val="777777"/>
                </a:solidFill>
              </a:rPr>
              <a:t>Pierre BOURDIEU (1992)</a:t>
            </a:r>
            <a:endParaRPr i="1" sz="1250">
              <a:solidFill>
                <a:srgbClr val="777777"/>
              </a:solidFill>
            </a:endParaRPr>
          </a:p>
        </p:txBody>
      </p:sp>
      <p:sp>
        <p:nvSpPr>
          <p:cNvPr id="765" name="Google Shape;765;p32"/>
          <p:cNvSpPr txBox="1"/>
          <p:nvPr/>
        </p:nvSpPr>
        <p:spPr>
          <a:xfrm>
            <a:off x="8428750" y="6126900"/>
            <a:ext cx="30000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12284C"/>
                </a:solidFill>
              </a:rPr>
              <a:t>C. Wright MILLS (1959)</a:t>
            </a:r>
            <a:endParaRPr sz="13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7FA"/>
        </a:solidFill>
      </p:bgPr>
    </p:bg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" name="Google Shape;770;p33"/>
          <p:cNvGrpSpPr/>
          <p:nvPr/>
        </p:nvGrpSpPr>
        <p:grpSpPr>
          <a:xfrm>
            <a:off x="0" y="0"/>
            <a:ext cx="12191695" cy="6718096"/>
            <a:chOff x="0" y="0"/>
            <a:chExt cx="12191695" cy="9029699"/>
          </a:xfrm>
        </p:grpSpPr>
        <p:sp>
          <p:nvSpPr>
            <p:cNvPr id="771" name="Google Shape;771;p33"/>
            <p:cNvSpPr/>
            <p:nvPr/>
          </p:nvSpPr>
          <p:spPr>
            <a:xfrm>
              <a:off x="0" y="0"/>
              <a:ext cx="12191695" cy="857250"/>
            </a:xfrm>
            <a:prstGeom prst="rect">
              <a:avLst/>
            </a:prstGeom>
            <a:solidFill>
              <a:srgbClr val="12284C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33"/>
            <p:cNvSpPr txBox="1"/>
            <p:nvPr/>
          </p:nvSpPr>
          <p:spPr>
            <a:xfrm>
              <a:off x="666733" y="190499"/>
              <a:ext cx="10858200" cy="6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2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Méthodes d'exploration bibliographique</a:t>
              </a:r>
              <a:endParaRPr/>
            </a:p>
          </p:txBody>
        </p:sp>
        <p:sp>
          <p:nvSpPr>
            <p:cNvPr id="773" name="Google Shape;773;p33"/>
            <p:cNvSpPr/>
            <p:nvPr/>
          </p:nvSpPr>
          <p:spPr>
            <a:xfrm>
              <a:off x="666733" y="1238249"/>
              <a:ext cx="6676858" cy="1933574"/>
            </a:xfrm>
            <a:prstGeom prst="roundRect">
              <a:avLst>
                <a:gd fmla="val 11822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774" name="Google Shape;774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52476" y="1562100"/>
              <a:ext cx="304792" cy="22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5" name="Google Shape;775;p33"/>
            <p:cNvSpPr txBox="1"/>
            <p:nvPr/>
          </p:nvSpPr>
          <p:spPr>
            <a:xfrm>
              <a:off x="952476" y="2028825"/>
              <a:ext cx="6105300" cy="120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63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John W. CRESWELL (2014) indique qu'une revue systématique de la littérature implique de </a:t>
              </a:r>
              <a:r>
                <a:rPr b="1" i="0" lang="en-US" sz="119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définir des paramètres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b="1" i="0" lang="en-US" sz="119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identifier des sources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et </a:t>
              </a:r>
              <a:r>
                <a:rPr b="1" i="0" lang="en-US" sz="119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synthétiser les résultats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/>
            </a:p>
          </p:txBody>
        </p:sp>
        <p:sp>
          <p:nvSpPr>
            <p:cNvPr id="776" name="Google Shape;776;p33"/>
            <p:cNvSpPr/>
            <p:nvPr/>
          </p:nvSpPr>
          <p:spPr>
            <a:xfrm>
              <a:off x="666733" y="3457575"/>
              <a:ext cx="6676858" cy="1638299"/>
            </a:xfrm>
            <a:prstGeom prst="roundRect">
              <a:avLst>
                <a:gd fmla="val 13953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33"/>
            <p:cNvSpPr/>
            <p:nvPr/>
          </p:nvSpPr>
          <p:spPr>
            <a:xfrm>
              <a:off x="904852" y="3695699"/>
              <a:ext cx="380990" cy="38099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33"/>
            <p:cNvSpPr txBox="1"/>
            <p:nvPr/>
          </p:nvSpPr>
          <p:spPr>
            <a:xfrm>
              <a:off x="904852" y="3695699"/>
              <a:ext cx="381000" cy="3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779" name="Google Shape;779;p33"/>
            <p:cNvSpPr txBox="1"/>
            <p:nvPr/>
          </p:nvSpPr>
          <p:spPr>
            <a:xfrm>
              <a:off x="1476338" y="3695699"/>
              <a:ext cx="5629200" cy="42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15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Définition des concepts clés</a:t>
              </a:r>
              <a:endParaRPr/>
            </a:p>
          </p:txBody>
        </p:sp>
        <p:sp>
          <p:nvSpPr>
            <p:cNvPr id="780" name="Google Shape;780;p33"/>
            <p:cNvSpPr txBox="1"/>
            <p:nvPr/>
          </p:nvSpPr>
          <p:spPr>
            <a:xfrm>
              <a:off x="1476338" y="4057650"/>
              <a:ext cx="5629200" cy="77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217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 Sharan B. MERRIAM (2009) parle de </a:t>
              </a:r>
              <a:r>
                <a:rPr b="1" i="0" lang="en-US" sz="119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« délimitation de l'étude »</a:t>
              </a:r>
              <a:r>
                <a:rPr b="0" i="0" lang="en-US" sz="119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 pour désigner la nécessité de fixer clairement les contours du sujet de recherche </a:t>
              </a:r>
              <a:endParaRPr/>
            </a:p>
          </p:txBody>
        </p:sp>
        <p:sp>
          <p:nvSpPr>
            <p:cNvPr id="781" name="Google Shape;781;p33"/>
            <p:cNvSpPr/>
            <p:nvPr/>
          </p:nvSpPr>
          <p:spPr>
            <a:xfrm>
              <a:off x="666733" y="5286375"/>
              <a:ext cx="6676858" cy="1638299"/>
            </a:xfrm>
            <a:prstGeom prst="roundRect">
              <a:avLst>
                <a:gd fmla="val 13953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>
              <a:off x="904852" y="5524499"/>
              <a:ext cx="380990" cy="38099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33"/>
            <p:cNvSpPr txBox="1"/>
            <p:nvPr/>
          </p:nvSpPr>
          <p:spPr>
            <a:xfrm>
              <a:off x="904852" y="5524499"/>
              <a:ext cx="381000" cy="3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784" name="Google Shape;784;p33"/>
            <p:cNvSpPr/>
            <p:nvPr/>
          </p:nvSpPr>
          <p:spPr>
            <a:xfrm>
              <a:off x="666733" y="7115175"/>
              <a:ext cx="6676858" cy="1371600"/>
            </a:xfrm>
            <a:prstGeom prst="roundRect">
              <a:avLst>
                <a:gd fmla="val 16666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33"/>
            <p:cNvSpPr/>
            <p:nvPr/>
          </p:nvSpPr>
          <p:spPr>
            <a:xfrm>
              <a:off x="904852" y="7353299"/>
              <a:ext cx="380990" cy="38099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33"/>
            <p:cNvSpPr txBox="1"/>
            <p:nvPr/>
          </p:nvSpPr>
          <p:spPr>
            <a:xfrm>
              <a:off x="904852" y="7353299"/>
              <a:ext cx="381000" cy="3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787" name="Google Shape;787;p33"/>
            <p:cNvSpPr/>
            <p:nvPr/>
          </p:nvSpPr>
          <p:spPr>
            <a:xfrm>
              <a:off x="7724581" y="1238249"/>
              <a:ext cx="3800379" cy="5410199"/>
            </a:xfrm>
            <a:prstGeom prst="roundRect">
              <a:avLst>
                <a:gd fmla="val 6015" name="adj"/>
              </a:avLst>
            </a:prstGeom>
            <a:solidFill>
              <a:srgbClr val="3A5998">
                <a:alpha val="784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788" name="Google Shape;788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010324" y="1563342"/>
              <a:ext cx="266693" cy="2261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9" name="Google Shape;789;p33"/>
            <p:cNvSpPr/>
            <p:nvPr/>
          </p:nvSpPr>
          <p:spPr>
            <a:xfrm>
              <a:off x="8010324" y="2009774"/>
              <a:ext cx="3228894" cy="761999"/>
            </a:xfrm>
            <a:prstGeom prst="roundRect">
              <a:avLst>
                <a:gd fmla="val 2000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790" name="Google Shape;790;p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153196" y="2180967"/>
              <a:ext cx="209544" cy="1529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1" name="Google Shape;791;p33"/>
            <p:cNvSpPr txBox="1"/>
            <p:nvPr/>
          </p:nvSpPr>
          <p:spPr>
            <a:xfrm>
              <a:off x="8477038" y="2152650"/>
              <a:ext cx="2619300" cy="59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Bases de données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: JSTOR, Google Scholar, Persée, Cairn </a:t>
              </a:r>
              <a:endParaRPr/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8010324" y="2914650"/>
              <a:ext cx="3228894" cy="1009649"/>
            </a:xfrm>
            <a:prstGeom prst="roundRect">
              <a:avLst>
                <a:gd fmla="val 1509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793" name="Google Shape;793;p3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53196" y="3083010"/>
              <a:ext cx="209544" cy="1585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4" name="Google Shape;794;p33"/>
            <p:cNvSpPr txBox="1"/>
            <p:nvPr/>
          </p:nvSpPr>
          <p:spPr>
            <a:xfrm>
              <a:off x="8477038" y="3057525"/>
              <a:ext cx="2619300" cy="81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Articles de synthèse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: rassemblent et organisent les développements théoriques </a:t>
              </a:r>
              <a:endParaRPr/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8010324" y="4067174"/>
              <a:ext cx="3228894" cy="1009649"/>
            </a:xfrm>
            <a:prstGeom prst="roundRect">
              <a:avLst>
                <a:gd fmla="val 1509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796" name="Google Shape;796;p3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153196" y="4224208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7" name="Google Shape;797;p33"/>
            <p:cNvSpPr txBox="1"/>
            <p:nvPr/>
          </p:nvSpPr>
          <p:spPr>
            <a:xfrm>
              <a:off x="8477038" y="4210049"/>
              <a:ext cx="2619300" cy="81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Dictionnaires et encyclopédies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spécialisés pour un accès rapide aux concepts clés </a:t>
              </a: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8010324" y="5219700"/>
              <a:ext cx="3228894" cy="1009649"/>
            </a:xfrm>
            <a:prstGeom prst="roundRect">
              <a:avLst>
                <a:gd fmla="val 1509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799" name="Google Shape;799;p3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153196" y="5367208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0" name="Google Shape;800;p33"/>
            <p:cNvSpPr txBox="1"/>
            <p:nvPr/>
          </p:nvSpPr>
          <p:spPr>
            <a:xfrm>
              <a:off x="8477038" y="5353049"/>
              <a:ext cx="2619300" cy="81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Analyse des réseaux citationnels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pour comprendre la structure des débats théoriques </a:t>
              </a:r>
              <a:endParaRPr/>
            </a:p>
          </p:txBody>
        </p:sp>
        <p:pic>
          <p:nvPicPr>
            <p:cNvPr descr="image.jpg" id="801" name="Google Shape;801;p3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724581" y="6934200"/>
              <a:ext cx="3800379" cy="20954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2" name="Google Shape;802;p33"/>
          <p:cNvSpPr txBox="1"/>
          <p:nvPr/>
        </p:nvSpPr>
        <p:spPr>
          <a:xfrm>
            <a:off x="8330575" y="9817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n-US" sz="1800">
                <a:solidFill>
                  <a:srgbClr val="12284C"/>
                </a:solidFill>
              </a:rPr>
              <a:t>Outils spécialisés</a:t>
            </a:r>
            <a:endParaRPr b="1" sz="1800">
              <a:solidFill>
                <a:srgbClr val="12284C"/>
              </a:solidFill>
            </a:endParaRPr>
          </a:p>
        </p:txBody>
      </p:sp>
      <p:sp>
        <p:nvSpPr>
          <p:cNvPr id="803" name="Google Shape;803;p33"/>
          <p:cNvSpPr txBox="1"/>
          <p:nvPr/>
        </p:nvSpPr>
        <p:spPr>
          <a:xfrm>
            <a:off x="1346375" y="953672"/>
            <a:ext cx="5779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n-US" sz="1950">
                <a:solidFill>
                  <a:srgbClr val="12284C"/>
                </a:solidFill>
              </a:rPr>
              <a:t>Stratégies de recherche systématique</a:t>
            </a:r>
            <a:endParaRPr b="1" sz="1950">
              <a:solidFill>
                <a:srgbClr val="12284C"/>
              </a:solidFill>
            </a:endParaRPr>
          </a:p>
        </p:txBody>
      </p:sp>
      <p:sp>
        <p:nvSpPr>
          <p:cNvPr id="804" name="Google Shape;804;p33"/>
          <p:cNvSpPr txBox="1"/>
          <p:nvPr/>
        </p:nvSpPr>
        <p:spPr>
          <a:xfrm>
            <a:off x="1416477" y="3999500"/>
            <a:ext cx="56397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12284C"/>
                </a:solidFill>
                <a:highlight>
                  <a:srgbClr val="FFFFFF"/>
                </a:highlight>
              </a:rPr>
              <a:t>Stratégies de recherche multiples</a:t>
            </a:r>
            <a:endParaRPr b="1" sz="1350">
              <a:solidFill>
                <a:srgbClr val="12284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55555"/>
                </a:solidFill>
                <a:highlight>
                  <a:srgbClr val="FFFFFF"/>
                </a:highlight>
              </a:rPr>
              <a:t>Matthew B. MILES et A. Michael HUBERMAN (1994) recommandent d'utiliser des stratégies de recherche </a:t>
            </a:r>
            <a:r>
              <a:rPr lang="en-US" sz="1200">
                <a:solidFill>
                  <a:srgbClr val="3A5998"/>
                </a:solidFill>
                <a:highlight>
                  <a:srgbClr val="FFFFFF"/>
                </a:highlight>
              </a:rPr>
              <a:t>multiples</a:t>
            </a:r>
            <a:r>
              <a:rPr lang="en-US" sz="1200">
                <a:solidFill>
                  <a:srgbClr val="555555"/>
                </a:solidFill>
                <a:highlight>
                  <a:srgbClr val="FFFFFF"/>
                </a:highlight>
              </a:rPr>
              <a:t> pour assurer une couverture </a:t>
            </a:r>
            <a:r>
              <a:rPr lang="en-US" sz="1200">
                <a:solidFill>
                  <a:srgbClr val="3A5998"/>
                </a:solidFill>
                <a:highlight>
                  <a:srgbClr val="FFFFFF"/>
                </a:highlight>
              </a:rPr>
              <a:t>exhaustive</a:t>
            </a:r>
            <a:endParaRPr sz="1200">
              <a:solidFill>
                <a:srgbClr val="3A5998"/>
              </a:solidFill>
              <a:highlight>
                <a:srgbClr val="FFFFFF"/>
              </a:highlight>
            </a:endParaRPr>
          </a:p>
        </p:txBody>
      </p:sp>
      <p:sp>
        <p:nvSpPr>
          <p:cNvPr id="805" name="Google Shape;805;p33"/>
          <p:cNvSpPr txBox="1"/>
          <p:nvPr/>
        </p:nvSpPr>
        <p:spPr>
          <a:xfrm>
            <a:off x="1416475" y="5329324"/>
            <a:ext cx="5779800" cy="9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12284C"/>
                </a:solidFill>
                <a:highlight>
                  <a:srgbClr val="FFFFFF"/>
                </a:highlight>
              </a:rPr>
              <a:t>Analyse critique des sources</a:t>
            </a:r>
            <a:endParaRPr b="1" sz="1450">
              <a:solidFill>
                <a:srgbClr val="12284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555555"/>
                </a:solidFill>
                <a:highlight>
                  <a:srgbClr val="FFFFFF"/>
                </a:highlight>
              </a:rPr>
              <a:t>Howard S. BECKER (1998) recommande d'apprendre à utiliser les </a:t>
            </a:r>
            <a:r>
              <a:rPr lang="en-US" sz="1300">
                <a:solidFill>
                  <a:srgbClr val="3A5998"/>
                </a:solidFill>
                <a:highlight>
                  <a:srgbClr val="FFFFFF"/>
                </a:highlight>
              </a:rPr>
              <a:t>bases de données spécialisées</a:t>
            </a:r>
            <a:r>
              <a:rPr lang="en-US" sz="1300">
                <a:solidFill>
                  <a:srgbClr val="555555"/>
                </a:solidFill>
                <a:highlight>
                  <a:srgbClr val="FFFFFF"/>
                </a:highlight>
              </a:rPr>
              <a:t> et les </a:t>
            </a:r>
            <a:r>
              <a:rPr lang="en-US" sz="1300">
                <a:solidFill>
                  <a:srgbClr val="3A5998"/>
                </a:solidFill>
                <a:highlight>
                  <a:srgbClr val="FFFFFF"/>
                </a:highlight>
              </a:rPr>
              <a:t>index de citations</a:t>
            </a:r>
            <a:endParaRPr sz="1300">
              <a:solidFill>
                <a:srgbClr val="3A5998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7FA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0" name="Google Shape;810;p34"/>
          <p:cNvGrpSpPr/>
          <p:nvPr/>
        </p:nvGrpSpPr>
        <p:grpSpPr>
          <a:xfrm>
            <a:off x="0" y="0"/>
            <a:ext cx="12191695" cy="6759999"/>
            <a:chOff x="0" y="0"/>
            <a:chExt cx="12191695" cy="7458075"/>
          </a:xfrm>
        </p:grpSpPr>
        <p:sp>
          <p:nvSpPr>
            <p:cNvPr id="811" name="Google Shape;811;p34"/>
            <p:cNvSpPr/>
            <p:nvPr/>
          </p:nvSpPr>
          <p:spPr>
            <a:xfrm>
              <a:off x="0" y="0"/>
              <a:ext cx="12191695" cy="857250"/>
            </a:xfrm>
            <a:prstGeom prst="rect">
              <a:avLst/>
            </a:prstGeom>
            <a:solidFill>
              <a:srgbClr val="12284C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34"/>
            <p:cNvSpPr txBox="1"/>
            <p:nvPr/>
          </p:nvSpPr>
          <p:spPr>
            <a:xfrm>
              <a:off x="666733" y="190499"/>
              <a:ext cx="10858200" cy="52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2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Les fonctions stratégiques des « Études antérieures »</a:t>
              </a:r>
              <a:endParaRPr/>
            </a:p>
          </p:txBody>
        </p:sp>
        <p:sp>
          <p:nvSpPr>
            <p:cNvPr id="813" name="Google Shape;813;p34"/>
            <p:cNvSpPr txBox="1"/>
            <p:nvPr/>
          </p:nvSpPr>
          <p:spPr>
            <a:xfrm>
              <a:off x="666733" y="1238249"/>
              <a:ext cx="6676800" cy="7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631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15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 Les travaux existants remplissent plusieurs </a:t>
              </a:r>
              <a:r>
                <a:rPr b="1" i="0" lang="en-US" sz="1315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fonctions opérationnelles essentielles</a:t>
              </a:r>
              <a:r>
                <a:rPr b="0" i="0" lang="en-US" sz="1315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 dans la recherche sociologique. </a:t>
              </a:r>
              <a:endParaRPr/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666733" y="2152650"/>
              <a:ext cx="3219369" cy="2428875"/>
            </a:xfrm>
            <a:prstGeom prst="roundRect">
              <a:avLst>
                <a:gd fmla="val 9411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904852" y="2390774"/>
              <a:ext cx="380990" cy="38099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34"/>
            <p:cNvSpPr txBox="1"/>
            <p:nvPr/>
          </p:nvSpPr>
          <p:spPr>
            <a:xfrm>
              <a:off x="904852" y="2390774"/>
              <a:ext cx="381000" cy="32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pic>
          <p:nvPicPr>
            <p:cNvPr descr="image.png" id="817" name="Google Shape;817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28714" y="2446459"/>
              <a:ext cx="304792" cy="2696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8" name="Google Shape;818;p34"/>
            <p:cNvSpPr txBox="1"/>
            <p:nvPr/>
          </p:nvSpPr>
          <p:spPr>
            <a:xfrm>
              <a:off x="1876378" y="2438400"/>
              <a:ext cx="1247700" cy="36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35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Légitimation</a:t>
              </a:r>
              <a:endParaRPr/>
            </a:p>
          </p:txBody>
        </p:sp>
        <p:sp>
          <p:nvSpPr>
            <p:cNvPr id="819" name="Google Shape;819;p34"/>
            <p:cNvSpPr txBox="1"/>
            <p:nvPr/>
          </p:nvSpPr>
          <p:spPr>
            <a:xfrm>
              <a:off x="904852" y="2914650"/>
              <a:ext cx="2743200" cy="94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217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 Inscrit la recherche dans un </a:t>
              </a:r>
              <a:r>
                <a:rPr b="1" i="0" lang="en-US" sz="119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champ scientifique reconnu</a:t>
              </a:r>
              <a:r>
                <a:rPr b="0" i="0" lang="en-US" sz="119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 en s'appuyant sur des bases déjà établies </a:t>
              </a:r>
              <a:endParaRPr/>
            </a:p>
          </p:txBody>
        </p:sp>
        <p:sp>
          <p:nvSpPr>
            <p:cNvPr id="820" name="Google Shape;820;p34"/>
            <p:cNvSpPr txBox="1"/>
            <p:nvPr/>
          </p:nvSpPr>
          <p:spPr>
            <a:xfrm>
              <a:off x="904852" y="4124324"/>
              <a:ext cx="27432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777777"/>
                  </a:solidFill>
                  <a:latin typeface="Arial"/>
                  <a:ea typeface="Arial"/>
                  <a:cs typeface="Arial"/>
                  <a:sym typeface="Arial"/>
                </a:rPr>
                <a:t>Robert K. MERTON (1968)</a:t>
              </a:r>
              <a:endParaRPr/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4124221" y="2152650"/>
              <a:ext cx="3219369" cy="2428875"/>
            </a:xfrm>
            <a:prstGeom prst="roundRect">
              <a:avLst>
                <a:gd fmla="val 9411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4362340" y="2390774"/>
              <a:ext cx="380990" cy="38099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34"/>
            <p:cNvSpPr txBox="1"/>
            <p:nvPr/>
          </p:nvSpPr>
          <p:spPr>
            <a:xfrm>
              <a:off x="4362340" y="2390774"/>
              <a:ext cx="381000" cy="32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pic>
          <p:nvPicPr>
            <p:cNvPr descr="image.png" id="824" name="Google Shape;824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86202" y="2464044"/>
              <a:ext cx="304792" cy="2344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5" name="Google Shape;825;p34"/>
            <p:cNvSpPr txBox="1"/>
            <p:nvPr/>
          </p:nvSpPr>
          <p:spPr>
            <a:xfrm>
              <a:off x="5333878" y="2438400"/>
              <a:ext cx="1119000" cy="36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35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Cadrage</a:t>
              </a:r>
              <a:endParaRPr/>
            </a:p>
          </p:txBody>
        </p:sp>
        <p:sp>
          <p:nvSpPr>
            <p:cNvPr id="826" name="Google Shape;826;p34"/>
            <p:cNvSpPr txBox="1"/>
            <p:nvPr/>
          </p:nvSpPr>
          <p:spPr>
            <a:xfrm>
              <a:off x="4362340" y="2914650"/>
              <a:ext cx="2743200" cy="12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217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 Permet de </a:t>
              </a:r>
              <a:r>
                <a:rPr b="1" i="0" lang="en-US" sz="119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préciser l'angle d'attaque</a:t>
              </a:r>
              <a:r>
                <a:rPr b="0" i="0" lang="en-US" sz="119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 spécifique en montrant ce qui a déjà été fait et ce qu'il reste à explorer </a:t>
              </a:r>
              <a:endParaRPr/>
            </a:p>
          </p:txBody>
        </p:sp>
        <p:sp>
          <p:nvSpPr>
            <p:cNvPr id="827" name="Google Shape;827;p34"/>
            <p:cNvSpPr txBox="1"/>
            <p:nvPr/>
          </p:nvSpPr>
          <p:spPr>
            <a:xfrm>
              <a:off x="4362340" y="4124324"/>
              <a:ext cx="2743200" cy="3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777777"/>
                  </a:solidFill>
                  <a:latin typeface="Arial"/>
                  <a:ea typeface="Arial"/>
                  <a:cs typeface="Arial"/>
                  <a:sym typeface="Arial"/>
                </a:rPr>
                <a:t>Howard S. BECKER (1998)</a:t>
              </a:r>
              <a:endParaRPr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666733" y="4819650"/>
              <a:ext cx="3219369" cy="2638425"/>
            </a:xfrm>
            <a:prstGeom prst="roundRect">
              <a:avLst>
                <a:gd fmla="val 866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904852" y="5162550"/>
              <a:ext cx="380990" cy="38099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34"/>
            <p:cNvSpPr txBox="1"/>
            <p:nvPr/>
          </p:nvSpPr>
          <p:spPr>
            <a:xfrm>
              <a:off x="904852" y="5162550"/>
              <a:ext cx="381000" cy="32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pic>
          <p:nvPicPr>
            <p:cNvPr descr="image.png" id="831" name="Google Shape;831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28714" y="5235819"/>
              <a:ext cx="304792" cy="2344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2" name="Google Shape;832;p34"/>
            <p:cNvSpPr txBox="1"/>
            <p:nvPr/>
          </p:nvSpPr>
          <p:spPr>
            <a:xfrm>
              <a:off x="1876378" y="5057775"/>
              <a:ext cx="17715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35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Ressource conceptuelle</a:t>
              </a:r>
              <a:endParaRPr/>
            </a:p>
          </p:txBody>
        </p:sp>
        <p:sp>
          <p:nvSpPr>
            <p:cNvPr id="833" name="Google Shape;833;p34"/>
            <p:cNvSpPr/>
            <p:nvPr/>
          </p:nvSpPr>
          <p:spPr>
            <a:xfrm>
              <a:off x="4124221" y="4819650"/>
              <a:ext cx="3219369" cy="2638425"/>
            </a:xfrm>
            <a:prstGeom prst="roundRect">
              <a:avLst>
                <a:gd fmla="val 866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4362340" y="5162550"/>
              <a:ext cx="380990" cy="38099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34"/>
            <p:cNvSpPr txBox="1"/>
            <p:nvPr/>
          </p:nvSpPr>
          <p:spPr>
            <a:xfrm>
              <a:off x="4362340" y="5162550"/>
              <a:ext cx="381000" cy="32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pic>
          <p:nvPicPr>
            <p:cNvPr descr="image.png" id="836" name="Google Shape;836;p3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886202" y="5270988"/>
              <a:ext cx="304792" cy="1641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7" name="Google Shape;837;p34"/>
            <p:cNvSpPr txBox="1"/>
            <p:nvPr/>
          </p:nvSpPr>
          <p:spPr>
            <a:xfrm>
              <a:off x="5333866" y="5057775"/>
              <a:ext cx="17715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35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Identification des pistes</a:t>
              </a:r>
              <a:endParaRPr/>
            </a:p>
          </p:txBody>
        </p:sp>
        <p:pic>
          <p:nvPicPr>
            <p:cNvPr descr="image.jpg" id="838" name="Google Shape;838;p3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724581" y="1238249"/>
              <a:ext cx="3800379" cy="2667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9" name="Google Shape;839;p34"/>
            <p:cNvSpPr/>
            <p:nvPr/>
          </p:nvSpPr>
          <p:spPr>
            <a:xfrm>
              <a:off x="7724581" y="4190999"/>
              <a:ext cx="3800379" cy="3267075"/>
            </a:xfrm>
            <a:prstGeom prst="roundRect">
              <a:avLst>
                <a:gd fmla="val 6997" name="adj"/>
              </a:avLst>
            </a:prstGeom>
            <a:solidFill>
              <a:srgbClr val="3A5998">
                <a:alpha val="784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840" name="Google Shape;840;p3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962700" y="4468886"/>
              <a:ext cx="247643" cy="1871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841" name="Google Shape;841;p3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962700" y="4900483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842" name="Google Shape;842;p3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962700" y="5519608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843" name="Google Shape;843;p3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962700" y="5910133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png" id="844" name="Google Shape;844;p3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962700" y="6291133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5" name="Google Shape;845;p34"/>
          <p:cNvSpPr txBox="1"/>
          <p:nvPr/>
        </p:nvSpPr>
        <p:spPr>
          <a:xfrm>
            <a:off x="869525" y="5031600"/>
            <a:ext cx="3000000" cy="17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55555"/>
                </a:solidFill>
              </a:rPr>
              <a:t>Fournit le </a:t>
            </a:r>
            <a:r>
              <a:rPr lang="en-US">
                <a:solidFill>
                  <a:srgbClr val="3A5998"/>
                </a:solidFill>
              </a:rPr>
              <a:t>vocabulaire analytique</a:t>
            </a:r>
            <a:r>
              <a:rPr lang="en-US">
                <a:solidFill>
                  <a:srgbClr val="555555"/>
                </a:solidFill>
              </a:rPr>
              <a:t> et les concepts qui deviennent des instruments pour de nouvelles enquêtes</a:t>
            </a:r>
            <a:endParaRPr>
              <a:solidFill>
                <a:srgbClr val="55555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i="1" lang="en-US" sz="1250">
                <a:solidFill>
                  <a:srgbClr val="777777"/>
                </a:solidFill>
              </a:rPr>
              <a:t>C. Wright MILLS (1959)</a:t>
            </a:r>
            <a:endParaRPr i="1" sz="1250">
              <a:solidFill>
                <a:srgbClr val="777777"/>
              </a:solidFill>
            </a:endParaRPr>
          </a:p>
        </p:txBody>
      </p:sp>
      <p:sp>
        <p:nvSpPr>
          <p:cNvPr id="846" name="Google Shape;846;p34"/>
          <p:cNvSpPr txBox="1"/>
          <p:nvPr/>
        </p:nvSpPr>
        <p:spPr>
          <a:xfrm>
            <a:off x="4179325" y="5090900"/>
            <a:ext cx="3000000" cy="17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55555"/>
                </a:solidFill>
              </a:rPr>
              <a:t>Les </a:t>
            </a:r>
            <a:r>
              <a:rPr lang="en-US">
                <a:solidFill>
                  <a:srgbClr val="3A5998"/>
                </a:solidFill>
              </a:rPr>
              <a:t>manques et contradictions</a:t>
            </a:r>
            <a:r>
              <a:rPr lang="en-US">
                <a:solidFill>
                  <a:srgbClr val="555555"/>
                </a:solidFill>
              </a:rPr>
              <a:t> dans les études existantes indiquent souvent les pistes nouvelles les plus prometteuses</a:t>
            </a:r>
            <a:endParaRPr>
              <a:solidFill>
                <a:srgbClr val="55555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i="1" lang="en-US" sz="1250">
                <a:solidFill>
                  <a:srgbClr val="777777"/>
                </a:solidFill>
              </a:rPr>
              <a:t>Anselm STRAUSS (1987)</a:t>
            </a:r>
            <a:endParaRPr i="1" sz="1250">
              <a:solidFill>
                <a:srgbClr val="777777"/>
              </a:solidFill>
            </a:endParaRPr>
          </a:p>
        </p:txBody>
      </p:sp>
      <p:sp>
        <p:nvSpPr>
          <p:cNvPr id="847" name="Google Shape;847;p34"/>
          <p:cNvSpPr txBox="1"/>
          <p:nvPr/>
        </p:nvSpPr>
        <p:spPr>
          <a:xfrm>
            <a:off x="8288500" y="3968937"/>
            <a:ext cx="3297300" cy="20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12284C"/>
                </a:solidFill>
              </a:rPr>
              <a:t>Avantages stratégiques</a:t>
            </a:r>
            <a:endParaRPr b="1" sz="1450">
              <a:solidFill>
                <a:srgbClr val="12284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33333"/>
                </a:solidFill>
              </a:rPr>
              <a:t>Positionnement </a:t>
            </a:r>
            <a:r>
              <a:rPr lang="en-US" sz="1150">
                <a:solidFill>
                  <a:srgbClr val="3A5998"/>
                </a:solidFill>
              </a:rPr>
              <a:t>légitime</a:t>
            </a:r>
            <a:r>
              <a:rPr lang="en-US" sz="1150">
                <a:solidFill>
                  <a:srgbClr val="333333"/>
                </a:solidFill>
              </a:rPr>
              <a:t> dans le champ scientifique</a:t>
            </a:r>
            <a:endParaRPr sz="115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33333"/>
                </a:solidFill>
              </a:rPr>
              <a:t>Identification des </a:t>
            </a:r>
            <a:r>
              <a:rPr lang="en-US" sz="1150">
                <a:solidFill>
                  <a:srgbClr val="3A5998"/>
                </a:solidFill>
              </a:rPr>
              <a:t>lacunes</a:t>
            </a:r>
            <a:r>
              <a:rPr lang="en-US" sz="1150">
                <a:solidFill>
                  <a:srgbClr val="333333"/>
                </a:solidFill>
              </a:rPr>
              <a:t> de la recherche</a:t>
            </a:r>
            <a:endParaRPr sz="115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33333"/>
                </a:solidFill>
              </a:rPr>
              <a:t>Accès à un </a:t>
            </a:r>
            <a:r>
              <a:rPr lang="en-US" sz="1150">
                <a:solidFill>
                  <a:srgbClr val="3A5998"/>
                </a:solidFill>
              </a:rPr>
              <a:t>outillage conceptuel</a:t>
            </a:r>
            <a:r>
              <a:rPr lang="en-US" sz="1150">
                <a:solidFill>
                  <a:srgbClr val="333333"/>
                </a:solidFill>
              </a:rPr>
              <a:t> éprouvé</a:t>
            </a:r>
            <a:endParaRPr sz="115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-US" sz="1150">
                <a:solidFill>
                  <a:srgbClr val="333333"/>
                </a:solidFill>
              </a:rPr>
              <a:t>Création de </a:t>
            </a:r>
            <a:r>
              <a:rPr lang="en-US" sz="1150">
                <a:solidFill>
                  <a:srgbClr val="3A5998"/>
                </a:solidFill>
              </a:rPr>
              <a:t>dialogues</a:t>
            </a:r>
            <a:r>
              <a:rPr lang="en-US" sz="1150">
                <a:solidFill>
                  <a:srgbClr val="333333"/>
                </a:solidFill>
              </a:rPr>
              <a:t> avec les travaux antérieurs</a:t>
            </a:r>
            <a:endParaRPr sz="115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7FA"/>
        </a:solidFill>
      </p:bgPr>
    </p:bg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" name="Google Shape;852;p35"/>
          <p:cNvGrpSpPr/>
          <p:nvPr/>
        </p:nvGrpSpPr>
        <p:grpSpPr>
          <a:xfrm>
            <a:off x="0" y="0"/>
            <a:ext cx="11991989" cy="6722108"/>
            <a:chOff x="0" y="0"/>
            <a:chExt cx="12448862" cy="8315324"/>
          </a:xfrm>
        </p:grpSpPr>
        <p:sp>
          <p:nvSpPr>
            <p:cNvPr id="853" name="Google Shape;853;p35"/>
            <p:cNvSpPr/>
            <p:nvPr/>
          </p:nvSpPr>
          <p:spPr>
            <a:xfrm>
              <a:off x="0" y="0"/>
              <a:ext cx="12191695" cy="857250"/>
            </a:xfrm>
            <a:prstGeom prst="rect">
              <a:avLst/>
            </a:prstGeom>
            <a:solidFill>
              <a:srgbClr val="12284C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35"/>
            <p:cNvSpPr txBox="1"/>
            <p:nvPr/>
          </p:nvSpPr>
          <p:spPr>
            <a:xfrm>
              <a:off x="666733" y="190499"/>
              <a:ext cx="10858200" cy="5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2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Pièges éthiques et méthodologiques à éviter</a:t>
              </a:r>
              <a:endParaRPr/>
            </a:p>
          </p:txBody>
        </p:sp>
        <p:sp>
          <p:nvSpPr>
            <p:cNvPr id="855" name="Google Shape;855;p35"/>
            <p:cNvSpPr txBox="1"/>
            <p:nvPr/>
          </p:nvSpPr>
          <p:spPr>
            <a:xfrm>
              <a:off x="666733" y="1238249"/>
              <a:ext cx="7600800" cy="38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631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15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 Plusieurs </a:t>
              </a:r>
              <a:r>
                <a:rPr b="1" i="0" lang="en-US" sz="1315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pièges</a:t>
              </a:r>
              <a:r>
                <a:rPr b="0" i="0" lang="en-US" sz="1315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 guettent le chercheur dans l'utilisation des études antérieures. </a:t>
              </a:r>
              <a:endParaRPr/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666733" y="1790700"/>
              <a:ext cx="2076398" cy="6524624"/>
            </a:xfrm>
            <a:prstGeom prst="roundRect">
              <a:avLst>
                <a:gd fmla="val 11009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35"/>
            <p:cNvSpPr/>
            <p:nvPr/>
          </p:nvSpPr>
          <p:spPr>
            <a:xfrm>
              <a:off x="904852" y="2028825"/>
              <a:ext cx="380990" cy="38099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35"/>
            <p:cNvSpPr txBox="1"/>
            <p:nvPr/>
          </p:nvSpPr>
          <p:spPr>
            <a:xfrm>
              <a:off x="904852" y="2028825"/>
              <a:ext cx="381000" cy="36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pic>
          <p:nvPicPr>
            <p:cNvPr descr="image.png" id="859" name="Google Shape;859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28714" y="2090371"/>
              <a:ext cx="304792" cy="257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0" name="Google Shape;860;p35"/>
            <p:cNvSpPr txBox="1"/>
            <p:nvPr/>
          </p:nvSpPr>
          <p:spPr>
            <a:xfrm>
              <a:off x="1876392" y="2085972"/>
              <a:ext cx="866700" cy="38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15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Plagiat</a:t>
              </a:r>
              <a:endParaRPr/>
            </a:p>
          </p:txBody>
        </p:sp>
        <p:sp>
          <p:nvSpPr>
            <p:cNvPr id="861" name="Google Shape;861;p35"/>
            <p:cNvSpPr txBox="1"/>
            <p:nvPr/>
          </p:nvSpPr>
          <p:spPr>
            <a:xfrm>
              <a:off x="904852" y="2552700"/>
              <a:ext cx="1600200" cy="209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217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 S'approprier le travail d'autrui comme s'il était le sien </a:t>
              </a:r>
              <a:r>
                <a:rPr b="1" i="0" lang="en-US" sz="119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ruine la crédibilité</a:t>
              </a:r>
              <a:r>
                <a:rPr b="0" i="0" lang="en-US" sz="119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 scientifique </a:t>
              </a:r>
              <a:endParaRPr/>
            </a:p>
          </p:txBody>
        </p:sp>
        <p:sp>
          <p:nvSpPr>
            <p:cNvPr id="862" name="Google Shape;862;p35"/>
            <p:cNvSpPr/>
            <p:nvPr/>
          </p:nvSpPr>
          <p:spPr>
            <a:xfrm>
              <a:off x="904852" y="5410199"/>
              <a:ext cx="1600159" cy="2667000"/>
            </a:xfrm>
            <a:prstGeom prst="roundRect">
              <a:avLst>
                <a:gd fmla="val 7142" name="adj"/>
              </a:avLst>
            </a:prstGeom>
            <a:solidFill>
              <a:srgbClr val="3A5998">
                <a:alpha val="784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35"/>
            <p:cNvSpPr/>
            <p:nvPr/>
          </p:nvSpPr>
          <p:spPr>
            <a:xfrm rot="-5400000">
              <a:off x="-379118" y="6694169"/>
              <a:ext cx="2667000" cy="9906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2981250" y="1790700"/>
              <a:ext cx="2619309" cy="6524624"/>
            </a:xfrm>
            <a:prstGeom prst="roundRect">
              <a:avLst>
                <a:gd fmla="val 872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3219369" y="2105024"/>
              <a:ext cx="380990" cy="38099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35"/>
            <p:cNvSpPr txBox="1"/>
            <p:nvPr/>
          </p:nvSpPr>
          <p:spPr>
            <a:xfrm>
              <a:off x="3219369" y="2105024"/>
              <a:ext cx="381000" cy="36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pic>
          <p:nvPicPr>
            <p:cNvPr descr="image.png" id="867" name="Google Shape;867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43231" y="2213463"/>
              <a:ext cx="304792" cy="1641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8" name="Google Shape;868;p35"/>
            <p:cNvSpPr txBox="1"/>
            <p:nvPr/>
          </p:nvSpPr>
          <p:spPr>
            <a:xfrm>
              <a:off x="4190908" y="2028822"/>
              <a:ext cx="1409700" cy="63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15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Biais de confirmation</a:t>
              </a:r>
              <a:endParaRPr/>
            </a:p>
          </p:txBody>
        </p:sp>
        <p:sp>
          <p:nvSpPr>
            <p:cNvPr id="869" name="Google Shape;869;p35"/>
            <p:cNvSpPr txBox="1"/>
            <p:nvPr/>
          </p:nvSpPr>
          <p:spPr>
            <a:xfrm>
              <a:off x="3219369" y="2705099"/>
              <a:ext cx="2143200" cy="105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217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 Ne retenir que les données qui </a:t>
              </a:r>
              <a:r>
                <a:rPr b="1" i="0" lang="en-US" sz="119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confortent</a:t>
              </a:r>
              <a:r>
                <a:rPr b="0" i="0" lang="en-US" sz="119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 des idées préalablement établies </a:t>
              </a: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3219369" y="6324599"/>
              <a:ext cx="2143071" cy="1752599"/>
            </a:xfrm>
            <a:prstGeom prst="roundRect">
              <a:avLst>
                <a:gd fmla="val 6521" name="adj"/>
              </a:avLst>
            </a:prstGeom>
            <a:solidFill>
              <a:srgbClr val="3A5998">
                <a:alpha val="784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35"/>
            <p:cNvSpPr/>
            <p:nvPr/>
          </p:nvSpPr>
          <p:spPr>
            <a:xfrm rot="-5400000">
              <a:off x="2392600" y="7151368"/>
              <a:ext cx="1752599" cy="9906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38679" y="1790700"/>
              <a:ext cx="2428814" cy="6524624"/>
            </a:xfrm>
            <a:prstGeom prst="roundRect">
              <a:avLst>
                <a:gd fmla="val 9411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6076798" y="2371725"/>
              <a:ext cx="380990" cy="38099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35"/>
            <p:cNvSpPr txBox="1"/>
            <p:nvPr/>
          </p:nvSpPr>
          <p:spPr>
            <a:xfrm>
              <a:off x="6076798" y="2371725"/>
              <a:ext cx="381000" cy="36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96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pic>
          <p:nvPicPr>
            <p:cNvPr descr="image.png" id="875" name="Google Shape;875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600659" y="2444994"/>
              <a:ext cx="304792" cy="2344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6" name="Google Shape;876;p35"/>
            <p:cNvSpPr txBox="1"/>
            <p:nvPr/>
          </p:nvSpPr>
          <p:spPr>
            <a:xfrm>
              <a:off x="7048323" y="2028822"/>
              <a:ext cx="13173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15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Fétichisme de la référence récente</a:t>
              </a:r>
              <a:endParaRPr sz="1300"/>
            </a:p>
          </p:txBody>
        </p:sp>
        <p:sp>
          <p:nvSpPr>
            <p:cNvPr id="877" name="Google Shape;877;p35"/>
            <p:cNvSpPr txBox="1"/>
            <p:nvPr/>
          </p:nvSpPr>
          <p:spPr>
            <a:xfrm>
              <a:off x="6076798" y="3238500"/>
              <a:ext cx="1952700" cy="17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217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 Les œuvres classiques recèlent souvent des idées que les travaux récents ont </a:t>
              </a:r>
              <a:r>
                <a:rPr b="1" i="0" lang="en-US" sz="119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négligées</a:t>
              </a:r>
              <a:r>
                <a:rPr b="0" i="0" lang="en-US" sz="119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 ou oubliées </a:t>
              </a: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6076798" y="6134100"/>
              <a:ext cx="1952576" cy="1943100"/>
            </a:xfrm>
            <a:prstGeom prst="roundRect">
              <a:avLst>
                <a:gd fmla="val 5882" name="adj"/>
              </a:avLst>
            </a:prstGeom>
            <a:solidFill>
              <a:srgbClr val="3A5998">
                <a:alpha val="784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35"/>
            <p:cNvSpPr/>
            <p:nvPr/>
          </p:nvSpPr>
          <p:spPr>
            <a:xfrm rot="-5400000">
              <a:off x="5154778" y="7056120"/>
              <a:ext cx="1943100" cy="9906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8648483" y="1238249"/>
              <a:ext cx="3800379" cy="4695824"/>
            </a:xfrm>
            <a:prstGeom prst="roundRect">
              <a:avLst>
                <a:gd fmla="val 6015" name="adj"/>
              </a:avLst>
            </a:prstGeom>
            <a:solidFill>
              <a:srgbClr val="3A5998">
                <a:alpha val="784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881" name="Google Shape;881;p3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934226" y="1567690"/>
              <a:ext cx="266693" cy="2174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2" name="Google Shape;882;p35"/>
            <p:cNvSpPr/>
            <p:nvPr/>
          </p:nvSpPr>
          <p:spPr>
            <a:xfrm>
              <a:off x="8934226" y="2009774"/>
              <a:ext cx="3228894" cy="761999"/>
            </a:xfrm>
            <a:prstGeom prst="roundRect">
              <a:avLst>
                <a:gd fmla="val 2000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883" name="Google Shape;883;p3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077098" y="2166808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4" name="Google Shape;884;p35"/>
            <p:cNvSpPr txBox="1"/>
            <p:nvPr/>
          </p:nvSpPr>
          <p:spPr>
            <a:xfrm>
              <a:off x="9400939" y="2152650"/>
              <a:ext cx="2619300" cy="65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Perte de crédibilité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scientifique et professionnelle </a:t>
              </a: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8934226" y="2914650"/>
              <a:ext cx="3228894" cy="761999"/>
            </a:xfrm>
            <a:prstGeom prst="roundRect">
              <a:avLst>
                <a:gd fmla="val 2000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886" name="Google Shape;886;p3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077098" y="3080179"/>
              <a:ext cx="209544" cy="1642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7" name="Google Shape;887;p35"/>
            <p:cNvSpPr txBox="1"/>
            <p:nvPr/>
          </p:nvSpPr>
          <p:spPr>
            <a:xfrm>
              <a:off x="9400939" y="3057525"/>
              <a:ext cx="2619300" cy="65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Biais cognitifs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qui limitent la portée de la recherche </a:t>
              </a: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8934226" y="3829050"/>
              <a:ext cx="3228894" cy="761999"/>
            </a:xfrm>
            <a:prstGeom prst="roundRect">
              <a:avLst>
                <a:gd fmla="val 2000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889" name="Google Shape;889;p3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077098" y="4017233"/>
              <a:ext cx="209544" cy="1189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0" name="Google Shape;890;p35"/>
            <p:cNvSpPr txBox="1"/>
            <p:nvPr/>
          </p:nvSpPr>
          <p:spPr>
            <a:xfrm>
              <a:off x="9400939" y="3971925"/>
              <a:ext cx="2619300" cy="65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Répétition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des erreurs et des lacunes méthodologiques </a:t>
              </a: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8934226" y="4733925"/>
              <a:ext cx="3228894" cy="761999"/>
            </a:xfrm>
            <a:prstGeom prst="roundRect">
              <a:avLst>
                <a:gd fmla="val 2000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892" name="Google Shape;892;p3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077098" y="4905117"/>
              <a:ext cx="209544" cy="1529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3" name="Google Shape;893;p35"/>
            <p:cNvSpPr txBox="1"/>
            <p:nvPr/>
          </p:nvSpPr>
          <p:spPr>
            <a:xfrm>
              <a:off x="9400939" y="4876800"/>
              <a:ext cx="2619300" cy="65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Dialogue scientifique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interrompu ou déformé </a:t>
              </a:r>
              <a:endParaRPr/>
            </a:p>
          </p:txBody>
        </p:sp>
        <p:pic>
          <p:nvPicPr>
            <p:cNvPr descr="image.jpg" id="894" name="Google Shape;894;p3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648483" y="6210299"/>
              <a:ext cx="3800379" cy="20954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95" name="Google Shape;895;p35"/>
          <p:cNvSpPr txBox="1"/>
          <p:nvPr/>
        </p:nvSpPr>
        <p:spPr>
          <a:xfrm>
            <a:off x="8863525" y="1149992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n-US" sz="1600">
                <a:solidFill>
                  <a:srgbClr val="12284C"/>
                </a:solidFill>
              </a:rPr>
              <a:t>Conséquences des pièges</a:t>
            </a:r>
            <a:endParaRPr b="1" sz="1600">
              <a:solidFill>
                <a:srgbClr val="12284C"/>
              </a:solidFill>
            </a:endParaRPr>
          </a:p>
        </p:txBody>
      </p:sp>
      <p:sp>
        <p:nvSpPr>
          <p:cNvPr id="896" name="Google Shape;896;p35"/>
          <p:cNvSpPr txBox="1"/>
          <p:nvPr/>
        </p:nvSpPr>
        <p:spPr>
          <a:xfrm>
            <a:off x="1037825" y="4361625"/>
            <a:ext cx="14181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50">
                <a:solidFill>
                  <a:srgbClr val="555555"/>
                </a:solidFill>
              </a:rPr>
              <a:t>L'attribution correcte des auteurs et des sources est un principe fondamental de l'éthique scientifique.</a:t>
            </a:r>
            <a:endParaRPr i="1" sz="1050">
              <a:solidFill>
                <a:srgbClr val="555555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12284C"/>
                </a:solidFill>
              </a:rPr>
              <a:t>Robert K. MERTON (1968)</a:t>
            </a:r>
            <a:endParaRPr sz="800">
              <a:solidFill>
                <a:srgbClr val="12284C"/>
              </a:solidFill>
            </a:endParaRPr>
          </a:p>
        </p:txBody>
      </p:sp>
      <p:sp>
        <p:nvSpPr>
          <p:cNvPr id="897" name="Google Shape;897;p35"/>
          <p:cNvSpPr txBox="1"/>
          <p:nvPr/>
        </p:nvSpPr>
        <p:spPr>
          <a:xfrm>
            <a:off x="3253675" y="5076875"/>
            <a:ext cx="1965000" cy="13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50">
                <a:solidFill>
                  <a:srgbClr val="555555"/>
                </a:solidFill>
              </a:rPr>
              <a:t>La lecture sélective dénature le débat scientifique en ne retenant que ce qui conforte ses positions.</a:t>
            </a:r>
            <a:endParaRPr i="1" sz="1250">
              <a:solidFill>
                <a:srgbClr val="555555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2284C"/>
                </a:solidFill>
              </a:rPr>
              <a:t>Pierre BOURDIEU (1992)</a:t>
            </a:r>
            <a:endParaRPr sz="1000">
              <a:solidFill>
                <a:srgbClr val="12284C"/>
              </a:solidFill>
            </a:endParaRPr>
          </a:p>
        </p:txBody>
      </p:sp>
      <p:sp>
        <p:nvSpPr>
          <p:cNvPr id="898" name="Google Shape;898;p35"/>
          <p:cNvSpPr txBox="1"/>
          <p:nvPr/>
        </p:nvSpPr>
        <p:spPr>
          <a:xfrm>
            <a:off x="5932375" y="4978700"/>
            <a:ext cx="1838700" cy="13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50">
                <a:solidFill>
                  <a:srgbClr val="555555"/>
                </a:solidFill>
              </a:rPr>
              <a:t>Certaines idées ne vieillissent pas : elles disparaissent un temps puis sont redécouvertes."</a:t>
            </a:r>
            <a:endParaRPr i="1" sz="1250">
              <a:solidFill>
                <a:srgbClr val="555555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2284C"/>
                </a:solidFill>
              </a:rPr>
              <a:t>Howard S. BECKER (1998)</a:t>
            </a:r>
            <a:endParaRPr sz="1000">
              <a:solidFill>
                <a:srgbClr val="12284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7FA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12284C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 études antérieures</a:t>
            </a:r>
            <a:endParaRPr/>
          </a:p>
        </p:txBody>
      </p:sp>
      <p:pic>
        <p:nvPicPr>
          <p:cNvPr descr="image.png" id="110" name="Google Shape;11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733" y="2306706"/>
            <a:ext cx="266693" cy="16813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1123921" y="2257425"/>
            <a:ext cx="4733806" cy="295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482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15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Étape appelée aussi : </a:t>
            </a:r>
            <a:r>
              <a:rPr b="1" i="0" lang="en-US" sz="1315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état de l'art</a:t>
            </a:r>
            <a:r>
              <a:rPr b="0" i="0" lang="en-US" sz="1315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US" sz="1315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revue de littérature</a:t>
            </a:r>
            <a:endParaRPr/>
          </a:p>
        </p:txBody>
      </p:sp>
      <p:pic>
        <p:nvPicPr>
          <p:cNvPr descr="image.png" id="112" name="Google Shape;11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733" y="2858742"/>
            <a:ext cx="266693" cy="22611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1123921" y="2838450"/>
            <a:ext cx="6057748" cy="5905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482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15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Phase de </a:t>
            </a:r>
            <a:r>
              <a:rPr b="1" i="0" lang="en-US" sz="1315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documentation</a:t>
            </a:r>
            <a:r>
              <a:rPr b="0" i="0" lang="en-US" sz="1315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sur ce qui a été déjà écrit sur notre sujet de recherche</a:t>
            </a:r>
            <a:endParaRPr/>
          </a:p>
        </p:txBody>
      </p:sp>
      <p:pic>
        <p:nvPicPr>
          <p:cNvPr descr="image.png" id="114" name="Google Shape;11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6733" y="3735042"/>
            <a:ext cx="266693" cy="22611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1123921" y="3714750"/>
            <a:ext cx="6057748" cy="5905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482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15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Commencer par la </a:t>
            </a:r>
            <a:r>
              <a:rPr b="1" i="0" lang="en-US" sz="1315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définition</a:t>
            </a:r>
            <a:r>
              <a:rPr b="0" i="0" lang="en-US" sz="1315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de notre sujet, connaître le sens exact de la thématique et les travaux écrits dessus</a:t>
            </a:r>
            <a:endParaRPr/>
          </a:p>
        </p:txBody>
      </p:sp>
      <p:pic>
        <p:nvPicPr>
          <p:cNvPr descr="image.png" id="116" name="Google Shape;11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6733" y="4598918"/>
            <a:ext cx="266693" cy="23191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/>
        </p:nvSpPr>
        <p:spPr>
          <a:xfrm>
            <a:off x="1123921" y="4581524"/>
            <a:ext cx="6057748" cy="5905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482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15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Fréquentez un lieu très sûr : la </a:t>
            </a:r>
            <a:r>
              <a:rPr b="1" i="0" lang="en-US" sz="1315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bibliothèque</a:t>
            </a:r>
            <a:r>
              <a:rPr b="0" i="0" lang="en-US" sz="1315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. Sur ce plan elle sera les premiers secours pour celui demandant de l'aide</a:t>
            </a:r>
            <a:endParaRPr/>
          </a:p>
        </p:txBody>
      </p:sp>
      <p:pic>
        <p:nvPicPr>
          <p:cNvPr descr="image.jpg" id="118" name="Google Shape;118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00739" y="1952624"/>
            <a:ext cx="3905152" cy="38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7FA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>
            <a:off x="0" y="0"/>
            <a:ext cx="12191695" cy="1200150"/>
          </a:xfrm>
          <a:prstGeom prst="rect">
            <a:avLst/>
          </a:prstGeom>
          <a:solidFill>
            <a:srgbClr val="12284C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Comment un débutant dans une recherche peut-il procéder ?</a:t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666733" y="714375"/>
            <a:ext cx="10858228" cy="295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3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Démarche à suivre...</a:t>
            </a:r>
            <a:endParaRPr/>
          </a:p>
        </p:txBody>
      </p:sp>
      <p:sp>
        <p:nvSpPr>
          <p:cNvPr id="126" name="Google Shape;126;p16"/>
          <p:cNvSpPr txBox="1"/>
          <p:nvPr/>
        </p:nvSpPr>
        <p:spPr>
          <a:xfrm>
            <a:off x="666733" y="2352675"/>
            <a:ext cx="6514937" cy="5905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482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15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Établir un catalogue général sur ce que possède la bibliothèque sur le sujet de recherche :</a:t>
            </a:r>
            <a:endParaRPr/>
          </a:p>
        </p:txBody>
      </p:sp>
      <p:sp>
        <p:nvSpPr>
          <p:cNvPr id="127" name="Google Shape;127;p16"/>
          <p:cNvSpPr/>
          <p:nvPr/>
        </p:nvSpPr>
        <p:spPr>
          <a:xfrm>
            <a:off x="952476" y="3228975"/>
            <a:ext cx="342891" cy="342900"/>
          </a:xfrm>
          <a:prstGeom prst="roundRect">
            <a:avLst>
              <a:gd fmla="val 50000" name="adj"/>
            </a:avLst>
          </a:prstGeom>
          <a:solidFill>
            <a:srgbClr val="3A5998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952476" y="3228975"/>
            <a:ext cx="342891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1485862" y="3267075"/>
            <a:ext cx="2590735" cy="266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21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Classification par </a:t>
            </a:r>
            <a:r>
              <a:rPr b="1" i="0" lang="en-US" sz="1196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nom d'auteurs</a:t>
            </a:r>
            <a:endParaRPr/>
          </a:p>
        </p:txBody>
      </p:sp>
      <p:sp>
        <p:nvSpPr>
          <p:cNvPr id="130" name="Google Shape;130;p16"/>
          <p:cNvSpPr/>
          <p:nvPr/>
        </p:nvSpPr>
        <p:spPr>
          <a:xfrm>
            <a:off x="952476" y="3762374"/>
            <a:ext cx="342891" cy="342900"/>
          </a:xfrm>
          <a:prstGeom prst="roundRect">
            <a:avLst>
              <a:gd fmla="val 50000" name="adj"/>
            </a:avLst>
          </a:prstGeom>
          <a:solidFill>
            <a:srgbClr val="3A5998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952476" y="3762374"/>
            <a:ext cx="342891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1485862" y="3800475"/>
            <a:ext cx="2971725" cy="266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21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Organismes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ou les </a:t>
            </a:r>
            <a:r>
              <a:rPr b="1" i="0" lang="en-US" sz="1196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maisons d'édition</a:t>
            </a:r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952476" y="4295774"/>
            <a:ext cx="342891" cy="342900"/>
          </a:xfrm>
          <a:prstGeom prst="roundRect">
            <a:avLst>
              <a:gd fmla="val 50000" name="adj"/>
            </a:avLst>
          </a:prstGeom>
          <a:solidFill>
            <a:srgbClr val="3A5998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952476" y="4295774"/>
            <a:ext cx="342891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1485862" y="4333875"/>
            <a:ext cx="2066873" cy="266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21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b="1" i="0" lang="en-US" sz="1196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titres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ou </a:t>
            </a:r>
            <a:r>
              <a:rPr b="1" i="0" lang="en-US" sz="1196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sujets traités</a:t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>
            <a:off x="666733" y="5114925"/>
            <a:ext cx="6514937" cy="590549"/>
          </a:xfrm>
          <a:prstGeom prst="roundRect">
            <a:avLst>
              <a:gd fmla="val 25806" name="adj"/>
            </a:avLst>
          </a:prstGeom>
          <a:solidFill>
            <a:srgbClr val="3A5998">
              <a:alpha val="9803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37" name="Google Shape;13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228" y="5281246"/>
            <a:ext cx="304792" cy="25790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6"/>
          <p:cNvSpPr txBox="1"/>
          <p:nvPr/>
        </p:nvSpPr>
        <p:spPr>
          <a:xfrm>
            <a:off x="1352516" y="5276850"/>
            <a:ext cx="4381390" cy="266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21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Thésaurus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de la bibliothèque (liste indexée des termes)</a:t>
            </a:r>
            <a:endParaRPr/>
          </a:p>
        </p:txBody>
      </p:sp>
      <p:pic>
        <p:nvPicPr>
          <p:cNvPr descr="image.jpg" id="139" name="Google Shape;13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0739" y="2124075"/>
            <a:ext cx="3905152" cy="38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7FA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12284C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Vedette-matière</a:t>
            </a:r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666733" y="1743075"/>
            <a:ext cx="6514937" cy="1314450"/>
          </a:xfrm>
          <a:prstGeom prst="roundRect">
            <a:avLst>
              <a:gd fmla="val 11594" name="adj"/>
            </a:avLst>
          </a:prstGeom>
          <a:solidFill>
            <a:srgbClr val="3A5998">
              <a:alpha val="7843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7"/>
          <p:cNvSpPr/>
          <p:nvPr/>
        </p:nvSpPr>
        <p:spPr>
          <a:xfrm rot="-5400000">
            <a:off x="92058" y="2317750"/>
            <a:ext cx="1314450" cy="1651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3A5998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1000099" y="2028825"/>
            <a:ext cx="5895827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4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74" u="none" cap="none" strike="noStrike">
                <a:solidFill>
                  <a:srgbClr val="12284C"/>
                </a:solidFill>
                <a:latin typeface="Arial"/>
                <a:ea typeface="Arial"/>
                <a:cs typeface="Arial"/>
                <a:sym typeface="Arial"/>
              </a:rPr>
              <a:t>Regroupement des </a:t>
            </a:r>
            <a:r>
              <a:rPr b="1" i="0" lang="en-US" sz="1674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mots</a:t>
            </a:r>
            <a:r>
              <a:rPr b="0" i="0" lang="en-US" sz="1674" u="none" cap="none" strike="noStrike">
                <a:solidFill>
                  <a:srgbClr val="12284C"/>
                </a:solidFill>
                <a:latin typeface="Arial"/>
                <a:ea typeface="Arial"/>
                <a:cs typeface="Arial"/>
                <a:sym typeface="Arial"/>
              </a:rPr>
              <a:t> indiquant un </a:t>
            </a:r>
            <a:r>
              <a:rPr b="1" i="0" lang="en-US" sz="1674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sujet</a:t>
            </a:r>
            <a:r>
              <a:rPr b="0" i="0" lang="en-US" sz="1674" u="none" cap="none" strike="noStrike">
                <a:solidFill>
                  <a:srgbClr val="12284C"/>
                </a:solidFill>
                <a:latin typeface="Arial"/>
                <a:ea typeface="Arial"/>
                <a:cs typeface="Arial"/>
                <a:sym typeface="Arial"/>
              </a:rPr>
              <a:t>, les mots du </a:t>
            </a:r>
            <a:r>
              <a:rPr b="1" i="0" lang="en-US" sz="1674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même thème</a:t>
            </a:r>
            <a:r>
              <a:rPr b="0" i="0" lang="en-US" sz="1674" u="none" cap="none" strike="noStrike">
                <a:solidFill>
                  <a:srgbClr val="12284C"/>
                </a:solidFill>
                <a:latin typeface="Arial"/>
                <a:ea typeface="Arial"/>
                <a:cs typeface="Arial"/>
                <a:sym typeface="Arial"/>
              </a:rPr>
              <a:t> regroupés. (</a:t>
            </a:r>
            <a:r>
              <a:rPr b="1" i="0" lang="en-US" sz="1674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vocabulaire</a:t>
            </a:r>
            <a:r>
              <a:rPr b="0" i="0" lang="en-US" sz="1674" u="none" cap="none" strike="noStrike">
                <a:solidFill>
                  <a:srgbClr val="12284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pic>
        <p:nvPicPr>
          <p:cNvPr descr="image.png" id="149" name="Google Shape;14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733" y="3668367"/>
            <a:ext cx="266693" cy="22611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7"/>
          <p:cNvSpPr/>
          <p:nvPr/>
        </p:nvSpPr>
        <p:spPr>
          <a:xfrm>
            <a:off x="666733" y="4114800"/>
            <a:ext cx="3076498" cy="523874"/>
          </a:xfrm>
          <a:prstGeom prst="roundRect">
            <a:avLst>
              <a:gd fmla="val 21818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1045396" y="4241021"/>
            <a:ext cx="30765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1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Famille, foyer, cellule familiale </a:t>
            </a:r>
            <a:endParaRPr/>
          </a:p>
        </p:txBody>
      </p:sp>
      <p:pic>
        <p:nvPicPr>
          <p:cNvPr descr="image.png" id="152" name="Google Shape;15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7228" y="4290883"/>
            <a:ext cx="209544" cy="18123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7"/>
          <p:cNvSpPr/>
          <p:nvPr/>
        </p:nvSpPr>
        <p:spPr>
          <a:xfrm>
            <a:off x="666733" y="4781549"/>
            <a:ext cx="3581310" cy="523874"/>
          </a:xfrm>
          <a:prstGeom prst="roundRect">
            <a:avLst>
              <a:gd fmla="val 21818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877101" y="4893745"/>
            <a:ext cx="35814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1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Éducation, apprentissage, formation </a:t>
            </a:r>
            <a:endParaRPr/>
          </a:p>
        </p:txBody>
      </p:sp>
      <p:pic>
        <p:nvPicPr>
          <p:cNvPr descr="image.png" id="155" name="Google Shape;15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7228" y="4966129"/>
            <a:ext cx="209544" cy="16424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/>
          <p:nvPr/>
        </p:nvSpPr>
        <p:spPr>
          <a:xfrm>
            <a:off x="4390915" y="4781549"/>
            <a:ext cx="2781230" cy="523874"/>
          </a:xfrm>
          <a:prstGeom prst="roundRect">
            <a:avLst>
              <a:gd fmla="val 21818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4587259" y="4893745"/>
            <a:ext cx="27813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1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Travail, emploi, profession </a:t>
            </a:r>
            <a:endParaRPr/>
          </a:p>
        </p:txBody>
      </p:sp>
      <p:pic>
        <p:nvPicPr>
          <p:cNvPr descr="image.png" id="158" name="Google Shape;158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81410" y="4961881"/>
            <a:ext cx="209544" cy="17273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7"/>
          <p:cNvSpPr/>
          <p:nvPr/>
        </p:nvSpPr>
        <p:spPr>
          <a:xfrm>
            <a:off x="666733" y="5448300"/>
            <a:ext cx="3581310" cy="523874"/>
          </a:xfrm>
          <a:prstGeom prst="roundRect">
            <a:avLst>
              <a:gd fmla="val 21818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891126" y="5560496"/>
            <a:ext cx="35814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1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Société, communauté, groupe social </a:t>
            </a:r>
            <a:endParaRPr/>
          </a:p>
        </p:txBody>
      </p:sp>
      <p:pic>
        <p:nvPicPr>
          <p:cNvPr descr="image.png" id="161" name="Google Shape;161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7228" y="5655533"/>
            <a:ext cx="209544" cy="11893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7"/>
          <p:cNvSpPr/>
          <p:nvPr/>
        </p:nvSpPr>
        <p:spPr>
          <a:xfrm>
            <a:off x="4390915" y="5448300"/>
            <a:ext cx="2638359" cy="523874"/>
          </a:xfrm>
          <a:prstGeom prst="roundRect">
            <a:avLst>
              <a:gd fmla="val 21818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4587259" y="5560496"/>
            <a:ext cx="26385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1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119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Culture, identité, valeurs </a:t>
            </a:r>
            <a:endParaRPr/>
          </a:p>
        </p:txBody>
      </p:sp>
      <p:pic>
        <p:nvPicPr>
          <p:cNvPr descr="image.png" id="164" name="Google Shape;164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81410" y="5624383"/>
            <a:ext cx="209544" cy="181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jpg" id="165" name="Google Shape;165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400739" y="1952624"/>
            <a:ext cx="3905152" cy="380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7"/>
          <p:cNvSpPr txBox="1"/>
          <p:nvPr/>
        </p:nvSpPr>
        <p:spPr>
          <a:xfrm>
            <a:off x="1083650" y="3309967"/>
            <a:ext cx="5812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n-US" sz="1800">
                <a:solidFill>
                  <a:srgbClr val="3A5998"/>
                </a:solidFill>
                <a:highlight>
                  <a:srgbClr val="F5F7FA"/>
                </a:highlight>
              </a:rPr>
              <a:t>Exemples de regroupements thématiques</a:t>
            </a:r>
            <a:endParaRPr b="1" sz="1800">
              <a:solidFill>
                <a:srgbClr val="3A5998"/>
              </a:solidFill>
              <a:highlight>
                <a:srgbClr val="F5F7FA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7FA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8"/>
          <p:cNvGrpSpPr/>
          <p:nvPr/>
        </p:nvGrpSpPr>
        <p:grpSpPr>
          <a:xfrm>
            <a:off x="0" y="0"/>
            <a:ext cx="12191695" cy="6532016"/>
            <a:chOff x="0" y="0"/>
            <a:chExt cx="12191695" cy="7477125"/>
          </a:xfrm>
        </p:grpSpPr>
        <p:sp>
          <p:nvSpPr>
            <p:cNvPr id="172" name="Google Shape;172;p18"/>
            <p:cNvSpPr/>
            <p:nvPr/>
          </p:nvSpPr>
          <p:spPr>
            <a:xfrm>
              <a:off x="0" y="0"/>
              <a:ext cx="12191695" cy="857250"/>
            </a:xfrm>
            <a:prstGeom prst="rect">
              <a:avLst/>
            </a:prstGeom>
            <a:solidFill>
              <a:srgbClr val="12284C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8"/>
            <p:cNvSpPr txBox="1"/>
            <p:nvPr/>
          </p:nvSpPr>
          <p:spPr>
            <a:xfrm>
              <a:off x="666733" y="190499"/>
              <a:ext cx="10858200" cy="54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2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Comment dois-je procéder ?</a:t>
              </a:r>
              <a:endParaRPr/>
            </a:p>
          </p:txBody>
        </p:sp>
        <p:sp>
          <p:nvSpPr>
            <p:cNvPr id="174" name="Google Shape;174;p18"/>
            <p:cNvSpPr/>
            <p:nvPr/>
          </p:nvSpPr>
          <p:spPr>
            <a:xfrm>
              <a:off x="666733" y="1238249"/>
              <a:ext cx="6676858" cy="2362199"/>
            </a:xfrm>
            <a:prstGeom prst="roundRect">
              <a:avLst>
                <a:gd fmla="val 8064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904852" y="1476375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176" name="Google Shape;176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09624" y="1610139"/>
              <a:ext cx="266693" cy="208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18"/>
            <p:cNvSpPr txBox="1"/>
            <p:nvPr/>
          </p:nvSpPr>
          <p:spPr>
            <a:xfrm>
              <a:off x="1571585" y="1476375"/>
              <a:ext cx="5533800" cy="35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15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Étoffer le sujet de la recherche</a:t>
              </a:r>
              <a:endParaRPr/>
            </a:p>
          </p:txBody>
        </p:sp>
        <p:sp>
          <p:nvSpPr>
            <p:cNvPr id="178" name="Google Shape;178;p18"/>
            <p:cNvSpPr txBox="1"/>
            <p:nvPr/>
          </p:nvSpPr>
          <p:spPr>
            <a:xfrm>
              <a:off x="1571585" y="1838324"/>
              <a:ext cx="5533800" cy="31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Ne pas laisser les mots clés dans la </a:t>
              </a: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généralité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. Formuler en </a:t>
              </a: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termes clairs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et précis.</a:t>
              </a:r>
              <a:endParaRPr/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1571585" y="2409825"/>
              <a:ext cx="5533886" cy="942975"/>
            </a:xfrm>
            <a:prstGeom prst="roundRect">
              <a:avLst>
                <a:gd fmla="val 8080" name="adj"/>
              </a:avLst>
            </a:prstGeom>
            <a:solidFill>
              <a:srgbClr val="3A5998">
                <a:alpha val="784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8"/>
            <p:cNvSpPr/>
            <p:nvPr/>
          </p:nvSpPr>
          <p:spPr>
            <a:xfrm rot="-5400000">
              <a:off x="1149628" y="2831782"/>
              <a:ext cx="942975" cy="9906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8"/>
            <p:cNvSpPr txBox="1"/>
            <p:nvPr/>
          </p:nvSpPr>
          <p:spPr>
            <a:xfrm>
              <a:off x="1743031" y="2524125"/>
              <a:ext cx="52197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5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Éviter la généralité</a:t>
              </a:r>
              <a:endParaRPr/>
            </a:p>
          </p:txBody>
        </p:sp>
        <p:sp>
          <p:nvSpPr>
            <p:cNvPr id="182" name="Google Shape;182;p18"/>
            <p:cNvSpPr txBox="1"/>
            <p:nvPr/>
          </p:nvSpPr>
          <p:spPr>
            <a:xfrm>
              <a:off x="1743031" y="2762249"/>
              <a:ext cx="5219700" cy="60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Au lieu de "Travail, famille, diplômé", formuler : "L'impact du niveau de diplôme sur l'équilibre travail-famille chez les jeunes actifs"</a:t>
              </a:r>
              <a:endParaRPr/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666733" y="3790949"/>
              <a:ext cx="6676858" cy="2181225"/>
            </a:xfrm>
            <a:prstGeom prst="roundRect">
              <a:avLst>
                <a:gd fmla="val 8733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904852" y="4029075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185" name="Google Shape;185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09624" y="4162839"/>
              <a:ext cx="266693" cy="208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18"/>
            <p:cNvSpPr txBox="1"/>
            <p:nvPr/>
          </p:nvSpPr>
          <p:spPr>
            <a:xfrm>
              <a:off x="1571585" y="4029075"/>
              <a:ext cx="5533800" cy="35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15" u="none" cap="none" strike="noStrike">
                  <a:solidFill>
                    <a:srgbClr val="12284C"/>
                  </a:solidFill>
                  <a:latin typeface="Arial"/>
                  <a:ea typeface="Arial"/>
                  <a:cs typeface="Arial"/>
                  <a:sym typeface="Arial"/>
                </a:rPr>
                <a:t>Réaliser une liste de mots clés</a:t>
              </a:r>
              <a:endParaRPr/>
            </a:p>
          </p:txBody>
        </p:sp>
        <p:sp>
          <p:nvSpPr>
            <p:cNvPr id="187" name="Google Shape;187;p18"/>
            <p:cNvSpPr txBox="1"/>
            <p:nvPr/>
          </p:nvSpPr>
          <p:spPr>
            <a:xfrm>
              <a:off x="1571585" y="4391025"/>
              <a:ext cx="5533800" cy="31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À base de </a:t>
              </a: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vedette-matière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dictionnaire linguistique</a:t>
              </a: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, élargir le vocabulaire de base.</a:t>
              </a:r>
              <a:endParaRPr/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1571585" y="4962525"/>
              <a:ext cx="5533886" cy="771525"/>
            </a:xfrm>
            <a:prstGeom prst="roundRect">
              <a:avLst>
                <a:gd fmla="val 9876" name="adj"/>
              </a:avLst>
            </a:prstGeom>
            <a:solidFill>
              <a:srgbClr val="3A5998">
                <a:alpha val="784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1235353" y="5298757"/>
              <a:ext cx="771525" cy="9906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8"/>
            <p:cNvSpPr txBox="1"/>
            <p:nvPr/>
          </p:nvSpPr>
          <p:spPr>
            <a:xfrm>
              <a:off x="1743031" y="5076825"/>
              <a:ext cx="52197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5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Exemples pour le thème "famille"</a:t>
              </a:r>
              <a:endParaRPr/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1743031" y="5314950"/>
              <a:ext cx="1228694" cy="304800"/>
            </a:xfrm>
            <a:prstGeom prst="roundRect">
              <a:avLst>
                <a:gd fmla="val 12500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8"/>
            <p:cNvSpPr txBox="1"/>
            <p:nvPr/>
          </p:nvSpPr>
          <p:spPr>
            <a:xfrm>
              <a:off x="1743031" y="5314950"/>
              <a:ext cx="12288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5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cellule familiale</a:t>
              </a:r>
              <a:endParaRPr/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3047923" y="5314950"/>
              <a:ext cx="1285842" cy="304800"/>
            </a:xfrm>
            <a:prstGeom prst="roundRect">
              <a:avLst>
                <a:gd fmla="val 12500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8"/>
            <p:cNvSpPr txBox="1"/>
            <p:nvPr/>
          </p:nvSpPr>
          <p:spPr>
            <a:xfrm>
              <a:off x="3047923" y="5314950"/>
              <a:ext cx="12858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5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famille nucléaire</a:t>
              </a:r>
              <a:endParaRPr/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4400439" y="5314950"/>
              <a:ext cx="552436" cy="304800"/>
            </a:xfrm>
            <a:prstGeom prst="roundRect">
              <a:avLst>
                <a:gd fmla="val 12500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8"/>
            <p:cNvSpPr txBox="1"/>
            <p:nvPr/>
          </p:nvSpPr>
          <p:spPr>
            <a:xfrm>
              <a:off x="4400439" y="5314950"/>
              <a:ext cx="5523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5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foyer</a:t>
              </a:r>
              <a:endParaRPr/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5038599" y="5314950"/>
              <a:ext cx="714357" cy="304800"/>
            </a:xfrm>
            <a:prstGeom prst="roundRect">
              <a:avLst>
                <a:gd fmla="val 12500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8"/>
            <p:cNvSpPr txBox="1"/>
            <p:nvPr/>
          </p:nvSpPr>
          <p:spPr>
            <a:xfrm>
              <a:off x="5038599" y="5314950"/>
              <a:ext cx="7143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5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parents</a:t>
              </a:r>
              <a:endParaRPr/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5819629" y="5314950"/>
              <a:ext cx="933426" cy="304800"/>
            </a:xfrm>
            <a:prstGeom prst="roundRect">
              <a:avLst>
                <a:gd fmla="val 12500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8"/>
            <p:cNvSpPr txBox="1"/>
            <p:nvPr/>
          </p:nvSpPr>
          <p:spPr>
            <a:xfrm>
              <a:off x="5819629" y="5314950"/>
              <a:ext cx="9333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5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maisonnée</a:t>
              </a:r>
              <a:endParaRPr/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666733" y="6162675"/>
              <a:ext cx="6676858" cy="1314450"/>
            </a:xfrm>
            <a:prstGeom prst="roundRect">
              <a:avLst>
                <a:gd fmla="val 14492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904852" y="6400800"/>
              <a:ext cx="476238" cy="476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203" name="Google Shape;203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09624" y="6538912"/>
              <a:ext cx="266693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jpg" id="204" name="Google Shape;204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724581" y="2314575"/>
              <a:ext cx="3800379" cy="4286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5" name="Google Shape;205;p18"/>
          <p:cNvSpPr txBox="1"/>
          <p:nvPr/>
        </p:nvSpPr>
        <p:spPr>
          <a:xfrm>
            <a:off x="1572000" y="5371400"/>
            <a:ext cx="5371800" cy="10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12284C"/>
                </a:solidFill>
                <a:highlight>
                  <a:srgbClr val="FFFFFF"/>
                </a:highlight>
              </a:rPr>
              <a:t>Utiliser des ouvrages de référence générale</a:t>
            </a:r>
            <a:endParaRPr b="1" sz="1650">
              <a:solidFill>
                <a:srgbClr val="12284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33333"/>
                </a:solidFill>
                <a:highlight>
                  <a:srgbClr val="FFFFFF"/>
                </a:highlight>
              </a:rPr>
              <a:t>Repérer les ouvrages </a:t>
            </a:r>
            <a:r>
              <a:rPr lang="en-US" sz="1150">
                <a:solidFill>
                  <a:srgbClr val="3A5998"/>
                </a:solidFill>
                <a:highlight>
                  <a:srgbClr val="FFFFFF"/>
                </a:highlight>
              </a:rPr>
              <a:t>les plus utilisés</a:t>
            </a:r>
            <a:r>
              <a:rPr lang="en-US" sz="1150">
                <a:solidFill>
                  <a:srgbClr val="333333"/>
                </a:solidFill>
                <a:highlight>
                  <a:srgbClr val="FFFFFF"/>
                </a:highlight>
              </a:rPr>
              <a:t> sur son sujet, consulter l'</a:t>
            </a:r>
            <a:r>
              <a:rPr lang="en-US" sz="1150">
                <a:solidFill>
                  <a:srgbClr val="3A5998"/>
                </a:solidFill>
                <a:highlight>
                  <a:srgbClr val="FFFFFF"/>
                </a:highlight>
              </a:rPr>
              <a:t>encadreur</a:t>
            </a:r>
            <a:r>
              <a:rPr lang="en-US" sz="1150">
                <a:solidFill>
                  <a:srgbClr val="333333"/>
                </a:solidFill>
                <a:highlight>
                  <a:srgbClr val="FFFFFF"/>
                </a:highlight>
              </a:rPr>
              <a:t> pour une orientation, spécialistes...</a:t>
            </a:r>
            <a:endParaRPr sz="115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7FA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12284C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9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Consulter l'index des périodiques</a:t>
            </a:r>
            <a:endParaRPr/>
          </a:p>
        </p:txBody>
      </p:sp>
      <p:sp>
        <p:nvSpPr>
          <p:cNvPr id="212" name="Google Shape;212;p19"/>
          <p:cNvSpPr/>
          <p:nvPr/>
        </p:nvSpPr>
        <p:spPr>
          <a:xfrm>
            <a:off x="666733" y="1238249"/>
            <a:ext cx="6676858" cy="1314450"/>
          </a:xfrm>
          <a:prstGeom prst="roundRect">
            <a:avLst>
              <a:gd fmla="val 14492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9"/>
          <p:cNvSpPr/>
          <p:nvPr/>
        </p:nvSpPr>
        <p:spPr>
          <a:xfrm>
            <a:off x="904852" y="1476375"/>
            <a:ext cx="476238" cy="476249"/>
          </a:xfrm>
          <a:prstGeom prst="roundRect">
            <a:avLst>
              <a:gd fmla="val 50000" name="adj"/>
            </a:avLst>
          </a:prstGeom>
          <a:solidFill>
            <a:srgbClr val="3A5998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14" name="Google Shape;21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624" y="1601442"/>
            <a:ext cx="266693" cy="22611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9"/>
          <p:cNvSpPr txBox="1"/>
          <p:nvPr/>
        </p:nvSpPr>
        <p:spPr>
          <a:xfrm>
            <a:off x="1571585" y="1476375"/>
            <a:ext cx="5533886" cy="266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15" u="none" cap="none" strike="noStrike">
                <a:solidFill>
                  <a:srgbClr val="12284C"/>
                </a:solidFill>
                <a:latin typeface="Arial"/>
                <a:ea typeface="Arial"/>
                <a:cs typeface="Arial"/>
                <a:sym typeface="Arial"/>
              </a:rPr>
              <a:t>Index des périodiques</a:t>
            </a:r>
            <a:endParaRPr/>
          </a:p>
        </p:txBody>
      </p:sp>
      <p:sp>
        <p:nvSpPr>
          <p:cNvPr id="216" name="Google Shape;216;p19"/>
          <p:cNvSpPr txBox="1"/>
          <p:nvPr/>
        </p:nvSpPr>
        <p:spPr>
          <a:xfrm>
            <a:off x="1571585" y="1838324"/>
            <a:ext cx="5533886" cy="238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Indexe contenant des </a:t>
            </a:r>
            <a:r>
              <a:rPr b="1" i="0" lang="en-US" sz="1076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vedettes-matières</a:t>
            </a:r>
            <a:r>
              <a:rPr b="0" i="0" lang="en-US" sz="107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(indexe des revues)</a:t>
            </a:r>
            <a:endParaRPr/>
          </a:p>
        </p:txBody>
      </p:sp>
      <p:sp>
        <p:nvSpPr>
          <p:cNvPr id="217" name="Google Shape;217;p19"/>
          <p:cNvSpPr txBox="1"/>
          <p:nvPr/>
        </p:nvSpPr>
        <p:spPr>
          <a:xfrm>
            <a:off x="1571585" y="2076449"/>
            <a:ext cx="5533886" cy="238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76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SNDL</a:t>
            </a:r>
            <a:r>
              <a:rPr b="0" i="0" lang="en-US" sz="107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(système national de documentation en ligne)</a:t>
            </a:r>
            <a:endParaRPr/>
          </a:p>
        </p:txBody>
      </p:sp>
      <p:sp>
        <p:nvSpPr>
          <p:cNvPr id="218" name="Google Shape;218;p19"/>
          <p:cNvSpPr/>
          <p:nvPr/>
        </p:nvSpPr>
        <p:spPr>
          <a:xfrm>
            <a:off x="666733" y="3105149"/>
            <a:ext cx="6676858" cy="1314450"/>
          </a:xfrm>
          <a:prstGeom prst="roundRect">
            <a:avLst>
              <a:gd fmla="val 14492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9"/>
          <p:cNvSpPr/>
          <p:nvPr/>
        </p:nvSpPr>
        <p:spPr>
          <a:xfrm>
            <a:off x="904852" y="3343275"/>
            <a:ext cx="476238" cy="476249"/>
          </a:xfrm>
          <a:prstGeom prst="roundRect">
            <a:avLst>
              <a:gd fmla="val 50000" name="adj"/>
            </a:avLst>
          </a:prstGeom>
          <a:solidFill>
            <a:srgbClr val="3A5998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20" name="Google Shape;22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9624" y="3491533"/>
            <a:ext cx="266693" cy="17973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9"/>
          <p:cNvSpPr txBox="1"/>
          <p:nvPr/>
        </p:nvSpPr>
        <p:spPr>
          <a:xfrm>
            <a:off x="1571585" y="3343275"/>
            <a:ext cx="5533886" cy="266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15" u="none" cap="none" strike="noStrike">
                <a:solidFill>
                  <a:srgbClr val="12284C"/>
                </a:solidFill>
                <a:latin typeface="Arial"/>
                <a:ea typeface="Arial"/>
                <a:cs typeface="Arial"/>
                <a:sym typeface="Arial"/>
              </a:rPr>
              <a:t>Liste exhaustive des documents</a:t>
            </a:r>
            <a:endParaRPr/>
          </a:p>
        </p:txBody>
      </p:sp>
      <p:sp>
        <p:nvSpPr>
          <p:cNvPr id="222" name="Google Shape;222;p19"/>
          <p:cNvSpPr txBox="1"/>
          <p:nvPr/>
        </p:nvSpPr>
        <p:spPr>
          <a:xfrm>
            <a:off x="1571585" y="3705224"/>
            <a:ext cx="5533886" cy="238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Prendre note de </a:t>
            </a:r>
            <a:r>
              <a:rPr b="1" i="0" lang="en-US" sz="1076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toute référence</a:t>
            </a:r>
            <a:r>
              <a:rPr b="0" i="0" lang="en-US" sz="107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en relation avec la thématique</a:t>
            </a:r>
            <a:endParaRPr/>
          </a:p>
        </p:txBody>
      </p:sp>
      <p:sp>
        <p:nvSpPr>
          <p:cNvPr id="223" name="Google Shape;223;p19"/>
          <p:cNvSpPr txBox="1"/>
          <p:nvPr/>
        </p:nvSpPr>
        <p:spPr>
          <a:xfrm>
            <a:off x="1571585" y="3943350"/>
            <a:ext cx="5533886" cy="238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51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76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Pour les ouvrages de la bibliothèque : noter la </a:t>
            </a:r>
            <a:r>
              <a:rPr b="1" i="0" lang="en-US" sz="1076" u="none" cap="none" strike="noStrike">
                <a:solidFill>
                  <a:srgbClr val="3A5998"/>
                </a:solidFill>
                <a:latin typeface="Arial"/>
                <a:ea typeface="Arial"/>
                <a:cs typeface="Arial"/>
                <a:sym typeface="Arial"/>
              </a:rPr>
              <a:t>côte du livre</a:t>
            </a:r>
            <a:endParaRPr/>
          </a:p>
        </p:txBody>
      </p:sp>
      <p:sp>
        <p:nvSpPr>
          <p:cNvPr id="224" name="Google Shape;224;p19"/>
          <p:cNvSpPr/>
          <p:nvPr/>
        </p:nvSpPr>
        <p:spPr>
          <a:xfrm>
            <a:off x="666733" y="4972050"/>
            <a:ext cx="6676858" cy="1314450"/>
          </a:xfrm>
          <a:prstGeom prst="roundRect">
            <a:avLst>
              <a:gd fmla="val 14492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9"/>
          <p:cNvSpPr/>
          <p:nvPr/>
        </p:nvSpPr>
        <p:spPr>
          <a:xfrm>
            <a:off x="904852" y="5210174"/>
            <a:ext cx="476238" cy="476249"/>
          </a:xfrm>
          <a:prstGeom prst="roundRect">
            <a:avLst>
              <a:gd fmla="val 50000" name="adj"/>
            </a:avLst>
          </a:prstGeom>
          <a:solidFill>
            <a:srgbClr val="3A5998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26" name="Google Shape;22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9624" y="5335242"/>
            <a:ext cx="266693" cy="22611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9"/>
          <p:cNvSpPr txBox="1"/>
          <p:nvPr/>
        </p:nvSpPr>
        <p:spPr>
          <a:xfrm>
            <a:off x="1571585" y="5210174"/>
            <a:ext cx="5533886" cy="266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15" u="none" cap="none" strike="noStrike">
                <a:solidFill>
                  <a:srgbClr val="12284C"/>
                </a:solidFill>
                <a:latin typeface="Arial"/>
                <a:ea typeface="Arial"/>
                <a:cs typeface="Arial"/>
                <a:sym typeface="Arial"/>
              </a:rPr>
              <a:t>Fiches de lecture</a:t>
            </a:r>
            <a:endParaRPr/>
          </a:p>
        </p:txBody>
      </p:sp>
      <p:sp>
        <p:nvSpPr>
          <p:cNvPr id="228" name="Google Shape;228;p19"/>
          <p:cNvSpPr/>
          <p:nvPr/>
        </p:nvSpPr>
        <p:spPr>
          <a:xfrm>
            <a:off x="7724581" y="1409699"/>
            <a:ext cx="3800379" cy="2609850"/>
          </a:xfrm>
          <a:prstGeom prst="roundRect">
            <a:avLst>
              <a:gd fmla="val 5839" name="adj"/>
            </a:avLst>
          </a:prstGeom>
          <a:solidFill>
            <a:srgbClr val="F0F4FA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9"/>
          <p:cNvSpPr/>
          <p:nvPr/>
        </p:nvSpPr>
        <p:spPr>
          <a:xfrm rot="-5400000">
            <a:off x="6485696" y="2648584"/>
            <a:ext cx="2609850" cy="13208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3A5998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30" name="Google Shape;23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53176" y="1625917"/>
            <a:ext cx="228594" cy="17716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9"/>
          <p:cNvSpPr/>
          <p:nvPr/>
        </p:nvSpPr>
        <p:spPr>
          <a:xfrm>
            <a:off x="7953176" y="1981199"/>
            <a:ext cx="3381290" cy="1847849"/>
          </a:xfrm>
          <a:prstGeom prst="roundRect">
            <a:avLst>
              <a:gd fmla="val 8247" name="adj"/>
            </a:avLst>
          </a:prstGeom>
          <a:solidFill>
            <a:srgbClr val="FFFFFF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9"/>
          <p:cNvSpPr txBox="1"/>
          <p:nvPr/>
        </p:nvSpPr>
        <p:spPr>
          <a:xfrm>
            <a:off x="8096047" y="2124075"/>
            <a:ext cx="3095547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631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6" u="none" cap="none" strike="noStrike">
                <a:solidFill>
                  <a:srgbClr val="3A5998"/>
                </a:solidFill>
                <a:latin typeface="Calibri"/>
                <a:ea typeface="Calibri"/>
                <a:cs typeface="Calibri"/>
                <a:sym typeface="Calibri"/>
              </a:rPr>
              <a:t>numéro de fiche référence bibliographique</a:t>
            </a:r>
            <a:endParaRPr/>
          </a:p>
        </p:txBody>
      </p:sp>
      <p:sp>
        <p:nvSpPr>
          <p:cNvPr id="233" name="Google Shape;233;p19"/>
          <p:cNvSpPr txBox="1"/>
          <p:nvPr/>
        </p:nvSpPr>
        <p:spPr>
          <a:xfrm>
            <a:off x="8096047" y="2676524"/>
            <a:ext cx="3095547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l">
              <a:lnSpc>
                <a:spcPct val="1631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6" u="none" cap="none" strike="noStrik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"Le respect de cet ordre est dans le but d'éviter les allers et retours"</a:t>
            </a:r>
            <a:endParaRPr/>
          </a:p>
        </p:txBody>
      </p:sp>
      <p:sp>
        <p:nvSpPr>
          <p:cNvPr id="234" name="Google Shape;234;p19"/>
          <p:cNvSpPr txBox="1"/>
          <p:nvPr/>
        </p:nvSpPr>
        <p:spPr>
          <a:xfrm>
            <a:off x="8096047" y="3457575"/>
            <a:ext cx="3095547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850" lIns="73150" spcFirstLastPara="1" rIns="73150" wrap="square" tIns="54850">
            <a:spAutoFit/>
          </a:bodyPr>
          <a:lstStyle/>
          <a:p>
            <a:pPr indent="0" lvl="0" marL="0" marR="0" rtl="0" algn="r">
              <a:lnSpc>
                <a:spcPct val="1631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6" u="none" cap="none" strike="noStrike">
                <a:solidFill>
                  <a:srgbClr val="777777"/>
                </a:solidFill>
                <a:latin typeface="Calibri"/>
                <a:ea typeface="Calibri"/>
                <a:cs typeface="Calibri"/>
                <a:sym typeface="Calibri"/>
              </a:rPr>
              <a:t>P. 29</a:t>
            </a:r>
            <a:endParaRPr/>
          </a:p>
        </p:txBody>
      </p:sp>
      <p:pic>
        <p:nvPicPr>
          <p:cNvPr descr="image.jpg" id="235" name="Google Shape;235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24581" y="4400550"/>
            <a:ext cx="3800379" cy="1904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9"/>
          <p:cNvSpPr txBox="1"/>
          <p:nvPr/>
        </p:nvSpPr>
        <p:spPr>
          <a:xfrm>
            <a:off x="1571575" y="5448300"/>
            <a:ext cx="5533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33333"/>
                </a:solidFill>
                <a:highlight>
                  <a:srgbClr val="FFFFFF"/>
                </a:highlight>
              </a:rPr>
              <a:t>Mettre dans la fiche des </a:t>
            </a:r>
            <a:r>
              <a:rPr lang="en-US" sz="1150">
                <a:solidFill>
                  <a:srgbClr val="3A5998"/>
                </a:solidFill>
                <a:highlight>
                  <a:srgbClr val="FFFFFF"/>
                </a:highlight>
              </a:rPr>
              <a:t>idées à retenir</a:t>
            </a:r>
            <a:r>
              <a:rPr lang="en-US" sz="1150">
                <a:solidFill>
                  <a:srgbClr val="333333"/>
                </a:solidFill>
                <a:highlight>
                  <a:srgbClr val="FFFFFF"/>
                </a:highlight>
              </a:rPr>
              <a:t> de l'article, ouvrage...</a:t>
            </a:r>
            <a:endParaRPr sz="11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33333"/>
                </a:solidFill>
                <a:highlight>
                  <a:srgbClr val="FFFFFF"/>
                </a:highlight>
              </a:rPr>
              <a:t>Les extraits de l'ouvrage entre </a:t>
            </a:r>
            <a:r>
              <a:rPr lang="en-US" sz="1150">
                <a:solidFill>
                  <a:srgbClr val="3A5998"/>
                </a:solidFill>
                <a:highlight>
                  <a:srgbClr val="FFFFFF"/>
                </a:highlight>
              </a:rPr>
              <a:t>guillemets</a:t>
            </a:r>
            <a:r>
              <a:rPr lang="en-US" sz="1150">
                <a:solidFill>
                  <a:srgbClr val="333333"/>
                </a:solidFill>
                <a:highlight>
                  <a:srgbClr val="FFFFFF"/>
                </a:highlight>
              </a:rPr>
              <a:t>, </a:t>
            </a:r>
            <a:r>
              <a:rPr lang="en-US" sz="1150">
                <a:solidFill>
                  <a:srgbClr val="3A5998"/>
                </a:solidFill>
                <a:highlight>
                  <a:srgbClr val="FFFFFF"/>
                </a:highlight>
              </a:rPr>
              <a:t>paginer</a:t>
            </a:r>
            <a:endParaRPr sz="1150">
              <a:solidFill>
                <a:srgbClr val="3A5998"/>
              </a:solidFill>
              <a:highlight>
                <a:srgbClr val="FFFFFF"/>
              </a:highlight>
            </a:endParaRPr>
          </a:p>
        </p:txBody>
      </p:sp>
      <p:sp>
        <p:nvSpPr>
          <p:cNvPr id="237" name="Google Shape;237;p19"/>
          <p:cNvSpPr txBox="1"/>
          <p:nvPr/>
        </p:nvSpPr>
        <p:spPr>
          <a:xfrm>
            <a:off x="8278300" y="1297018"/>
            <a:ext cx="3000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b="1" lang="en-US" sz="1500">
                <a:solidFill>
                  <a:srgbClr val="12284C"/>
                </a:solidFill>
              </a:rPr>
              <a:t>Exemple de fiche de lecture</a:t>
            </a:r>
            <a:endParaRPr b="1" sz="1500">
              <a:solidFill>
                <a:srgbClr val="12284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7FA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20"/>
          <p:cNvGrpSpPr/>
          <p:nvPr/>
        </p:nvGrpSpPr>
        <p:grpSpPr>
          <a:xfrm>
            <a:off x="0" y="0"/>
            <a:ext cx="12191695" cy="6678679"/>
            <a:chOff x="0" y="0"/>
            <a:chExt cx="12191695" cy="7029449"/>
          </a:xfrm>
        </p:grpSpPr>
        <p:sp>
          <p:nvSpPr>
            <p:cNvPr id="243" name="Google Shape;243;p20"/>
            <p:cNvSpPr/>
            <p:nvPr/>
          </p:nvSpPr>
          <p:spPr>
            <a:xfrm>
              <a:off x="0" y="0"/>
              <a:ext cx="12191695" cy="857250"/>
            </a:xfrm>
            <a:prstGeom prst="rect">
              <a:avLst/>
            </a:prstGeom>
            <a:solidFill>
              <a:srgbClr val="12284C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0"/>
            <p:cNvSpPr txBox="1"/>
            <p:nvPr/>
          </p:nvSpPr>
          <p:spPr>
            <a:xfrm>
              <a:off x="666733" y="190499"/>
              <a:ext cx="10858200" cy="5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2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Fiches de lecture</a:t>
              </a: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1114397" y="1238249"/>
              <a:ext cx="5238619" cy="5791200"/>
            </a:xfrm>
            <a:prstGeom prst="roundRect">
              <a:avLst>
                <a:gd fmla="val 4363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1114397" y="1238249"/>
              <a:ext cx="5238619" cy="685800"/>
            </a:xfrm>
            <a:prstGeom prst="rect">
              <a:avLst/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247" name="Google Shape;247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52516" y="1452196"/>
              <a:ext cx="304792" cy="257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20"/>
            <p:cNvSpPr txBox="1"/>
            <p:nvPr/>
          </p:nvSpPr>
          <p:spPr>
            <a:xfrm>
              <a:off x="1800179" y="1428750"/>
              <a:ext cx="2676600" cy="34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35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Exemple de fiche de lecture</a:t>
              </a:r>
              <a:endParaRPr/>
            </a:p>
          </p:txBody>
        </p:sp>
        <p:sp>
          <p:nvSpPr>
            <p:cNvPr id="249" name="Google Shape;249;p20"/>
            <p:cNvSpPr txBox="1"/>
            <p:nvPr/>
          </p:nvSpPr>
          <p:spPr>
            <a:xfrm>
              <a:off x="1400139" y="2209800"/>
              <a:ext cx="4667100" cy="2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10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 Référence </a:t>
              </a:r>
              <a:endParaRPr/>
            </a:p>
          </p:txBody>
        </p:sp>
        <p:pic>
          <p:nvPicPr>
            <p:cNvPr descr="image.png" id="250" name="Google Shape;250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00139" y="2248460"/>
              <a:ext cx="190495" cy="1512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p20"/>
            <p:cNvSpPr/>
            <p:nvPr/>
          </p:nvSpPr>
          <p:spPr>
            <a:xfrm>
              <a:off x="1400139" y="2505074"/>
              <a:ext cx="4667133" cy="723900"/>
            </a:xfrm>
            <a:prstGeom prst="roundRect">
              <a:avLst>
                <a:gd fmla="val 15789" name="adj"/>
              </a:avLst>
            </a:prstGeom>
            <a:solidFill>
              <a:srgbClr val="F5F7FA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0"/>
            <p:cNvSpPr/>
            <p:nvPr/>
          </p:nvSpPr>
          <p:spPr>
            <a:xfrm rot="-5400000">
              <a:off x="1087719" y="2817494"/>
              <a:ext cx="723900" cy="9906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0"/>
            <p:cNvSpPr txBox="1"/>
            <p:nvPr/>
          </p:nvSpPr>
          <p:spPr>
            <a:xfrm>
              <a:off x="1470262" y="2547148"/>
              <a:ext cx="46671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217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numéro de fiche référence bibliographique de l'ouvrage, article, site</a:t>
              </a:r>
              <a:endParaRPr/>
            </a:p>
          </p:txBody>
        </p:sp>
        <p:sp>
          <p:nvSpPr>
            <p:cNvPr id="254" name="Google Shape;254;p20"/>
            <p:cNvSpPr txBox="1"/>
            <p:nvPr/>
          </p:nvSpPr>
          <p:spPr>
            <a:xfrm>
              <a:off x="1400139" y="3467100"/>
              <a:ext cx="4667100" cy="2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10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 Citation </a:t>
              </a:r>
              <a:endParaRPr/>
            </a:p>
          </p:txBody>
        </p:sp>
        <p:pic>
          <p:nvPicPr>
            <p:cNvPr descr="image.png" id="255" name="Google Shape;255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00139" y="3533774"/>
              <a:ext cx="190495" cy="952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20"/>
            <p:cNvSpPr/>
            <p:nvPr/>
          </p:nvSpPr>
          <p:spPr>
            <a:xfrm>
              <a:off x="1400139" y="3762374"/>
              <a:ext cx="4667133" cy="761999"/>
            </a:xfrm>
            <a:prstGeom prst="roundRect">
              <a:avLst>
                <a:gd fmla="val 15000" name="adj"/>
              </a:avLst>
            </a:prstGeom>
            <a:solidFill>
              <a:srgbClr val="F5F7FA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0"/>
            <p:cNvSpPr/>
            <p:nvPr/>
          </p:nvSpPr>
          <p:spPr>
            <a:xfrm rot="-5400000">
              <a:off x="1068670" y="4093843"/>
              <a:ext cx="761999" cy="9906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0"/>
            <p:cNvSpPr txBox="1"/>
            <p:nvPr/>
          </p:nvSpPr>
          <p:spPr>
            <a:xfrm>
              <a:off x="1526360" y="3762374"/>
              <a:ext cx="4667100" cy="6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217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555555"/>
                  </a:solidFill>
                  <a:latin typeface="Arial"/>
                  <a:ea typeface="Arial"/>
                  <a:cs typeface="Arial"/>
                  <a:sym typeface="Arial"/>
                </a:rPr>
                <a:t>"Le respect de cet ordre est dans le but d'éviter les allers et retours"</a:t>
              </a:r>
              <a:endParaRPr/>
            </a:p>
          </p:txBody>
        </p:sp>
        <p:sp>
          <p:nvSpPr>
            <p:cNvPr id="259" name="Google Shape;259;p20"/>
            <p:cNvSpPr txBox="1"/>
            <p:nvPr/>
          </p:nvSpPr>
          <p:spPr>
            <a:xfrm>
              <a:off x="1400139" y="4762500"/>
              <a:ext cx="4667100" cy="2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10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 Page </a:t>
              </a:r>
              <a:endParaRPr/>
            </a:p>
          </p:txBody>
        </p:sp>
        <p:pic>
          <p:nvPicPr>
            <p:cNvPr descr="image.png" id="260" name="Google Shape;260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00139" y="4801160"/>
              <a:ext cx="190495" cy="1512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" name="Google Shape;261;p20"/>
            <p:cNvSpPr/>
            <p:nvPr/>
          </p:nvSpPr>
          <p:spPr>
            <a:xfrm>
              <a:off x="1400139" y="5057775"/>
              <a:ext cx="4667133" cy="457200"/>
            </a:xfrm>
            <a:prstGeom prst="roundRect">
              <a:avLst>
                <a:gd fmla="val 25000" name="adj"/>
              </a:avLst>
            </a:prstGeom>
            <a:solidFill>
              <a:srgbClr val="F5F7FA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0"/>
            <p:cNvSpPr/>
            <p:nvPr/>
          </p:nvSpPr>
          <p:spPr>
            <a:xfrm rot="-5400000">
              <a:off x="1221069" y="5236845"/>
              <a:ext cx="457200" cy="9906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0"/>
            <p:cNvSpPr txBox="1"/>
            <p:nvPr/>
          </p:nvSpPr>
          <p:spPr>
            <a:xfrm>
              <a:off x="1484286" y="5057775"/>
              <a:ext cx="46671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217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P. 29</a:t>
              </a:r>
              <a:endParaRPr/>
            </a:p>
          </p:txBody>
        </p:sp>
        <p:sp>
          <p:nvSpPr>
            <p:cNvPr id="264" name="Google Shape;264;p20"/>
            <p:cNvSpPr txBox="1"/>
            <p:nvPr/>
          </p:nvSpPr>
          <p:spPr>
            <a:xfrm>
              <a:off x="1400139" y="5753099"/>
              <a:ext cx="4667100" cy="2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104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b="1" i="0" lang="en-US" sz="107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 Source </a:t>
              </a:r>
              <a:endParaRPr/>
            </a:p>
          </p:txBody>
        </p:sp>
        <p:pic>
          <p:nvPicPr>
            <p:cNvPr descr="image.png" id="265" name="Google Shape;265;p2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400139" y="5786157"/>
              <a:ext cx="190495" cy="1624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p20"/>
            <p:cNvSpPr/>
            <p:nvPr/>
          </p:nvSpPr>
          <p:spPr>
            <a:xfrm>
              <a:off x="1400139" y="6048375"/>
              <a:ext cx="4667133" cy="457200"/>
            </a:xfrm>
            <a:prstGeom prst="roundRect">
              <a:avLst>
                <a:gd fmla="val 25000" name="adj"/>
              </a:avLst>
            </a:prstGeom>
            <a:solidFill>
              <a:srgbClr val="F5F7FA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0"/>
            <p:cNvSpPr/>
            <p:nvPr/>
          </p:nvSpPr>
          <p:spPr>
            <a:xfrm rot="-5400000">
              <a:off x="1221069" y="6227445"/>
              <a:ext cx="457200" cy="9906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0"/>
            <p:cNvSpPr txBox="1"/>
            <p:nvPr/>
          </p:nvSpPr>
          <p:spPr>
            <a:xfrm>
              <a:off x="1498311" y="6048375"/>
              <a:ext cx="46671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217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(Drolet et Létourneau, 1989)</a:t>
              </a: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7181670" y="1400175"/>
              <a:ext cx="4343291" cy="3086100"/>
            </a:xfrm>
            <a:prstGeom prst="roundRect">
              <a:avLst>
                <a:gd fmla="val 7407" name="adj"/>
              </a:avLst>
            </a:prstGeom>
            <a:solidFill>
              <a:srgbClr val="3A5998">
                <a:alpha val="784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270" name="Google Shape;270;p2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419789" y="1665102"/>
              <a:ext cx="247643" cy="2130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Google Shape;271;p20"/>
            <p:cNvSpPr txBox="1"/>
            <p:nvPr/>
          </p:nvSpPr>
          <p:spPr>
            <a:xfrm>
              <a:off x="7419789" y="2047874"/>
              <a:ext cx="3867000" cy="62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63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Le respect de cet ordre est dans le but d'</a:t>
              </a:r>
              <a:r>
                <a:rPr b="1" i="0" lang="en-US" sz="119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éviter les allers et retours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dans la recherche documentaire. </a:t>
              </a:r>
              <a:endParaRPr/>
            </a:p>
          </p:txBody>
        </p:sp>
        <p:pic>
          <p:nvPicPr>
            <p:cNvPr descr="image.png" id="272" name="Google Shape;272;p2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419789" y="3109783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p20"/>
            <p:cNvSpPr txBox="1"/>
            <p:nvPr/>
          </p:nvSpPr>
          <p:spPr>
            <a:xfrm>
              <a:off x="7743631" y="3095625"/>
              <a:ext cx="27432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Organisation efficace des informations</a:t>
              </a:r>
              <a:endParaRPr/>
            </a:p>
          </p:txBody>
        </p:sp>
        <p:pic>
          <p:nvPicPr>
            <p:cNvPr descr="image.png" id="274" name="Google Shape;274;p2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419789" y="3490783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20"/>
            <p:cNvSpPr txBox="1"/>
            <p:nvPr/>
          </p:nvSpPr>
          <p:spPr>
            <a:xfrm>
              <a:off x="7743631" y="3476624"/>
              <a:ext cx="20289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Repérage rapide des sources</a:t>
              </a:r>
              <a:endParaRPr/>
            </a:p>
          </p:txBody>
        </p:sp>
        <p:pic>
          <p:nvPicPr>
            <p:cNvPr descr="image.png" id="276" name="Google Shape;276;p2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419789" y="3881308"/>
              <a:ext cx="209544" cy="1812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7" name="Google Shape;277;p20"/>
            <p:cNvSpPr txBox="1"/>
            <p:nvPr/>
          </p:nvSpPr>
          <p:spPr>
            <a:xfrm>
              <a:off x="7743631" y="3867149"/>
              <a:ext cx="2562300" cy="2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51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Citation correcte dans le travail final</a:t>
              </a:r>
              <a:endParaRPr/>
            </a:p>
          </p:txBody>
        </p:sp>
        <p:pic>
          <p:nvPicPr>
            <p:cNvPr descr="image.jpg" id="278" name="Google Shape;278;p2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181670" y="4772025"/>
              <a:ext cx="4343291" cy="20954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9" name="Google Shape;279;p20"/>
          <p:cNvSpPr txBox="1"/>
          <p:nvPr/>
        </p:nvSpPr>
        <p:spPr>
          <a:xfrm>
            <a:off x="7685450" y="1234150"/>
            <a:ext cx="30000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b="1" lang="en-US" sz="1650">
                <a:solidFill>
                  <a:srgbClr val="12284C"/>
                </a:solidFill>
              </a:rPr>
              <a:t>But de la fiche de lecture</a:t>
            </a:r>
            <a:endParaRPr b="1" sz="1650">
              <a:solidFill>
                <a:srgbClr val="12284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7FA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21"/>
          <p:cNvGrpSpPr/>
          <p:nvPr/>
        </p:nvGrpSpPr>
        <p:grpSpPr>
          <a:xfrm>
            <a:off x="0" y="0"/>
            <a:ext cx="12191695" cy="6681977"/>
            <a:chOff x="0" y="0"/>
            <a:chExt cx="12191695" cy="7619999"/>
          </a:xfrm>
        </p:grpSpPr>
        <p:sp>
          <p:nvSpPr>
            <p:cNvPr id="285" name="Google Shape;285;p21"/>
            <p:cNvSpPr/>
            <p:nvPr/>
          </p:nvSpPr>
          <p:spPr>
            <a:xfrm>
              <a:off x="0" y="0"/>
              <a:ext cx="12191695" cy="857250"/>
            </a:xfrm>
            <a:prstGeom prst="rect">
              <a:avLst/>
            </a:prstGeom>
            <a:solidFill>
              <a:srgbClr val="12284C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1"/>
            <p:cNvSpPr txBox="1"/>
            <p:nvPr/>
          </p:nvSpPr>
          <p:spPr>
            <a:xfrm>
              <a:off x="666733" y="190499"/>
              <a:ext cx="10858200" cy="5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2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Pré-enquête</a:t>
              </a:r>
              <a:endParaRPr/>
            </a:p>
          </p:txBody>
        </p:sp>
        <p:sp>
          <p:nvSpPr>
            <p:cNvPr id="287" name="Google Shape;287;p21"/>
            <p:cNvSpPr/>
            <p:nvPr/>
          </p:nvSpPr>
          <p:spPr>
            <a:xfrm>
              <a:off x="666733" y="1238249"/>
              <a:ext cx="6676858" cy="1647825"/>
            </a:xfrm>
            <a:prstGeom prst="roundRect">
              <a:avLst>
                <a:gd fmla="val 13872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288" name="Google Shape;288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52476" y="1547446"/>
              <a:ext cx="304792" cy="257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9" name="Google Shape;289;p21"/>
            <p:cNvSpPr txBox="1"/>
            <p:nvPr/>
          </p:nvSpPr>
          <p:spPr>
            <a:xfrm>
              <a:off x="952476" y="2028825"/>
              <a:ext cx="6105300" cy="6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63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Phase où le chercheur va sur le </a:t>
              </a:r>
              <a:r>
                <a:rPr b="1" i="0" lang="en-US" sz="119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terrain pour la première fois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dans le but de </a:t>
              </a:r>
              <a:r>
                <a:rPr b="1" i="0" lang="en-US" sz="119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connaître la réalité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sur le sujet choisi. </a:t>
              </a:r>
              <a:endParaRPr/>
            </a:p>
          </p:txBody>
        </p:sp>
        <p:sp>
          <p:nvSpPr>
            <p:cNvPr id="290" name="Google Shape;290;p21"/>
            <p:cNvSpPr/>
            <p:nvPr/>
          </p:nvSpPr>
          <p:spPr>
            <a:xfrm>
              <a:off x="666733" y="3171825"/>
              <a:ext cx="6676858" cy="1457325"/>
            </a:xfrm>
            <a:prstGeom prst="roundRect">
              <a:avLst>
                <a:gd fmla="val 10457" name="adj"/>
              </a:avLst>
            </a:prstGeom>
            <a:solidFill>
              <a:srgbClr val="3A5998">
                <a:alpha val="7843"/>
              </a:srgbClr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1"/>
            <p:cNvSpPr/>
            <p:nvPr/>
          </p:nvSpPr>
          <p:spPr>
            <a:xfrm rot="-5400000">
              <a:off x="20621" y="3817937"/>
              <a:ext cx="1457325" cy="1651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292" name="Google Shape;292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52476" y="3445391"/>
              <a:ext cx="247643" cy="1958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3" name="Google Shape;293;p21"/>
            <p:cNvSpPr txBox="1"/>
            <p:nvPr/>
          </p:nvSpPr>
          <p:spPr>
            <a:xfrm>
              <a:off x="952476" y="3819524"/>
              <a:ext cx="6153000" cy="6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850" lIns="73150" spcFirstLastPara="1" rIns="73150" wrap="square" tIns="54850">
              <a:spAutoFit/>
            </a:bodyPr>
            <a:lstStyle/>
            <a:p>
              <a:pPr indent="0" lvl="0" marL="0" marR="0" rtl="0" algn="l">
                <a:lnSpc>
                  <a:spcPct val="16304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Mon étude porte sur : </a:t>
              </a:r>
              <a:r>
                <a:rPr b="1" i="0" lang="en-US" sz="119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l'impact de la qualité d'enseignement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 sur </a:t>
              </a:r>
              <a:r>
                <a:rPr b="1" i="0" lang="en-US" sz="1196" u="none" cap="none" strike="noStrike">
                  <a:solidFill>
                    <a:srgbClr val="3A5998"/>
                  </a:solidFill>
                  <a:latin typeface="Arial"/>
                  <a:ea typeface="Arial"/>
                  <a:cs typeface="Arial"/>
                  <a:sym typeface="Arial"/>
                </a:rPr>
                <a:t>performance des études</a:t>
              </a:r>
              <a:r>
                <a:rPr b="0" i="0" lang="en-US" sz="1196" u="none" cap="none" strike="noStrike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/>
            </a:p>
          </p:txBody>
        </p:sp>
        <p:sp>
          <p:nvSpPr>
            <p:cNvPr id="294" name="Google Shape;294;p21"/>
            <p:cNvSpPr/>
            <p:nvPr/>
          </p:nvSpPr>
          <p:spPr>
            <a:xfrm>
              <a:off x="666733" y="4914900"/>
              <a:ext cx="6676858" cy="2705099"/>
            </a:xfrm>
            <a:prstGeom prst="roundRect">
              <a:avLst>
                <a:gd fmla="val 845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295" name="Google Shape;295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52476" y="5227452"/>
              <a:ext cx="247643" cy="2130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" name="Google Shape;296;p21"/>
            <p:cNvSpPr/>
            <p:nvPr/>
          </p:nvSpPr>
          <p:spPr>
            <a:xfrm>
              <a:off x="952476" y="5657850"/>
              <a:ext cx="2981250" cy="761999"/>
            </a:xfrm>
            <a:prstGeom prst="roundRect">
              <a:avLst>
                <a:gd fmla="val 20000" name="adj"/>
              </a:avLst>
            </a:prstGeom>
            <a:solidFill>
              <a:srgbClr val="F0F4FA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297" name="Google Shape;297;p2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95347" y="5819131"/>
              <a:ext cx="209544" cy="1727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8" name="Google Shape;298;p21"/>
            <p:cNvSpPr/>
            <p:nvPr/>
          </p:nvSpPr>
          <p:spPr>
            <a:xfrm>
              <a:off x="4076598" y="5657850"/>
              <a:ext cx="2981250" cy="761999"/>
            </a:xfrm>
            <a:prstGeom prst="roundRect">
              <a:avLst>
                <a:gd fmla="val 20000" name="adj"/>
              </a:avLst>
            </a:prstGeom>
            <a:solidFill>
              <a:srgbClr val="F0F4FA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299" name="Google Shape;299;p2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219469" y="5837537"/>
              <a:ext cx="209544" cy="135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0" name="Google Shape;300;p21"/>
            <p:cNvSpPr/>
            <p:nvPr/>
          </p:nvSpPr>
          <p:spPr>
            <a:xfrm>
              <a:off x="952476" y="6562725"/>
              <a:ext cx="2981250" cy="761999"/>
            </a:xfrm>
            <a:prstGeom prst="roundRect">
              <a:avLst>
                <a:gd fmla="val 20000" name="adj"/>
              </a:avLst>
            </a:prstGeom>
            <a:solidFill>
              <a:srgbClr val="F0F4FA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301" name="Google Shape;301;p2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95347" y="6728254"/>
              <a:ext cx="209544" cy="1642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2" name="Google Shape;302;p21"/>
            <p:cNvSpPr/>
            <p:nvPr/>
          </p:nvSpPr>
          <p:spPr>
            <a:xfrm>
              <a:off x="4076598" y="6562725"/>
              <a:ext cx="2981250" cy="761999"/>
            </a:xfrm>
            <a:prstGeom prst="roundRect">
              <a:avLst>
                <a:gd fmla="val 20000" name="adj"/>
              </a:avLst>
            </a:prstGeom>
            <a:solidFill>
              <a:srgbClr val="F0F4FA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303" name="Google Shape;303;p2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219469" y="6731085"/>
              <a:ext cx="209544" cy="158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.jpg" id="304" name="Google Shape;304;p2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724581" y="1790700"/>
              <a:ext cx="3800379" cy="304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Google Shape;305;p21"/>
            <p:cNvSpPr/>
            <p:nvPr/>
          </p:nvSpPr>
          <p:spPr>
            <a:xfrm>
              <a:off x="7724581" y="5124449"/>
              <a:ext cx="3800379" cy="1952624"/>
            </a:xfrm>
            <a:prstGeom prst="roundRect">
              <a:avLst>
                <a:gd fmla="val 1170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.png" id="306" name="Google Shape;306;p2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962700" y="5389377"/>
              <a:ext cx="247643" cy="2130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" name="Google Shape;307;p21"/>
            <p:cNvSpPr/>
            <p:nvPr/>
          </p:nvSpPr>
          <p:spPr>
            <a:xfrm>
              <a:off x="7962700" y="5838824"/>
              <a:ext cx="95247" cy="95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1"/>
            <p:cNvSpPr/>
            <p:nvPr/>
          </p:nvSpPr>
          <p:spPr>
            <a:xfrm>
              <a:off x="7962700" y="6191250"/>
              <a:ext cx="95247" cy="95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1"/>
            <p:cNvSpPr/>
            <p:nvPr/>
          </p:nvSpPr>
          <p:spPr>
            <a:xfrm>
              <a:off x="7962700" y="6553199"/>
              <a:ext cx="95247" cy="95249"/>
            </a:xfrm>
            <a:prstGeom prst="roundRect">
              <a:avLst>
                <a:gd fmla="val 50000" name="adj"/>
              </a:avLst>
            </a:prstGeom>
            <a:solidFill>
              <a:srgbClr val="3A599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0" name="Google Shape;310;p21"/>
          <p:cNvSpPr txBox="1"/>
          <p:nvPr/>
        </p:nvSpPr>
        <p:spPr>
          <a:xfrm>
            <a:off x="1318325" y="995724"/>
            <a:ext cx="30000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n-US" sz="1950">
                <a:solidFill>
                  <a:srgbClr val="12284C"/>
                </a:solidFill>
              </a:rPr>
              <a:t>Définition</a:t>
            </a:r>
            <a:endParaRPr b="1" sz="1950">
              <a:solidFill>
                <a:srgbClr val="12284C"/>
              </a:solidFill>
            </a:endParaRPr>
          </a:p>
        </p:txBody>
      </p:sp>
      <p:sp>
        <p:nvSpPr>
          <p:cNvPr id="311" name="Google Shape;311;p21"/>
          <p:cNvSpPr txBox="1"/>
          <p:nvPr/>
        </p:nvSpPr>
        <p:spPr>
          <a:xfrm>
            <a:off x="1234150" y="2664650"/>
            <a:ext cx="30000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b="1" lang="en-US" sz="1650">
                <a:solidFill>
                  <a:srgbClr val="12284C"/>
                </a:solidFill>
              </a:rPr>
              <a:t>Exemple d'étude</a:t>
            </a:r>
            <a:endParaRPr b="1" sz="1650">
              <a:solidFill>
                <a:srgbClr val="12284C"/>
              </a:solidFill>
            </a:endParaRPr>
          </a:p>
        </p:txBody>
      </p:sp>
      <p:sp>
        <p:nvSpPr>
          <p:cNvPr id="312" name="Google Shape;312;p21"/>
          <p:cNvSpPr txBox="1"/>
          <p:nvPr/>
        </p:nvSpPr>
        <p:spPr>
          <a:xfrm>
            <a:off x="1234150" y="4207349"/>
            <a:ext cx="30000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n-US" sz="1650">
                <a:solidFill>
                  <a:srgbClr val="12284C"/>
                </a:solidFill>
              </a:rPr>
              <a:t>Explorer le terrain</a:t>
            </a:r>
            <a:endParaRPr b="1" sz="1650">
              <a:solidFill>
                <a:srgbClr val="12284C"/>
              </a:solidFill>
            </a:endParaRPr>
          </a:p>
        </p:txBody>
      </p:sp>
      <p:sp>
        <p:nvSpPr>
          <p:cNvPr id="313" name="Google Shape;313;p21"/>
          <p:cNvSpPr txBox="1"/>
          <p:nvPr/>
        </p:nvSpPr>
        <p:spPr>
          <a:xfrm>
            <a:off x="1318325" y="4950650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333333"/>
                </a:solidFill>
                <a:highlight>
                  <a:srgbClr val="F0F4FA"/>
                </a:highlight>
              </a:rPr>
              <a:t>Interviewer les </a:t>
            </a:r>
            <a:r>
              <a:rPr lang="en-US" sz="1250">
                <a:solidFill>
                  <a:srgbClr val="3A5998"/>
                </a:solidFill>
                <a:highlight>
                  <a:srgbClr val="F0F4FA"/>
                </a:highlight>
              </a:rPr>
              <a:t>enseignants</a:t>
            </a:r>
            <a:r>
              <a:rPr lang="en-US" sz="1250">
                <a:solidFill>
                  <a:srgbClr val="333333"/>
                </a:solidFill>
                <a:highlight>
                  <a:srgbClr val="F0F4FA"/>
                </a:highlight>
              </a:rPr>
              <a:t> d'une discipline</a:t>
            </a:r>
            <a:endParaRPr sz="1300"/>
          </a:p>
        </p:txBody>
      </p:sp>
      <p:sp>
        <p:nvSpPr>
          <p:cNvPr id="314" name="Google Shape;314;p21"/>
          <p:cNvSpPr txBox="1"/>
          <p:nvPr/>
        </p:nvSpPr>
        <p:spPr>
          <a:xfrm>
            <a:off x="4431750" y="5020775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333333"/>
                </a:solidFill>
                <a:highlight>
                  <a:srgbClr val="F0F4FA"/>
                </a:highlight>
              </a:rPr>
              <a:t>Connaître l'avis des </a:t>
            </a:r>
            <a:r>
              <a:rPr lang="en-US" sz="1250">
                <a:solidFill>
                  <a:srgbClr val="3A5998"/>
                </a:solidFill>
                <a:highlight>
                  <a:srgbClr val="F0F4FA"/>
                </a:highlight>
              </a:rPr>
              <a:t>étudiants</a:t>
            </a:r>
            <a:r>
              <a:rPr lang="en-US" sz="1250">
                <a:solidFill>
                  <a:srgbClr val="333333"/>
                </a:solidFill>
                <a:highlight>
                  <a:srgbClr val="F0F4FA"/>
                </a:highlight>
              </a:rPr>
              <a:t> sur l'enseignement</a:t>
            </a:r>
            <a:endParaRPr sz="1300"/>
          </a:p>
        </p:txBody>
      </p:sp>
      <p:sp>
        <p:nvSpPr>
          <p:cNvPr id="315" name="Google Shape;315;p21"/>
          <p:cNvSpPr txBox="1"/>
          <p:nvPr/>
        </p:nvSpPr>
        <p:spPr>
          <a:xfrm>
            <a:off x="1262227" y="5750050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333333"/>
                </a:solidFill>
                <a:highlight>
                  <a:srgbClr val="F0F4FA"/>
                </a:highlight>
              </a:rPr>
              <a:t>S'interroger sur la </a:t>
            </a:r>
            <a:r>
              <a:rPr lang="en-US" sz="1250">
                <a:solidFill>
                  <a:srgbClr val="3A5998"/>
                </a:solidFill>
                <a:highlight>
                  <a:srgbClr val="F0F4FA"/>
                </a:highlight>
              </a:rPr>
              <a:t>performance</a:t>
            </a:r>
            <a:r>
              <a:rPr lang="en-US" sz="1250">
                <a:solidFill>
                  <a:srgbClr val="333333"/>
                </a:solidFill>
                <a:highlight>
                  <a:srgbClr val="F0F4FA"/>
                </a:highlight>
              </a:rPr>
              <a:t> des études</a:t>
            </a:r>
            <a:endParaRPr sz="1300"/>
          </a:p>
        </p:txBody>
      </p:sp>
      <p:sp>
        <p:nvSpPr>
          <p:cNvPr id="316" name="Google Shape;316;p21"/>
          <p:cNvSpPr txBox="1"/>
          <p:nvPr/>
        </p:nvSpPr>
        <p:spPr>
          <a:xfrm>
            <a:off x="4431750" y="5734600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333333"/>
                </a:solidFill>
                <a:highlight>
                  <a:srgbClr val="F0F4FA"/>
                </a:highlight>
              </a:rPr>
              <a:t>Analyser les </a:t>
            </a:r>
            <a:r>
              <a:rPr lang="en-US" sz="1250">
                <a:solidFill>
                  <a:srgbClr val="3A5998"/>
                </a:solidFill>
                <a:highlight>
                  <a:srgbClr val="F0F4FA"/>
                </a:highlight>
              </a:rPr>
              <a:t>facteurs</a:t>
            </a:r>
            <a:r>
              <a:rPr lang="en-US" sz="1250">
                <a:solidFill>
                  <a:srgbClr val="333333"/>
                </a:solidFill>
                <a:highlight>
                  <a:srgbClr val="F0F4FA"/>
                </a:highlight>
              </a:rPr>
              <a:t> influençant la qualité</a:t>
            </a:r>
            <a:endParaRPr sz="1300"/>
          </a:p>
        </p:txBody>
      </p:sp>
      <p:sp>
        <p:nvSpPr>
          <p:cNvPr id="317" name="Google Shape;317;p21"/>
          <p:cNvSpPr txBox="1"/>
          <p:nvPr/>
        </p:nvSpPr>
        <p:spPr>
          <a:xfrm>
            <a:off x="8260475" y="4465450"/>
            <a:ext cx="30000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12284C"/>
                </a:solidFill>
              </a:rPr>
              <a:t>Techniques qualitatives</a:t>
            </a:r>
            <a:endParaRPr b="1" sz="1450">
              <a:solidFill>
                <a:srgbClr val="12284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A5998"/>
                </a:solidFill>
              </a:rPr>
              <a:t>Entretien</a:t>
            </a:r>
            <a:r>
              <a:rPr lang="en-US" sz="1150">
                <a:solidFill>
                  <a:srgbClr val="333333"/>
                </a:solidFill>
              </a:rPr>
              <a:t> avec les acteurs du terrain</a:t>
            </a:r>
            <a:endParaRPr sz="115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A5998"/>
                </a:solidFill>
              </a:rPr>
              <a:t>Observation</a:t>
            </a:r>
            <a:r>
              <a:rPr lang="en-US" sz="1150">
                <a:solidFill>
                  <a:srgbClr val="333333"/>
                </a:solidFill>
              </a:rPr>
              <a:t> directe des pratiques</a:t>
            </a:r>
            <a:endParaRPr sz="115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1150">
                <a:solidFill>
                  <a:srgbClr val="3A5998"/>
                </a:solidFill>
              </a:rPr>
              <a:t>Étude de cas</a:t>
            </a:r>
            <a:r>
              <a:rPr lang="en-US" sz="1150">
                <a:solidFill>
                  <a:srgbClr val="333333"/>
                </a:solidFill>
              </a:rPr>
              <a:t> approfondie</a:t>
            </a:r>
            <a:endParaRPr sz="115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