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85" r:id="rId3"/>
    <p:sldId id="276" r:id="rId4"/>
    <p:sldId id="258" r:id="rId5"/>
    <p:sldId id="261" r:id="rId6"/>
    <p:sldId id="259" r:id="rId7"/>
    <p:sldId id="260" r:id="rId8"/>
    <p:sldId id="263" r:id="rId9"/>
    <p:sldId id="264" r:id="rId10"/>
    <p:sldId id="265" r:id="rId11"/>
    <p:sldId id="269" r:id="rId12"/>
    <p:sldId id="280" r:id="rId13"/>
    <p:sldId id="283" r:id="rId14"/>
    <p:sldId id="286" r:id="rId15"/>
    <p:sldId id="287" r:id="rId16"/>
    <p:sldId id="288" r:id="rId17"/>
    <p:sldId id="289" r:id="rId18"/>
    <p:sldId id="272" r:id="rId19"/>
    <p:sldId id="290" r:id="rId20"/>
    <p:sldId id="275" r:id="rId21"/>
    <p:sldId id="262"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797C3"/>
    <a:srgbClr val="475A8D"/>
    <a:srgbClr val="F5D46C"/>
    <a:srgbClr val="E9EEEE"/>
    <a:srgbClr val="7D5B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19" autoAdjust="0"/>
    <p:restoredTop sz="96774" autoAdjust="0"/>
  </p:normalViewPr>
  <p:slideViewPr>
    <p:cSldViewPr>
      <p:cViewPr varScale="1">
        <p:scale>
          <a:sx n="111" d="100"/>
          <a:sy n="111" d="100"/>
        </p:scale>
        <p:origin x="1566"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89D4F8-DF25-4B42-ABFF-493BC2DFF6B1}" type="datetimeFigureOut">
              <a:rPr lang="fr-FR" smtClean="0"/>
              <a:pPr/>
              <a:t>23/02/2025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EE0AEE-1644-43C3-AE5B-5B2A176037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4EE0AEE-1644-43C3-AE5B-5B2A176037D8}" type="slidenum">
              <a:rPr lang="fr-FR" smtClean="0"/>
              <a:pPr/>
              <a:t>5</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44EE0AEE-1644-43C3-AE5B-5B2A176037D8}" type="slidenum">
              <a:rPr lang="fr-FR" smtClean="0"/>
              <a:pPr/>
              <a:t>15</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44EE0AEE-1644-43C3-AE5B-5B2A176037D8}" type="slidenum">
              <a:rPr lang="fr-FR" smtClean="0"/>
              <a:pPr/>
              <a:t>16</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44EE0AEE-1644-43C3-AE5B-5B2A176037D8}" type="slidenum">
              <a:rPr lang="fr-FR" smtClean="0"/>
              <a:pPr/>
              <a:t>17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p>
            <a:fld id="{C1825D8E-019A-4294-B10D-53BC6A08BF54}" type="datetime1">
              <a:rPr lang="fr-FR" smtClean="0"/>
              <a:pPr/>
              <a:t>23/02/2025</a:t>
            </a:fld>
            <a:endParaRPr lang="fr-BE"/>
          </a:p>
        </p:txBody>
      </p:sp>
      <p:sp>
        <p:nvSpPr>
          <p:cNvPr id="20" name="Espace réservé du pied de page 19"/>
          <p:cNvSpPr>
            <a:spLocks noGrp="1"/>
          </p:cNvSpPr>
          <p:nvPr>
            <p:ph type="ftr" sz="quarter" idx="11"/>
          </p:nvPr>
        </p:nvSpPr>
        <p:spPr/>
        <p:txBody>
          <a:bodyPr/>
          <a:lstStyle/>
          <a:p>
            <a:endParaRPr lang="fr-BE"/>
          </a:p>
        </p:txBody>
      </p:sp>
      <p:sp>
        <p:nvSpPr>
          <p:cNvPr id="10" name="Espace réservé du numéro de diapositive 9"/>
          <p:cNvSpPr>
            <a:spLocks noGrp="1"/>
          </p:cNvSpPr>
          <p:nvPr>
            <p:ph type="sldNum" sz="quarter" idx="12"/>
          </p:nvPr>
        </p:nvSpPr>
        <p:spPr/>
        <p:txBody>
          <a:bodyPr/>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3A0F0E8-B694-434F-9618-004E87BAEAEB}" type="datetime1">
              <a:rPr lang="fr-FR" smtClean="0"/>
              <a:pPr/>
              <a:t>23/02/2025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90EC0A4-6D01-4CA5-AC88-AC1E207E0C6E}" type="datetime1">
              <a:rPr lang="fr-FR" smtClean="0"/>
              <a:pPr/>
              <a:t>23/02/2025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91479AE-EC7E-4C81-9A2B-BC527466B9BD}" type="datetime1">
              <a:rPr lang="fr-FR" smtClean="0"/>
              <a:pPr/>
              <a:t>23/02/2025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61C5C8C9-92CA-4733-A265-25F129E5151C}" type="datetime1">
              <a:rPr lang="fr-FR" smtClean="0"/>
              <a:pPr/>
              <a:t>23/02/2025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DFDF1DE-0558-4226-B789-1A6478BE507E}" type="datetime1">
              <a:rPr lang="fr-FR" smtClean="0"/>
              <a:pPr/>
              <a:t>23/02/2025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B35498D5-8D4A-4708-AFE6-F1AED433BE80}" type="datetime1">
              <a:rPr lang="fr-FR" smtClean="0"/>
              <a:pPr/>
              <a:t>23/02/2025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926F38FD-05C2-41B2-9708-1EC5CB581D4C}" type="datetime1">
              <a:rPr lang="fr-FR" smtClean="0"/>
              <a:pPr/>
              <a:t>23/02/2025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588F025D-5BAE-498B-BECE-85B070D19A66}" type="datetime1">
              <a:rPr lang="fr-FR" smtClean="0"/>
              <a:pPr/>
              <a:t>23/02/2025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432999A-90CC-4C73-B318-46C84FB6D0AE}" type="datetime1">
              <a:rPr lang="fr-FR" smtClean="0"/>
              <a:pPr/>
              <a:t>23/02/2025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327EE7D2-4B3D-4C84-8199-DC4E3FED9F7C}" type="datetime1">
              <a:rPr lang="fr-FR" smtClean="0"/>
              <a:pPr/>
              <a:t>23/02/2025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CA6F0C5-3085-4BEE-9F62-342A8046B3DC}" type="datetime1">
              <a:rPr lang="fr-FR" smtClean="0"/>
              <a:pPr/>
              <a:t>23/02/2025</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8" Type="http://schemas.openxmlformats.org/officeDocument/2006/relationships/image" Target="../media/image23.jpeg"/><Relationship Id="rId3" Type="http://schemas.openxmlformats.org/officeDocument/2006/relationships/image" Target="../media/image19.jpeg"/><Relationship Id="rId7" Type="http://schemas.openxmlformats.org/officeDocument/2006/relationships/image" Target="../media/image22.jpeg"/><Relationship Id="rId12" Type="http://schemas.openxmlformats.org/officeDocument/2006/relationships/image" Target="../media/image27.png"/><Relationship Id="rId2" Type="http://schemas.openxmlformats.org/officeDocument/2006/relationships/image" Target="../media/image18.jpe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jpeg"/><Relationship Id="rId10" Type="http://schemas.openxmlformats.org/officeDocument/2006/relationships/image" Target="../media/image25.jpeg"/><Relationship Id="rId4" Type="http://schemas.openxmlformats.org/officeDocument/2006/relationships/image" Target="../media/image11.png"/><Relationship Id="rId9" Type="http://schemas.openxmlformats.org/officeDocument/2006/relationships/image" Target="../media/image2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 SE1.png"/>
          <p:cNvPicPr>
            <a:picLocks noChangeAspect="1"/>
          </p:cNvPicPr>
          <p:nvPr/>
        </p:nvPicPr>
        <p:blipFill>
          <a:blip r:embed="rId2"/>
          <a:stretch>
            <a:fillRect/>
          </a:stretch>
        </p:blipFill>
        <p:spPr>
          <a:xfrm>
            <a:off x="3571868" y="3357562"/>
            <a:ext cx="3071813" cy="2988923"/>
          </a:xfrm>
          <a:prstGeom prst="rect">
            <a:avLst/>
          </a:prstGeom>
        </p:spPr>
      </p:pic>
      <p:sp>
        <p:nvSpPr>
          <p:cNvPr id="2" name="Titre 1"/>
          <p:cNvSpPr>
            <a:spLocks noGrp="1"/>
          </p:cNvSpPr>
          <p:nvPr>
            <p:ph type="ctrTitle"/>
          </p:nvPr>
        </p:nvSpPr>
        <p:spPr>
          <a:xfrm>
            <a:off x="1214414" y="214290"/>
            <a:ext cx="7629524" cy="1143008"/>
          </a:xfrm>
          <a:solidFill>
            <a:schemeClr val="accent3">
              <a:lumMod val="40000"/>
              <a:lumOff val="60000"/>
            </a:schemeClr>
          </a:solidFill>
          <a:ln>
            <a:noFill/>
          </a:ln>
        </p:spPr>
        <p:txBody>
          <a:bodyPr>
            <a:noAutofit/>
          </a:bodyPr>
          <a:lstStyle/>
          <a:p>
            <a:pPr algn="ctr"/>
            <a:r>
              <a:rPr lang="fr-FR" sz="2400" dirty="0" smtClean="0">
                <a:solidFill>
                  <a:schemeClr val="tx1"/>
                </a:solidFill>
                <a:effectLst/>
                <a:latin typeface="Arial" pitchFamily="34" charset="0"/>
                <a:ea typeface="Batang" pitchFamily="18" charset="-127"/>
                <a:cs typeface="Arial" pitchFamily="34" charset="0"/>
              </a:rPr>
              <a:t>Université de Bejaia</a:t>
            </a:r>
            <a:br>
              <a:rPr lang="fr-FR" sz="2400" dirty="0" smtClean="0">
                <a:solidFill>
                  <a:schemeClr val="tx1"/>
                </a:solidFill>
                <a:effectLst/>
                <a:latin typeface="Arial" pitchFamily="34" charset="0"/>
                <a:ea typeface="Batang" pitchFamily="18" charset="-127"/>
                <a:cs typeface="Arial" pitchFamily="34" charset="0"/>
              </a:rPr>
            </a:br>
            <a:r>
              <a:rPr lang="fr-FR" sz="2400" dirty="0" smtClean="0">
                <a:solidFill>
                  <a:schemeClr val="tx1"/>
                </a:solidFill>
                <a:effectLst/>
                <a:latin typeface="Arial" pitchFamily="34" charset="0"/>
                <a:ea typeface="Batang" pitchFamily="18" charset="-127"/>
                <a:cs typeface="Arial" pitchFamily="34" charset="0"/>
              </a:rPr>
              <a:t>Faculté des sciences exactes</a:t>
            </a:r>
            <a:br>
              <a:rPr lang="fr-FR" sz="2400" dirty="0" smtClean="0">
                <a:solidFill>
                  <a:schemeClr val="tx1"/>
                </a:solidFill>
                <a:effectLst/>
                <a:latin typeface="Arial" pitchFamily="34" charset="0"/>
                <a:ea typeface="Batang" pitchFamily="18" charset="-127"/>
                <a:cs typeface="Arial" pitchFamily="34" charset="0"/>
              </a:rPr>
            </a:br>
            <a:r>
              <a:rPr lang="fr-FR" sz="2400" dirty="0" smtClean="0">
                <a:solidFill>
                  <a:schemeClr val="tx1"/>
                </a:solidFill>
                <a:effectLst/>
                <a:latin typeface="Arial" pitchFamily="34" charset="0"/>
                <a:ea typeface="Batang" pitchFamily="18" charset="-127"/>
                <a:cs typeface="Arial" pitchFamily="34" charset="0"/>
              </a:rPr>
              <a:t> Département d’Informatique</a:t>
            </a:r>
            <a:endParaRPr lang="fr-FR" sz="2400" dirty="0">
              <a:solidFill>
                <a:schemeClr val="tx1"/>
              </a:solidFill>
              <a:effectLst/>
              <a:latin typeface="Arial" pitchFamily="34" charset="0"/>
              <a:ea typeface="Batang" pitchFamily="18" charset="-127"/>
              <a:cs typeface="Arial" pitchFamily="34" charset="0"/>
            </a:endParaRPr>
          </a:p>
        </p:txBody>
      </p:sp>
      <p:sp>
        <p:nvSpPr>
          <p:cNvPr id="3" name="Sous-titre 2"/>
          <p:cNvSpPr>
            <a:spLocks noGrp="1"/>
          </p:cNvSpPr>
          <p:nvPr>
            <p:ph type="subTitle" idx="1"/>
          </p:nvPr>
        </p:nvSpPr>
        <p:spPr>
          <a:xfrm>
            <a:off x="1000100" y="1785926"/>
            <a:ext cx="7858180" cy="1571636"/>
          </a:xfrm>
        </p:spPr>
        <p:txBody>
          <a:bodyPr>
            <a:normAutofit fontScale="77500" lnSpcReduction="20000"/>
          </a:bodyPr>
          <a:lstStyle/>
          <a:p>
            <a:pPr algn="ctr"/>
            <a:r>
              <a:rPr lang="fr-FR" u="sng" dirty="0" smtClean="0">
                <a:latin typeface="Comic Sans MS" pitchFamily="66" charset="0"/>
              </a:rPr>
              <a:t>SUPPORT DE COURS: </a:t>
            </a:r>
          </a:p>
          <a:p>
            <a:pPr algn="ctr">
              <a:spcBef>
                <a:spcPts val="1800"/>
              </a:spcBef>
            </a:pPr>
            <a:r>
              <a:rPr lang="fr-FR" sz="4600" b="1" dirty="0" smtClean="0">
                <a:solidFill>
                  <a:schemeClr val="accent1"/>
                </a:solidFill>
                <a:latin typeface="Comic Sans MS" pitchFamily="66" charset="0"/>
              </a:rPr>
              <a:t>SYSTÈMES  D’EXPLOITATION 1</a:t>
            </a:r>
          </a:p>
          <a:p>
            <a:pPr algn="ctr">
              <a:spcBef>
                <a:spcPts val="1800"/>
              </a:spcBef>
            </a:pPr>
            <a:r>
              <a:rPr lang="fr-FR" sz="3900" b="1" dirty="0" smtClean="0">
                <a:solidFill>
                  <a:schemeClr val="accent1"/>
                </a:solidFill>
                <a:latin typeface="Comic Sans MS" pitchFamily="66" charset="0"/>
              </a:rPr>
              <a:t>(L2 Informatique)</a:t>
            </a:r>
            <a:endParaRPr lang="fr-FR" sz="3900" b="1" dirty="0">
              <a:solidFill>
                <a:schemeClr val="accent1"/>
              </a:solidFill>
              <a:latin typeface="Comic Sans MS" pitchFamily="66" charset="0"/>
            </a:endParaRPr>
          </a:p>
        </p:txBody>
      </p:sp>
      <p:sp>
        <p:nvSpPr>
          <p:cNvPr id="4" name="Sous-titre 2"/>
          <p:cNvSpPr txBox="1">
            <a:spLocks/>
          </p:cNvSpPr>
          <p:nvPr/>
        </p:nvSpPr>
        <p:spPr>
          <a:xfrm>
            <a:off x="1285852" y="6000768"/>
            <a:ext cx="2928958" cy="785818"/>
          </a:xfrm>
          <a:prstGeom prst="rect">
            <a:avLst/>
          </a:prstGeom>
          <a:noFill/>
          <a:ln>
            <a:noFill/>
          </a:ln>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b="0" i="1" u="none" strike="noStrike" kern="1200" cap="none" spc="0" normalizeH="0" baseline="0" noProof="0" dirty="0" smtClean="0">
                <a:ln>
                  <a:noFill/>
                </a:ln>
                <a:effectLst/>
                <a:uLnTx/>
                <a:uFillTx/>
                <a:latin typeface="Comic Sans MS" pitchFamily="66" charset="0"/>
              </a:rPr>
              <a:t>Chargés de cours:</a:t>
            </a:r>
          </a:p>
          <a:p>
            <a:pPr>
              <a:spcBef>
                <a:spcPct val="20000"/>
              </a:spcBef>
              <a:defRPr/>
            </a:pPr>
            <a:r>
              <a:rPr lang="fr-FR" sz="1700" b="1" i="1" dirty="0" smtClean="0">
                <a:solidFill>
                  <a:schemeClr val="accent1"/>
                </a:solidFill>
                <a:latin typeface="Comic Sans MS" pitchFamily="66" charset="0"/>
              </a:rPr>
              <a:t>Dr. HAYETTE KHALED</a:t>
            </a:r>
            <a:endParaRPr kumimoji="0" lang="fr-FR" sz="1700" b="1" i="1" u="none" strike="noStrike" kern="1200" cap="none" spc="0" normalizeH="0" baseline="0" noProof="0" dirty="0">
              <a:ln>
                <a:noFill/>
              </a:ln>
              <a:solidFill>
                <a:schemeClr val="accent1"/>
              </a:solidFill>
              <a:effectLst/>
              <a:uLnTx/>
              <a:uFillTx/>
              <a:latin typeface="Comic Sans MS" pitchFamily="66" charset="0"/>
            </a:endParaRPr>
          </a:p>
        </p:txBody>
      </p:sp>
      <p:sp>
        <p:nvSpPr>
          <p:cNvPr id="5" name="Sous-titre 2"/>
          <p:cNvSpPr txBox="1">
            <a:spLocks/>
          </p:cNvSpPr>
          <p:nvPr/>
        </p:nvSpPr>
        <p:spPr>
          <a:xfrm>
            <a:off x="6858016" y="6286520"/>
            <a:ext cx="2000264" cy="357190"/>
          </a:xfrm>
          <a:prstGeom prst="rect">
            <a:avLst/>
          </a:prstGeom>
          <a:solidFill>
            <a:srgbClr val="002060"/>
          </a:solidFill>
          <a:ln>
            <a:noFill/>
          </a:ln>
        </p:spPr>
        <p:txBody>
          <a:bodyPr vert="horz" lIns="91440" tIns="45720" rIns="91440" bIns="45720" rtlCol="0">
            <a:normAutofit fontScale="925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600" b="1" i="1" u="none" strike="noStrike" kern="1200" cap="none" spc="0" normalizeH="0" baseline="0" noProof="0" dirty="0" smtClean="0">
                <a:solidFill>
                  <a:schemeClr val="bg1"/>
                </a:solidFill>
                <a:effectLst/>
                <a:uLnTx/>
                <a:uFillTx/>
                <a:latin typeface="Comic Sans MS" pitchFamily="66" charset="0"/>
              </a:rPr>
              <a:t>Année:</a:t>
            </a:r>
            <a:r>
              <a:rPr kumimoji="0" lang="fr-FR" sz="1600" b="1" i="1" u="none" strike="noStrike" kern="1200" cap="none" spc="0" normalizeH="0" noProof="0" dirty="0" smtClean="0">
                <a:solidFill>
                  <a:schemeClr val="bg1"/>
                </a:solidFill>
                <a:effectLst/>
                <a:uLnTx/>
                <a:uFillTx/>
                <a:latin typeface="Comic Sans MS" pitchFamily="66" charset="0"/>
              </a:rPr>
              <a:t> 2024/2025</a:t>
            </a:r>
            <a:endParaRPr kumimoji="0" lang="fr-FR" sz="2800" b="1" i="1" u="none" strike="noStrike" kern="1200" cap="none" spc="0" normalizeH="0" baseline="0" noProof="0" dirty="0">
              <a:solidFill>
                <a:schemeClr val="bg1"/>
              </a:solidFill>
              <a:effectLst/>
              <a:uLnTx/>
              <a:uFillTx/>
              <a:latin typeface="Comic Sans MS" pitchFamily="66" charset="0"/>
            </a:endParaRPr>
          </a:p>
        </p:txBody>
      </p:sp>
      <p:sp>
        <p:nvSpPr>
          <p:cNvPr id="6" name="Rectangle à coins arrondis 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1</a:t>
            </a:fld>
            <a:endParaRPr lang="fr-BE"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274638"/>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6" name="ZoneTexte 5"/>
          <p:cNvSpPr txBox="1"/>
          <p:nvPr/>
        </p:nvSpPr>
        <p:spPr>
          <a:xfrm>
            <a:off x="1214414" y="1071546"/>
            <a:ext cx="7572428" cy="1384995"/>
          </a:xfrm>
          <a:prstGeom prst="rect">
            <a:avLst/>
          </a:prstGeom>
          <a:noFill/>
        </p:spPr>
        <p:txBody>
          <a:bodyPr wrap="square" rtlCol="0">
            <a:spAutoFit/>
          </a:bodyPr>
          <a:lstStyle/>
          <a:p>
            <a:pPr marL="342900" indent="-342900">
              <a:lnSpc>
                <a:spcPct val="150000"/>
              </a:lnSpc>
            </a:pPr>
            <a:r>
              <a:rPr lang="fr-FR" sz="2000" b="1" u="sng" dirty="0" smtClean="0">
                <a:solidFill>
                  <a:srgbClr val="C00000"/>
                </a:solidFill>
                <a:latin typeface="Comic Sans MS" pitchFamily="66" charset="0"/>
              </a:rPr>
              <a:t>4. Fonctions d’un systèmes d’exploitation</a:t>
            </a:r>
          </a:p>
          <a:p>
            <a:pPr indent="360363" algn="just">
              <a:lnSpc>
                <a:spcPct val="150000"/>
              </a:lnSpc>
            </a:pPr>
            <a:r>
              <a:rPr lang="fr-FR" dirty="0" smtClean="0">
                <a:latin typeface="Comic Sans MS" pitchFamily="66" charset="0"/>
              </a:rPr>
              <a:t>Un SE assure la gestion des ressources matérielles et logicielles de la machine (ordinateur, portable et autres): </a:t>
            </a:r>
          </a:p>
        </p:txBody>
      </p:sp>
      <p:sp>
        <p:nvSpPr>
          <p:cNvPr id="7" name="ZoneTexte 6"/>
          <p:cNvSpPr txBox="1"/>
          <p:nvPr/>
        </p:nvSpPr>
        <p:spPr>
          <a:xfrm>
            <a:off x="1357290" y="2500306"/>
            <a:ext cx="7572428" cy="1377300"/>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4.1. Ressources matérielles</a:t>
            </a:r>
            <a:r>
              <a:rPr lang="fr-FR" sz="1900" dirty="0" smtClean="0">
                <a:solidFill>
                  <a:srgbClr val="FF0000"/>
                </a:solidFill>
                <a:latin typeface="Comic Sans MS" pitchFamily="66" charset="0"/>
              </a:rPr>
              <a:t>:</a:t>
            </a:r>
          </a:p>
          <a:p>
            <a:pPr marL="355600" indent="-165100" algn="just">
              <a:buFont typeface="Arial" pitchFamily="34" charset="0"/>
              <a:buChar char="•"/>
            </a:pPr>
            <a:r>
              <a:rPr lang="fr-FR" sz="1900" dirty="0" smtClean="0">
                <a:latin typeface="Comic Sans MS" pitchFamily="66" charset="0"/>
              </a:rPr>
              <a:t>Le (s)</a:t>
            </a:r>
            <a:r>
              <a:rPr lang="fr-FR" sz="1900" dirty="0" smtClean="0">
                <a:solidFill>
                  <a:srgbClr val="FF0000"/>
                </a:solidFill>
                <a:latin typeface="Comic Sans MS" pitchFamily="66" charset="0"/>
              </a:rPr>
              <a:t> </a:t>
            </a:r>
            <a:r>
              <a:rPr lang="fr-FR" dirty="0" smtClean="0">
                <a:latin typeface="Comic Sans MS" pitchFamily="66" charset="0"/>
              </a:rPr>
              <a:t> processeur(s): </a:t>
            </a:r>
            <a:r>
              <a:rPr lang="fr-FR" i="1" dirty="0" smtClean="0">
                <a:latin typeface="Comic Sans MS" pitchFamily="66" charset="0"/>
              </a:rPr>
              <a:t>allocation et libération de la CPU;</a:t>
            </a:r>
          </a:p>
          <a:p>
            <a:pPr marL="355600" indent="-165100" algn="just">
              <a:buFont typeface="Arial" pitchFamily="34" charset="0"/>
              <a:buChar char="•"/>
            </a:pPr>
            <a:r>
              <a:rPr lang="fr-FR" dirty="0" smtClean="0">
                <a:latin typeface="Comic Sans MS" pitchFamily="66" charset="0"/>
              </a:rPr>
              <a:t>La mémoire centrale (RAM);</a:t>
            </a:r>
          </a:p>
          <a:p>
            <a:pPr marL="355600" indent="-165100" algn="just">
              <a:buFont typeface="Arial" pitchFamily="34" charset="0"/>
              <a:buChar char="•"/>
            </a:pPr>
            <a:r>
              <a:rPr lang="fr-FR" dirty="0" smtClean="0">
                <a:latin typeface="Comic Sans MS" pitchFamily="66" charset="0"/>
              </a:rPr>
              <a:t>Les périphériques d’entrées / sorties</a:t>
            </a:r>
          </a:p>
        </p:txBody>
      </p:sp>
      <p:sp>
        <p:nvSpPr>
          <p:cNvPr id="8" name="ZoneTexte 7"/>
          <p:cNvSpPr txBox="1"/>
          <p:nvPr/>
        </p:nvSpPr>
        <p:spPr>
          <a:xfrm>
            <a:off x="1357290" y="4170698"/>
            <a:ext cx="7643866" cy="1115690"/>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4.2. Ressources logicielles et données</a:t>
            </a:r>
            <a:r>
              <a:rPr lang="fr-FR" sz="1900" dirty="0" smtClean="0">
                <a:solidFill>
                  <a:srgbClr val="FF0000"/>
                </a:solidFill>
                <a:latin typeface="Comic Sans MS" pitchFamily="66" charset="0"/>
              </a:rPr>
              <a:t>:</a:t>
            </a:r>
          </a:p>
          <a:p>
            <a:pPr marL="355600" indent="-165100" algn="just">
              <a:buFont typeface="Arial" pitchFamily="34" charset="0"/>
              <a:buChar char="•"/>
            </a:pPr>
            <a:r>
              <a:rPr lang="fr-FR" sz="1900" dirty="0" smtClean="0">
                <a:latin typeface="Comic Sans MS" pitchFamily="66" charset="0"/>
              </a:rPr>
              <a:t>Les</a:t>
            </a:r>
            <a:r>
              <a:rPr lang="fr-FR" sz="1900" dirty="0" smtClean="0">
                <a:solidFill>
                  <a:srgbClr val="FF0000"/>
                </a:solidFill>
                <a:latin typeface="Comic Sans MS" pitchFamily="66" charset="0"/>
              </a:rPr>
              <a:t> </a:t>
            </a:r>
            <a:r>
              <a:rPr lang="fr-FR" dirty="0" smtClean="0">
                <a:latin typeface="Comic Sans MS" pitchFamily="66" charset="0"/>
              </a:rPr>
              <a:t> programmes utilisateurs: </a:t>
            </a:r>
            <a:r>
              <a:rPr lang="fr-FR" i="1" dirty="0" smtClean="0">
                <a:latin typeface="Comic Sans MS" pitchFamily="66" charset="0"/>
              </a:rPr>
              <a:t>exécution, installation logiciels, </a:t>
            </a:r>
            <a:r>
              <a:rPr lang="fr-FR" i="1" dirty="0" err="1" smtClean="0">
                <a:latin typeface="Comic Sans MS" pitchFamily="66" charset="0"/>
              </a:rPr>
              <a:t>etc</a:t>
            </a:r>
            <a:r>
              <a:rPr lang="fr-FR" i="1" dirty="0" smtClean="0">
                <a:latin typeface="Comic Sans MS" pitchFamily="66" charset="0"/>
              </a:rPr>
              <a:t>;</a:t>
            </a:r>
          </a:p>
          <a:p>
            <a:pPr marL="355600" indent="-165100" algn="just">
              <a:buFont typeface="Arial" pitchFamily="34" charset="0"/>
              <a:buChar char="•"/>
            </a:pPr>
            <a:r>
              <a:rPr lang="fr-FR" sz="1900" dirty="0" smtClean="0">
                <a:latin typeface="Comic Sans MS" pitchFamily="66" charset="0"/>
              </a:rPr>
              <a:t>Les</a:t>
            </a:r>
            <a:r>
              <a:rPr lang="fr-FR" sz="1900" dirty="0" smtClean="0">
                <a:solidFill>
                  <a:srgbClr val="FF0000"/>
                </a:solidFill>
                <a:latin typeface="Comic Sans MS" pitchFamily="66" charset="0"/>
              </a:rPr>
              <a:t> </a:t>
            </a:r>
            <a:r>
              <a:rPr lang="fr-FR" dirty="0" smtClean="0">
                <a:latin typeface="Comic Sans MS" pitchFamily="66" charset="0"/>
              </a:rPr>
              <a:t> données utilisateurs : images, fichiers texte, vidéos, </a:t>
            </a:r>
            <a:r>
              <a:rPr lang="fr-FR" dirty="0" err="1" smtClean="0">
                <a:latin typeface="Comic Sans MS" pitchFamily="66" charset="0"/>
              </a:rPr>
              <a:t>ets</a:t>
            </a:r>
            <a:r>
              <a:rPr lang="fr-FR" dirty="0" smtClean="0">
                <a:latin typeface="Comic Sans MS" pitchFamily="66" charset="0"/>
              </a:rPr>
              <a:t>.</a:t>
            </a:r>
            <a:endParaRPr lang="fr-FR" i="1" strike="sngStrike" dirty="0" smtClean="0">
              <a:solidFill>
                <a:srgbClr val="00B0F0"/>
              </a:solidFill>
              <a:latin typeface="Comic Sans MS" pitchFamily="66" charset="0"/>
            </a:endParaRPr>
          </a:p>
        </p:txBody>
      </p:sp>
      <p:sp>
        <p:nvSpPr>
          <p:cNvPr id="9" name="ZoneTexte 8"/>
          <p:cNvSpPr txBox="1"/>
          <p:nvPr/>
        </p:nvSpPr>
        <p:spPr>
          <a:xfrm>
            <a:off x="1357290" y="5378508"/>
            <a:ext cx="7643866" cy="1408078"/>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4.3. Entre autres</a:t>
            </a:r>
            <a:r>
              <a:rPr lang="fr-FR" sz="1900" dirty="0" smtClean="0">
                <a:solidFill>
                  <a:srgbClr val="FF0000"/>
                </a:solidFill>
                <a:latin typeface="Comic Sans MS" pitchFamily="66" charset="0"/>
              </a:rPr>
              <a:t>:</a:t>
            </a:r>
          </a:p>
          <a:p>
            <a:pPr marL="355600" indent="-165100" algn="just">
              <a:buFont typeface="Arial" pitchFamily="34" charset="0"/>
              <a:buChar char="•"/>
            </a:pPr>
            <a:r>
              <a:rPr lang="fr-FR" sz="1900" dirty="0" smtClean="0">
                <a:latin typeface="Comic Sans MS" pitchFamily="66" charset="0"/>
              </a:rPr>
              <a:t>Gère les erreurs matérielles et logicielles</a:t>
            </a:r>
            <a:r>
              <a:rPr lang="fr-FR" i="1" dirty="0" smtClean="0">
                <a:latin typeface="Comic Sans MS" pitchFamily="66" charset="0"/>
              </a:rPr>
              <a:t>;</a:t>
            </a:r>
          </a:p>
          <a:p>
            <a:pPr marL="355600" indent="-165100" algn="just">
              <a:buFont typeface="Arial" pitchFamily="34" charset="0"/>
              <a:buChar char="•"/>
            </a:pPr>
            <a:r>
              <a:rPr lang="fr-FR" sz="1900" dirty="0" smtClean="0">
                <a:latin typeface="Comic Sans MS" pitchFamily="66" charset="0"/>
              </a:rPr>
              <a:t>Offre une interface facile à utiliser;</a:t>
            </a:r>
          </a:p>
          <a:p>
            <a:pPr marL="355600" indent="-165100" algn="just">
              <a:buFont typeface="Arial" pitchFamily="34" charset="0"/>
              <a:buChar char="•"/>
            </a:pPr>
            <a:r>
              <a:rPr lang="fr-FR" sz="1900" i="1" dirty="0" smtClean="0">
                <a:latin typeface="Comic Sans MS" pitchFamily="66" charset="0"/>
              </a:rPr>
              <a:t> Sécurité des données, etc.</a:t>
            </a:r>
            <a:endParaRPr lang="fr-FR" i="1" dirty="0" smtClean="0">
              <a:latin typeface="Comic Sans MS" pitchFamily="66" charset="0"/>
            </a:endParaRPr>
          </a:p>
        </p:txBody>
      </p:sp>
      <p:sp>
        <p:nvSpPr>
          <p:cNvPr id="10" name="Espace réservé du numéro de diapositive 9"/>
          <p:cNvSpPr>
            <a:spLocks noGrp="1"/>
          </p:cNvSpPr>
          <p:nvPr>
            <p:ph type="sldNum" sz="quarter" idx="12"/>
          </p:nvPr>
        </p:nvSpPr>
        <p:spPr/>
        <p:txBody>
          <a:bodyPr/>
          <a:lstStyle/>
          <a:p>
            <a:fld id="{CF4668DC-857F-487D-BFFA-8C0CA5037977}" type="slidenum">
              <a:rPr lang="fr-BE" sz="1600" b="1" smtClean="0">
                <a:solidFill>
                  <a:srgbClr val="002060"/>
                </a:solidFill>
              </a:rPr>
              <a:pPr/>
              <a:t>10</a:t>
            </a:fld>
            <a:endParaRPr lang="fr-BE" sz="16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ou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out)">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142852"/>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11</a:t>
            </a:fld>
            <a:endParaRPr lang="fr-BE" sz="1600" b="1" dirty="0">
              <a:solidFill>
                <a:srgbClr val="002060"/>
              </a:solidFill>
            </a:endParaRPr>
          </a:p>
        </p:txBody>
      </p:sp>
      <p:sp>
        <p:nvSpPr>
          <p:cNvPr id="15" name="ZoneTexte 14"/>
          <p:cNvSpPr txBox="1"/>
          <p:nvPr/>
        </p:nvSpPr>
        <p:spPr>
          <a:xfrm>
            <a:off x="1285852" y="4143380"/>
            <a:ext cx="7858148" cy="2550698"/>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6.2. Systèmes parallèles:</a:t>
            </a:r>
          </a:p>
          <a:p>
            <a:pPr marL="342900" indent="-342900" algn="just">
              <a:lnSpc>
                <a:spcPct val="150000"/>
              </a:lnSpc>
              <a:buFont typeface="Arial" pitchFamily="34" charset="0"/>
              <a:buChar char="•"/>
            </a:pPr>
            <a:r>
              <a:rPr lang="fr-FR" sz="1750" dirty="0" smtClean="0">
                <a:latin typeface="Comic Sans MS" pitchFamily="66" charset="0"/>
              </a:rPr>
              <a:t>Regroupement et gestion de plusieurs </a:t>
            </a:r>
            <a:r>
              <a:rPr lang="fr-FR" sz="1750" dirty="0" err="1" smtClean="0">
                <a:latin typeface="Comic Sans MS" pitchFamily="66" charset="0"/>
              </a:rPr>
              <a:t>CPUs</a:t>
            </a:r>
            <a:r>
              <a:rPr lang="fr-FR" sz="1750" dirty="0" smtClean="0">
                <a:latin typeface="Comic Sans MS" pitchFamily="66" charset="0"/>
              </a:rPr>
              <a:t> sur la même machine;</a:t>
            </a:r>
          </a:p>
          <a:p>
            <a:pPr marL="342900" indent="-342900" algn="just">
              <a:lnSpc>
                <a:spcPct val="150000"/>
              </a:lnSpc>
              <a:buFont typeface="Arial" pitchFamily="34" charset="0"/>
              <a:buChar char="•"/>
            </a:pPr>
            <a:r>
              <a:rPr lang="fr-FR" sz="1750" dirty="0" smtClean="0">
                <a:latin typeface="Comic Sans MS" pitchFamily="66" charset="0"/>
              </a:rPr>
              <a:t>Augmenter la puissance de calcul  par rapport au machines monoprocesseur;</a:t>
            </a:r>
          </a:p>
          <a:p>
            <a:pPr marL="342900" indent="-342900" algn="just">
              <a:lnSpc>
                <a:spcPct val="150000"/>
              </a:lnSpc>
              <a:buFont typeface="Arial" pitchFamily="34" charset="0"/>
              <a:buChar char="•"/>
            </a:pPr>
            <a:r>
              <a:rPr lang="fr-FR" sz="1750" dirty="0" smtClean="0">
                <a:latin typeface="Comic Sans MS" pitchFamily="66" charset="0"/>
              </a:rPr>
              <a:t>Assurer la disponibilité du système en cas de panne d’un processeur ;</a:t>
            </a:r>
          </a:p>
          <a:p>
            <a:pPr marL="342900" indent="-342900" algn="just">
              <a:lnSpc>
                <a:spcPct val="150000"/>
              </a:lnSpc>
              <a:buFont typeface="Arial" pitchFamily="34" charset="0"/>
              <a:buChar char="•"/>
            </a:pPr>
            <a:r>
              <a:rPr lang="fr-FR" sz="1750" dirty="0" smtClean="0">
                <a:latin typeface="Comic Sans MS" pitchFamily="66" charset="0"/>
              </a:rPr>
              <a:t>Partage de la mémoire centrale entre plusieurs CPU.</a:t>
            </a:r>
          </a:p>
        </p:txBody>
      </p:sp>
      <p:sp>
        <p:nvSpPr>
          <p:cNvPr id="16" name="ZoneTexte 15"/>
          <p:cNvSpPr txBox="1"/>
          <p:nvPr/>
        </p:nvSpPr>
        <p:spPr>
          <a:xfrm>
            <a:off x="1214414" y="785794"/>
            <a:ext cx="4786346" cy="502958"/>
          </a:xfrm>
          <a:prstGeom prst="rect">
            <a:avLst/>
          </a:prstGeom>
          <a:noFill/>
        </p:spPr>
        <p:txBody>
          <a:bodyPr wrap="square" rtlCol="0">
            <a:spAutoFit/>
          </a:bodyPr>
          <a:lstStyle/>
          <a:p>
            <a:pPr marL="342900" indent="-342900" algn="just">
              <a:lnSpc>
                <a:spcPct val="150000"/>
              </a:lnSpc>
            </a:pPr>
            <a:r>
              <a:rPr lang="fr-FR" sz="2000" b="1" dirty="0" smtClean="0">
                <a:solidFill>
                  <a:srgbClr val="C00000"/>
                </a:solidFill>
                <a:latin typeface="Comic Sans MS" pitchFamily="66" charset="0"/>
              </a:rPr>
              <a:t>6. </a:t>
            </a:r>
            <a:r>
              <a:rPr lang="fr-FR" sz="2000" b="1" u="sng" dirty="0" smtClean="0">
                <a:solidFill>
                  <a:srgbClr val="C00000"/>
                </a:solidFill>
                <a:latin typeface="Comic Sans MS" pitchFamily="66" charset="0"/>
              </a:rPr>
              <a:t>Types de systèmes d’exploitation</a:t>
            </a:r>
          </a:p>
        </p:txBody>
      </p:sp>
      <p:sp>
        <p:nvSpPr>
          <p:cNvPr id="17" name="ZoneTexte 16"/>
          <p:cNvSpPr txBox="1"/>
          <p:nvPr/>
        </p:nvSpPr>
        <p:spPr>
          <a:xfrm>
            <a:off x="1357290" y="1285860"/>
            <a:ext cx="7572428" cy="2954655"/>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6.1. Systèmes temps réel :</a:t>
            </a:r>
          </a:p>
          <a:p>
            <a:pPr marL="342900" indent="-342900" algn="just">
              <a:lnSpc>
                <a:spcPct val="150000"/>
              </a:lnSpc>
              <a:buFont typeface="Arial" pitchFamily="34" charset="0"/>
              <a:buChar char="•"/>
            </a:pPr>
            <a:r>
              <a:rPr lang="fr-FR" sz="1750" dirty="0" smtClean="0">
                <a:latin typeface="Comic Sans MS" pitchFamily="66" charset="0"/>
              </a:rPr>
              <a:t>Système dédiés aux applications spécifiques qui ont une contrainte de temps (contrôle industriel, aéronautiques, médicales, etc.);</a:t>
            </a:r>
          </a:p>
          <a:p>
            <a:pPr marL="342900" indent="-342900" algn="just">
              <a:lnSpc>
                <a:spcPct val="150000"/>
              </a:lnSpc>
              <a:buFont typeface="Arial" pitchFamily="34" charset="0"/>
              <a:buChar char="•"/>
            </a:pPr>
            <a:r>
              <a:rPr lang="fr-FR" sz="1750" dirty="0" smtClean="0">
                <a:latin typeface="Comic Sans MS" pitchFamily="66" charset="0"/>
              </a:rPr>
              <a:t>Les résultats de l'exécution d'un programme n'est plus valide au delà d'un certain temps définis par les applications.</a:t>
            </a:r>
          </a:p>
          <a:p>
            <a:pPr marL="342900" indent="-342900" algn="just">
              <a:lnSpc>
                <a:spcPct val="150000"/>
              </a:lnSpc>
              <a:buFont typeface="Arial" pitchFamily="34" charset="0"/>
              <a:buChar char="•"/>
            </a:pPr>
            <a:r>
              <a:rPr lang="fr-FR" sz="1750" dirty="0" smtClean="0">
                <a:latin typeface="Comic Sans MS" pitchFamily="66" charset="0"/>
              </a:rPr>
              <a:t>Exemple: : </a:t>
            </a:r>
            <a:r>
              <a:rPr lang="fr-FR" sz="1750" b="1" dirty="0" err="1" smtClean="0">
                <a:latin typeface="Comic Sans MS" pitchFamily="66" charset="0"/>
              </a:rPr>
              <a:t>VxWorks</a:t>
            </a:r>
            <a:r>
              <a:rPr lang="fr-FR" sz="1750" b="1" dirty="0" smtClean="0">
                <a:latin typeface="Comic Sans MS" pitchFamily="66" charset="0"/>
              </a:rPr>
              <a:t>,</a:t>
            </a:r>
            <a:r>
              <a:rPr lang="fr-FR" sz="1750" dirty="0" smtClean="0">
                <a:latin typeface="Comic Sans MS" pitchFamily="66" charset="0"/>
              </a:rPr>
              <a:t> </a:t>
            </a:r>
            <a:r>
              <a:rPr lang="fr-FR" sz="1750" b="1" dirty="0" smtClean="0">
                <a:latin typeface="Comic Sans MS" pitchFamily="66" charset="0"/>
              </a:rPr>
              <a:t>QNX</a:t>
            </a:r>
            <a:r>
              <a:rPr lang="fr-FR" sz="1750" dirty="0" smtClean="0">
                <a:latin typeface="Comic Sans MS" pitchFamily="66" charset="0"/>
              </a:rPr>
              <a:t> et </a:t>
            </a:r>
            <a:r>
              <a:rPr lang="fr-FR" sz="1750" b="1" dirty="0" err="1" smtClean="0">
                <a:latin typeface="Comic Sans MS" pitchFamily="66" charset="0"/>
              </a:rPr>
              <a:t>FreeRTOS</a:t>
            </a:r>
            <a:r>
              <a:rPr lang="fr-FR" sz="1750" dirty="0" smtClean="0">
                <a:latin typeface="Comic Sans MS" pitchFamily="66" charset="0"/>
              </a:rPr>
              <a:t> en sont deux célèbres représentants.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out)">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ox(out)">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ox(out)">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12</a:t>
            </a:fld>
            <a:endParaRPr lang="fr-BE"/>
          </a:p>
        </p:txBody>
      </p:sp>
      <p:sp>
        <p:nvSpPr>
          <p:cNvPr id="7" name="Rectangle 6"/>
          <p:cNvSpPr/>
          <p:nvPr/>
        </p:nvSpPr>
        <p:spPr>
          <a:xfrm>
            <a:off x="1285852" y="1142984"/>
            <a:ext cx="7572396" cy="2462213"/>
          </a:xfrm>
          <a:prstGeom prst="rect">
            <a:avLst/>
          </a:prstGeom>
        </p:spPr>
        <p:txBody>
          <a:bodyPr wrap="square">
            <a:spAutoFit/>
          </a:bodyPr>
          <a:lstStyle/>
          <a:p>
            <a:r>
              <a:rPr lang="fr-FR" sz="1900" b="1" dirty="0" smtClean="0">
                <a:solidFill>
                  <a:srgbClr val="FF0000"/>
                </a:solidFill>
                <a:latin typeface="Comic Sans MS" pitchFamily="66" charset="0"/>
              </a:rPr>
              <a:t>6.3.  Systèmes personnels:</a:t>
            </a:r>
          </a:p>
          <a:p>
            <a:pPr marL="0" lvl="1" indent="457200" algn="just">
              <a:lnSpc>
                <a:spcPct val="150000"/>
              </a:lnSpc>
            </a:pPr>
            <a:r>
              <a:rPr lang="fr-FR" dirty="0" smtClean="0">
                <a:latin typeface="Comic Sans MS" pitchFamily="66" charset="0"/>
              </a:rPr>
              <a:t>Avec la réduction des prix du matériel informatique, les ordinateurs personnels sont apparus et les systèmes d’exploitation personnels sont devenus possibles.</a:t>
            </a:r>
          </a:p>
          <a:p>
            <a:pPr algn="just">
              <a:lnSpc>
                <a:spcPct val="150000"/>
              </a:lnSpc>
              <a:buFont typeface="Arial" pitchFamily="34" charset="0"/>
              <a:buChar char="•"/>
            </a:pPr>
            <a:r>
              <a:rPr lang="fr-FR" sz="1750" dirty="0" smtClean="0">
                <a:latin typeface="Comic Sans MS" pitchFamily="66" charset="0"/>
              </a:rPr>
              <a:t> </a:t>
            </a:r>
            <a:r>
              <a:rPr lang="fr-FR" dirty="0" smtClean="0">
                <a:latin typeface="Comic Sans MS" pitchFamily="66" charset="0"/>
              </a:rPr>
              <a:t>Leur but est de fournir à l’utilisateur une interface conviviale;</a:t>
            </a:r>
          </a:p>
          <a:p>
            <a:pPr algn="just">
              <a:lnSpc>
                <a:spcPct val="150000"/>
              </a:lnSpc>
              <a:buFont typeface="Arial" pitchFamily="34" charset="0"/>
              <a:buChar char="•"/>
            </a:pPr>
            <a:r>
              <a:rPr lang="fr-FR" dirty="0" smtClean="0">
                <a:latin typeface="Comic Sans MS" pitchFamily="66" charset="0"/>
              </a:rPr>
              <a:t> Ils sont principalement dédiés à la bureautique.</a:t>
            </a:r>
            <a:endParaRPr lang="fr-FR" dirty="0">
              <a:latin typeface="Comic Sans MS" pitchFamily="66" charset="0"/>
            </a:endParaRPr>
          </a:p>
        </p:txBody>
      </p:sp>
      <p:sp>
        <p:nvSpPr>
          <p:cNvPr id="8" name="Titre 1"/>
          <p:cNvSpPr txBox="1">
            <a:spLocks/>
          </p:cNvSpPr>
          <p:nvPr/>
        </p:nvSpPr>
        <p:spPr>
          <a:xfrm>
            <a:off x="1285852" y="142852"/>
            <a:ext cx="7498080" cy="654032"/>
          </a:xfrm>
          <a:prstGeom prst="rect">
            <a:avLst/>
          </a:prstGeom>
          <a:solidFill>
            <a:schemeClr val="accent2">
              <a:lumMod val="40000"/>
              <a:lumOff val="6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smtClean="0">
                <a:ln>
                  <a:noFill/>
                </a:ln>
                <a:solidFill>
                  <a:schemeClr val="tx2">
                    <a:satMod val="130000"/>
                  </a:schemeClr>
                </a:solidFill>
                <a:effectLst/>
                <a:uLnTx/>
                <a:uFillTx/>
                <a:latin typeface="Comic Sans MS" pitchFamily="66" charset="0"/>
                <a:ea typeface="+mj-ea"/>
                <a:cs typeface="+mj-cs"/>
              </a:rPr>
              <a:t>Chapitre 1</a:t>
            </a:r>
            <a:r>
              <a:rPr kumimoji="0" lang="fr-FR" sz="20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smtClean="0">
                <a:ln>
                  <a:noFill/>
                </a:ln>
                <a:solidFill>
                  <a:srgbClr val="0070C0"/>
                </a:solidFill>
                <a:effectLst/>
                <a:uLnTx/>
                <a:uFillTx/>
                <a:latin typeface="Comic Sans MS" pitchFamily="66" charset="0"/>
                <a:ea typeface="+mn-ea"/>
                <a:cs typeface="+mn-cs"/>
              </a:rPr>
              <a:t>Introduction aux systèmes d’exploitation</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9" name="Rectangle à coins arrondis 8"/>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10" name="Rectangle 9"/>
          <p:cNvSpPr/>
          <p:nvPr/>
        </p:nvSpPr>
        <p:spPr>
          <a:xfrm>
            <a:off x="1285852" y="3786190"/>
            <a:ext cx="7572396" cy="2877711"/>
          </a:xfrm>
          <a:prstGeom prst="rect">
            <a:avLst/>
          </a:prstGeom>
        </p:spPr>
        <p:txBody>
          <a:bodyPr wrap="square">
            <a:spAutoFit/>
          </a:bodyPr>
          <a:lstStyle/>
          <a:p>
            <a:r>
              <a:rPr lang="fr-FR" sz="1900" b="1" dirty="0" smtClean="0">
                <a:solidFill>
                  <a:srgbClr val="FF0000"/>
                </a:solidFill>
                <a:latin typeface="Comic Sans MS" pitchFamily="66" charset="0"/>
              </a:rPr>
              <a:t>6.4.  Systèmes serveurs:</a:t>
            </a:r>
            <a:endParaRPr lang="fr-FR" sz="1750" dirty="0" smtClean="0">
              <a:latin typeface="Comic Sans MS" pitchFamily="66" charset="0"/>
            </a:endParaRPr>
          </a:p>
          <a:p>
            <a:pPr>
              <a:lnSpc>
                <a:spcPct val="150000"/>
              </a:lnSpc>
              <a:buFont typeface="Arial" pitchFamily="34" charset="0"/>
              <a:buChar char="•"/>
            </a:pPr>
            <a:r>
              <a:rPr lang="fr-FR" sz="1750" dirty="0" smtClean="0">
                <a:latin typeface="Comic Sans MS" pitchFamily="66" charset="0"/>
              </a:rPr>
              <a:t> </a:t>
            </a:r>
            <a:r>
              <a:rPr lang="fr-FR" dirty="0" smtClean="0">
                <a:latin typeface="Comic Sans MS" pitchFamily="66" charset="0"/>
              </a:rPr>
              <a:t>Ils sont principalement dédiés à gérer plusieurs utilisateurs. Ils sont largement utilisés dans les entreprises, dans les réseaux Intranet et Internet.</a:t>
            </a:r>
          </a:p>
          <a:p>
            <a:pPr>
              <a:lnSpc>
                <a:spcPct val="150000"/>
              </a:lnSpc>
              <a:buFont typeface="Arial" pitchFamily="34" charset="0"/>
              <a:buChar char="•"/>
            </a:pPr>
            <a:r>
              <a:rPr lang="fr-FR" dirty="0" smtClean="0">
                <a:latin typeface="Comic Sans MS" pitchFamily="66" charset="0"/>
              </a:rPr>
              <a:t> Ces systèmes sont appelés à gérer l‘accès aux ressources partagées par les clients (utilisateurs), comme: les fichiers, l’imprimante, bases de données, courriers électroniques, etc.</a:t>
            </a:r>
            <a:endParaRPr lang="fr-FR"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13</a:t>
            </a:fld>
            <a:endParaRPr lang="fr-BE"/>
          </a:p>
        </p:txBody>
      </p:sp>
      <p:sp>
        <p:nvSpPr>
          <p:cNvPr id="3" name="Rectangle 2"/>
          <p:cNvSpPr/>
          <p:nvPr/>
        </p:nvSpPr>
        <p:spPr>
          <a:xfrm>
            <a:off x="1285852" y="3929066"/>
            <a:ext cx="7500990" cy="2462213"/>
          </a:xfrm>
          <a:prstGeom prst="rect">
            <a:avLst/>
          </a:prstGeom>
        </p:spPr>
        <p:txBody>
          <a:bodyPr wrap="square">
            <a:spAutoFit/>
          </a:bodyPr>
          <a:lstStyle/>
          <a:p>
            <a:pPr algn="just"/>
            <a:r>
              <a:rPr lang="fr-FR" sz="1900" b="1" dirty="0" smtClean="0">
                <a:solidFill>
                  <a:srgbClr val="FF0000"/>
                </a:solidFill>
                <a:latin typeface="Comic Sans MS" pitchFamily="66" charset="0"/>
              </a:rPr>
              <a:t>6.6. Systèmes distribués </a:t>
            </a:r>
          </a:p>
          <a:p>
            <a:pPr algn="just">
              <a:lnSpc>
                <a:spcPct val="150000"/>
              </a:lnSpc>
            </a:pPr>
            <a:r>
              <a:rPr lang="fr-FR" dirty="0" smtClean="0">
                <a:latin typeface="Comic Sans MS" pitchFamily="66" charset="0"/>
              </a:rPr>
              <a:t>	Un système distribué est un ensemble de processeurs indépendants, interconnectés, qui peuvent tous coopérer dans le cadre d’une même application. Le système se présente aux utilisateurs comme étant un système d’exploitation centralisé, mais qui s’exécute sur des processeurs indépendants. </a:t>
            </a:r>
            <a:endParaRPr lang="fr-FR" dirty="0">
              <a:latin typeface="Comic Sans MS" pitchFamily="66" charset="0"/>
            </a:endParaRPr>
          </a:p>
        </p:txBody>
      </p:sp>
      <p:sp>
        <p:nvSpPr>
          <p:cNvPr id="5" name="ZoneTexte 4"/>
          <p:cNvSpPr txBox="1"/>
          <p:nvPr/>
        </p:nvSpPr>
        <p:spPr>
          <a:xfrm>
            <a:off x="1142976" y="857232"/>
            <a:ext cx="7715304" cy="3023905"/>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6.5. Systèmes embarqués:</a:t>
            </a:r>
          </a:p>
          <a:p>
            <a:pPr marL="342900" indent="-342900" algn="just">
              <a:lnSpc>
                <a:spcPct val="150000"/>
              </a:lnSpc>
              <a:buFont typeface="Arial" pitchFamily="34" charset="0"/>
              <a:buChar char="•"/>
            </a:pPr>
            <a:r>
              <a:rPr lang="fr-FR" dirty="0" smtClean="0">
                <a:latin typeface="Comic Sans MS" pitchFamily="66" charset="0"/>
              </a:rPr>
              <a:t>Systèmes intégrés dans des appareils très miniatures et de petites capacités de calcul et de stockage (PDA: </a:t>
            </a:r>
            <a:r>
              <a:rPr lang="fr-FR" dirty="0" err="1" smtClean="0">
                <a:latin typeface="Comic Sans MS" pitchFamily="66" charset="0"/>
              </a:rPr>
              <a:t>personal</a:t>
            </a:r>
            <a:r>
              <a:rPr lang="fr-FR" dirty="0" smtClean="0">
                <a:latin typeface="Comic Sans MS" pitchFamily="66" charset="0"/>
              </a:rPr>
              <a:t> digital assistants,  robot,  ordinateur de bord de véhicule, etc.);</a:t>
            </a:r>
          </a:p>
          <a:p>
            <a:pPr marL="342900" indent="-342900" algn="just">
              <a:lnSpc>
                <a:spcPct val="150000"/>
              </a:lnSpc>
              <a:buFont typeface="Arial" pitchFamily="34" charset="0"/>
              <a:buChar char="•"/>
            </a:pPr>
            <a:r>
              <a:rPr lang="fr-FR" dirty="0" smtClean="0">
                <a:latin typeface="Comic Sans MS" pitchFamily="66" charset="0"/>
              </a:rPr>
              <a:t>Gestion efficace des ressources rares du matériel</a:t>
            </a:r>
          </a:p>
          <a:p>
            <a:pPr marL="342900" indent="-342900" algn="just">
              <a:lnSpc>
                <a:spcPct val="150000"/>
              </a:lnSpc>
              <a:buFont typeface="Arial" pitchFamily="34" charset="0"/>
              <a:buChar char="•"/>
            </a:pPr>
            <a:r>
              <a:rPr lang="fr-FR" dirty="0" smtClean="0">
                <a:latin typeface="Comic Sans MS" pitchFamily="66" charset="0"/>
              </a:rPr>
              <a:t>Gestion avancée de l’énergie et capacité à fonctionner avec des ressources limitées.</a:t>
            </a:r>
          </a:p>
        </p:txBody>
      </p:sp>
      <p:sp>
        <p:nvSpPr>
          <p:cNvPr id="6" name="Titre 1"/>
          <p:cNvSpPr txBox="1">
            <a:spLocks/>
          </p:cNvSpPr>
          <p:nvPr/>
        </p:nvSpPr>
        <p:spPr>
          <a:xfrm>
            <a:off x="1285852" y="142852"/>
            <a:ext cx="7498080" cy="654032"/>
          </a:xfrm>
          <a:prstGeom prst="rect">
            <a:avLst/>
          </a:prstGeom>
          <a:solidFill>
            <a:schemeClr val="accent2">
              <a:lumMod val="40000"/>
              <a:lumOff val="6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smtClean="0">
                <a:ln>
                  <a:noFill/>
                </a:ln>
                <a:solidFill>
                  <a:schemeClr val="tx2">
                    <a:satMod val="130000"/>
                  </a:schemeClr>
                </a:solidFill>
                <a:effectLst/>
                <a:uLnTx/>
                <a:uFillTx/>
                <a:latin typeface="Comic Sans MS" pitchFamily="66" charset="0"/>
                <a:ea typeface="+mj-ea"/>
                <a:cs typeface="+mj-cs"/>
              </a:rPr>
              <a:t>Chapitre 1</a:t>
            </a:r>
            <a:r>
              <a:rPr kumimoji="0" lang="fr-FR" sz="20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smtClean="0">
                <a:ln>
                  <a:noFill/>
                </a:ln>
                <a:solidFill>
                  <a:srgbClr val="0070C0"/>
                </a:solidFill>
                <a:effectLst/>
                <a:uLnTx/>
                <a:uFillTx/>
                <a:latin typeface="Comic Sans MS" pitchFamily="66" charset="0"/>
                <a:ea typeface="+mn-ea"/>
                <a:cs typeface="+mn-cs"/>
              </a:rPr>
              <a:t>Introduction aux systèmes d’exploitation</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ou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14</a:t>
            </a:fld>
            <a:endParaRPr lang="fr-BE"/>
          </a:p>
        </p:txBody>
      </p:sp>
      <p:sp>
        <p:nvSpPr>
          <p:cNvPr id="6" name="Titre 1"/>
          <p:cNvSpPr txBox="1">
            <a:spLocks/>
          </p:cNvSpPr>
          <p:nvPr/>
        </p:nvSpPr>
        <p:spPr>
          <a:xfrm>
            <a:off x="1285852" y="142852"/>
            <a:ext cx="7498080" cy="654032"/>
          </a:xfrm>
          <a:prstGeom prst="rect">
            <a:avLst/>
          </a:prstGeom>
          <a:solidFill>
            <a:schemeClr val="accent2">
              <a:lumMod val="40000"/>
              <a:lumOff val="6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smtClean="0">
                <a:ln>
                  <a:noFill/>
                </a:ln>
                <a:solidFill>
                  <a:schemeClr val="tx2">
                    <a:satMod val="130000"/>
                  </a:schemeClr>
                </a:solidFill>
                <a:effectLst/>
                <a:uLnTx/>
                <a:uFillTx/>
                <a:latin typeface="Comic Sans MS" pitchFamily="66" charset="0"/>
                <a:ea typeface="+mj-ea"/>
                <a:cs typeface="+mj-cs"/>
              </a:rPr>
              <a:t>Chapitre 1</a:t>
            </a:r>
            <a:r>
              <a:rPr kumimoji="0" lang="fr-FR" sz="20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smtClean="0">
                <a:ln>
                  <a:noFill/>
                </a:ln>
                <a:solidFill>
                  <a:srgbClr val="0070C0"/>
                </a:solidFill>
                <a:effectLst/>
                <a:uLnTx/>
                <a:uFillTx/>
                <a:latin typeface="Comic Sans MS" pitchFamily="66" charset="0"/>
                <a:ea typeface="+mn-ea"/>
                <a:cs typeface="+mn-cs"/>
              </a:rPr>
              <a:t>Introduction aux systèmes d’exploitation</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7" name="ZoneTexte 6"/>
          <p:cNvSpPr txBox="1"/>
          <p:nvPr/>
        </p:nvSpPr>
        <p:spPr>
          <a:xfrm>
            <a:off x="1214414" y="857232"/>
            <a:ext cx="7929586" cy="1384995"/>
          </a:xfrm>
          <a:prstGeom prst="rect">
            <a:avLst/>
          </a:prstGeom>
          <a:noFill/>
        </p:spPr>
        <p:txBody>
          <a:bodyPr wrap="square" rtlCol="0">
            <a:spAutoFit/>
          </a:bodyPr>
          <a:lstStyle/>
          <a:p>
            <a:pPr marL="342900" indent="-342900">
              <a:lnSpc>
                <a:spcPct val="150000"/>
              </a:lnSpc>
            </a:pPr>
            <a:r>
              <a:rPr lang="fr-FR" sz="2000" b="1" u="sng" dirty="0" smtClean="0">
                <a:solidFill>
                  <a:srgbClr val="C00000"/>
                </a:solidFill>
                <a:latin typeface="Comic Sans MS" pitchFamily="66" charset="0"/>
              </a:rPr>
              <a:t>7. Différents modes d’exploitation d’un SE</a:t>
            </a:r>
          </a:p>
          <a:p>
            <a:pPr indent="360363" algn="just">
              <a:lnSpc>
                <a:spcPct val="150000"/>
              </a:lnSpc>
            </a:pPr>
            <a:r>
              <a:rPr lang="fr-FR" dirty="0" smtClean="0">
                <a:latin typeface="Comic Sans MS" pitchFamily="66" charset="0"/>
              </a:rPr>
              <a:t>Pour bien comprendre le fonctionnement des systèmes d’exploitation et comment ils traitent les programmes (systèmes ou utilisateurs):</a:t>
            </a:r>
          </a:p>
        </p:txBody>
      </p:sp>
      <p:sp>
        <p:nvSpPr>
          <p:cNvPr id="9" name="Rectangle 8"/>
          <p:cNvSpPr/>
          <p:nvPr/>
        </p:nvSpPr>
        <p:spPr>
          <a:xfrm>
            <a:off x="1357290" y="2143116"/>
            <a:ext cx="7786710" cy="1384995"/>
          </a:xfrm>
          <a:prstGeom prst="rect">
            <a:avLst/>
          </a:prstGeom>
        </p:spPr>
        <p:txBody>
          <a:bodyPr wrap="square">
            <a:spAutoFit/>
          </a:bodyPr>
          <a:lstStyle/>
          <a:p>
            <a:pPr marL="342900" indent="-342900" algn="just">
              <a:lnSpc>
                <a:spcPct val="150000"/>
              </a:lnSpc>
            </a:pPr>
            <a:r>
              <a:rPr lang="fr-FR" sz="1900" b="1" dirty="0" smtClean="0">
                <a:solidFill>
                  <a:srgbClr val="FF0000"/>
                </a:solidFill>
                <a:latin typeface="Comic Sans MS" pitchFamily="66" charset="0"/>
              </a:rPr>
              <a:t>7.1. Systèmes à porte ouverte</a:t>
            </a:r>
            <a:r>
              <a:rPr lang="fr-FR" sz="1900" dirty="0" smtClean="0">
                <a:solidFill>
                  <a:srgbClr val="FF0000"/>
                </a:solidFill>
                <a:latin typeface="Comic Sans MS" pitchFamily="66" charset="0"/>
              </a:rPr>
              <a:t>:</a:t>
            </a:r>
          </a:p>
          <a:p>
            <a:pPr marL="355600" indent="-165100" algn="just">
              <a:lnSpc>
                <a:spcPct val="150000"/>
              </a:lnSpc>
            </a:pPr>
            <a:r>
              <a:rPr lang="fr-FR" sz="1900" dirty="0" smtClean="0">
                <a:latin typeface="Comic Sans MS" pitchFamily="66" charset="0"/>
              </a:rPr>
              <a:t>	</a:t>
            </a:r>
            <a:r>
              <a:rPr lang="fr-FR" dirty="0" smtClean="0">
                <a:latin typeface="Comic Sans MS" pitchFamily="66" charset="0"/>
              </a:rPr>
              <a:t>Les</a:t>
            </a:r>
            <a:r>
              <a:rPr lang="fr-FR" dirty="0" smtClean="0">
                <a:solidFill>
                  <a:srgbClr val="FF0000"/>
                </a:solidFill>
                <a:latin typeface="Comic Sans MS" pitchFamily="66" charset="0"/>
              </a:rPr>
              <a:t> </a:t>
            </a:r>
            <a:r>
              <a:rPr lang="fr-FR" dirty="0" smtClean="0">
                <a:latin typeface="Comic Sans MS" pitchFamily="66" charset="0"/>
              </a:rPr>
              <a:t> premiers ordinateurs ont été dépourvus de systèmes d’exploitation.</a:t>
            </a:r>
            <a:endParaRPr lang="en-US" dirty="0"/>
          </a:p>
        </p:txBody>
      </p:sp>
      <p:sp>
        <p:nvSpPr>
          <p:cNvPr id="10" name="Rectangle 9"/>
          <p:cNvSpPr/>
          <p:nvPr/>
        </p:nvSpPr>
        <p:spPr>
          <a:xfrm>
            <a:off x="1357322" y="3500438"/>
            <a:ext cx="7786678" cy="1754326"/>
          </a:xfrm>
          <a:prstGeom prst="rect">
            <a:avLst/>
          </a:prstGeom>
        </p:spPr>
        <p:txBody>
          <a:bodyPr wrap="square">
            <a:spAutoFit/>
          </a:bodyPr>
          <a:lstStyle/>
          <a:p>
            <a:pPr marL="342900" indent="-342900" algn="just">
              <a:lnSpc>
                <a:spcPct val="150000"/>
              </a:lnSpc>
            </a:pPr>
            <a:r>
              <a:rPr lang="fr-FR" b="1" dirty="0" smtClean="0">
                <a:solidFill>
                  <a:srgbClr val="FF0000"/>
                </a:solidFill>
                <a:latin typeface="Comic Sans MS" pitchFamily="66" charset="0"/>
              </a:rPr>
              <a:t>7.2. Systèmes monoprogrammation</a:t>
            </a:r>
            <a:endParaRPr lang="fr-FR" dirty="0" smtClean="0">
              <a:solidFill>
                <a:srgbClr val="FF0000"/>
              </a:solidFill>
              <a:latin typeface="Comic Sans MS" pitchFamily="66" charset="0"/>
            </a:endParaRPr>
          </a:p>
          <a:p>
            <a:pPr marL="342900" indent="-342900" algn="just">
              <a:lnSpc>
                <a:spcPct val="150000"/>
              </a:lnSpc>
            </a:pPr>
            <a:r>
              <a:rPr lang="fr-FR" b="1" dirty="0" smtClean="0">
                <a:solidFill>
                  <a:srgbClr val="FF0000"/>
                </a:solidFill>
                <a:latin typeface="Comic Sans MS" pitchFamily="66" charset="0"/>
              </a:rPr>
              <a:t>  	</a:t>
            </a:r>
            <a:r>
              <a:rPr lang="fr-FR" b="1" dirty="0" smtClean="0">
                <a:solidFill>
                  <a:srgbClr val="00B0F0"/>
                </a:solidFill>
                <a:latin typeface="Comic Sans MS" pitchFamily="66" charset="0"/>
              </a:rPr>
              <a:t>a) Moniteur d’enchaînement: </a:t>
            </a:r>
            <a:r>
              <a:rPr lang="fr-FR" dirty="0" smtClean="0">
                <a:latin typeface="Comic Sans MS" pitchFamily="66" charset="0"/>
              </a:rPr>
              <a:t>Ce premier programme très primitif  a la charge d'enchainer l’exécution des programmes pour améliorer l’utilisation de l’unité centrale (U.C.).</a:t>
            </a:r>
            <a:endParaRPr lang="en-US" dirty="0"/>
          </a:p>
        </p:txBody>
      </p:sp>
      <p:grpSp>
        <p:nvGrpSpPr>
          <p:cNvPr id="11" name="Groupe 10"/>
          <p:cNvGrpSpPr/>
          <p:nvPr/>
        </p:nvGrpSpPr>
        <p:grpSpPr>
          <a:xfrm>
            <a:off x="1357290" y="5357826"/>
            <a:ext cx="7429552" cy="1366818"/>
            <a:chOff x="1428728" y="3429000"/>
            <a:chExt cx="7429552" cy="1100852"/>
          </a:xfrm>
        </p:grpSpPr>
        <p:sp>
          <p:nvSpPr>
            <p:cNvPr id="12" name="Rectangle 11"/>
            <p:cNvSpPr/>
            <p:nvPr/>
          </p:nvSpPr>
          <p:spPr>
            <a:xfrm>
              <a:off x="1428728" y="3786191"/>
              <a:ext cx="7429552" cy="743661"/>
            </a:xfrm>
            <a:prstGeom prst="rect">
              <a:avLst/>
            </a:prstGeom>
            <a:solidFill>
              <a:schemeClr val="accent3">
                <a:lumMod val="60000"/>
                <a:lumOff val="40000"/>
              </a:schemeClr>
            </a:solidFill>
          </p:spPr>
          <p:txBody>
            <a:bodyPr wrap="square">
              <a:spAutoFit/>
            </a:bodyPr>
            <a:lstStyle/>
            <a:p>
              <a:pPr marL="177800" indent="266700" algn="just">
                <a:spcBef>
                  <a:spcPts val="600"/>
                </a:spcBef>
                <a:spcAft>
                  <a:spcPts val="600"/>
                </a:spcAft>
                <a:buClr>
                  <a:srgbClr val="002060"/>
                </a:buClr>
              </a:pPr>
              <a:r>
                <a:rPr lang="fr-FR" b="1" dirty="0" smtClean="0">
                  <a:solidFill>
                    <a:schemeClr val="bg1"/>
                  </a:solidFill>
                  <a:latin typeface="Comic Sans MS" pitchFamily="66" charset="0"/>
                </a:rPr>
                <a:t>le processeur restait inutilisé pendant les opérations d’entrée et sortie (E/S), comme le montre la figure de l’exemple 1 suivant.</a:t>
              </a:r>
            </a:p>
          </p:txBody>
        </p:sp>
        <p:sp>
          <p:nvSpPr>
            <p:cNvPr id="13" name="Rectangle 12"/>
            <p:cNvSpPr/>
            <p:nvPr/>
          </p:nvSpPr>
          <p:spPr>
            <a:xfrm>
              <a:off x="1428728" y="3429000"/>
              <a:ext cx="7429552" cy="35719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88900"/>
              <a:r>
                <a:rPr lang="fr-FR" sz="2000" dirty="0" smtClean="0">
                  <a:latin typeface="Berlin Sans FB" pitchFamily="34" charset="0"/>
                </a:rPr>
                <a:t>PROBLEME</a:t>
              </a:r>
              <a:endParaRPr lang="fr-FR" sz="2000" dirty="0">
                <a:latin typeface="Berlin Sans FB"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15</a:t>
            </a:fld>
            <a:endParaRPr lang="fr-BE"/>
          </a:p>
        </p:txBody>
      </p:sp>
      <p:sp>
        <p:nvSpPr>
          <p:cNvPr id="6" name="Titre 1"/>
          <p:cNvSpPr txBox="1">
            <a:spLocks/>
          </p:cNvSpPr>
          <p:nvPr/>
        </p:nvSpPr>
        <p:spPr>
          <a:xfrm>
            <a:off x="1285852" y="142852"/>
            <a:ext cx="7498080" cy="654032"/>
          </a:xfrm>
          <a:prstGeom prst="rect">
            <a:avLst/>
          </a:prstGeom>
          <a:solidFill>
            <a:schemeClr val="accent2">
              <a:lumMod val="40000"/>
              <a:lumOff val="6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smtClean="0">
                <a:ln>
                  <a:noFill/>
                </a:ln>
                <a:solidFill>
                  <a:schemeClr val="tx2">
                    <a:satMod val="130000"/>
                  </a:schemeClr>
                </a:solidFill>
                <a:effectLst/>
                <a:uLnTx/>
                <a:uFillTx/>
                <a:latin typeface="Comic Sans MS" pitchFamily="66" charset="0"/>
                <a:ea typeface="+mj-ea"/>
                <a:cs typeface="+mj-cs"/>
              </a:rPr>
              <a:t>Chapitre 1</a:t>
            </a:r>
            <a:r>
              <a:rPr kumimoji="0" lang="fr-FR" sz="20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smtClean="0">
                <a:ln>
                  <a:noFill/>
                </a:ln>
                <a:solidFill>
                  <a:srgbClr val="0070C0"/>
                </a:solidFill>
                <a:effectLst/>
                <a:uLnTx/>
                <a:uFillTx/>
                <a:latin typeface="Comic Sans MS" pitchFamily="66" charset="0"/>
                <a:ea typeface="+mn-ea"/>
                <a:cs typeface="+mn-cs"/>
              </a:rPr>
              <a:t>Introduction aux systèmes d’exploitation</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11" name="ZoneTexte 10"/>
          <p:cNvSpPr txBox="1"/>
          <p:nvPr/>
        </p:nvSpPr>
        <p:spPr>
          <a:xfrm>
            <a:off x="1357290" y="928670"/>
            <a:ext cx="7572428" cy="5009064"/>
          </a:xfrm>
          <a:prstGeom prst="rect">
            <a:avLst/>
          </a:prstGeom>
          <a:noFill/>
        </p:spPr>
        <p:txBody>
          <a:bodyPr wrap="square" rtlCol="0">
            <a:spAutoFit/>
          </a:bodyPr>
          <a:lstStyle/>
          <a:p>
            <a:pPr marL="342900" indent="-342900" algn="just">
              <a:lnSpc>
                <a:spcPct val="150000"/>
              </a:lnSpc>
            </a:pPr>
            <a:r>
              <a:rPr lang="fr-FR" sz="1900" b="1" dirty="0" smtClean="0">
                <a:solidFill>
                  <a:srgbClr val="00B0F0"/>
                </a:solidFill>
                <a:latin typeface="Comic Sans MS" pitchFamily="66" charset="0"/>
              </a:rPr>
              <a:t>b) traitement par lots </a:t>
            </a:r>
            <a:r>
              <a:rPr lang="fr-FR" sz="1900" b="1" dirty="0" smtClean="0">
                <a:solidFill>
                  <a:srgbClr val="FF0000"/>
                </a:solidFill>
                <a:latin typeface="Comic Sans MS" pitchFamily="66" charset="0"/>
              </a:rPr>
              <a:t>(Batch </a:t>
            </a:r>
            <a:r>
              <a:rPr lang="fr-FR" sz="1900" b="1" dirty="0" err="1" smtClean="0">
                <a:solidFill>
                  <a:srgbClr val="FF0000"/>
                </a:solidFill>
                <a:latin typeface="Comic Sans MS" pitchFamily="66" charset="0"/>
              </a:rPr>
              <a:t>processing</a:t>
            </a:r>
            <a:r>
              <a:rPr lang="fr-FR" sz="1900" b="1" dirty="0" smtClean="0">
                <a:solidFill>
                  <a:srgbClr val="FF0000"/>
                </a:solidFill>
                <a:latin typeface="Comic Sans MS" pitchFamily="66" charset="0"/>
              </a:rPr>
              <a:t>)</a:t>
            </a:r>
            <a:r>
              <a:rPr lang="fr-FR" sz="1900" dirty="0" smtClean="0">
                <a:solidFill>
                  <a:srgbClr val="FF0000"/>
                </a:solidFill>
                <a:latin typeface="Comic Sans MS" pitchFamily="66" charset="0"/>
              </a:rPr>
              <a:t>:</a:t>
            </a:r>
          </a:p>
          <a:p>
            <a:pPr algn="just">
              <a:lnSpc>
                <a:spcPct val="150000"/>
              </a:lnSpc>
            </a:pPr>
            <a:r>
              <a:rPr lang="fr-FR" dirty="0" smtClean="0">
                <a:latin typeface="Comic Sans MS" pitchFamily="66" charset="0"/>
              </a:rPr>
              <a:t>	Ce mode est une amélioration du moniteur d’enchainement. Il  nécessitait deux machines:  une machine principale qui effectue les calcules, tandis que  l’autre s’occupait des périphériques.  </a:t>
            </a:r>
          </a:p>
          <a:p>
            <a:pPr algn="just">
              <a:lnSpc>
                <a:spcPct val="150000"/>
              </a:lnSpc>
              <a:spcBef>
                <a:spcPts val="600"/>
              </a:spcBef>
              <a:buFont typeface="Arial" pitchFamily="34" charset="0"/>
              <a:buChar char="•"/>
            </a:pPr>
            <a:r>
              <a:rPr lang="fr-FR" dirty="0" smtClean="0">
                <a:latin typeface="Comic Sans MS" pitchFamily="66" charset="0"/>
              </a:rPr>
              <a:t>  Les tâches d’entrée de données et sortie de résultats sont réalisées en parallèle aves le traitement ce qui libère du temps de calcul. </a:t>
            </a:r>
          </a:p>
          <a:p>
            <a:endParaRPr lang="fr-FR" sz="1600" dirty="0" smtClean="0">
              <a:latin typeface="Comic Sans MS" pitchFamily="66" charset="0"/>
            </a:endParaRPr>
          </a:p>
          <a:p>
            <a:pPr marL="342900" indent="-342900" algn="just">
              <a:lnSpc>
                <a:spcPct val="150000"/>
              </a:lnSpc>
              <a:buFont typeface="Arial" pitchFamily="34" charset="0"/>
              <a:buChar char="•"/>
            </a:pPr>
            <a:r>
              <a:rPr lang="fr-FR" dirty="0" smtClean="0">
                <a:latin typeface="Comic Sans MS" pitchFamily="66" charset="0"/>
              </a:rPr>
              <a:t>Utilisation de bandes magnétiques pour soumettre plusieurs (lot) travaux lus au moniteur résident qui fera le traitement;</a:t>
            </a:r>
          </a:p>
          <a:p>
            <a:pPr marL="342900" indent="-342900" algn="just">
              <a:lnSpc>
                <a:spcPct val="150000"/>
              </a:lnSpc>
            </a:pPr>
            <a:endParaRPr lang="fr-FR" dirty="0" smtClean="0">
              <a:latin typeface="Comic Sans MS" pitchFamily="66" charset="0"/>
            </a:endParaRPr>
          </a:p>
          <a:p>
            <a:pPr marL="342900" indent="-342900" algn="just">
              <a:lnSpc>
                <a:spcPct val="150000"/>
              </a:lnSpc>
              <a:buFont typeface="Arial" pitchFamily="34" charset="0"/>
              <a:buChar char="•"/>
            </a:pPr>
            <a:r>
              <a:rPr lang="fr-FR" dirty="0" smtClean="0">
                <a:latin typeface="Comic Sans MS" pitchFamily="66" charset="0"/>
              </a:rPr>
              <a:t>Moins d’oisiveté de la CPU, cependant les E/S la cause toujours.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ou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16</a:t>
            </a:fld>
            <a:endParaRPr lang="fr-BE"/>
          </a:p>
        </p:txBody>
      </p:sp>
      <p:sp>
        <p:nvSpPr>
          <p:cNvPr id="6" name="Titre 1"/>
          <p:cNvSpPr txBox="1">
            <a:spLocks/>
          </p:cNvSpPr>
          <p:nvPr/>
        </p:nvSpPr>
        <p:spPr>
          <a:xfrm>
            <a:off x="1285852" y="142852"/>
            <a:ext cx="7498080" cy="654032"/>
          </a:xfrm>
          <a:prstGeom prst="rect">
            <a:avLst/>
          </a:prstGeom>
          <a:solidFill>
            <a:schemeClr val="accent2">
              <a:lumMod val="40000"/>
              <a:lumOff val="6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smtClean="0">
                <a:ln>
                  <a:noFill/>
                </a:ln>
                <a:solidFill>
                  <a:schemeClr val="tx2">
                    <a:satMod val="130000"/>
                  </a:schemeClr>
                </a:solidFill>
                <a:effectLst/>
                <a:uLnTx/>
                <a:uFillTx/>
                <a:latin typeface="Comic Sans MS" pitchFamily="66" charset="0"/>
                <a:ea typeface="+mj-ea"/>
                <a:cs typeface="+mj-cs"/>
              </a:rPr>
              <a:t>Chapitre 1</a:t>
            </a:r>
            <a:r>
              <a:rPr kumimoji="0" lang="fr-FR" sz="20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smtClean="0">
                <a:ln>
                  <a:noFill/>
                </a:ln>
                <a:solidFill>
                  <a:srgbClr val="0070C0"/>
                </a:solidFill>
                <a:effectLst/>
                <a:uLnTx/>
                <a:uFillTx/>
                <a:latin typeface="Comic Sans MS" pitchFamily="66" charset="0"/>
                <a:ea typeface="+mn-ea"/>
                <a:cs typeface="+mn-cs"/>
              </a:rPr>
              <a:t>Introduction aux systèmes d’exploitation</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7" name="ZoneTexte 6"/>
          <p:cNvSpPr txBox="1"/>
          <p:nvPr/>
        </p:nvSpPr>
        <p:spPr>
          <a:xfrm>
            <a:off x="1142976" y="966433"/>
            <a:ext cx="7929618" cy="4962897"/>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7.3.</a:t>
            </a:r>
            <a:r>
              <a:rPr lang="fr-FR" sz="1900" b="1" dirty="0" smtClean="0">
                <a:solidFill>
                  <a:srgbClr val="00B0F0"/>
                </a:solidFill>
                <a:latin typeface="Comic Sans MS" pitchFamily="66" charset="0"/>
              </a:rPr>
              <a:t> </a:t>
            </a:r>
            <a:r>
              <a:rPr lang="fr-FR" sz="1900" b="1" dirty="0" smtClean="0">
                <a:solidFill>
                  <a:srgbClr val="FF0000"/>
                </a:solidFill>
                <a:latin typeface="Comic Sans MS" pitchFamily="66" charset="0"/>
              </a:rPr>
              <a:t>Systèmes multiprogrammés </a:t>
            </a:r>
            <a:r>
              <a:rPr lang="fr-FR" sz="1900" dirty="0" smtClean="0">
                <a:solidFill>
                  <a:srgbClr val="FF0000"/>
                </a:solidFill>
                <a:latin typeface="Comic Sans MS" pitchFamily="66" charset="0"/>
              </a:rPr>
              <a:t>:( </a:t>
            </a:r>
            <a:r>
              <a:rPr lang="fr-FR" sz="1900" dirty="0" err="1" smtClean="0">
                <a:solidFill>
                  <a:srgbClr val="FF0000"/>
                </a:solidFill>
                <a:latin typeface="Comic Sans MS" pitchFamily="66" charset="0"/>
              </a:rPr>
              <a:t>term</a:t>
            </a:r>
            <a:r>
              <a:rPr lang="fr-FR" sz="1900" dirty="0" smtClean="0">
                <a:solidFill>
                  <a:srgbClr val="FF0000"/>
                </a:solidFill>
                <a:latin typeface="Comic Sans MS" pitchFamily="66" charset="0"/>
              </a:rPr>
              <a:t> </a:t>
            </a:r>
            <a:r>
              <a:rPr lang="fr-FR" sz="1900" dirty="0" err="1" smtClean="0">
                <a:solidFill>
                  <a:srgbClr val="FF0000"/>
                </a:solidFill>
                <a:latin typeface="Comic Sans MS" pitchFamily="66" charset="0"/>
              </a:rPr>
              <a:t>norm</a:t>
            </a:r>
            <a:r>
              <a:rPr lang="fr-FR" sz="1900" dirty="0" smtClean="0">
                <a:solidFill>
                  <a:srgbClr val="FF0000"/>
                </a:solidFill>
                <a:latin typeface="Comic Sans MS" pitchFamily="66" charset="0"/>
              </a:rPr>
              <a:t> ou </a:t>
            </a:r>
            <a:r>
              <a:rPr lang="fr-FR" sz="1900" dirty="0" err="1" smtClean="0">
                <a:solidFill>
                  <a:srgbClr val="FF0000"/>
                </a:solidFill>
                <a:latin typeface="Comic Sans MS" pitchFamily="66" charset="0"/>
              </a:rPr>
              <a:t>inorm</a:t>
            </a:r>
            <a:r>
              <a:rPr lang="fr-FR" sz="1900" dirty="0" smtClean="0">
                <a:solidFill>
                  <a:srgbClr val="FF0000"/>
                </a:solidFill>
                <a:latin typeface="Comic Sans MS" pitchFamily="66" charset="0"/>
              </a:rPr>
              <a:t>, </a:t>
            </a:r>
            <a:r>
              <a:rPr lang="fr-FR" sz="1900" dirty="0" err="1" smtClean="0">
                <a:solidFill>
                  <a:srgbClr val="FF0000"/>
                </a:solidFill>
                <a:latin typeface="Comic Sans MS" pitchFamily="66" charset="0"/>
              </a:rPr>
              <a:t>int</a:t>
            </a:r>
            <a:r>
              <a:rPr lang="fr-FR" sz="1900" dirty="0" smtClean="0">
                <a:solidFill>
                  <a:srgbClr val="FF0000"/>
                </a:solidFill>
                <a:latin typeface="Comic Sans MS" pitchFamily="66" charset="0"/>
              </a:rPr>
              <a:t>, E/S)</a:t>
            </a:r>
            <a:endParaRPr lang="fr-FR" sz="1900" dirty="0" smtClean="0">
              <a:solidFill>
                <a:srgbClr val="FF0000"/>
              </a:solidFill>
              <a:latin typeface="Comic Sans MS" pitchFamily="66" charset="0"/>
            </a:endParaRPr>
          </a:p>
          <a:p>
            <a:pPr marL="342900" indent="-342900" algn="just">
              <a:lnSpc>
                <a:spcPct val="150000"/>
              </a:lnSpc>
              <a:spcBef>
                <a:spcPts val="600"/>
              </a:spcBef>
              <a:spcAft>
                <a:spcPts val="600"/>
              </a:spcAft>
              <a:buFont typeface="Arial" pitchFamily="34" charset="0"/>
              <a:buChar char="•"/>
            </a:pPr>
            <a:r>
              <a:rPr lang="fr-FR" dirty="0" smtClean="0">
                <a:latin typeface="Comic Sans MS" pitchFamily="66" charset="0"/>
              </a:rPr>
              <a:t>Ce système arrive au début des années 60.</a:t>
            </a:r>
          </a:p>
          <a:p>
            <a:pPr marL="342900" indent="-342900" algn="just">
              <a:lnSpc>
                <a:spcPct val="150000"/>
              </a:lnSpc>
              <a:spcBef>
                <a:spcPts val="600"/>
              </a:spcBef>
              <a:spcAft>
                <a:spcPts val="600"/>
              </a:spcAft>
              <a:buFont typeface="Arial" pitchFamily="34" charset="0"/>
              <a:buChar char="•"/>
            </a:pPr>
            <a:r>
              <a:rPr lang="fr-FR" dirty="0" smtClean="0">
                <a:latin typeface="Comic Sans MS" pitchFamily="66" charset="0"/>
              </a:rPr>
              <a:t>vise à augmenter l’utilisation du processeur en maintenant plusieurs travaux (jobs) en mémoire centrale sans compter le SE lui-même.</a:t>
            </a:r>
          </a:p>
          <a:p>
            <a:pPr marL="342900" indent="-342900" algn="just">
              <a:lnSpc>
                <a:spcPct val="150000"/>
              </a:lnSpc>
              <a:spcBef>
                <a:spcPts val="600"/>
              </a:spcBef>
              <a:spcAft>
                <a:spcPts val="600"/>
              </a:spcAft>
              <a:buFont typeface="Arial" pitchFamily="34" charset="0"/>
              <a:buChar char="•"/>
            </a:pPr>
            <a:r>
              <a:rPr lang="fr-FR" dirty="0" smtClean="0">
                <a:latin typeface="Comic Sans MS" pitchFamily="66" charset="0"/>
              </a:rPr>
              <a:t>Utiliser les temps d’attente du processeur pour exécuter un autre job  quand le job en cours d’exécution demande des E/S;</a:t>
            </a:r>
          </a:p>
          <a:p>
            <a:pPr marL="342900" indent="-342900" algn="just">
              <a:lnSpc>
                <a:spcPct val="150000"/>
              </a:lnSpc>
              <a:spcBef>
                <a:spcPts val="600"/>
              </a:spcBef>
              <a:spcAft>
                <a:spcPts val="600"/>
              </a:spcAft>
              <a:buFont typeface="Arial" pitchFamily="34" charset="0"/>
              <a:buChar char="•"/>
            </a:pPr>
            <a:r>
              <a:rPr lang="fr-FR" dirty="0" smtClean="0">
                <a:latin typeface="Comic Sans MS" pitchFamily="66" charset="0"/>
              </a:rPr>
              <a:t>Nécessité des périphériques capables d’effectuer des E/S de manière autonome.</a:t>
            </a:r>
          </a:p>
          <a:p>
            <a:pPr marL="342900" indent="-342900" algn="just">
              <a:lnSpc>
                <a:spcPct val="150000"/>
              </a:lnSpc>
              <a:spcBef>
                <a:spcPts val="600"/>
              </a:spcBef>
              <a:spcAft>
                <a:spcPts val="600"/>
              </a:spcAft>
              <a:buFont typeface="Arial" pitchFamily="34" charset="0"/>
              <a:buChar char="•"/>
            </a:pPr>
            <a:r>
              <a:rPr lang="fr-FR" dirty="0" smtClean="0">
                <a:latin typeface="Comic Sans MS" pitchFamily="66" charset="0"/>
              </a:rPr>
              <a:t>Le maintient de plusieurs programmes en mémoire centrale nécessite la bonne gestion et la protection de chaque job vis-à-vis des autres.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17</a:t>
            </a:fld>
            <a:endParaRPr lang="fr-BE"/>
          </a:p>
        </p:txBody>
      </p:sp>
      <p:sp>
        <p:nvSpPr>
          <p:cNvPr id="6" name="Titre 1"/>
          <p:cNvSpPr txBox="1">
            <a:spLocks/>
          </p:cNvSpPr>
          <p:nvPr/>
        </p:nvSpPr>
        <p:spPr>
          <a:xfrm>
            <a:off x="1285852" y="142852"/>
            <a:ext cx="7498080" cy="654032"/>
          </a:xfrm>
          <a:prstGeom prst="rect">
            <a:avLst/>
          </a:prstGeom>
          <a:solidFill>
            <a:schemeClr val="accent2">
              <a:lumMod val="40000"/>
              <a:lumOff val="6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smtClean="0">
                <a:ln>
                  <a:noFill/>
                </a:ln>
                <a:solidFill>
                  <a:schemeClr val="tx2">
                    <a:satMod val="130000"/>
                  </a:schemeClr>
                </a:solidFill>
                <a:effectLst/>
                <a:uLnTx/>
                <a:uFillTx/>
                <a:latin typeface="Comic Sans MS" pitchFamily="66" charset="0"/>
                <a:ea typeface="+mj-ea"/>
                <a:cs typeface="+mj-cs"/>
              </a:rPr>
              <a:t>Chapitre 1</a:t>
            </a:r>
            <a:r>
              <a:rPr kumimoji="0" lang="fr-FR" sz="20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smtClean="0">
                <a:ln>
                  <a:noFill/>
                </a:ln>
                <a:solidFill>
                  <a:srgbClr val="0070C0"/>
                </a:solidFill>
                <a:effectLst/>
                <a:uLnTx/>
                <a:uFillTx/>
                <a:latin typeface="Comic Sans MS" pitchFamily="66" charset="0"/>
                <a:ea typeface="+mn-ea"/>
                <a:cs typeface="+mn-cs"/>
              </a:rPr>
              <a:t>Introduction aux systèmes d’exploitation</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9" name="Rectangle 8"/>
          <p:cNvSpPr/>
          <p:nvPr/>
        </p:nvSpPr>
        <p:spPr>
          <a:xfrm>
            <a:off x="1142976" y="952103"/>
            <a:ext cx="7929618" cy="5262979"/>
          </a:xfrm>
          <a:prstGeom prst="rect">
            <a:avLst/>
          </a:prstGeom>
        </p:spPr>
        <p:txBody>
          <a:bodyPr wrap="square">
            <a:spAutoFit/>
          </a:bodyPr>
          <a:lstStyle/>
          <a:p>
            <a:pPr marL="342900" indent="-342900" algn="just">
              <a:lnSpc>
                <a:spcPct val="150000"/>
              </a:lnSpc>
            </a:pPr>
            <a:r>
              <a:rPr lang="fr-FR" sz="1900" b="1" dirty="0" smtClean="0">
                <a:solidFill>
                  <a:srgbClr val="FF0000"/>
                </a:solidFill>
                <a:latin typeface="Comic Sans MS" pitchFamily="66" charset="0"/>
              </a:rPr>
              <a:t>7.4. Systèmes à temps partagé:</a:t>
            </a:r>
          </a:p>
          <a:p>
            <a:pPr indent="355600" algn="just">
              <a:lnSpc>
                <a:spcPct val="150000"/>
              </a:lnSpc>
              <a:spcBef>
                <a:spcPts val="600"/>
              </a:spcBef>
              <a:spcAft>
                <a:spcPts val="600"/>
              </a:spcAft>
              <a:buFont typeface="Arial" pitchFamily="34" charset="0"/>
              <a:buChar char="•"/>
            </a:pPr>
            <a:r>
              <a:rPr lang="fr-FR" sz="1750" dirty="0" smtClean="0">
                <a:latin typeface="Comic Sans MS" pitchFamily="66" charset="0"/>
              </a:rPr>
              <a:t>C’est une  variante de la multiprogrammation qui Privilège l’interaction homme-machine;</a:t>
            </a:r>
          </a:p>
          <a:p>
            <a:pPr marL="355600" indent="-355600" algn="just">
              <a:lnSpc>
                <a:spcPct val="150000"/>
              </a:lnSpc>
              <a:spcBef>
                <a:spcPts val="600"/>
              </a:spcBef>
              <a:spcAft>
                <a:spcPts val="600"/>
              </a:spcAft>
              <a:buFont typeface="Arial" pitchFamily="34" charset="0"/>
              <a:buChar char="•"/>
            </a:pPr>
            <a:r>
              <a:rPr lang="fr-FR" sz="1750" dirty="0" smtClean="0">
                <a:latin typeface="Comic Sans MS" pitchFamily="66" charset="0"/>
              </a:rPr>
              <a:t>Le processeur (CPU) est multiplexée entre les programmes ; chacun d’eux est servi pendant un « quantum »;</a:t>
            </a:r>
          </a:p>
          <a:p>
            <a:pPr marL="355600" indent="-355600" algn="just">
              <a:lnSpc>
                <a:spcPct val="150000"/>
              </a:lnSpc>
              <a:spcBef>
                <a:spcPts val="600"/>
              </a:spcBef>
              <a:spcAft>
                <a:spcPts val="600"/>
              </a:spcAft>
              <a:buFont typeface="Arial" pitchFamily="34" charset="0"/>
              <a:buChar char="•"/>
            </a:pPr>
            <a:r>
              <a:rPr lang="fr-FR" sz="1750" dirty="0" smtClean="0">
                <a:latin typeface="Comic Sans MS" pitchFamily="66" charset="0"/>
              </a:rPr>
              <a:t>Le temps quantum est un temps processeur que le SE accorde aux programmes (jobs ou processus) qui attendent leur passages à la CPU. </a:t>
            </a:r>
          </a:p>
          <a:p>
            <a:pPr marL="355600" indent="-355600" algn="just">
              <a:lnSpc>
                <a:spcPct val="150000"/>
              </a:lnSpc>
              <a:spcBef>
                <a:spcPts val="600"/>
              </a:spcBef>
              <a:spcAft>
                <a:spcPts val="600"/>
              </a:spcAft>
              <a:buFont typeface="Arial" pitchFamily="34" charset="0"/>
              <a:buChar char="•"/>
            </a:pPr>
            <a:r>
              <a:rPr lang="fr-FR" sz="1750" dirty="0" smtClean="0">
                <a:latin typeface="Comic Sans MS" pitchFamily="66" charset="0"/>
              </a:rPr>
              <a:t>Un programme qui n’a pas terminé son temps CPU pendant un quantum (</a:t>
            </a:r>
            <a:r>
              <a:rPr lang="fr-FR" sz="1750" b="1" i="1" dirty="0" err="1" smtClean="0">
                <a:latin typeface="Comic Sans MS" pitchFamily="66" charset="0"/>
              </a:rPr>
              <a:t>TempsCPU</a:t>
            </a:r>
            <a:r>
              <a:rPr lang="fr-FR" sz="1750" b="1" i="1" dirty="0" smtClean="0">
                <a:latin typeface="Comic Sans MS" pitchFamily="66" charset="0"/>
              </a:rPr>
              <a:t> (</a:t>
            </a:r>
            <a:r>
              <a:rPr lang="fr-FR" sz="1750" b="1" i="1" dirty="0" err="1" smtClean="0">
                <a:latin typeface="Comic Sans MS" pitchFamily="66" charset="0"/>
              </a:rPr>
              <a:t>Prgm</a:t>
            </a:r>
            <a:r>
              <a:rPr lang="fr-FR" sz="1750" b="1" i="1" dirty="0" smtClean="0">
                <a:latin typeface="Comic Sans MS" pitchFamily="66" charset="0"/>
              </a:rPr>
              <a:t>) &gt; quantum</a:t>
            </a:r>
            <a:r>
              <a:rPr lang="fr-FR" sz="1750" dirty="0" smtClean="0">
                <a:latin typeface="Comic Sans MS" pitchFamily="66" charset="0"/>
              </a:rPr>
              <a:t>), il s’enfile à la fin des processus qui attendent la CPU à ce moment;</a:t>
            </a:r>
          </a:p>
          <a:p>
            <a:pPr marL="355600" indent="-355600" algn="just">
              <a:lnSpc>
                <a:spcPct val="150000"/>
              </a:lnSpc>
              <a:spcBef>
                <a:spcPts val="600"/>
              </a:spcBef>
              <a:spcAft>
                <a:spcPts val="600"/>
              </a:spcAft>
              <a:buFont typeface="Arial" pitchFamily="34" charset="0"/>
              <a:buChar char="•"/>
            </a:pPr>
            <a:r>
              <a:rPr lang="fr-FR" sz="1750" dirty="0" smtClean="0">
                <a:latin typeface="Comic Sans MS" pitchFamily="66" charset="0"/>
              </a:rPr>
              <a:t>Le temps quantum ne concerne pas les E/S, uniquement le temps CPU.</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142852"/>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6" name="ZoneTexte 5"/>
          <p:cNvSpPr txBox="1"/>
          <p:nvPr/>
        </p:nvSpPr>
        <p:spPr>
          <a:xfrm>
            <a:off x="1071538" y="857232"/>
            <a:ext cx="8072462" cy="1384995"/>
          </a:xfrm>
          <a:prstGeom prst="rect">
            <a:avLst/>
          </a:prstGeom>
          <a:noFill/>
        </p:spPr>
        <p:txBody>
          <a:bodyPr wrap="square" rtlCol="0">
            <a:spAutoFit/>
          </a:bodyPr>
          <a:lstStyle/>
          <a:p>
            <a:pPr marL="342900" indent="-342900">
              <a:lnSpc>
                <a:spcPct val="150000"/>
              </a:lnSpc>
            </a:pPr>
            <a:r>
              <a:rPr lang="fr-FR" sz="2000" b="1" u="sng" dirty="0" smtClean="0">
                <a:solidFill>
                  <a:srgbClr val="C00000"/>
                </a:solidFill>
                <a:latin typeface="Comic Sans MS" pitchFamily="66" charset="0"/>
              </a:rPr>
              <a:t>8. Exemples de systèmes d’exploitation</a:t>
            </a:r>
          </a:p>
          <a:p>
            <a:pPr indent="360363" algn="just">
              <a:lnSpc>
                <a:spcPct val="150000"/>
              </a:lnSpc>
            </a:pPr>
            <a:r>
              <a:rPr lang="fr-FR" dirty="0" smtClean="0">
                <a:latin typeface="Comic Sans MS" pitchFamily="66" charset="0"/>
              </a:rPr>
              <a:t>Plusieurs systèmes d’exploitation ont vu le jour et sont en concurrence de gagner le marché et la confiance des utilisateurs et des entreprises.</a:t>
            </a:r>
          </a:p>
        </p:txBody>
      </p:sp>
      <p:sp>
        <p:nvSpPr>
          <p:cNvPr id="7" name="ZoneTexte 6"/>
          <p:cNvSpPr txBox="1"/>
          <p:nvPr/>
        </p:nvSpPr>
        <p:spPr>
          <a:xfrm>
            <a:off x="1071538" y="2285992"/>
            <a:ext cx="8072462" cy="2608406"/>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8.1. Microsoft Windows et ses versions</a:t>
            </a:r>
          </a:p>
          <a:p>
            <a:pPr indent="355600" algn="just">
              <a:lnSpc>
                <a:spcPct val="150000"/>
              </a:lnSpc>
            </a:pPr>
            <a:r>
              <a:rPr lang="fr-FR" dirty="0" smtClean="0">
                <a:latin typeface="Comic Sans MS" pitchFamily="66" charset="0"/>
              </a:rPr>
              <a:t>Le Windows est une évolution de MS-DOS, auquel ils ont ajouté une interface graphique. La première version est sortie en </a:t>
            </a:r>
            <a:r>
              <a:rPr lang="fr-FR" b="1" dirty="0" smtClean="0">
                <a:latin typeface="Comic Sans MS" pitchFamily="66" charset="0"/>
              </a:rPr>
              <a:t>1985</a:t>
            </a:r>
            <a:r>
              <a:rPr lang="fr-FR" dirty="0" smtClean="0">
                <a:latin typeface="Comic Sans MS" pitchFamily="66" charset="0"/>
              </a:rPr>
              <a:t>. Actuellement, il est l’un des SE les plus utilisé à travers le monde (Windows 8, 10 et 11). </a:t>
            </a:r>
          </a:p>
          <a:p>
            <a:pPr indent="177800" algn="just">
              <a:lnSpc>
                <a:spcPct val="150000"/>
              </a:lnSpc>
            </a:pPr>
            <a:r>
              <a:rPr lang="fr-FR" dirty="0" smtClean="0">
                <a:latin typeface="Comic Sans MS" pitchFamily="66" charset="0"/>
              </a:rPr>
              <a:t>- On trouve des versions pour les serveur comme </a:t>
            </a:r>
            <a:r>
              <a:rPr lang="fr-FR" b="1" dirty="0" smtClean="0">
                <a:solidFill>
                  <a:srgbClr val="002060"/>
                </a:solidFill>
              </a:rPr>
              <a:t>Windows Server 2022.</a:t>
            </a:r>
            <a:endParaRPr lang="fr-FR" b="1" dirty="0" smtClean="0">
              <a:solidFill>
                <a:srgbClr val="002060"/>
              </a:solidFill>
              <a:latin typeface="Comic Sans MS" pitchFamily="66" charset="0"/>
            </a:endParaRPr>
          </a:p>
        </p:txBody>
      </p:sp>
      <p:pic>
        <p:nvPicPr>
          <p:cNvPr id="8" name="Image 7" descr="Windows-evolution_version-2017.png"/>
          <p:cNvPicPr>
            <a:picLocks noChangeAspect="1"/>
          </p:cNvPicPr>
          <p:nvPr/>
        </p:nvPicPr>
        <p:blipFill>
          <a:blip r:embed="rId2"/>
          <a:stretch>
            <a:fillRect/>
          </a:stretch>
        </p:blipFill>
        <p:spPr>
          <a:xfrm>
            <a:off x="1142976" y="5124270"/>
            <a:ext cx="7929618" cy="1448002"/>
          </a:xfrm>
          <a:prstGeom prst="rect">
            <a:avLst/>
          </a:prstGeom>
        </p:spPr>
      </p:pic>
      <p:sp>
        <p:nvSpPr>
          <p:cNvPr id="9" name="Espace réservé du numéro de diapositive 8"/>
          <p:cNvSpPr>
            <a:spLocks noGrp="1"/>
          </p:cNvSpPr>
          <p:nvPr>
            <p:ph type="sldNum" sz="quarter" idx="12"/>
          </p:nvPr>
        </p:nvSpPr>
        <p:spPr/>
        <p:txBody>
          <a:bodyPr/>
          <a:lstStyle/>
          <a:p>
            <a:fld id="{CF4668DC-857F-487D-BFFA-8C0CA5037977}" type="slidenum">
              <a:rPr lang="fr-BE" sz="1600" b="1" smtClean="0">
                <a:solidFill>
                  <a:srgbClr val="002060"/>
                </a:solidFill>
              </a:rPr>
              <a:pPr/>
              <a:t>18</a:t>
            </a:fld>
            <a:endParaRPr lang="fr-BE" sz="16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ou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out)">
                                      <p:cBhvr>
                                        <p:cTn id="12" dur="500"/>
                                        <p:tgtEl>
                                          <p:spTgt spid="7"/>
                                        </p:tgtEl>
                                      </p:cBhvr>
                                    </p:animEffect>
                                  </p:childTnLst>
                                </p:cTn>
                              </p:par>
                            </p:childTnLst>
                          </p:cTn>
                        </p:par>
                        <p:par>
                          <p:cTn id="13" fill="hold">
                            <p:stCondLst>
                              <p:cond delay="500"/>
                            </p:stCondLst>
                            <p:childTnLst>
                              <p:par>
                                <p:cTn id="14" presetID="5" presetClass="entr" presetSubtype="10" fill="hold"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checkerboard(across)">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19</a:t>
            </a:fld>
            <a:endParaRPr lang="fr-BE"/>
          </a:p>
        </p:txBody>
      </p:sp>
      <p:sp>
        <p:nvSpPr>
          <p:cNvPr id="7" name="Titre 1"/>
          <p:cNvSpPr txBox="1">
            <a:spLocks/>
          </p:cNvSpPr>
          <p:nvPr/>
        </p:nvSpPr>
        <p:spPr>
          <a:xfrm>
            <a:off x="1435608" y="142852"/>
            <a:ext cx="7498080" cy="654032"/>
          </a:xfrm>
          <a:prstGeom prst="rect">
            <a:avLst/>
          </a:prstGeom>
          <a:solidFill>
            <a:schemeClr val="accent2">
              <a:lumMod val="40000"/>
              <a:lumOff val="6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smtClean="0">
                <a:ln>
                  <a:noFill/>
                </a:ln>
                <a:solidFill>
                  <a:schemeClr val="tx2">
                    <a:satMod val="130000"/>
                  </a:schemeClr>
                </a:solidFill>
                <a:effectLst/>
                <a:uLnTx/>
                <a:uFillTx/>
                <a:latin typeface="Comic Sans MS" pitchFamily="66" charset="0"/>
                <a:ea typeface="+mj-ea"/>
                <a:cs typeface="+mj-cs"/>
              </a:rPr>
              <a:t>Chapitre 1</a:t>
            </a:r>
            <a:r>
              <a:rPr kumimoji="0" lang="fr-FR" sz="20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smtClean="0">
                <a:ln>
                  <a:noFill/>
                </a:ln>
                <a:solidFill>
                  <a:srgbClr val="0070C0"/>
                </a:solidFill>
                <a:effectLst/>
                <a:uLnTx/>
                <a:uFillTx/>
                <a:latin typeface="Comic Sans MS" pitchFamily="66" charset="0"/>
                <a:ea typeface="+mn-ea"/>
                <a:cs typeface="+mn-cs"/>
              </a:rPr>
              <a:t>Introduction aux systèmes d’exploitation</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9" name="ZoneTexte 8"/>
          <p:cNvSpPr txBox="1"/>
          <p:nvPr/>
        </p:nvSpPr>
        <p:spPr>
          <a:xfrm>
            <a:off x="1285852" y="1000108"/>
            <a:ext cx="7572428" cy="2608406"/>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7.2. Les systèmes UNIX </a:t>
            </a:r>
          </a:p>
          <a:p>
            <a:pPr indent="355600" algn="just">
              <a:lnSpc>
                <a:spcPct val="150000"/>
              </a:lnSpc>
            </a:pPr>
            <a:r>
              <a:rPr lang="fr-FR" dirty="0" smtClean="0">
                <a:latin typeface="Comic Sans MS" pitchFamily="66" charset="0"/>
              </a:rPr>
              <a:t>Le système d’exploitation UNIX est un système multitâches et multiutilisateurs, développé par </a:t>
            </a:r>
            <a:r>
              <a:rPr lang="fr-FR" b="1" dirty="0" smtClean="0">
                <a:latin typeface="Comic Sans MS" pitchFamily="66" charset="0"/>
              </a:rPr>
              <a:t>Ken THOMPSON </a:t>
            </a:r>
            <a:r>
              <a:rPr lang="fr-FR" dirty="0" smtClean="0">
                <a:latin typeface="Comic Sans MS" pitchFamily="66" charset="0"/>
              </a:rPr>
              <a:t>et réécrit en C par </a:t>
            </a:r>
            <a:r>
              <a:rPr lang="fr-FR" b="1" dirty="0" smtClean="0">
                <a:latin typeface="Comic Sans MS" pitchFamily="66" charset="0"/>
              </a:rPr>
              <a:t>Dennis Ritchie</a:t>
            </a:r>
            <a:r>
              <a:rPr lang="fr-FR" dirty="0" smtClean="0">
                <a:latin typeface="Comic Sans MS" pitchFamily="66" charset="0"/>
              </a:rPr>
              <a:t>. Il est utilisé pour gérer les serveurs dont l’accès est multiutilisateurs (réseaux, applications temps réel, </a:t>
            </a:r>
            <a:r>
              <a:rPr lang="fr-FR" dirty="0" err="1" smtClean="0">
                <a:latin typeface="Comic Sans MS" pitchFamily="66" charset="0"/>
              </a:rPr>
              <a:t>etc</a:t>
            </a:r>
            <a:r>
              <a:rPr lang="fr-FR" dirty="0" smtClean="0">
                <a:latin typeface="Comic Sans MS" pitchFamily="66" charset="0"/>
              </a:rPr>
              <a:t>). UNIX a donné naissance aux systèmes: </a:t>
            </a:r>
            <a:r>
              <a:rPr lang="fr-FR" dirty="0" smtClean="0">
                <a:solidFill>
                  <a:srgbClr val="0070C0"/>
                </a:solidFill>
                <a:latin typeface="Comic Sans MS" pitchFamily="66" charset="0"/>
              </a:rPr>
              <a:t>BSD</a:t>
            </a:r>
            <a:r>
              <a:rPr lang="fr-FR" dirty="0" smtClean="0">
                <a:latin typeface="Comic Sans MS" pitchFamily="66" charset="0"/>
              </a:rPr>
              <a:t>, </a:t>
            </a:r>
            <a:r>
              <a:rPr lang="fr-FR" dirty="0" smtClean="0">
                <a:solidFill>
                  <a:srgbClr val="0070C0"/>
                </a:solidFill>
                <a:latin typeface="Comic Sans MS" pitchFamily="66" charset="0"/>
              </a:rPr>
              <a:t>GNU/Linux</a:t>
            </a:r>
            <a:r>
              <a:rPr lang="fr-FR" dirty="0" smtClean="0">
                <a:latin typeface="Comic Sans MS" pitchFamily="66" charset="0"/>
              </a:rPr>
              <a:t>, </a:t>
            </a:r>
            <a:r>
              <a:rPr lang="fr-FR" dirty="0" err="1" smtClean="0">
                <a:solidFill>
                  <a:srgbClr val="0070C0"/>
                </a:solidFill>
                <a:latin typeface="Comic Sans MS" pitchFamily="66" charset="0"/>
              </a:rPr>
              <a:t>iOS</a:t>
            </a:r>
            <a:r>
              <a:rPr lang="fr-FR" dirty="0" smtClean="0">
                <a:latin typeface="Comic Sans MS" pitchFamily="66" charset="0"/>
              </a:rPr>
              <a:t> et </a:t>
            </a:r>
            <a:r>
              <a:rPr lang="fr-FR" dirty="0" err="1" smtClean="0">
                <a:solidFill>
                  <a:srgbClr val="0070C0"/>
                </a:solidFill>
                <a:latin typeface="Comic Sans MS" pitchFamily="66" charset="0"/>
              </a:rPr>
              <a:t>macOS</a:t>
            </a:r>
            <a:r>
              <a:rPr lang="fr-FR" dirty="0" smtClean="0">
                <a:solidFill>
                  <a:srgbClr val="0070C0"/>
                </a:solidFill>
                <a:latin typeface="Comic Sans MS" pitchFamily="66" charset="0"/>
              </a:rPr>
              <a:t>.</a:t>
            </a:r>
            <a:endParaRPr lang="fr-FR" dirty="0" smtClean="0">
              <a:latin typeface="Comic Sans MS" pitchFamily="66" charset="0"/>
            </a:endParaRPr>
          </a:p>
        </p:txBody>
      </p:sp>
      <p:sp>
        <p:nvSpPr>
          <p:cNvPr id="10" name="ZoneTexte 9"/>
          <p:cNvSpPr txBox="1"/>
          <p:nvPr/>
        </p:nvSpPr>
        <p:spPr>
          <a:xfrm>
            <a:off x="1357290" y="3736422"/>
            <a:ext cx="7572428" cy="3854901"/>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7.3. Les systèmes Linux </a:t>
            </a:r>
          </a:p>
          <a:p>
            <a:pPr marL="355600" indent="-355600">
              <a:lnSpc>
                <a:spcPct val="150000"/>
              </a:lnSpc>
              <a:buFont typeface="Arial" pitchFamily="34" charset="0"/>
              <a:buChar char="•"/>
            </a:pPr>
            <a:r>
              <a:rPr lang="fr-FR" dirty="0" smtClean="0">
                <a:latin typeface="Comic Sans MS" pitchFamily="66" charset="0"/>
              </a:rPr>
              <a:t>Le noyau Linux est une version de UNIX, développé en 1991 par </a:t>
            </a:r>
            <a:r>
              <a:rPr lang="fr-FR" b="1" i="1" dirty="0" smtClean="0">
                <a:latin typeface="Comic Sans MS" pitchFamily="66" charset="0"/>
              </a:rPr>
              <a:t>LINUX </a:t>
            </a:r>
            <a:r>
              <a:rPr lang="fr-FR" b="1" i="1" dirty="0" err="1" smtClean="0">
                <a:latin typeface="Comic Sans MS" pitchFamily="66" charset="0"/>
              </a:rPr>
              <a:t>Torvalds</a:t>
            </a:r>
            <a:r>
              <a:rPr lang="fr-FR" dirty="0" smtClean="0">
                <a:latin typeface="Comic Sans MS" pitchFamily="66" charset="0"/>
              </a:rPr>
              <a:t>. </a:t>
            </a:r>
          </a:p>
          <a:p>
            <a:pPr indent="355600">
              <a:lnSpc>
                <a:spcPct val="150000"/>
              </a:lnSpc>
              <a:buFont typeface="Arial" pitchFamily="34" charset="0"/>
              <a:buChar char="•"/>
            </a:pPr>
            <a:r>
              <a:rPr lang="fr-FR" dirty="0" smtClean="0">
                <a:latin typeface="Comic Sans MS" pitchFamily="66" charset="0"/>
              </a:rPr>
              <a:t>Il est dédié initialement pour les ordinateurs personnels;</a:t>
            </a:r>
          </a:p>
          <a:p>
            <a:pPr marL="355600" indent="-355600">
              <a:lnSpc>
                <a:spcPct val="150000"/>
              </a:lnSpc>
              <a:buFont typeface="Arial" pitchFamily="34" charset="0"/>
              <a:buChar char="•"/>
            </a:pPr>
            <a:r>
              <a:rPr lang="fr-FR" dirty="0" smtClean="0">
                <a:latin typeface="Comic Sans MS" pitchFamily="66" charset="0"/>
              </a:rPr>
              <a:t>L’association du noyau linux avec les logiciels GNU a formé le système </a:t>
            </a:r>
            <a:r>
              <a:rPr lang="fr-FR" smtClean="0">
                <a:latin typeface="Comic Sans MS" pitchFamily="66" charset="0"/>
              </a:rPr>
              <a:t>d’exploitation </a:t>
            </a:r>
            <a:r>
              <a:rPr lang="fr-FR" b="1" i="1" smtClean="0">
                <a:latin typeface="Comic Sans MS" pitchFamily="66" charset="0"/>
              </a:rPr>
              <a:t>GNU/Linux (libre) </a:t>
            </a:r>
            <a:r>
              <a:rPr lang="fr-FR" smtClean="0">
                <a:latin typeface="Comic Sans MS" pitchFamily="66" charset="0"/>
              </a:rPr>
              <a:t>, </a:t>
            </a:r>
            <a:r>
              <a:rPr lang="fr-FR" dirty="0" smtClean="0">
                <a:latin typeface="Comic Sans MS" pitchFamily="66" charset="0"/>
              </a:rPr>
              <a:t>communément appelé Linux;</a:t>
            </a:r>
          </a:p>
          <a:p>
            <a:pPr marL="355600" indent="-355600">
              <a:lnSpc>
                <a:spcPct val="150000"/>
              </a:lnSpc>
              <a:buFont typeface="Arial" pitchFamily="34" charset="0"/>
              <a:buChar char="•"/>
            </a:pPr>
            <a:r>
              <a:rPr lang="fr-FR" dirty="0" smtClean="0">
                <a:latin typeface="Comic Sans MS" pitchFamily="66" charset="0"/>
              </a:rPr>
              <a:t>Plusieurs distributions: </a:t>
            </a:r>
            <a:r>
              <a:rPr lang="fr-FR" dirty="0" err="1" smtClean="0">
                <a:solidFill>
                  <a:srgbClr val="0070C0"/>
                </a:solidFill>
                <a:latin typeface="Comic Sans MS" pitchFamily="66" charset="0"/>
              </a:rPr>
              <a:t>Ubuntu</a:t>
            </a:r>
            <a:r>
              <a:rPr lang="fr-FR" dirty="0" smtClean="0">
                <a:latin typeface="Comic Sans MS" pitchFamily="66" charset="0"/>
              </a:rPr>
              <a:t>, </a:t>
            </a:r>
            <a:r>
              <a:rPr lang="fr-FR" dirty="0" err="1" smtClean="0">
                <a:solidFill>
                  <a:srgbClr val="0070C0"/>
                </a:solidFill>
                <a:latin typeface="Comic Sans MS" pitchFamily="66" charset="0"/>
              </a:rPr>
              <a:t>RedHat</a:t>
            </a:r>
            <a:r>
              <a:rPr lang="fr-FR" dirty="0" smtClean="0">
                <a:latin typeface="Comic Sans MS" pitchFamily="66" charset="0"/>
              </a:rPr>
              <a:t>, </a:t>
            </a:r>
            <a:r>
              <a:rPr lang="fr-FR" dirty="0" err="1" smtClean="0">
                <a:solidFill>
                  <a:srgbClr val="0070C0"/>
                </a:solidFill>
                <a:latin typeface="Comic Sans MS" pitchFamily="66" charset="0"/>
              </a:rPr>
              <a:t>OpenSuse</a:t>
            </a:r>
            <a:r>
              <a:rPr lang="fr-FR" dirty="0" smtClean="0">
                <a:latin typeface="Comic Sans MS" pitchFamily="66" charset="0"/>
              </a:rPr>
              <a:t>, </a:t>
            </a:r>
            <a:r>
              <a:rPr lang="fr-FR" dirty="0" err="1" smtClean="0">
                <a:solidFill>
                  <a:srgbClr val="0070C0"/>
                </a:solidFill>
                <a:latin typeface="Comic Sans MS" pitchFamily="66" charset="0"/>
              </a:rPr>
              <a:t>Centos</a:t>
            </a:r>
            <a:r>
              <a:rPr lang="fr-FR" dirty="0" smtClean="0">
                <a:latin typeface="Comic Sans MS" pitchFamily="66" charset="0"/>
              </a:rPr>
              <a:t>, etc.</a:t>
            </a:r>
          </a:p>
          <a:p>
            <a:pPr indent="355600">
              <a:lnSpc>
                <a:spcPct val="150000"/>
              </a:lnSpc>
            </a:pPr>
            <a:endParaRPr lang="fr-FR" dirty="0" smtClean="0">
              <a:latin typeface="Comic Sans MS" pitchFamily="66" charset="0"/>
            </a:endParaRPr>
          </a:p>
        </p:txBody>
      </p:sp>
      <p:pic>
        <p:nvPicPr>
          <p:cNvPr id="11" name="Image 10" descr="linux.png"/>
          <p:cNvPicPr>
            <a:picLocks noChangeAspect="1"/>
          </p:cNvPicPr>
          <p:nvPr/>
        </p:nvPicPr>
        <p:blipFill>
          <a:blip r:embed="rId2" cstate="print"/>
          <a:stretch>
            <a:fillRect/>
          </a:stretch>
        </p:blipFill>
        <p:spPr>
          <a:xfrm>
            <a:off x="8156113" y="4611464"/>
            <a:ext cx="845043" cy="103211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2</a:t>
            </a:fld>
            <a:endParaRPr lang="fr-BE"/>
          </a:p>
        </p:txBody>
      </p:sp>
      <p:sp>
        <p:nvSpPr>
          <p:cNvPr id="3" name="Titre 1"/>
          <p:cNvSpPr txBox="1">
            <a:spLocks/>
          </p:cNvSpPr>
          <p:nvPr/>
        </p:nvSpPr>
        <p:spPr>
          <a:xfrm>
            <a:off x="1435608" y="274638"/>
            <a:ext cx="7498080" cy="511156"/>
          </a:xfrm>
          <a:prstGeom prst="rect">
            <a:avLst/>
          </a:prstGeom>
          <a:solidFill>
            <a:schemeClr val="accent2">
              <a:lumMod val="40000"/>
              <a:lumOff val="60000"/>
            </a:schemeClr>
          </a:solidFill>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2400" dirty="0" smtClean="0">
                <a:solidFill>
                  <a:schemeClr val="tx2">
                    <a:satMod val="130000"/>
                  </a:schemeClr>
                </a:solidFill>
                <a:latin typeface="Comic Sans MS" pitchFamily="66" charset="0"/>
                <a:ea typeface="+mj-ea"/>
                <a:cs typeface="+mj-cs"/>
              </a:rPr>
              <a:t>Programmes systèmes d’exploitation 1</a:t>
            </a:r>
            <a:endParaRPr kumimoji="0" lang="fr-FR" sz="2400" b="0" i="0"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4" name="Rectangle à coins arrondis 3"/>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5" name="ZoneTexte 4"/>
          <p:cNvSpPr txBox="1"/>
          <p:nvPr/>
        </p:nvSpPr>
        <p:spPr>
          <a:xfrm>
            <a:off x="1285852" y="1000108"/>
            <a:ext cx="7572428" cy="2400657"/>
          </a:xfrm>
          <a:prstGeom prst="rect">
            <a:avLst/>
          </a:prstGeom>
          <a:noFill/>
        </p:spPr>
        <p:txBody>
          <a:bodyPr wrap="square" rtlCol="0">
            <a:spAutoFit/>
          </a:bodyPr>
          <a:lstStyle/>
          <a:p>
            <a:pPr marL="180000" indent="-342900">
              <a:lnSpc>
                <a:spcPct val="150000"/>
              </a:lnSpc>
            </a:pPr>
            <a:r>
              <a:rPr lang="fr-FR" sz="2000" b="1" dirty="0" smtClean="0">
                <a:latin typeface="Comic Sans MS" pitchFamily="66" charset="0"/>
              </a:rPr>
              <a:t>Chapitre 1</a:t>
            </a:r>
            <a:r>
              <a:rPr lang="fr-FR" sz="2000" dirty="0" smtClean="0">
                <a:latin typeface="Comic Sans MS" pitchFamily="66" charset="0"/>
              </a:rPr>
              <a:t>: Introduction aux systèmes d’exploitation</a:t>
            </a:r>
          </a:p>
          <a:p>
            <a:pPr marL="180000" indent="-342900">
              <a:lnSpc>
                <a:spcPct val="150000"/>
              </a:lnSpc>
            </a:pPr>
            <a:r>
              <a:rPr lang="fr-FR" sz="2000" b="1" dirty="0" smtClean="0">
                <a:latin typeface="Comic Sans MS" pitchFamily="66" charset="0"/>
              </a:rPr>
              <a:t>Chapitre 2</a:t>
            </a:r>
            <a:r>
              <a:rPr lang="fr-FR" sz="2000" dirty="0" smtClean="0">
                <a:latin typeface="Comic Sans MS" pitchFamily="66" charset="0"/>
              </a:rPr>
              <a:t>: Gestion du processeur central (CPU)</a:t>
            </a:r>
          </a:p>
          <a:p>
            <a:pPr marL="180000" indent="-342900">
              <a:lnSpc>
                <a:spcPct val="150000"/>
              </a:lnSpc>
            </a:pPr>
            <a:r>
              <a:rPr lang="fr-FR" sz="2000" b="1" dirty="0" smtClean="0">
                <a:latin typeface="Comic Sans MS" pitchFamily="66" charset="0"/>
              </a:rPr>
              <a:t>Chapitre 3</a:t>
            </a:r>
            <a:r>
              <a:rPr lang="fr-FR" sz="2000" dirty="0" smtClean="0">
                <a:latin typeface="Comic Sans MS" pitchFamily="66" charset="0"/>
              </a:rPr>
              <a:t>: Gestion de la mémoire centrale </a:t>
            </a:r>
          </a:p>
          <a:p>
            <a:pPr marL="180000" indent="-342900">
              <a:lnSpc>
                <a:spcPct val="150000"/>
              </a:lnSpc>
            </a:pPr>
            <a:r>
              <a:rPr lang="fr-FR" sz="2000" dirty="0" smtClean="0">
                <a:latin typeface="Comic Sans MS" pitchFamily="66" charset="0"/>
              </a:rPr>
              <a:t> </a:t>
            </a:r>
            <a:r>
              <a:rPr lang="fr-FR" sz="2000" b="1" dirty="0" smtClean="0">
                <a:latin typeface="Comic Sans MS" pitchFamily="66" charset="0"/>
              </a:rPr>
              <a:t>Chapitre 3</a:t>
            </a:r>
            <a:r>
              <a:rPr lang="fr-FR" sz="2000" dirty="0" smtClean="0">
                <a:latin typeface="Comic Sans MS" pitchFamily="66" charset="0"/>
              </a:rPr>
              <a:t>: Gestion de la mémoire virtuelle</a:t>
            </a:r>
          </a:p>
          <a:p>
            <a:pPr marL="180000" indent="-342900">
              <a:lnSpc>
                <a:spcPct val="150000"/>
              </a:lnSpc>
            </a:pPr>
            <a:r>
              <a:rPr lang="fr-FR" sz="2000" b="1" dirty="0" smtClean="0">
                <a:latin typeface="Comic Sans MS" pitchFamily="66" charset="0"/>
              </a:rPr>
              <a:t>Chapitre 4</a:t>
            </a:r>
            <a:r>
              <a:rPr lang="fr-FR" sz="2000" dirty="0" smtClean="0">
                <a:latin typeface="Comic Sans MS" pitchFamily="66" charset="0"/>
              </a:rPr>
              <a:t>: Le système Unix (</a:t>
            </a:r>
            <a:r>
              <a:rPr lang="fr-FR" sz="2000" dirty="0" smtClean="0">
                <a:solidFill>
                  <a:srgbClr val="00B050"/>
                </a:solidFill>
                <a:latin typeface="Comic Sans MS" pitchFamily="66" charset="0"/>
              </a:rPr>
              <a:t>à étudier en TP</a:t>
            </a:r>
            <a:r>
              <a:rPr lang="fr-FR" sz="2000" dirty="0" smtClean="0">
                <a:latin typeface="Comic Sans MS" pitchFamily="66" charset="0"/>
              </a:rPr>
              <a:t>)</a:t>
            </a:r>
          </a:p>
        </p:txBody>
      </p:sp>
      <p:sp>
        <p:nvSpPr>
          <p:cNvPr id="7" name="ZoneTexte 6"/>
          <p:cNvSpPr txBox="1"/>
          <p:nvPr/>
        </p:nvSpPr>
        <p:spPr>
          <a:xfrm>
            <a:off x="1285852" y="3606605"/>
            <a:ext cx="7643866" cy="3108543"/>
          </a:xfrm>
          <a:prstGeom prst="rect">
            <a:avLst/>
          </a:prstGeom>
          <a:noFill/>
        </p:spPr>
        <p:txBody>
          <a:bodyPr wrap="square" rtlCol="0">
            <a:spAutoFit/>
          </a:bodyPr>
          <a:lstStyle/>
          <a:p>
            <a:pPr>
              <a:spcBef>
                <a:spcPts val="600"/>
              </a:spcBef>
            </a:pPr>
            <a:r>
              <a:rPr lang="fr-FR" sz="2200" dirty="0" smtClean="0">
                <a:solidFill>
                  <a:srgbClr val="FF0000"/>
                </a:solidFill>
              </a:rPr>
              <a:t>Références bibliographiques</a:t>
            </a:r>
          </a:p>
          <a:p>
            <a:pPr algn="just">
              <a:spcBef>
                <a:spcPts val="600"/>
              </a:spcBef>
              <a:buClr>
                <a:srgbClr val="00B0F0"/>
              </a:buClr>
              <a:buFont typeface="Wingdings" pitchFamily="2" charset="2"/>
              <a:buChar char="q"/>
            </a:pPr>
            <a:r>
              <a:rPr lang="fr-FR" dirty="0" smtClean="0"/>
              <a:t>  </a:t>
            </a:r>
            <a:r>
              <a:rPr lang="fr-FR" dirty="0" err="1" smtClean="0"/>
              <a:t>Tanenbaum</a:t>
            </a:r>
            <a:r>
              <a:rPr lang="fr-FR" dirty="0" smtClean="0"/>
              <a:t>, Modern operating system, </a:t>
            </a:r>
            <a:r>
              <a:rPr lang="fr-FR" dirty="0" err="1" smtClean="0"/>
              <a:t>thirth</a:t>
            </a:r>
            <a:r>
              <a:rPr lang="fr-FR" dirty="0" smtClean="0"/>
              <a:t> </a:t>
            </a:r>
            <a:r>
              <a:rPr lang="fr-FR" dirty="0" err="1" smtClean="0"/>
              <a:t>edition</a:t>
            </a:r>
            <a:r>
              <a:rPr lang="fr-FR" dirty="0" smtClean="0"/>
              <a:t>,  </a:t>
            </a:r>
          </a:p>
          <a:p>
            <a:pPr algn="just">
              <a:spcBef>
                <a:spcPts val="600"/>
              </a:spcBef>
              <a:buClr>
                <a:srgbClr val="00B0F0"/>
              </a:buClr>
            </a:pPr>
            <a:r>
              <a:rPr lang="fr-FR" dirty="0" smtClean="0"/>
              <a:t>      </a:t>
            </a:r>
            <a:r>
              <a:rPr lang="fr-FR" dirty="0" err="1" smtClean="0"/>
              <a:t>pearson</a:t>
            </a:r>
            <a:r>
              <a:rPr lang="fr-FR" dirty="0" smtClean="0"/>
              <a:t>, 2014.</a:t>
            </a:r>
          </a:p>
          <a:p>
            <a:pPr algn="just">
              <a:spcBef>
                <a:spcPts val="600"/>
              </a:spcBef>
              <a:buClr>
                <a:srgbClr val="00B0F0"/>
              </a:buClr>
              <a:buFont typeface="Wingdings" pitchFamily="2" charset="2"/>
              <a:buChar char="q"/>
            </a:pPr>
            <a:r>
              <a:rPr lang="fr-FR" dirty="0" smtClean="0"/>
              <a:t>  A . </a:t>
            </a:r>
            <a:r>
              <a:rPr lang="fr-FR" dirty="0" err="1" smtClean="0"/>
              <a:t>Tanenbaum</a:t>
            </a:r>
            <a:r>
              <a:rPr lang="fr-FR" dirty="0" smtClean="0"/>
              <a:t>,  </a:t>
            </a:r>
            <a:r>
              <a:rPr lang="fr-FR" dirty="0" err="1" smtClean="0"/>
              <a:t>Systemes</a:t>
            </a:r>
            <a:r>
              <a:rPr lang="fr-FR" dirty="0" smtClean="0"/>
              <a:t> d’exploitation, </a:t>
            </a:r>
            <a:r>
              <a:rPr lang="fr-FR" dirty="0" err="1" smtClean="0"/>
              <a:t>Dunod</a:t>
            </a:r>
            <a:r>
              <a:rPr lang="fr-FR" dirty="0" smtClean="0"/>
              <a:t>, 1994.</a:t>
            </a:r>
          </a:p>
          <a:p>
            <a:pPr algn="just">
              <a:spcBef>
                <a:spcPts val="600"/>
              </a:spcBef>
              <a:buClr>
                <a:srgbClr val="00B0F0"/>
              </a:buClr>
              <a:buFont typeface="Wingdings" pitchFamily="2" charset="2"/>
              <a:buChar char="q"/>
            </a:pPr>
            <a:r>
              <a:rPr lang="fr-FR" dirty="0" smtClean="0"/>
              <a:t>  Michel </a:t>
            </a:r>
            <a:r>
              <a:rPr lang="fr-FR" dirty="0" err="1" smtClean="0"/>
              <a:t>Divay</a:t>
            </a:r>
            <a:r>
              <a:rPr lang="fr-FR" dirty="0" smtClean="0"/>
              <a:t>, Unix, Linux et les systèmes d’exploitation: cours et exercices corrigés, </a:t>
            </a:r>
            <a:r>
              <a:rPr lang="fr-FR" dirty="0" err="1" smtClean="0"/>
              <a:t>Dunod</a:t>
            </a:r>
            <a:r>
              <a:rPr lang="fr-FR" dirty="0" smtClean="0"/>
              <a:t>,  collection: Sciences sup, 2004.  </a:t>
            </a:r>
          </a:p>
          <a:p>
            <a:pPr algn="just">
              <a:spcBef>
                <a:spcPts val="600"/>
              </a:spcBef>
              <a:buClr>
                <a:srgbClr val="00B0F0"/>
              </a:buClr>
              <a:buFont typeface="Wingdings" pitchFamily="2" charset="2"/>
              <a:buChar char="q"/>
            </a:pPr>
            <a:r>
              <a:rPr lang="fr-FR" dirty="0" smtClean="0"/>
              <a:t>  Crocus, </a:t>
            </a:r>
            <a:r>
              <a:rPr lang="fr-FR" dirty="0" err="1" smtClean="0"/>
              <a:t>Systemes</a:t>
            </a:r>
            <a:r>
              <a:rPr lang="fr-FR" dirty="0" smtClean="0"/>
              <a:t> d’exploitations des ordinateurs, </a:t>
            </a:r>
            <a:r>
              <a:rPr lang="fr-FR" dirty="0" err="1" smtClean="0"/>
              <a:t>Dunod</a:t>
            </a:r>
            <a:r>
              <a:rPr lang="fr-FR" dirty="0" smtClean="0"/>
              <a:t>, 1993</a:t>
            </a:r>
          </a:p>
          <a:p>
            <a:pPr algn="just">
              <a:spcBef>
                <a:spcPts val="600"/>
              </a:spcBef>
              <a:buClr>
                <a:srgbClr val="00B0F0"/>
              </a:buClr>
              <a:buFont typeface="Wingdings" pitchFamily="2" charset="2"/>
              <a:buChar char="q"/>
            </a:pPr>
            <a:r>
              <a:rPr lang="fr-FR" dirty="0" smtClean="0"/>
              <a:t>  Sacha </a:t>
            </a:r>
            <a:r>
              <a:rPr lang="fr-FR" dirty="0" err="1" smtClean="0"/>
              <a:t>Krakowiak</a:t>
            </a:r>
            <a:r>
              <a:rPr lang="fr-FR" dirty="0" smtClean="0"/>
              <a:t>, Principes des systèmes d’exploitations des ordinateurs,   </a:t>
            </a:r>
            <a:r>
              <a:rPr lang="fr-FR" dirty="0" err="1" smtClean="0"/>
              <a:t>Dunod</a:t>
            </a:r>
            <a:r>
              <a:rPr lang="fr-FR" dirty="0" smtClean="0"/>
              <a:t>, 1993 </a:t>
            </a:r>
            <a:endParaRPr lang="fr-FR" dirty="0"/>
          </a:p>
        </p:txBody>
      </p:sp>
      <p:sp>
        <p:nvSpPr>
          <p:cNvPr id="26626" name="AutoShape 2" descr="Andrew S. Tanenbaum - Wikipe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6628" name="AutoShape 4" descr="Andrew S. Tanenbaum - Wikipe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9" name="Image 8" descr="Andrew_S._Tanenbaum_2012.jpg"/>
          <p:cNvPicPr>
            <a:picLocks noChangeAspect="1"/>
          </p:cNvPicPr>
          <p:nvPr/>
        </p:nvPicPr>
        <p:blipFill>
          <a:blip r:embed="rId2" cstate="print"/>
          <a:stretch>
            <a:fillRect/>
          </a:stretch>
        </p:blipFill>
        <p:spPr>
          <a:xfrm>
            <a:off x="7358082" y="3786190"/>
            <a:ext cx="1251871" cy="133487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0"/>
                            </p:stCondLst>
                            <p:childTnLst>
                              <p:par>
                                <p:cTn id="8" presetID="5" presetClass="entr" presetSubtype="10" fill="hold" nodeType="after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checkerboard(across)">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142852"/>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6" name="ZoneTexte 5"/>
          <p:cNvSpPr txBox="1"/>
          <p:nvPr/>
        </p:nvSpPr>
        <p:spPr>
          <a:xfrm>
            <a:off x="1643042" y="1857364"/>
            <a:ext cx="6786610" cy="3046988"/>
          </a:xfrm>
          <a:prstGeom prst="rect">
            <a:avLst/>
          </a:prstGeom>
          <a:solidFill>
            <a:schemeClr val="tx1">
              <a:lumMod val="95000"/>
              <a:lumOff val="5000"/>
            </a:schemeClr>
          </a:solidFill>
        </p:spPr>
        <p:txBody>
          <a:bodyPr wrap="square" rtlCol="0">
            <a:spAutoFit/>
          </a:bodyPr>
          <a:lstStyle/>
          <a:p>
            <a:pPr algn="ctr"/>
            <a:r>
              <a:rPr lang="fr-FR" sz="9600" dirty="0" smtClean="0">
                <a:solidFill>
                  <a:schemeClr val="bg1"/>
                </a:solidFill>
                <a:latin typeface="Aparajita" pitchFamily="34" charset="0"/>
                <a:cs typeface="Aparajita" pitchFamily="34" charset="0"/>
              </a:rPr>
              <a:t>FIN DU </a:t>
            </a:r>
          </a:p>
          <a:p>
            <a:pPr algn="ctr"/>
            <a:r>
              <a:rPr lang="fr-FR" sz="9600" dirty="0" smtClean="0">
                <a:solidFill>
                  <a:schemeClr val="bg1"/>
                </a:solidFill>
                <a:latin typeface="Aparajita" pitchFamily="34" charset="0"/>
                <a:cs typeface="Aparajita" pitchFamily="34" charset="0"/>
              </a:rPr>
              <a:t>CHAPITRE 1</a:t>
            </a:r>
            <a:endParaRPr lang="fr-FR" sz="9600" dirty="0">
              <a:solidFill>
                <a:schemeClr val="bg1"/>
              </a:solidFill>
              <a:latin typeface="Aparajita" pitchFamily="34" charset="0"/>
              <a:cs typeface="Aparajita" pitchFamily="34" charset="0"/>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20</a:t>
            </a:fld>
            <a:endParaRPr lang="fr-BE" sz="1600" b="1" dirty="0">
              <a:solidFill>
                <a:srgbClr val="00206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274638"/>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BIBLIOGRAPHIE</a:t>
            </a:r>
            <a:endParaRPr lang="fr-FR" sz="2000" dirty="0">
              <a:solidFill>
                <a:srgbClr val="0070C0"/>
              </a:solidFill>
              <a:latin typeface="Comic Sans MS" pitchFamily="66" charset="0"/>
            </a:endParaRPr>
          </a:p>
        </p:txBody>
      </p:sp>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6" name="ZoneTexte 5"/>
          <p:cNvSpPr txBox="1"/>
          <p:nvPr/>
        </p:nvSpPr>
        <p:spPr>
          <a:xfrm>
            <a:off x="1357290" y="1285860"/>
            <a:ext cx="7572428" cy="1754326"/>
          </a:xfrm>
          <a:prstGeom prst="rect">
            <a:avLst/>
          </a:prstGeom>
          <a:noFill/>
        </p:spPr>
        <p:txBody>
          <a:bodyPr wrap="square" rtlCol="0">
            <a:spAutoFit/>
          </a:bodyPr>
          <a:lstStyle/>
          <a:p>
            <a:pPr marL="342900" indent="-342900">
              <a:lnSpc>
                <a:spcPct val="150000"/>
              </a:lnSpc>
              <a:buFont typeface="+mj-lt"/>
              <a:buAutoNum type="arabicPeriod"/>
            </a:pPr>
            <a:r>
              <a:rPr lang="fr-FR" dirty="0" smtClean="0"/>
              <a:t>Eduardo Sanchez, </a:t>
            </a:r>
            <a:r>
              <a:rPr lang="fr-FR" i="1" dirty="0" smtClean="0"/>
              <a:t>Introduction aux systèmes informatiques, </a:t>
            </a:r>
            <a:r>
              <a:rPr lang="fr-FR" dirty="0" smtClean="0"/>
              <a:t>Ecole Polytechnique Fédérale de Lausanne.</a:t>
            </a:r>
            <a:endParaRPr lang="fr-FR" dirty="0" smtClean="0">
              <a:latin typeface="Comic Sans MS" pitchFamily="66" charset="0"/>
            </a:endParaRPr>
          </a:p>
          <a:p>
            <a:pPr marL="342900" indent="-342900">
              <a:lnSpc>
                <a:spcPct val="150000"/>
              </a:lnSpc>
              <a:buFont typeface="+mj-lt"/>
              <a:buAutoNum type="arabicPeriod"/>
            </a:pPr>
            <a:r>
              <a:rPr lang="fr-FR" dirty="0" smtClean="0"/>
              <a:t>Samia </a:t>
            </a:r>
            <a:r>
              <a:rPr lang="fr-FR" dirty="0" err="1" smtClean="0"/>
              <a:t>Bouzefrane</a:t>
            </a:r>
            <a:r>
              <a:rPr lang="fr-FR" dirty="0" smtClean="0"/>
              <a:t>, </a:t>
            </a:r>
            <a:r>
              <a:rPr lang="fr-FR" i="1" dirty="0" smtClean="0"/>
              <a:t>Les Systèmes d’ ’Exploitation: Concepts et Programmation</a:t>
            </a:r>
            <a:r>
              <a:rPr lang="fr-FR" dirty="0" smtClean="0"/>
              <a:t>. MCF en Informatique, CNAM</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21</a:t>
            </a:fld>
            <a:endParaRPr lang="fr-BE"/>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6" name="Titre 1"/>
          <p:cNvSpPr>
            <a:spLocks noGrp="1"/>
          </p:cNvSpPr>
          <p:nvPr>
            <p:ph type="title"/>
          </p:nvPr>
        </p:nvSpPr>
        <p:spPr>
          <a:xfrm>
            <a:off x="1214414" y="428604"/>
            <a:ext cx="7498080" cy="2571768"/>
          </a:xfrm>
          <a:solidFill>
            <a:schemeClr val="accent2">
              <a:lumMod val="40000"/>
              <a:lumOff val="60000"/>
            </a:schemeClr>
          </a:solidFill>
        </p:spPr>
        <p:txBody>
          <a:bodyPr>
            <a:noAutofit/>
          </a:bodyPr>
          <a:lstStyle/>
          <a:p>
            <a:pPr algn="ctr"/>
            <a:r>
              <a:rPr lang="fr-FR" sz="4400" b="1" u="sng" dirty="0" smtClean="0">
                <a:effectLst/>
                <a:latin typeface="Comic Sans MS" pitchFamily="66" charset="0"/>
              </a:rPr>
              <a:t>Chapitre 1</a:t>
            </a:r>
            <a:r>
              <a:rPr lang="fr-FR" sz="4400" b="1" dirty="0" smtClean="0"/>
              <a:t>: </a:t>
            </a:r>
            <a:br>
              <a:rPr lang="fr-FR" sz="4400" b="1" dirty="0" smtClean="0"/>
            </a:br>
            <a:r>
              <a:rPr lang="fr-FR" sz="4800" b="1" dirty="0" smtClean="0">
                <a:solidFill>
                  <a:srgbClr val="0070C0"/>
                </a:solidFill>
                <a:effectLst/>
                <a:latin typeface="Comic Sans MS" pitchFamily="66" charset="0"/>
                <a:ea typeface="+mn-ea"/>
                <a:cs typeface="+mn-cs"/>
              </a:rPr>
              <a:t>Introduction aux systèmes d’exploitation</a:t>
            </a:r>
            <a:endParaRPr lang="fr-FR" sz="4400" b="1"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3</a:t>
            </a:fld>
            <a:endParaRPr lang="fr-BE" sz="1600" b="1" dirty="0">
              <a:solidFill>
                <a:srgbClr val="002060"/>
              </a:solidFill>
            </a:endParaRPr>
          </a:p>
        </p:txBody>
      </p:sp>
      <p:sp>
        <p:nvSpPr>
          <p:cNvPr id="8" name="ZoneTexte 7"/>
          <p:cNvSpPr txBox="1"/>
          <p:nvPr/>
        </p:nvSpPr>
        <p:spPr>
          <a:xfrm>
            <a:off x="1285852" y="3500438"/>
            <a:ext cx="7358114" cy="3123932"/>
          </a:xfrm>
          <a:prstGeom prst="rect">
            <a:avLst/>
          </a:prstGeom>
          <a:noFill/>
        </p:spPr>
        <p:txBody>
          <a:bodyPr wrap="square" rtlCol="0">
            <a:spAutoFit/>
          </a:bodyPr>
          <a:lstStyle/>
          <a:p>
            <a:pPr>
              <a:spcBef>
                <a:spcPts val="600"/>
              </a:spcBef>
            </a:pPr>
            <a:r>
              <a:rPr lang="fr-FR" sz="2200" dirty="0" smtClean="0">
                <a:solidFill>
                  <a:srgbClr val="FF0000"/>
                </a:solidFill>
              </a:rPr>
              <a:t>Contenu du chapitre:</a:t>
            </a:r>
          </a:p>
          <a:p>
            <a:pPr marL="457200" indent="-457200">
              <a:lnSpc>
                <a:spcPct val="150000"/>
              </a:lnSpc>
              <a:spcBef>
                <a:spcPts val="600"/>
              </a:spcBef>
              <a:buClr>
                <a:srgbClr val="00B0F0"/>
              </a:buClr>
              <a:buFont typeface="Wingdings" pitchFamily="2" charset="2"/>
              <a:buChar char="q"/>
            </a:pPr>
            <a:r>
              <a:rPr lang="fr-FR" sz="2000" dirty="0" smtClean="0"/>
              <a:t> Présentation générale des systèmes d’exploitation</a:t>
            </a:r>
          </a:p>
          <a:p>
            <a:pPr marL="457200" indent="-457200">
              <a:lnSpc>
                <a:spcPct val="150000"/>
              </a:lnSpc>
              <a:spcBef>
                <a:spcPts val="600"/>
              </a:spcBef>
              <a:buClr>
                <a:srgbClr val="00B0F0"/>
              </a:buClr>
              <a:buFont typeface="Wingdings" pitchFamily="2" charset="2"/>
              <a:buChar char="q"/>
            </a:pPr>
            <a:r>
              <a:rPr lang="fr-FR" sz="2000" dirty="0" smtClean="0"/>
              <a:t> Système informatique</a:t>
            </a:r>
          </a:p>
          <a:p>
            <a:pPr marL="457200" indent="-457200">
              <a:lnSpc>
                <a:spcPct val="150000"/>
              </a:lnSpc>
              <a:spcBef>
                <a:spcPts val="600"/>
              </a:spcBef>
              <a:buClr>
                <a:srgbClr val="00B0F0"/>
              </a:buClr>
              <a:buFont typeface="Wingdings" pitchFamily="2" charset="2"/>
              <a:buChar char="q"/>
            </a:pPr>
            <a:r>
              <a:rPr lang="fr-FR" sz="2000" dirty="0" smtClean="0"/>
              <a:t> Organisation des systèmes d’exploitation</a:t>
            </a:r>
          </a:p>
          <a:p>
            <a:pPr marL="457200" indent="-457200">
              <a:lnSpc>
                <a:spcPct val="150000"/>
              </a:lnSpc>
              <a:spcBef>
                <a:spcPts val="600"/>
              </a:spcBef>
              <a:buClr>
                <a:srgbClr val="00B0F0"/>
              </a:buClr>
              <a:buFont typeface="Wingdings" pitchFamily="2" charset="2"/>
              <a:buChar char="q"/>
            </a:pPr>
            <a:r>
              <a:rPr lang="fr-FR" sz="2000" dirty="0" smtClean="0"/>
              <a:t> Fonctions des systèmes d’exploitation </a:t>
            </a:r>
          </a:p>
          <a:p>
            <a:pPr marL="457200" indent="-457200">
              <a:lnSpc>
                <a:spcPct val="150000"/>
              </a:lnSpc>
              <a:spcBef>
                <a:spcPts val="600"/>
              </a:spcBef>
              <a:buClr>
                <a:srgbClr val="00B0F0"/>
              </a:buClr>
              <a:buFont typeface="Wingdings" pitchFamily="2" charset="2"/>
              <a:buChar char="q"/>
            </a:pPr>
            <a:r>
              <a:rPr lang="fr-FR" sz="2000" dirty="0" smtClean="0"/>
              <a:t>Types de systèmes d’exploitation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3" name="Rectangle à coins arrondis 2"/>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4" name="ZoneTexte 3"/>
          <p:cNvSpPr txBox="1"/>
          <p:nvPr/>
        </p:nvSpPr>
        <p:spPr>
          <a:xfrm>
            <a:off x="1285852" y="1000108"/>
            <a:ext cx="7572428" cy="2215991"/>
          </a:xfrm>
          <a:prstGeom prst="rect">
            <a:avLst/>
          </a:prstGeom>
          <a:noFill/>
        </p:spPr>
        <p:txBody>
          <a:bodyPr wrap="square" rtlCol="0">
            <a:spAutoFit/>
          </a:bodyPr>
          <a:lstStyle/>
          <a:p>
            <a:pPr marL="180000" indent="-342900">
              <a:lnSpc>
                <a:spcPct val="150000"/>
              </a:lnSpc>
              <a:buFont typeface="+mj-lt"/>
              <a:buAutoNum type="arabicPeriod"/>
            </a:pPr>
            <a:r>
              <a:rPr lang="fr-FR" sz="2000" b="1" u="sng" dirty="0" smtClean="0">
                <a:solidFill>
                  <a:srgbClr val="C00000"/>
                </a:solidFill>
                <a:latin typeface="Comic Sans MS" pitchFamily="66" charset="0"/>
              </a:rPr>
              <a:t>Présentation générale des systèmes d’exploitations</a:t>
            </a:r>
          </a:p>
          <a:p>
            <a:pPr indent="360363" algn="just">
              <a:lnSpc>
                <a:spcPct val="150000"/>
              </a:lnSpc>
            </a:pPr>
            <a:r>
              <a:rPr lang="fr-FR" dirty="0" smtClean="0">
                <a:latin typeface="Comic Sans MS" pitchFamily="66" charset="0"/>
              </a:rPr>
              <a:t>Un système d’exploitation (OS: Operating System, en anglais) est un ensemble de programmes qui assure la liaison entre l’utilisateur, les organes de l’ordinateur (matériel) et les programmes d’application (logiciels) </a:t>
            </a:r>
            <a:endParaRPr lang="fr-FR" dirty="0" smtClean="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4</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pSp>
        <p:nvGrpSpPr>
          <p:cNvPr id="26" name="Groupe 25"/>
          <p:cNvGrpSpPr/>
          <p:nvPr/>
        </p:nvGrpSpPr>
        <p:grpSpPr>
          <a:xfrm>
            <a:off x="1643042" y="2928934"/>
            <a:ext cx="6858048" cy="3571899"/>
            <a:chOff x="2071670" y="2857497"/>
            <a:chExt cx="6858048" cy="3929089"/>
          </a:xfrm>
        </p:grpSpPr>
        <p:sp>
          <p:nvSpPr>
            <p:cNvPr id="27" name="Rectangle à quatre flèches 26"/>
            <p:cNvSpPr/>
            <p:nvPr/>
          </p:nvSpPr>
          <p:spPr>
            <a:xfrm>
              <a:off x="3571868" y="3643314"/>
              <a:ext cx="3214710" cy="2286016"/>
            </a:xfrm>
            <a:prstGeom prst="quad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8" name="Image 27" descr="pc-bureau.jpg"/>
            <p:cNvPicPr>
              <a:picLocks noChangeAspect="1"/>
            </p:cNvPicPr>
            <p:nvPr/>
          </p:nvPicPr>
          <p:blipFill>
            <a:blip r:embed="rId2" cstate="print"/>
            <a:stretch>
              <a:fillRect/>
            </a:stretch>
          </p:blipFill>
          <p:spPr>
            <a:xfrm>
              <a:off x="2071670" y="4000504"/>
              <a:ext cx="1252531" cy="1252531"/>
            </a:xfrm>
            <a:prstGeom prst="rect">
              <a:avLst/>
            </a:prstGeom>
          </p:spPr>
        </p:pic>
        <p:pic>
          <p:nvPicPr>
            <p:cNvPr id="29" name="Image 28" descr="Introductionauxsystèmesd’exploitation.jpg"/>
            <p:cNvPicPr>
              <a:picLocks noChangeAspect="1"/>
            </p:cNvPicPr>
            <p:nvPr/>
          </p:nvPicPr>
          <p:blipFill>
            <a:blip r:embed="rId3" cstate="print"/>
            <a:stretch>
              <a:fillRect/>
            </a:stretch>
          </p:blipFill>
          <p:spPr>
            <a:xfrm>
              <a:off x="4429124" y="4271982"/>
              <a:ext cx="1438874" cy="1014406"/>
            </a:xfrm>
            <a:prstGeom prst="rect">
              <a:avLst/>
            </a:prstGeom>
          </p:spPr>
        </p:pic>
        <p:pic>
          <p:nvPicPr>
            <p:cNvPr id="30" name="Image 29" descr="images.jpg"/>
            <p:cNvPicPr>
              <a:picLocks noChangeAspect="1"/>
            </p:cNvPicPr>
            <p:nvPr/>
          </p:nvPicPr>
          <p:blipFill>
            <a:blip r:embed="rId4"/>
            <a:stretch>
              <a:fillRect/>
            </a:stretch>
          </p:blipFill>
          <p:spPr>
            <a:xfrm>
              <a:off x="4572000" y="5929330"/>
              <a:ext cx="1143008" cy="857256"/>
            </a:xfrm>
            <a:prstGeom prst="rect">
              <a:avLst/>
            </a:prstGeom>
          </p:spPr>
        </p:pic>
        <p:grpSp>
          <p:nvGrpSpPr>
            <p:cNvPr id="31" name="Groupe 20"/>
            <p:cNvGrpSpPr/>
            <p:nvPr/>
          </p:nvGrpSpPr>
          <p:grpSpPr>
            <a:xfrm>
              <a:off x="6929454" y="4143380"/>
              <a:ext cx="2000264" cy="1143008"/>
              <a:chOff x="4357686" y="2857496"/>
              <a:chExt cx="2000264" cy="1143008"/>
            </a:xfrm>
          </p:grpSpPr>
          <p:pic>
            <p:nvPicPr>
              <p:cNvPr id="33" name="Image 32" descr="téléchargement (1).jpg"/>
              <p:cNvPicPr>
                <a:picLocks noChangeAspect="1"/>
              </p:cNvPicPr>
              <p:nvPr/>
            </p:nvPicPr>
            <p:blipFill>
              <a:blip r:embed="rId5" cstate="print"/>
              <a:stretch>
                <a:fillRect/>
              </a:stretch>
            </p:blipFill>
            <p:spPr>
              <a:xfrm>
                <a:off x="5079319" y="3000372"/>
                <a:ext cx="500058" cy="500058"/>
              </a:xfrm>
              <a:prstGeom prst="rect">
                <a:avLst/>
              </a:prstGeom>
            </p:spPr>
          </p:pic>
          <p:pic>
            <p:nvPicPr>
              <p:cNvPr id="34" name="Image 33" descr="téléchargement (2).jpg"/>
              <p:cNvPicPr>
                <a:picLocks noChangeAspect="1"/>
              </p:cNvPicPr>
              <p:nvPr/>
            </p:nvPicPr>
            <p:blipFill>
              <a:blip r:embed="rId6" cstate="print"/>
              <a:stretch>
                <a:fillRect/>
              </a:stretch>
            </p:blipFill>
            <p:spPr>
              <a:xfrm>
                <a:off x="5650823" y="3000372"/>
                <a:ext cx="492813" cy="442908"/>
              </a:xfrm>
              <a:prstGeom prst="rect">
                <a:avLst/>
              </a:prstGeom>
            </p:spPr>
          </p:pic>
          <p:pic>
            <p:nvPicPr>
              <p:cNvPr id="35" name="Image 34" descr="images.png"/>
              <p:cNvPicPr>
                <a:picLocks noChangeAspect="1"/>
              </p:cNvPicPr>
              <p:nvPr/>
            </p:nvPicPr>
            <p:blipFill>
              <a:blip r:embed="rId7"/>
              <a:stretch>
                <a:fillRect/>
              </a:stretch>
            </p:blipFill>
            <p:spPr>
              <a:xfrm>
                <a:off x="4579253" y="3071818"/>
                <a:ext cx="500058" cy="500058"/>
              </a:xfrm>
              <a:prstGeom prst="rect">
                <a:avLst/>
              </a:prstGeom>
            </p:spPr>
          </p:pic>
          <p:pic>
            <p:nvPicPr>
              <p:cNvPr id="36" name="Image 35" descr="téléchargement.jpg"/>
              <p:cNvPicPr>
                <a:picLocks noChangeAspect="1"/>
              </p:cNvPicPr>
              <p:nvPr/>
            </p:nvPicPr>
            <p:blipFill>
              <a:blip r:embed="rId8" cstate="print"/>
              <a:stretch>
                <a:fillRect/>
              </a:stretch>
            </p:blipFill>
            <p:spPr>
              <a:xfrm>
                <a:off x="4865005" y="3429008"/>
                <a:ext cx="428620" cy="428620"/>
              </a:xfrm>
              <a:prstGeom prst="rect">
                <a:avLst/>
              </a:prstGeom>
            </p:spPr>
          </p:pic>
          <p:pic>
            <p:nvPicPr>
              <p:cNvPr id="37" name="Image 36" descr="téléchargement.png"/>
              <p:cNvPicPr>
                <a:picLocks noChangeAspect="1"/>
              </p:cNvPicPr>
              <p:nvPr/>
            </p:nvPicPr>
            <p:blipFill>
              <a:blip r:embed="rId9"/>
              <a:stretch>
                <a:fillRect/>
              </a:stretch>
            </p:blipFill>
            <p:spPr>
              <a:xfrm>
                <a:off x="5507947" y="3429000"/>
                <a:ext cx="436566" cy="428628"/>
              </a:xfrm>
              <a:prstGeom prst="rect">
                <a:avLst/>
              </a:prstGeom>
            </p:spPr>
          </p:pic>
          <p:sp>
            <p:nvSpPr>
              <p:cNvPr id="38" name="Ellipse 37"/>
              <p:cNvSpPr/>
              <p:nvPr/>
            </p:nvSpPr>
            <p:spPr>
              <a:xfrm>
                <a:off x="4357686" y="2857496"/>
                <a:ext cx="2000264" cy="1143008"/>
              </a:xfrm>
              <a:prstGeom prst="ellips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32" name="Image 31" descr="question-mark-460868_640.jpg"/>
            <p:cNvPicPr>
              <a:picLocks noChangeAspect="1"/>
            </p:cNvPicPr>
            <p:nvPr/>
          </p:nvPicPr>
          <p:blipFill>
            <a:blip r:embed="rId10" cstate="print"/>
            <a:stretch>
              <a:fillRect/>
            </a:stretch>
          </p:blipFill>
          <p:spPr>
            <a:xfrm>
              <a:off x="4643438" y="2857497"/>
              <a:ext cx="1071570" cy="756796"/>
            </a:xfrm>
            <a:prstGeom prst="rect">
              <a:avLst/>
            </a:prstGeom>
          </p:spPr>
        </p:pic>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28728" y="2285992"/>
            <a:ext cx="7572428" cy="3046988"/>
          </a:xfrm>
          <a:prstGeom prst="rect">
            <a:avLst/>
          </a:prstGeom>
          <a:noFill/>
        </p:spPr>
        <p:txBody>
          <a:bodyPr wrap="square" rtlCol="0">
            <a:spAutoFit/>
          </a:bodyPr>
          <a:lstStyle/>
          <a:p>
            <a:pPr marL="342900" indent="-342900">
              <a:lnSpc>
                <a:spcPct val="150000"/>
              </a:lnSpc>
            </a:pPr>
            <a:r>
              <a:rPr lang="fr-FR" sz="2000" b="1" dirty="0" smtClean="0">
                <a:solidFill>
                  <a:srgbClr val="C00000"/>
                </a:solidFill>
                <a:latin typeface="Comic Sans MS" pitchFamily="66" charset="0"/>
              </a:rPr>
              <a:t>2. S</a:t>
            </a:r>
            <a:r>
              <a:rPr lang="fr-FR" sz="2000" b="1" u="sng" dirty="0" smtClean="0">
                <a:solidFill>
                  <a:srgbClr val="C00000"/>
                </a:solidFill>
                <a:latin typeface="Comic Sans MS" pitchFamily="66" charset="0"/>
              </a:rPr>
              <a:t>ystème informatique</a:t>
            </a:r>
          </a:p>
          <a:p>
            <a:pPr indent="360363" algn="just">
              <a:lnSpc>
                <a:spcPct val="150000"/>
              </a:lnSpc>
            </a:pPr>
            <a:r>
              <a:rPr lang="fr-FR" dirty="0" smtClean="0">
                <a:latin typeface="Comic Sans MS" pitchFamily="66" charset="0"/>
              </a:rPr>
              <a:t>Un système informatique est un ensemble de composants de type logiciel (software) et matériel (hardware), mis ensemble pour collaborer dans l'exécution d'une application</a:t>
            </a:r>
            <a:r>
              <a:rPr lang="fr-FR" dirty="0" smtClean="0"/>
              <a:t>. </a:t>
            </a:r>
            <a:r>
              <a:rPr lang="fr-FR" dirty="0" smtClean="0">
                <a:latin typeface="Comic Sans MS" pitchFamily="66" charset="0"/>
              </a:rPr>
              <a:t>Un système informatique est constitué principalement de trois parties: </a:t>
            </a:r>
            <a:r>
              <a:rPr lang="fr-FR" b="1" i="1" dirty="0" smtClean="0">
                <a:latin typeface="Comic Sans MS" pitchFamily="66" charset="0"/>
              </a:rPr>
              <a:t>systèmes d’exploitation (SE), </a:t>
            </a:r>
            <a:r>
              <a:rPr lang="fr-FR" dirty="0" smtClean="0">
                <a:latin typeface="Comic Sans MS" pitchFamily="66" charset="0"/>
              </a:rPr>
              <a:t>du</a:t>
            </a:r>
            <a:r>
              <a:rPr lang="fr-FR" b="1" i="1" dirty="0" smtClean="0">
                <a:latin typeface="Comic Sans MS" pitchFamily="66" charset="0"/>
              </a:rPr>
              <a:t> matériel informatique </a:t>
            </a:r>
            <a:r>
              <a:rPr lang="fr-FR" dirty="0" smtClean="0">
                <a:latin typeface="Comic Sans MS" pitchFamily="66" charset="0"/>
              </a:rPr>
              <a:t>et des</a:t>
            </a:r>
            <a:r>
              <a:rPr lang="fr-FR" b="1" i="1" dirty="0" smtClean="0">
                <a:latin typeface="Comic Sans MS" pitchFamily="66" charset="0"/>
              </a:rPr>
              <a:t> programmes d’application (logiciels)</a:t>
            </a:r>
            <a:r>
              <a:rPr lang="fr-FR" dirty="0" smtClean="0">
                <a:latin typeface="Comic Sans MS" pitchFamily="66" charset="0"/>
              </a:rPr>
              <a:t>.</a:t>
            </a:r>
          </a:p>
        </p:txBody>
      </p:sp>
      <p:sp>
        <p:nvSpPr>
          <p:cNvPr id="5" name="Titre 1"/>
          <p:cNvSpPr>
            <a:spLocks noGrp="1"/>
          </p:cNvSpPr>
          <p:nvPr>
            <p:ph type="title"/>
          </p:nvPr>
        </p:nvSpPr>
        <p:spPr>
          <a:xfrm>
            <a:off x="1435608" y="274638"/>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6" name="Rectangle à coins arrondis 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7" name="Rectangle 6"/>
          <p:cNvSpPr/>
          <p:nvPr/>
        </p:nvSpPr>
        <p:spPr>
          <a:xfrm>
            <a:off x="1428728" y="1357298"/>
            <a:ext cx="7572428" cy="785818"/>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1433513" indent="-1433513" algn="just"/>
            <a:r>
              <a:rPr lang="fr-FR" sz="2000" b="1" i="1" u="sng" dirty="0" smtClean="0">
                <a:solidFill>
                  <a:srgbClr val="FF0000"/>
                </a:solidFill>
              </a:rPr>
              <a:t>Remarque</a:t>
            </a:r>
            <a:r>
              <a:rPr lang="fr-FR" sz="2000" b="1" i="1" u="sng" dirty="0" smtClean="0">
                <a:solidFill>
                  <a:srgbClr val="FF0000"/>
                </a:solidFill>
                <a:latin typeface="Arial" pitchFamily="34" charset="0"/>
                <a:cs typeface="Arial" pitchFamily="34" charset="0"/>
              </a:rPr>
              <a:t>1</a:t>
            </a:r>
            <a:r>
              <a:rPr lang="fr-FR" sz="2000" b="1" i="1" u="sng" dirty="0" smtClean="0">
                <a:solidFill>
                  <a:srgbClr val="FF0000"/>
                </a:solidFill>
              </a:rPr>
              <a:t>:</a:t>
            </a:r>
            <a:r>
              <a:rPr lang="fr-FR" sz="2000" b="1" i="1" dirty="0" smtClean="0">
                <a:solidFill>
                  <a:srgbClr val="FF0000"/>
                </a:solidFill>
              </a:rPr>
              <a:t>  </a:t>
            </a:r>
            <a:r>
              <a:rPr lang="fr-FR" sz="2000" i="1" dirty="0" smtClean="0">
                <a:solidFill>
                  <a:srgbClr val="002060"/>
                </a:solidFill>
              </a:rPr>
              <a:t>un </a:t>
            </a:r>
            <a:r>
              <a:rPr lang="fr-FR" sz="2000" b="1" i="1" dirty="0" smtClean="0">
                <a:solidFill>
                  <a:srgbClr val="002060"/>
                </a:solidFill>
              </a:rPr>
              <a:t>système d’exploitation</a:t>
            </a:r>
            <a:r>
              <a:rPr lang="fr-FR" sz="2000" i="1" dirty="0" smtClean="0">
                <a:solidFill>
                  <a:srgbClr val="002060"/>
                </a:solidFill>
              </a:rPr>
              <a:t> fait partie d’un grand système         appelé </a:t>
            </a:r>
            <a:r>
              <a:rPr lang="fr-FR" sz="2000" b="1" i="1" dirty="0" smtClean="0">
                <a:solidFill>
                  <a:srgbClr val="002060"/>
                </a:solidFill>
              </a:rPr>
              <a:t>SYSTÈME INFORMATIQUE </a:t>
            </a:r>
            <a:endParaRPr lang="fr-FR" sz="2000" b="1" i="1" dirty="0">
              <a:solidFill>
                <a:srgbClr val="002060"/>
              </a:solidFill>
            </a:endParaRPr>
          </a:p>
        </p:txBody>
      </p:sp>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5</a:t>
            </a:fld>
            <a:endParaRPr lang="fr-BE" sz="1600" b="1" dirty="0">
              <a:solidFill>
                <a:srgbClr val="002060"/>
              </a:solidFill>
            </a:endParaRPr>
          </a:p>
        </p:txBody>
      </p:sp>
      <p:sp>
        <p:nvSpPr>
          <p:cNvPr id="9" name="Rectangle 8"/>
          <p:cNvSpPr/>
          <p:nvPr/>
        </p:nvSpPr>
        <p:spPr>
          <a:xfrm>
            <a:off x="1428728" y="5500702"/>
            <a:ext cx="7572428" cy="785818"/>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1433513" indent="-1433513" algn="just"/>
            <a:r>
              <a:rPr lang="fr-FR" sz="2000" b="1" i="1" u="sng" dirty="0" smtClean="0">
                <a:solidFill>
                  <a:srgbClr val="FF0000"/>
                </a:solidFill>
              </a:rPr>
              <a:t>Remarque</a:t>
            </a:r>
            <a:r>
              <a:rPr lang="fr-FR" sz="2000" b="1" i="1" u="sng" dirty="0" smtClean="0">
                <a:solidFill>
                  <a:srgbClr val="FF0000"/>
                </a:solidFill>
                <a:latin typeface="Arial" pitchFamily="34" charset="0"/>
                <a:cs typeface="Arial" pitchFamily="34" charset="0"/>
              </a:rPr>
              <a:t>2</a:t>
            </a:r>
            <a:r>
              <a:rPr lang="fr-FR" sz="2000" b="1" i="1" u="sng" dirty="0" smtClean="0">
                <a:solidFill>
                  <a:srgbClr val="FF0000"/>
                </a:solidFill>
              </a:rPr>
              <a:t>:</a:t>
            </a:r>
            <a:r>
              <a:rPr lang="fr-FR" sz="2000" b="1" i="1" dirty="0" smtClean="0">
                <a:solidFill>
                  <a:srgbClr val="FF0000"/>
                </a:solidFill>
              </a:rPr>
              <a:t>  </a:t>
            </a:r>
            <a:r>
              <a:rPr lang="fr-FR" sz="2000" i="1" dirty="0" smtClean="0">
                <a:solidFill>
                  <a:srgbClr val="002060"/>
                </a:solidFill>
              </a:rPr>
              <a:t>il faut faire la différence entre un </a:t>
            </a:r>
            <a:r>
              <a:rPr lang="fr-FR" sz="2000" b="1" i="1" dirty="0" smtClean="0">
                <a:solidFill>
                  <a:srgbClr val="002060"/>
                </a:solidFill>
              </a:rPr>
              <a:t>SYSTÈME INFORMATIQUE et un SYSTÈME D’INFORMATION.</a:t>
            </a:r>
            <a:endParaRPr lang="fr-FR" sz="2000" b="1" i="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274638"/>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6" name="ZoneTexte 5"/>
          <p:cNvSpPr txBox="1"/>
          <p:nvPr/>
        </p:nvSpPr>
        <p:spPr>
          <a:xfrm>
            <a:off x="1285852" y="1142984"/>
            <a:ext cx="7572428" cy="2269852"/>
          </a:xfrm>
          <a:prstGeom prst="rect">
            <a:avLst/>
          </a:prstGeom>
          <a:noFill/>
        </p:spPr>
        <p:txBody>
          <a:bodyPr wrap="square" rtlCol="0">
            <a:spAutoFit/>
          </a:bodyPr>
          <a:lstStyle/>
          <a:p>
            <a:pPr marL="342900" indent="-342900">
              <a:lnSpc>
                <a:spcPct val="150000"/>
              </a:lnSpc>
              <a:spcAft>
                <a:spcPts val="600"/>
              </a:spcAft>
            </a:pPr>
            <a:r>
              <a:rPr lang="fr-FR" sz="1900" b="1" dirty="0" smtClean="0">
                <a:solidFill>
                  <a:schemeClr val="accent3">
                    <a:lumMod val="75000"/>
                  </a:schemeClr>
                </a:solidFill>
                <a:latin typeface="Comic Sans MS" pitchFamily="66" charset="0"/>
              </a:rPr>
              <a:t>2.1 </a:t>
            </a:r>
            <a:r>
              <a:rPr lang="fr-FR" sz="1900" b="1" u="sng" dirty="0" smtClean="0">
                <a:solidFill>
                  <a:schemeClr val="accent3">
                    <a:lumMod val="75000"/>
                  </a:schemeClr>
                </a:solidFill>
                <a:latin typeface="Comic Sans MS" pitchFamily="66" charset="0"/>
              </a:rPr>
              <a:t>Décomposition d’un système informatique</a:t>
            </a:r>
          </a:p>
          <a:p>
            <a:pPr indent="360363" algn="just">
              <a:lnSpc>
                <a:spcPct val="150000"/>
              </a:lnSpc>
            </a:pPr>
            <a:r>
              <a:rPr lang="fr-FR" dirty="0" smtClean="0">
                <a:latin typeface="Comic Sans MS" pitchFamily="66" charset="0"/>
              </a:rPr>
              <a:t>Dans la littérature, on peut trouver plusieurs décompositions pour un système informatique (plus au moins détaillées). Ci-dessous, on se contente de présenter une décomposition simpliste d’un système informatique.</a:t>
            </a:r>
          </a:p>
        </p:txBody>
      </p:sp>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6</a:t>
            </a:fld>
            <a:endParaRPr lang="fr-BE" sz="1600" b="1" dirty="0">
              <a:solidFill>
                <a:srgbClr val="002060"/>
              </a:solidFill>
            </a:endParaRPr>
          </a:p>
        </p:txBody>
      </p:sp>
      <p:grpSp>
        <p:nvGrpSpPr>
          <p:cNvPr id="19" name="Groupe 18"/>
          <p:cNvGrpSpPr/>
          <p:nvPr/>
        </p:nvGrpSpPr>
        <p:grpSpPr>
          <a:xfrm>
            <a:off x="2285984" y="3357562"/>
            <a:ext cx="5286412" cy="3143272"/>
            <a:chOff x="3214678" y="3429000"/>
            <a:chExt cx="5286412" cy="3143272"/>
          </a:xfrm>
        </p:grpSpPr>
        <p:sp>
          <p:nvSpPr>
            <p:cNvPr id="9" name="Rectangle à coins arrondis 8"/>
            <p:cNvSpPr/>
            <p:nvPr/>
          </p:nvSpPr>
          <p:spPr>
            <a:xfrm>
              <a:off x="4429124" y="3429000"/>
              <a:ext cx="4000528" cy="57150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1"/>
                  </a:solidFill>
                </a:rPr>
                <a:t>Programmes d’application</a:t>
              </a:r>
              <a:endParaRPr lang="fr-FR" dirty="0">
                <a:solidFill>
                  <a:schemeClr val="tx1"/>
                </a:solidFill>
              </a:endParaRPr>
            </a:p>
          </p:txBody>
        </p:sp>
        <p:sp>
          <p:nvSpPr>
            <p:cNvPr id="10" name="Rectangle à coins arrondis 9"/>
            <p:cNvSpPr/>
            <p:nvPr/>
          </p:nvSpPr>
          <p:spPr>
            <a:xfrm>
              <a:off x="4143372" y="6000768"/>
              <a:ext cx="4357718" cy="571504"/>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solidFill>
                    <a:schemeClr val="tx1"/>
                  </a:solidFill>
                </a:rPr>
                <a:t>Matériel (CPU, RAM, Clavier,  DD, etc.)</a:t>
              </a:r>
              <a:endParaRPr lang="fr-FR" sz="2000" dirty="0">
                <a:solidFill>
                  <a:schemeClr val="tx1"/>
                </a:solidFill>
              </a:endParaRPr>
            </a:p>
          </p:txBody>
        </p:sp>
        <p:sp>
          <p:nvSpPr>
            <p:cNvPr id="11" name="Rectangle 10"/>
            <p:cNvSpPr/>
            <p:nvPr/>
          </p:nvSpPr>
          <p:spPr>
            <a:xfrm>
              <a:off x="5000628" y="4714884"/>
              <a:ext cx="3143272" cy="57150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1"/>
                  </a:solidFill>
                </a:rPr>
                <a:t>Système d’exploitation</a:t>
              </a:r>
              <a:endParaRPr lang="fr-FR" dirty="0">
                <a:solidFill>
                  <a:schemeClr val="tx1"/>
                </a:solidFill>
              </a:endParaRPr>
            </a:p>
          </p:txBody>
        </p:sp>
        <p:sp>
          <p:nvSpPr>
            <p:cNvPr id="13" name="Ellipse 12"/>
            <p:cNvSpPr/>
            <p:nvPr/>
          </p:nvSpPr>
          <p:spPr>
            <a:xfrm>
              <a:off x="3214678" y="4714884"/>
              <a:ext cx="1500198" cy="785818"/>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smtClean="0">
                  <a:solidFill>
                    <a:schemeClr val="tx1"/>
                  </a:solidFill>
                </a:rPr>
                <a:t>BIOS</a:t>
              </a:r>
              <a:endParaRPr lang="fr-FR" dirty="0">
                <a:solidFill>
                  <a:schemeClr val="tx1"/>
                </a:solidFill>
              </a:endParaRPr>
            </a:p>
          </p:txBody>
        </p:sp>
        <p:sp>
          <p:nvSpPr>
            <p:cNvPr id="14" name="Double flèche verticale 13"/>
            <p:cNvSpPr/>
            <p:nvPr/>
          </p:nvSpPr>
          <p:spPr>
            <a:xfrm>
              <a:off x="6215074" y="4071942"/>
              <a:ext cx="357190" cy="642942"/>
            </a:xfrm>
            <a:prstGeom prst="up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Double flèche verticale 14"/>
            <p:cNvSpPr/>
            <p:nvPr/>
          </p:nvSpPr>
          <p:spPr>
            <a:xfrm>
              <a:off x="6215074" y="5357826"/>
              <a:ext cx="357190" cy="642942"/>
            </a:xfrm>
            <a:prstGeom prst="up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vers le bas 15"/>
            <p:cNvSpPr/>
            <p:nvPr/>
          </p:nvSpPr>
          <p:spPr>
            <a:xfrm rot="18938461">
              <a:off x="4357686" y="5417518"/>
              <a:ext cx="500066" cy="642942"/>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droite 17"/>
            <p:cNvSpPr/>
            <p:nvPr/>
          </p:nvSpPr>
          <p:spPr>
            <a:xfrm flipV="1">
              <a:off x="4714876" y="5000635"/>
              <a:ext cx="285752" cy="214315"/>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274638"/>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6" name="ZoneTexte 5"/>
          <p:cNvSpPr txBox="1"/>
          <p:nvPr/>
        </p:nvSpPr>
        <p:spPr>
          <a:xfrm>
            <a:off x="1285852" y="1142984"/>
            <a:ext cx="7572428" cy="3023905"/>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2.1.1. Matériel</a:t>
            </a:r>
            <a:r>
              <a:rPr lang="fr-FR" sz="1900" dirty="0" smtClean="0">
                <a:solidFill>
                  <a:srgbClr val="FF0000"/>
                </a:solidFill>
                <a:latin typeface="Comic Sans MS" pitchFamily="66" charset="0"/>
              </a:rPr>
              <a:t>: </a:t>
            </a:r>
            <a:r>
              <a:rPr lang="fr-FR" dirty="0" smtClean="0">
                <a:latin typeface="Comic Sans MS" pitchFamily="66" charset="0"/>
              </a:rPr>
              <a:t>les différents supports (ressources) physiques utilisées dans un système informatique processeur, mémoire centrale, mémoires de stockage, Ecran, Imprimante, </a:t>
            </a:r>
            <a:r>
              <a:rPr lang="fr-FR" dirty="0" err="1" smtClean="0">
                <a:latin typeface="Comic Sans MS" pitchFamily="66" charset="0"/>
              </a:rPr>
              <a:t>etc</a:t>
            </a:r>
            <a:r>
              <a:rPr lang="fr-FR" dirty="0" smtClean="0">
                <a:latin typeface="Comic Sans MS" pitchFamily="66" charset="0"/>
              </a:rPr>
              <a:t>).</a:t>
            </a:r>
          </a:p>
          <a:p>
            <a:pPr marL="342900" indent="-342900">
              <a:lnSpc>
                <a:spcPct val="150000"/>
              </a:lnSpc>
            </a:pPr>
            <a:endParaRPr lang="fr-FR" dirty="0" smtClean="0">
              <a:latin typeface="Comic Sans MS" pitchFamily="66" charset="0"/>
            </a:endParaRPr>
          </a:p>
          <a:p>
            <a:pPr marL="342900" indent="-342900">
              <a:lnSpc>
                <a:spcPct val="150000"/>
              </a:lnSpc>
            </a:pPr>
            <a:endParaRPr lang="fr-FR" dirty="0" smtClean="0">
              <a:latin typeface="Comic Sans MS" pitchFamily="66" charset="0"/>
            </a:endParaRPr>
          </a:p>
          <a:p>
            <a:pPr marL="342900" indent="-342900">
              <a:lnSpc>
                <a:spcPct val="150000"/>
              </a:lnSpc>
            </a:pPr>
            <a:endParaRPr lang="fr-FR" dirty="0" smtClean="0">
              <a:latin typeface="Comic Sans MS" pitchFamily="66" charset="0"/>
            </a:endParaRPr>
          </a:p>
          <a:p>
            <a:pPr marL="342900" indent="-342900">
              <a:lnSpc>
                <a:spcPct val="150000"/>
              </a:lnSpc>
            </a:pPr>
            <a:endParaRPr lang="fr-FR" dirty="0" smtClean="0">
              <a:latin typeface="Comic Sans MS" pitchFamily="66" charset="0"/>
            </a:endParaRPr>
          </a:p>
        </p:txBody>
      </p:sp>
      <p:sp>
        <p:nvSpPr>
          <p:cNvPr id="7" name="ZoneTexte 6"/>
          <p:cNvSpPr txBox="1"/>
          <p:nvPr/>
        </p:nvSpPr>
        <p:spPr>
          <a:xfrm>
            <a:off x="1214414" y="4500570"/>
            <a:ext cx="7572428" cy="2192908"/>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2.1.2. BIOS</a:t>
            </a:r>
            <a:r>
              <a:rPr lang="fr-FR" sz="1900" dirty="0" smtClean="0">
                <a:solidFill>
                  <a:srgbClr val="FF0000"/>
                </a:solidFill>
                <a:latin typeface="Comic Sans MS" pitchFamily="66" charset="0"/>
              </a:rPr>
              <a:t>: </a:t>
            </a:r>
            <a:r>
              <a:rPr lang="fr-FR" dirty="0" smtClean="0">
                <a:latin typeface="Comic Sans MS" pitchFamily="66" charset="0"/>
              </a:rPr>
              <a:t>est le premier programme chargé en mémoire au démarrage de l’ordinateur. Il assure plusieurs fonctions: test le bon fonctionnement des périphériques de l’ordinateur (exécute le POST: </a:t>
            </a:r>
            <a:r>
              <a:rPr lang="fr-FR" dirty="0" err="1" smtClean="0">
                <a:latin typeface="Comic Sans MS" pitchFamily="66" charset="0"/>
              </a:rPr>
              <a:t>Pre</a:t>
            </a:r>
            <a:r>
              <a:rPr lang="fr-FR" dirty="0" smtClean="0">
                <a:latin typeface="Comic Sans MS" pitchFamily="66" charset="0"/>
              </a:rPr>
              <a:t>-Operating System Tests), cherche le disque qui contient le SE de démarrage, etc.</a:t>
            </a:r>
          </a:p>
        </p:txBody>
      </p:sp>
      <p:pic>
        <p:nvPicPr>
          <p:cNvPr id="8" name="Image 7" descr="1ffa195cdeeb76f2d2a1684583cdd193_XL.jpg"/>
          <p:cNvPicPr>
            <a:picLocks noChangeAspect="1"/>
          </p:cNvPicPr>
          <p:nvPr/>
        </p:nvPicPr>
        <p:blipFill>
          <a:blip r:embed="rId2" cstate="print"/>
          <a:stretch>
            <a:fillRect/>
          </a:stretch>
        </p:blipFill>
        <p:spPr>
          <a:xfrm>
            <a:off x="1285852" y="2843229"/>
            <a:ext cx="1093734" cy="800085"/>
          </a:xfrm>
          <a:prstGeom prst="rect">
            <a:avLst/>
          </a:prstGeom>
          <a:ln>
            <a:noFill/>
          </a:ln>
          <a:effectLst>
            <a:outerShdw blurRad="292100" dist="139700" dir="2700000" algn="tl" rotWithShape="0">
              <a:srgbClr val="333333">
                <a:alpha val="65000"/>
              </a:srgbClr>
            </a:outerShdw>
          </a:effectLst>
        </p:spPr>
      </p:pic>
      <p:pic>
        <p:nvPicPr>
          <p:cNvPr id="9" name="Image 8" descr="1379357_geheugenmodules-kingston-technology-4gb-ddr3-1600mhz-module-kcp316ns8-4.jpg"/>
          <p:cNvPicPr>
            <a:picLocks noChangeAspect="1"/>
          </p:cNvPicPr>
          <p:nvPr/>
        </p:nvPicPr>
        <p:blipFill>
          <a:blip r:embed="rId3" cstate="print"/>
          <a:stretch>
            <a:fillRect/>
          </a:stretch>
        </p:blipFill>
        <p:spPr>
          <a:xfrm>
            <a:off x="2500298" y="2843229"/>
            <a:ext cx="1185869" cy="785818"/>
          </a:xfrm>
          <a:prstGeom prst="rect">
            <a:avLst/>
          </a:prstGeom>
          <a:ln>
            <a:noFill/>
          </a:ln>
          <a:effectLst>
            <a:outerShdw blurRad="292100" dist="139700" dir="2700000" algn="tl" rotWithShape="0">
              <a:srgbClr val="333333">
                <a:alpha val="65000"/>
              </a:srgbClr>
            </a:outerShdw>
          </a:effectLst>
        </p:spPr>
      </p:pic>
      <p:grpSp>
        <p:nvGrpSpPr>
          <p:cNvPr id="12" name="Groupe 11"/>
          <p:cNvGrpSpPr/>
          <p:nvPr/>
        </p:nvGrpSpPr>
        <p:grpSpPr>
          <a:xfrm>
            <a:off x="3857620" y="2571744"/>
            <a:ext cx="2071702" cy="1298026"/>
            <a:chOff x="4572000" y="2486733"/>
            <a:chExt cx="2071702" cy="1298026"/>
          </a:xfrm>
        </p:grpSpPr>
        <p:pic>
          <p:nvPicPr>
            <p:cNvPr id="10" name="Image 9" descr="HDD-SSD-photo.jpg"/>
            <p:cNvPicPr>
              <a:picLocks noChangeAspect="1"/>
            </p:cNvPicPr>
            <p:nvPr/>
          </p:nvPicPr>
          <p:blipFill>
            <a:blip r:embed="rId4" cstate="print"/>
            <a:stretch>
              <a:fillRect/>
            </a:stretch>
          </p:blipFill>
          <p:spPr>
            <a:xfrm>
              <a:off x="4572000" y="2500306"/>
              <a:ext cx="2056140" cy="1284453"/>
            </a:xfrm>
            <a:prstGeom prst="rect">
              <a:avLst/>
            </a:prstGeom>
            <a:ln>
              <a:noFill/>
            </a:ln>
            <a:effectLst>
              <a:outerShdw blurRad="292100" dist="139700" dir="2700000" algn="tl" rotWithShape="0">
                <a:srgbClr val="333333">
                  <a:alpha val="65000"/>
                </a:srgbClr>
              </a:outerShdw>
            </a:effectLst>
          </p:spPr>
        </p:pic>
        <p:sp>
          <p:nvSpPr>
            <p:cNvPr id="11" name="ZoneTexte 10"/>
            <p:cNvSpPr txBox="1"/>
            <p:nvPr/>
          </p:nvSpPr>
          <p:spPr>
            <a:xfrm>
              <a:off x="6143636" y="2486733"/>
              <a:ext cx="500066" cy="369332"/>
            </a:xfrm>
            <a:prstGeom prst="rect">
              <a:avLst/>
            </a:prstGeom>
            <a:solidFill>
              <a:schemeClr val="bg1"/>
            </a:solidFill>
          </p:spPr>
          <p:txBody>
            <a:bodyPr wrap="square" rtlCol="0">
              <a:spAutoFit/>
            </a:bodyPr>
            <a:lstStyle/>
            <a:p>
              <a:endParaRPr lang="fr-FR" dirty="0"/>
            </a:p>
          </p:txBody>
        </p:sp>
      </p:grpSp>
      <p:pic>
        <p:nvPicPr>
          <p:cNvPr id="13" name="Image 12" descr="ecran-pc.png"/>
          <p:cNvPicPr>
            <a:picLocks noChangeAspect="1"/>
          </p:cNvPicPr>
          <p:nvPr/>
        </p:nvPicPr>
        <p:blipFill>
          <a:blip r:embed="rId5" cstate="print"/>
          <a:stretch>
            <a:fillRect/>
          </a:stretch>
        </p:blipFill>
        <p:spPr>
          <a:xfrm>
            <a:off x="6143636" y="2643182"/>
            <a:ext cx="1428760" cy="1314906"/>
          </a:xfrm>
          <a:prstGeom prst="rect">
            <a:avLst/>
          </a:prstGeom>
        </p:spPr>
      </p:pic>
      <p:pic>
        <p:nvPicPr>
          <p:cNvPr id="14" name="Image 13" descr="24-imprimante.png"/>
          <p:cNvPicPr>
            <a:picLocks noChangeAspect="1"/>
          </p:cNvPicPr>
          <p:nvPr/>
        </p:nvPicPr>
        <p:blipFill>
          <a:blip r:embed="rId6"/>
          <a:stretch>
            <a:fillRect/>
          </a:stretch>
        </p:blipFill>
        <p:spPr>
          <a:xfrm>
            <a:off x="7786710" y="2643182"/>
            <a:ext cx="1214446" cy="1298201"/>
          </a:xfrm>
          <a:prstGeom prst="rect">
            <a:avLst/>
          </a:prstGeom>
          <a:ln>
            <a:noFill/>
          </a:ln>
          <a:effectLst>
            <a:outerShdw blurRad="292100" dist="139700" dir="2700000" algn="tl" rotWithShape="0">
              <a:srgbClr val="333333">
                <a:alpha val="65000"/>
              </a:srgbClr>
            </a:outerShdw>
          </a:effectLst>
        </p:spPr>
      </p:pic>
      <p:sp>
        <p:nvSpPr>
          <p:cNvPr id="15" name="Espace réservé du numéro de diapositive 14"/>
          <p:cNvSpPr>
            <a:spLocks noGrp="1"/>
          </p:cNvSpPr>
          <p:nvPr>
            <p:ph type="sldNum" sz="quarter" idx="12"/>
          </p:nvPr>
        </p:nvSpPr>
        <p:spPr/>
        <p:txBody>
          <a:bodyPr/>
          <a:lstStyle/>
          <a:p>
            <a:fld id="{CF4668DC-857F-487D-BFFA-8C0CA5037977}" type="slidenum">
              <a:rPr lang="fr-BE" sz="1600" b="1" smtClean="0">
                <a:solidFill>
                  <a:srgbClr val="002060"/>
                </a:solidFill>
              </a:rPr>
              <a:pPr/>
              <a:t>7</a:t>
            </a:fld>
            <a:endParaRPr lang="fr-BE" sz="16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274638"/>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6" name="ZoneTexte 5"/>
          <p:cNvSpPr txBox="1"/>
          <p:nvPr/>
        </p:nvSpPr>
        <p:spPr>
          <a:xfrm>
            <a:off x="1357290" y="1142984"/>
            <a:ext cx="7572428" cy="2608406"/>
          </a:xfrm>
          <a:prstGeom prst="rect">
            <a:avLst/>
          </a:prstGeom>
          <a:noFill/>
        </p:spPr>
        <p:txBody>
          <a:bodyPr wrap="square" rtlCol="0">
            <a:spAutoFit/>
          </a:bodyPr>
          <a:lstStyle/>
          <a:p>
            <a:pPr marL="342900" indent="-342900">
              <a:lnSpc>
                <a:spcPct val="150000"/>
              </a:lnSpc>
            </a:pPr>
            <a:r>
              <a:rPr lang="fr-FR" sz="1900" b="1" dirty="0" smtClean="0">
                <a:solidFill>
                  <a:srgbClr val="FF0000"/>
                </a:solidFill>
                <a:latin typeface="Comic Sans MS" pitchFamily="66" charset="0"/>
              </a:rPr>
              <a:t>2.1.3. Programmes d’application</a:t>
            </a:r>
            <a:r>
              <a:rPr lang="fr-FR" sz="1900" dirty="0" smtClean="0">
                <a:solidFill>
                  <a:srgbClr val="FF0000"/>
                </a:solidFill>
                <a:latin typeface="Comic Sans MS" pitchFamily="66" charset="0"/>
              </a:rPr>
              <a:t>: </a:t>
            </a:r>
            <a:r>
              <a:rPr lang="fr-FR" dirty="0" smtClean="0">
                <a:latin typeface="Comic Sans MS" pitchFamily="66" charset="0"/>
              </a:rPr>
              <a:t>se sont des programmes utilisés pour réaliser une tâche bien précise (logiciels de traitement de texte, de calcul, de dessin, </a:t>
            </a:r>
            <a:r>
              <a:rPr lang="fr-FR" dirty="0" err="1" smtClean="0">
                <a:latin typeface="Comic Sans MS" pitchFamily="66" charset="0"/>
              </a:rPr>
              <a:t>etc</a:t>
            </a:r>
            <a:r>
              <a:rPr lang="fr-FR" dirty="0" smtClean="0">
                <a:latin typeface="Comic Sans MS" pitchFamily="66" charset="0"/>
              </a:rPr>
              <a:t>).  Entre autres, on trouve des </a:t>
            </a:r>
            <a:r>
              <a:rPr lang="fr-FR" b="1" dirty="0" smtClean="0">
                <a:latin typeface="Comic Sans MS" pitchFamily="66" charset="0"/>
              </a:rPr>
              <a:t>logiciels de programmation  </a:t>
            </a:r>
            <a:r>
              <a:rPr lang="fr-FR" dirty="0" smtClean="0">
                <a:latin typeface="Comic Sans MS" pitchFamily="66" charset="0"/>
              </a:rPr>
              <a:t>(IDE, SGBD, </a:t>
            </a:r>
            <a:r>
              <a:rPr lang="fr-FR" dirty="0" err="1" smtClean="0">
                <a:latin typeface="Comic Sans MS" pitchFamily="66" charset="0"/>
              </a:rPr>
              <a:t>etc</a:t>
            </a:r>
            <a:r>
              <a:rPr lang="fr-FR" dirty="0" smtClean="0">
                <a:latin typeface="Comic Sans MS" pitchFamily="66" charset="0"/>
              </a:rPr>
              <a:t>) et des </a:t>
            </a:r>
            <a:r>
              <a:rPr lang="fr-FR" b="1" dirty="0" smtClean="0">
                <a:latin typeface="Comic Sans MS" pitchFamily="66" charset="0"/>
              </a:rPr>
              <a:t>logiciels de services</a:t>
            </a:r>
            <a:r>
              <a:rPr lang="fr-FR" dirty="0" smtClean="0">
                <a:latin typeface="Comic Sans MS" pitchFamily="66" charset="0"/>
              </a:rPr>
              <a:t> (réseaux sociaux, logiciels éducatifs, antivirus, </a:t>
            </a:r>
            <a:r>
              <a:rPr lang="fr-FR" dirty="0" err="1" smtClean="0">
                <a:latin typeface="Comic Sans MS" pitchFamily="66" charset="0"/>
              </a:rPr>
              <a:t>etc</a:t>
            </a:r>
            <a:r>
              <a:rPr lang="fr-FR" dirty="0" smtClean="0">
                <a:latin typeface="Comic Sans MS" pitchFamily="66" charset="0"/>
              </a:rPr>
              <a:t>) et autres ...</a:t>
            </a:r>
          </a:p>
        </p:txBody>
      </p:sp>
      <p:pic>
        <p:nvPicPr>
          <p:cNvPr id="7" name="Image 6" descr="aoo.jpeg"/>
          <p:cNvPicPr>
            <a:picLocks noChangeAspect="1"/>
          </p:cNvPicPr>
          <p:nvPr/>
        </p:nvPicPr>
        <p:blipFill>
          <a:blip r:embed="rId2" cstate="print"/>
          <a:stretch>
            <a:fillRect/>
          </a:stretch>
        </p:blipFill>
        <p:spPr>
          <a:xfrm>
            <a:off x="1643042" y="4071942"/>
            <a:ext cx="1928826" cy="714380"/>
          </a:xfrm>
          <a:prstGeom prst="rect">
            <a:avLst/>
          </a:prstGeom>
        </p:spPr>
      </p:pic>
      <p:pic>
        <p:nvPicPr>
          <p:cNvPr id="8" name="Image 7" descr="téléchargement.jpg"/>
          <p:cNvPicPr>
            <a:picLocks noChangeAspect="1"/>
          </p:cNvPicPr>
          <p:nvPr/>
        </p:nvPicPr>
        <p:blipFill>
          <a:blip r:embed="rId3"/>
          <a:stretch>
            <a:fillRect/>
          </a:stretch>
        </p:blipFill>
        <p:spPr>
          <a:xfrm>
            <a:off x="1643042" y="4786322"/>
            <a:ext cx="857255" cy="857255"/>
          </a:xfrm>
          <a:prstGeom prst="rect">
            <a:avLst/>
          </a:prstGeom>
        </p:spPr>
      </p:pic>
      <p:pic>
        <p:nvPicPr>
          <p:cNvPr id="9" name="Image 8" descr="téléchargement.png"/>
          <p:cNvPicPr>
            <a:picLocks noChangeAspect="1"/>
          </p:cNvPicPr>
          <p:nvPr/>
        </p:nvPicPr>
        <p:blipFill>
          <a:blip r:embed="rId4"/>
          <a:stretch>
            <a:fillRect/>
          </a:stretch>
        </p:blipFill>
        <p:spPr>
          <a:xfrm>
            <a:off x="2643174" y="4786322"/>
            <a:ext cx="858564" cy="842954"/>
          </a:xfrm>
          <a:prstGeom prst="rect">
            <a:avLst/>
          </a:prstGeom>
        </p:spPr>
      </p:pic>
      <p:pic>
        <p:nvPicPr>
          <p:cNvPr id="10" name="Image 9" descr="téléchargement (1).jpg"/>
          <p:cNvPicPr>
            <a:picLocks noChangeAspect="1"/>
          </p:cNvPicPr>
          <p:nvPr/>
        </p:nvPicPr>
        <p:blipFill>
          <a:blip r:embed="rId5"/>
          <a:stretch>
            <a:fillRect/>
          </a:stretch>
        </p:blipFill>
        <p:spPr>
          <a:xfrm>
            <a:off x="1785918" y="5786461"/>
            <a:ext cx="714373" cy="714373"/>
          </a:xfrm>
          <a:prstGeom prst="rect">
            <a:avLst/>
          </a:prstGeom>
        </p:spPr>
      </p:pic>
      <p:pic>
        <p:nvPicPr>
          <p:cNvPr id="11" name="Image 10" descr="raw.png"/>
          <p:cNvPicPr>
            <a:picLocks noChangeAspect="1"/>
          </p:cNvPicPr>
          <p:nvPr/>
        </p:nvPicPr>
        <p:blipFill>
          <a:blip r:embed="rId6" cstate="print"/>
          <a:stretch>
            <a:fillRect/>
          </a:stretch>
        </p:blipFill>
        <p:spPr>
          <a:xfrm>
            <a:off x="2643174" y="5739080"/>
            <a:ext cx="690316" cy="690316"/>
          </a:xfrm>
          <a:prstGeom prst="rect">
            <a:avLst/>
          </a:prstGeom>
        </p:spPr>
      </p:pic>
      <p:pic>
        <p:nvPicPr>
          <p:cNvPr id="12" name="Image 11" descr="images (1).jpg"/>
          <p:cNvPicPr>
            <a:picLocks noChangeAspect="1"/>
          </p:cNvPicPr>
          <p:nvPr/>
        </p:nvPicPr>
        <p:blipFill>
          <a:blip r:embed="rId7"/>
          <a:stretch>
            <a:fillRect/>
          </a:stretch>
        </p:blipFill>
        <p:spPr>
          <a:xfrm>
            <a:off x="4357686" y="5357826"/>
            <a:ext cx="881062" cy="881062"/>
          </a:xfrm>
          <a:prstGeom prst="rect">
            <a:avLst/>
          </a:prstGeom>
        </p:spPr>
      </p:pic>
      <p:pic>
        <p:nvPicPr>
          <p:cNvPr id="13" name="Image 12" descr="images (2).jpg"/>
          <p:cNvPicPr>
            <a:picLocks noChangeAspect="1"/>
          </p:cNvPicPr>
          <p:nvPr/>
        </p:nvPicPr>
        <p:blipFill>
          <a:blip r:embed="rId8"/>
          <a:stretch>
            <a:fillRect/>
          </a:stretch>
        </p:blipFill>
        <p:spPr>
          <a:xfrm>
            <a:off x="4214810" y="3929066"/>
            <a:ext cx="2000264" cy="1403170"/>
          </a:xfrm>
          <a:prstGeom prst="rect">
            <a:avLst/>
          </a:prstGeom>
        </p:spPr>
      </p:pic>
      <p:pic>
        <p:nvPicPr>
          <p:cNvPr id="14" name="Image 13" descr="téléchargement (2).jpg"/>
          <p:cNvPicPr>
            <a:picLocks noChangeAspect="1"/>
          </p:cNvPicPr>
          <p:nvPr/>
        </p:nvPicPr>
        <p:blipFill>
          <a:blip r:embed="rId9"/>
          <a:stretch>
            <a:fillRect/>
          </a:stretch>
        </p:blipFill>
        <p:spPr>
          <a:xfrm>
            <a:off x="5143504" y="5357826"/>
            <a:ext cx="1065115" cy="957255"/>
          </a:xfrm>
          <a:prstGeom prst="rect">
            <a:avLst/>
          </a:prstGeom>
        </p:spPr>
      </p:pic>
      <p:pic>
        <p:nvPicPr>
          <p:cNvPr id="15" name="Image 14" descr="images (3).jpg"/>
          <p:cNvPicPr>
            <a:picLocks noChangeAspect="1"/>
          </p:cNvPicPr>
          <p:nvPr/>
        </p:nvPicPr>
        <p:blipFill>
          <a:blip r:embed="rId10"/>
          <a:stretch>
            <a:fillRect/>
          </a:stretch>
        </p:blipFill>
        <p:spPr>
          <a:xfrm>
            <a:off x="7072330" y="5429264"/>
            <a:ext cx="761998" cy="761998"/>
          </a:xfrm>
          <a:prstGeom prst="rect">
            <a:avLst/>
          </a:prstGeom>
        </p:spPr>
      </p:pic>
      <p:pic>
        <p:nvPicPr>
          <p:cNvPr id="16" name="Image 15" descr="images (1).png"/>
          <p:cNvPicPr>
            <a:picLocks noChangeAspect="1"/>
          </p:cNvPicPr>
          <p:nvPr/>
        </p:nvPicPr>
        <p:blipFill>
          <a:blip r:embed="rId11"/>
          <a:stretch>
            <a:fillRect/>
          </a:stretch>
        </p:blipFill>
        <p:spPr>
          <a:xfrm>
            <a:off x="8001024" y="5357826"/>
            <a:ext cx="928686" cy="928686"/>
          </a:xfrm>
          <a:prstGeom prst="rect">
            <a:avLst/>
          </a:prstGeom>
        </p:spPr>
      </p:pic>
      <p:pic>
        <p:nvPicPr>
          <p:cNvPr id="17" name="Image 16" descr="images (2).png"/>
          <p:cNvPicPr>
            <a:picLocks noChangeAspect="1"/>
          </p:cNvPicPr>
          <p:nvPr/>
        </p:nvPicPr>
        <p:blipFill>
          <a:blip r:embed="rId12"/>
          <a:stretch>
            <a:fillRect/>
          </a:stretch>
        </p:blipFill>
        <p:spPr>
          <a:xfrm>
            <a:off x="7143768" y="3929073"/>
            <a:ext cx="1500191" cy="1500191"/>
          </a:xfrm>
          <a:prstGeom prst="rect">
            <a:avLst/>
          </a:prstGeom>
        </p:spPr>
      </p:pic>
      <p:sp>
        <p:nvSpPr>
          <p:cNvPr id="18" name="Espace réservé du numéro de diapositive 17"/>
          <p:cNvSpPr>
            <a:spLocks noGrp="1"/>
          </p:cNvSpPr>
          <p:nvPr>
            <p:ph type="sldNum" sz="quarter" idx="12"/>
          </p:nvPr>
        </p:nvSpPr>
        <p:spPr/>
        <p:txBody>
          <a:bodyPr/>
          <a:lstStyle/>
          <a:p>
            <a:fld id="{CF4668DC-857F-487D-BFFA-8C0CA5037977}" type="slidenum">
              <a:rPr lang="fr-BE" sz="1600" b="1" smtClean="0">
                <a:solidFill>
                  <a:srgbClr val="002060"/>
                </a:solidFill>
              </a:rPr>
              <a:pPr/>
              <a:t>8</a:t>
            </a:fld>
            <a:endParaRPr lang="fr-BE" sz="1600" b="1" dirty="0">
              <a:solidFill>
                <a:srgbClr val="00206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274638"/>
            <a:ext cx="7498080" cy="654032"/>
          </a:xfrm>
          <a:solidFill>
            <a:schemeClr val="accent2">
              <a:lumMod val="40000"/>
              <a:lumOff val="60000"/>
            </a:schemeClr>
          </a:solidFill>
        </p:spPr>
        <p:txBody>
          <a:bodyPr>
            <a:normAutofit/>
          </a:bodyPr>
          <a:lstStyle/>
          <a:p>
            <a:r>
              <a:rPr lang="fr-FR" sz="2000" u="sng" dirty="0" smtClean="0">
                <a:effectLst/>
                <a:latin typeface="Comic Sans MS" pitchFamily="66" charset="0"/>
              </a:rPr>
              <a:t>Chapitre 1</a:t>
            </a:r>
            <a:r>
              <a:rPr lang="fr-FR" sz="2000" dirty="0" smtClean="0"/>
              <a:t>: </a:t>
            </a:r>
            <a:r>
              <a:rPr lang="fr-FR" sz="2400" dirty="0" smtClean="0">
                <a:solidFill>
                  <a:srgbClr val="0070C0"/>
                </a:solidFill>
                <a:effectLst/>
                <a:latin typeface="Comic Sans MS" pitchFamily="66" charset="0"/>
                <a:ea typeface="+mn-ea"/>
                <a:cs typeface="+mn-cs"/>
              </a:rPr>
              <a:t>Introduction aux systèmes d’exploitation</a:t>
            </a:r>
            <a:endParaRPr lang="fr-FR" sz="2000" dirty="0">
              <a:solidFill>
                <a:srgbClr val="0070C0"/>
              </a:solidFill>
              <a:latin typeface="Comic Sans MS" pitchFamily="66" charset="0"/>
            </a:endParaRPr>
          </a:p>
        </p:txBody>
      </p:sp>
      <p:sp>
        <p:nvSpPr>
          <p:cNvPr id="5" name="Rectangle à coins arrondis 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latin typeface="Architects Daughter" pitchFamily="2" charset="0"/>
              </a:rPr>
              <a:t>Systèmes d’exploitation 1 (L2 Info, UAMB)</a:t>
            </a:r>
            <a:endParaRPr lang="fr-FR" sz="2800" b="1" dirty="0">
              <a:latin typeface="Architects Daughter" pitchFamily="2" charset="0"/>
            </a:endParaRPr>
          </a:p>
        </p:txBody>
      </p:sp>
      <p:sp>
        <p:nvSpPr>
          <p:cNvPr id="6" name="ZoneTexte 5"/>
          <p:cNvSpPr txBox="1"/>
          <p:nvPr/>
        </p:nvSpPr>
        <p:spPr>
          <a:xfrm>
            <a:off x="1357290" y="1142984"/>
            <a:ext cx="7572428" cy="1361911"/>
          </a:xfrm>
          <a:prstGeom prst="rect">
            <a:avLst/>
          </a:prstGeom>
          <a:noFill/>
        </p:spPr>
        <p:txBody>
          <a:bodyPr wrap="square" rtlCol="0">
            <a:spAutoFit/>
          </a:bodyPr>
          <a:lstStyle/>
          <a:p>
            <a:pPr marL="342900" indent="-342900" algn="just">
              <a:lnSpc>
                <a:spcPct val="150000"/>
              </a:lnSpc>
            </a:pPr>
            <a:r>
              <a:rPr lang="fr-FR" sz="1900" b="1" dirty="0" smtClean="0">
                <a:solidFill>
                  <a:srgbClr val="FF0000"/>
                </a:solidFill>
                <a:latin typeface="Comic Sans MS" pitchFamily="66" charset="0"/>
              </a:rPr>
              <a:t>2.1.4. Système d’exploitation</a:t>
            </a:r>
            <a:r>
              <a:rPr lang="fr-FR" sz="1900" dirty="0" smtClean="0">
                <a:solidFill>
                  <a:srgbClr val="FF0000"/>
                </a:solidFill>
                <a:latin typeface="Comic Sans MS" pitchFamily="66" charset="0"/>
              </a:rPr>
              <a:t>: </a:t>
            </a:r>
            <a:r>
              <a:rPr lang="fr-FR" dirty="0" smtClean="0">
                <a:latin typeface="Comic Sans MS" pitchFamily="66" charset="0"/>
              </a:rPr>
              <a:t>bien qu’il gère les différents composants d’un ordinateur et les programmes d’application, il offre aussi une interface facile à manipuler pour les utilisateurs.  </a:t>
            </a:r>
          </a:p>
        </p:txBody>
      </p:sp>
      <p:sp>
        <p:nvSpPr>
          <p:cNvPr id="7" name="ZoneTexte 6"/>
          <p:cNvSpPr txBox="1"/>
          <p:nvPr/>
        </p:nvSpPr>
        <p:spPr>
          <a:xfrm>
            <a:off x="1142976" y="2668028"/>
            <a:ext cx="7572428" cy="1384995"/>
          </a:xfrm>
          <a:prstGeom prst="rect">
            <a:avLst/>
          </a:prstGeom>
          <a:noFill/>
        </p:spPr>
        <p:txBody>
          <a:bodyPr wrap="square" rtlCol="0">
            <a:spAutoFit/>
          </a:bodyPr>
          <a:lstStyle/>
          <a:p>
            <a:pPr marL="342900" indent="-342900">
              <a:lnSpc>
                <a:spcPct val="150000"/>
              </a:lnSpc>
            </a:pPr>
            <a:r>
              <a:rPr lang="fr-FR" sz="2000" b="1" u="sng" dirty="0" smtClean="0">
                <a:solidFill>
                  <a:srgbClr val="C00000"/>
                </a:solidFill>
                <a:latin typeface="Comic Sans MS" pitchFamily="66" charset="0"/>
              </a:rPr>
              <a:t>3. Organisation des systèmes d’exploitation</a:t>
            </a:r>
          </a:p>
          <a:p>
            <a:pPr indent="360363" algn="just">
              <a:lnSpc>
                <a:spcPct val="150000"/>
              </a:lnSpc>
            </a:pPr>
            <a:r>
              <a:rPr lang="fr-FR" dirty="0" smtClean="0">
                <a:latin typeface="Comic Sans MS" pitchFamily="66" charset="0"/>
              </a:rPr>
              <a:t>On trouve des SE monolithiques (plusieurs sous programmes au même niveau) et des SE hiérarchiques.</a:t>
            </a:r>
          </a:p>
        </p:txBody>
      </p:sp>
      <p:grpSp>
        <p:nvGrpSpPr>
          <p:cNvPr id="18" name="Groupe 17"/>
          <p:cNvGrpSpPr/>
          <p:nvPr/>
        </p:nvGrpSpPr>
        <p:grpSpPr>
          <a:xfrm>
            <a:off x="1071538" y="4143380"/>
            <a:ext cx="7786742" cy="2428892"/>
            <a:chOff x="1071538" y="4143380"/>
            <a:chExt cx="7786742" cy="2428892"/>
          </a:xfrm>
        </p:grpSpPr>
        <p:sp>
          <p:nvSpPr>
            <p:cNvPr id="8" name="Rectangle 7"/>
            <p:cNvSpPr/>
            <p:nvPr/>
          </p:nvSpPr>
          <p:spPr>
            <a:xfrm>
              <a:off x="4500562" y="6143644"/>
              <a:ext cx="3214710"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Matériel (CPU, RAM, </a:t>
              </a:r>
              <a:r>
                <a:rPr lang="fr-FR" sz="2000" dirty="0" err="1" smtClean="0"/>
                <a:t>etc</a:t>
              </a:r>
              <a:r>
                <a:rPr lang="fr-FR" sz="2000" dirty="0" smtClean="0"/>
                <a:t>)</a:t>
              </a:r>
              <a:endParaRPr lang="fr-FR" sz="2000" dirty="0"/>
            </a:p>
          </p:txBody>
        </p:sp>
        <p:grpSp>
          <p:nvGrpSpPr>
            <p:cNvPr id="17" name="Groupe 16"/>
            <p:cNvGrpSpPr/>
            <p:nvPr/>
          </p:nvGrpSpPr>
          <p:grpSpPr>
            <a:xfrm>
              <a:off x="3286116" y="4214818"/>
              <a:ext cx="5572164" cy="1571636"/>
              <a:chOff x="2928926" y="4214818"/>
              <a:chExt cx="5572164" cy="1571636"/>
            </a:xfrm>
          </p:grpSpPr>
          <p:sp>
            <p:nvSpPr>
              <p:cNvPr id="9" name="Rectangle à coins arrondis 8"/>
              <p:cNvSpPr/>
              <p:nvPr/>
            </p:nvSpPr>
            <p:spPr>
              <a:xfrm>
                <a:off x="4714876" y="5214950"/>
                <a:ext cx="2143140" cy="57150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solidFill>
                      <a:schemeClr val="tx1"/>
                    </a:solidFill>
                  </a:rPr>
                  <a:t>Noyau du SE</a:t>
                </a:r>
                <a:endParaRPr lang="fr-FR" sz="2000" dirty="0">
                  <a:solidFill>
                    <a:schemeClr val="tx1"/>
                  </a:solidFill>
                </a:endParaRPr>
              </a:p>
            </p:txBody>
          </p:sp>
          <p:sp>
            <p:nvSpPr>
              <p:cNvPr id="10" name="Rectangle à coins arrondis 9"/>
              <p:cNvSpPr/>
              <p:nvPr/>
            </p:nvSpPr>
            <p:spPr>
              <a:xfrm>
                <a:off x="2928926" y="4714884"/>
                <a:ext cx="2857520" cy="500066"/>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Programmes utilitaires</a:t>
                </a:r>
                <a:endParaRPr lang="fr-FR" sz="2000" dirty="0"/>
              </a:p>
            </p:txBody>
          </p:sp>
          <p:sp>
            <p:nvSpPr>
              <p:cNvPr id="11" name="Rectangle à coins arrondis 10"/>
              <p:cNvSpPr/>
              <p:nvPr/>
            </p:nvSpPr>
            <p:spPr>
              <a:xfrm>
                <a:off x="5786446" y="4714884"/>
                <a:ext cx="2714644" cy="500066"/>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t>Bibliothèques système</a:t>
                </a:r>
                <a:endParaRPr lang="fr-FR" sz="2000" dirty="0"/>
              </a:p>
            </p:txBody>
          </p:sp>
          <p:sp>
            <p:nvSpPr>
              <p:cNvPr id="12" name="Rectangle à coins arrondis 11"/>
              <p:cNvSpPr/>
              <p:nvPr/>
            </p:nvSpPr>
            <p:spPr>
              <a:xfrm>
                <a:off x="3929058" y="4214818"/>
                <a:ext cx="3643338" cy="500066"/>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t>Interface et </a:t>
                </a:r>
                <a:r>
                  <a:rPr lang="fr-FR" sz="2400" dirty="0" err="1" smtClean="0"/>
                  <a:t>shell</a:t>
                </a:r>
                <a:endParaRPr lang="fr-FR" sz="2400" dirty="0"/>
              </a:p>
            </p:txBody>
          </p:sp>
        </p:grpSp>
        <p:sp>
          <p:nvSpPr>
            <p:cNvPr id="13" name="Double flèche verticale 12"/>
            <p:cNvSpPr/>
            <p:nvPr/>
          </p:nvSpPr>
          <p:spPr>
            <a:xfrm flipH="1">
              <a:off x="6000760" y="5786454"/>
              <a:ext cx="214314" cy="357190"/>
            </a:xfrm>
            <a:prstGeom prst="up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Accolade ouvrante 14"/>
            <p:cNvSpPr/>
            <p:nvPr/>
          </p:nvSpPr>
          <p:spPr>
            <a:xfrm>
              <a:off x="2928926" y="4143380"/>
              <a:ext cx="500066" cy="18573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6" name="ZoneTexte 15"/>
            <p:cNvSpPr txBox="1"/>
            <p:nvPr/>
          </p:nvSpPr>
          <p:spPr>
            <a:xfrm>
              <a:off x="1071538" y="4917056"/>
              <a:ext cx="1928826" cy="369332"/>
            </a:xfrm>
            <a:prstGeom prst="rect">
              <a:avLst/>
            </a:prstGeom>
            <a:noFill/>
          </p:spPr>
          <p:txBody>
            <a:bodyPr wrap="square" rtlCol="0">
              <a:spAutoFit/>
            </a:bodyPr>
            <a:lstStyle/>
            <a:p>
              <a:r>
                <a:rPr lang="fr-FR" dirty="0" smtClean="0">
                  <a:latin typeface="Comic Sans MS" pitchFamily="66" charset="0"/>
                </a:rPr>
                <a:t>SE hiérarchique</a:t>
              </a:r>
            </a:p>
          </p:txBody>
        </p:sp>
      </p:grpSp>
      <p:sp>
        <p:nvSpPr>
          <p:cNvPr id="19" name="Espace réservé du numéro de diapositive 18"/>
          <p:cNvSpPr>
            <a:spLocks noGrp="1"/>
          </p:cNvSpPr>
          <p:nvPr>
            <p:ph type="sldNum" sz="quarter" idx="12"/>
          </p:nvPr>
        </p:nvSpPr>
        <p:spPr/>
        <p:txBody>
          <a:bodyPr/>
          <a:lstStyle/>
          <a:p>
            <a:fld id="{CF4668DC-857F-487D-BFFA-8C0CA5037977}" type="slidenum">
              <a:rPr lang="fr-BE" sz="1600" b="1" smtClean="0">
                <a:solidFill>
                  <a:srgbClr val="002060"/>
                </a:solidFill>
              </a:rPr>
              <a:pPr/>
              <a:t>9</a:t>
            </a:fld>
            <a:endParaRPr lang="fr-BE" sz="16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checkerboard(across)">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6847</TotalTime>
  <Words>1778</Words>
  <Application>Microsoft Office PowerPoint</Application>
  <PresentationFormat>Affichage à l'écran (4:3)</PresentationFormat>
  <Paragraphs>196</Paragraphs>
  <Slides>21</Slides>
  <Notes>4</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21</vt:i4>
      </vt:variant>
    </vt:vector>
  </HeadingPairs>
  <TitlesOfParts>
    <vt:vector size="33" baseType="lpstr">
      <vt:lpstr>Aparajita</vt:lpstr>
      <vt:lpstr>Architects Daughter</vt:lpstr>
      <vt:lpstr>Arial</vt:lpstr>
      <vt:lpstr>Batang</vt:lpstr>
      <vt:lpstr>Berlin Sans FB</vt:lpstr>
      <vt:lpstr>Calibri</vt:lpstr>
      <vt:lpstr>Comic Sans MS</vt:lpstr>
      <vt:lpstr>Gill Sans MT</vt:lpstr>
      <vt:lpstr>Verdana</vt:lpstr>
      <vt:lpstr>Wingdings</vt:lpstr>
      <vt:lpstr>Wingdings 2</vt:lpstr>
      <vt:lpstr>Solstice</vt:lpstr>
      <vt:lpstr>Université de Bejaia Faculté des sciences exactes  Département d’Informatique</vt:lpstr>
      <vt:lpstr>Présentation PowerPoint</vt:lpstr>
      <vt:lpstr>Chapitre 1:  Introduction aux systèmes d’exploitation</vt:lpstr>
      <vt:lpstr>Chapitre 1: Introduction aux systèmes d’exploitation</vt:lpstr>
      <vt:lpstr>Chapitre 1: Introduction aux systèmes d’exploitation</vt:lpstr>
      <vt:lpstr>Chapitre 1: Introduction aux systèmes d’exploitation</vt:lpstr>
      <vt:lpstr>Chapitre 1: Introduction aux systèmes d’exploitation</vt:lpstr>
      <vt:lpstr>Chapitre 1: Introduction aux systèmes d’exploitation</vt:lpstr>
      <vt:lpstr>Chapitre 1: Introduction aux systèmes d’exploitation</vt:lpstr>
      <vt:lpstr>Chapitre 1: Introduction aux systèmes d’exploitation</vt:lpstr>
      <vt:lpstr>Chapitre 1: Introduction aux systèmes d’exploitation</vt:lpstr>
      <vt:lpstr>Présentation PowerPoint</vt:lpstr>
      <vt:lpstr>Présentation PowerPoint</vt:lpstr>
      <vt:lpstr>Présentation PowerPoint</vt:lpstr>
      <vt:lpstr>Présentation PowerPoint</vt:lpstr>
      <vt:lpstr>Présentation PowerPoint</vt:lpstr>
      <vt:lpstr>Présentation PowerPoint</vt:lpstr>
      <vt:lpstr>Chapitre 1: Introduction aux systèmes d’exploitation</vt:lpstr>
      <vt:lpstr>Présentation PowerPoint</vt:lpstr>
      <vt:lpstr>Chapitre 1: Introduction aux systèmes d’exploitation</vt:lpstr>
      <vt:lpstr>BIBLIOGRAPHIE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Université de Bejaia Faculté des sciences exactes  Département d’Informatique</dc:title>
  <dc:creator>Djeraoune</dc:creator>
  <cp:lastModifiedBy>HAYETTE KHALED</cp:lastModifiedBy>
  <cp:revision>432</cp:revision>
  <dcterms:created xsi:type="dcterms:W3CDTF">2019-04-14T21:08:33Z</dcterms:created>
  <dcterms:modified xsi:type="dcterms:W3CDTF">2025-02-23T12:50:56Z</dcterms:modified>
</cp:coreProperties>
</file>