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302" r:id="rId3"/>
    <p:sldId id="303" r:id="rId4"/>
    <p:sldId id="292" r:id="rId5"/>
    <p:sldId id="300" r:id="rId6"/>
    <p:sldId id="301" r:id="rId7"/>
    <p:sldId id="299" r:id="rId8"/>
    <p:sldId id="298" r:id="rId9"/>
    <p:sldId id="271" r:id="rId10"/>
    <p:sldId id="306" r:id="rId11"/>
    <p:sldId id="270" r:id="rId12"/>
    <p:sldId id="307" r:id="rId13"/>
    <p:sldId id="269" r:id="rId14"/>
    <p:sldId id="296" r:id="rId15"/>
    <p:sldId id="284" r:id="rId16"/>
    <p:sldId id="294" r:id="rId17"/>
    <p:sldId id="290" r:id="rId18"/>
    <p:sldId id="262" r:id="rId19"/>
    <p:sldId id="310" r:id="rId20"/>
    <p:sldId id="305" r:id="rId21"/>
    <p:sldId id="315" r:id="rId22"/>
    <p:sldId id="317"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6142CDB-2EE8-461B-A22D-98A4CEC9AD95}" type="datetimeFigureOut">
              <a:rPr lang="fr-FR" smtClean="0"/>
              <a:t>09/12/2023</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8AA4C00A-F03B-4EC3-B747-4D00AA95E313}"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071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6142CDB-2EE8-461B-A22D-98A4CEC9AD95}" type="datetimeFigureOut">
              <a:rPr lang="fr-FR" smtClean="0"/>
              <a:t>09/12/2023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AA4C00A-F03B-4EC3-B747-4D00AA95E313}" type="slidenum">
              <a:rPr lang="fr-FR" smtClean="0"/>
              <a:t>‹N°›</a:t>
            </a:fld>
            <a:endParaRPr lang="fr-FR"/>
          </a:p>
        </p:txBody>
      </p:sp>
    </p:spTree>
    <p:extLst>
      <p:ext uri="{BB962C8B-B14F-4D97-AF65-F5344CB8AC3E}">
        <p14:creationId xmlns:p14="http://schemas.microsoft.com/office/powerpoint/2010/main" val="1740105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6142CDB-2EE8-461B-A22D-98A4CEC9AD95}"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A4C00A-F03B-4EC3-B747-4D00AA95E313}"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144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6142CDB-2EE8-461B-A22D-98A4CEC9AD95}"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A4C00A-F03B-4EC3-B747-4D00AA95E313}"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3269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6142CDB-2EE8-461B-A22D-98A4CEC9AD95}"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A4C00A-F03B-4EC3-B747-4D00AA95E313}" type="slidenum">
              <a:rPr lang="fr-FR" smtClean="0"/>
              <a:t>‹N°›</a:t>
            </a:fld>
            <a:endParaRPr lang="fr-FR"/>
          </a:p>
        </p:txBody>
      </p:sp>
    </p:spTree>
    <p:extLst>
      <p:ext uri="{BB962C8B-B14F-4D97-AF65-F5344CB8AC3E}">
        <p14:creationId xmlns:p14="http://schemas.microsoft.com/office/powerpoint/2010/main" val="1901051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6142CDB-2EE8-461B-A22D-98A4CEC9AD95}"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A4C00A-F03B-4EC3-B747-4D00AA95E313}"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176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6142CDB-2EE8-461B-A22D-98A4CEC9AD95}"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A4C00A-F03B-4EC3-B747-4D00AA95E313}"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3800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6142CDB-2EE8-461B-A22D-98A4CEC9AD95}"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A4C00A-F03B-4EC3-B747-4D00AA95E313}"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128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6142CDB-2EE8-461B-A22D-98A4CEC9AD95}"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A4C00A-F03B-4EC3-B747-4D00AA95E313}"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860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6142CDB-2EE8-461B-A22D-98A4CEC9AD95}"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A4C00A-F03B-4EC3-B747-4D00AA95E313}" type="slidenum">
              <a:rPr lang="fr-FR" smtClean="0"/>
              <a:t>‹N°›</a:t>
            </a:fld>
            <a:endParaRPr lang="fr-FR"/>
          </a:p>
        </p:txBody>
      </p:sp>
    </p:spTree>
    <p:extLst>
      <p:ext uri="{BB962C8B-B14F-4D97-AF65-F5344CB8AC3E}">
        <p14:creationId xmlns:p14="http://schemas.microsoft.com/office/powerpoint/2010/main" val="330219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6142CDB-2EE8-461B-A22D-98A4CEC9AD95}"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A4C00A-F03B-4EC3-B747-4D00AA95E313}"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54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6142CDB-2EE8-461B-A22D-98A4CEC9AD95}" type="datetimeFigureOut">
              <a:rPr lang="fr-FR" smtClean="0"/>
              <a:t>09/12/2023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AA4C00A-F03B-4EC3-B747-4D00AA95E313}" type="slidenum">
              <a:rPr lang="fr-FR" smtClean="0"/>
              <a:t>‹N°›</a:t>
            </a:fld>
            <a:endParaRPr lang="fr-FR"/>
          </a:p>
        </p:txBody>
      </p:sp>
    </p:spTree>
    <p:extLst>
      <p:ext uri="{BB962C8B-B14F-4D97-AF65-F5344CB8AC3E}">
        <p14:creationId xmlns:p14="http://schemas.microsoft.com/office/powerpoint/2010/main" val="4008870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6142CDB-2EE8-461B-A22D-98A4CEC9AD95}" type="datetimeFigureOut">
              <a:rPr lang="fr-FR" smtClean="0"/>
              <a:t>09/12/2023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AA4C00A-F03B-4EC3-B747-4D00AA95E313}"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656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6142CDB-2EE8-461B-A22D-98A4CEC9AD95}" type="datetimeFigureOut">
              <a:rPr lang="fr-FR" smtClean="0"/>
              <a:t>09/12/2023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AA4C00A-F03B-4EC3-B747-4D00AA95E313}"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127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42CDB-2EE8-461B-A22D-98A4CEC9AD95}" type="datetimeFigureOut">
              <a:rPr lang="fr-FR" smtClean="0"/>
              <a:t>09/12/2023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AA4C00A-F03B-4EC3-B747-4D00AA95E313}" type="slidenum">
              <a:rPr lang="fr-FR" smtClean="0"/>
              <a:t>‹N°›</a:t>
            </a:fld>
            <a:endParaRPr lang="fr-FR"/>
          </a:p>
        </p:txBody>
      </p:sp>
    </p:spTree>
    <p:extLst>
      <p:ext uri="{BB962C8B-B14F-4D97-AF65-F5344CB8AC3E}">
        <p14:creationId xmlns:p14="http://schemas.microsoft.com/office/powerpoint/2010/main" val="416381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6142CDB-2EE8-461B-A22D-98A4CEC9AD95}" type="datetimeFigureOut">
              <a:rPr lang="fr-FR" smtClean="0"/>
              <a:t>09/12/2023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AA4C00A-F03B-4EC3-B747-4D00AA95E313}"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3475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6142CDB-2EE8-461B-A22D-98A4CEC9AD95}" type="datetimeFigureOut">
              <a:rPr lang="fr-FR" smtClean="0"/>
              <a:t>09/12/2023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AA4C00A-F03B-4EC3-B747-4D00AA95E313}" type="slidenum">
              <a:rPr lang="fr-FR" smtClean="0"/>
              <a:t>‹N°›</a:t>
            </a:fld>
            <a:endParaRPr lang="fr-FR"/>
          </a:p>
        </p:txBody>
      </p:sp>
    </p:spTree>
    <p:extLst>
      <p:ext uri="{BB962C8B-B14F-4D97-AF65-F5344CB8AC3E}">
        <p14:creationId xmlns:p14="http://schemas.microsoft.com/office/powerpoint/2010/main" val="90538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142CDB-2EE8-461B-A22D-98A4CEC9AD95}" type="datetimeFigureOut">
              <a:rPr lang="fr-FR" smtClean="0"/>
              <a:t>09/12/2023</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A4C00A-F03B-4EC3-B747-4D00AA95E313}" type="slidenum">
              <a:rPr lang="fr-FR" smtClean="0"/>
              <a:t>‹N°›</a:t>
            </a:fld>
            <a:endParaRPr lang="fr-FR"/>
          </a:p>
        </p:txBody>
      </p:sp>
    </p:spTree>
    <p:extLst>
      <p:ext uri="{BB962C8B-B14F-4D97-AF65-F5344CB8AC3E}">
        <p14:creationId xmlns:p14="http://schemas.microsoft.com/office/powerpoint/2010/main" val="36185018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4800" b="1" dirty="0" smtClean="0"/>
              <a:t>Recherche documentaire</a:t>
            </a:r>
            <a:endParaRPr lang="fr-FR" sz="4800" b="1" dirty="0"/>
          </a:p>
        </p:txBody>
      </p:sp>
      <p:sp>
        <p:nvSpPr>
          <p:cNvPr id="3" name="Sous-titre 2"/>
          <p:cNvSpPr>
            <a:spLocks noGrp="1"/>
          </p:cNvSpPr>
          <p:nvPr>
            <p:ph type="subTitle" idx="1"/>
          </p:nvPr>
        </p:nvSpPr>
        <p:spPr/>
        <p:txBody>
          <a:bodyPr/>
          <a:lstStyle/>
          <a:p>
            <a:r>
              <a:rPr lang="fr-FR" dirty="0" smtClean="0"/>
              <a:t>Définitions</a:t>
            </a:r>
            <a:r>
              <a:rPr lang="fr-FR" smtClean="0"/>
              <a:t>/ cours 1</a:t>
            </a:r>
            <a:endParaRPr lang="fr-FR" dirty="0"/>
          </a:p>
          <a:p>
            <a:endParaRPr lang="fr-FR" dirty="0"/>
          </a:p>
        </p:txBody>
      </p:sp>
    </p:spTree>
    <p:extLst>
      <p:ext uri="{BB962C8B-B14F-4D97-AF65-F5344CB8AC3E}">
        <p14:creationId xmlns:p14="http://schemas.microsoft.com/office/powerpoint/2010/main" val="3446992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 ce qu’un document</a:t>
            </a:r>
            <a:endParaRPr lang="fr-FR" dirty="0"/>
          </a:p>
        </p:txBody>
      </p:sp>
      <p:sp>
        <p:nvSpPr>
          <p:cNvPr id="3" name="Espace réservé du contenu 2"/>
          <p:cNvSpPr>
            <a:spLocks noGrp="1"/>
          </p:cNvSpPr>
          <p:nvPr>
            <p:ph idx="1"/>
          </p:nvPr>
        </p:nvSpPr>
        <p:spPr/>
        <p:txBody>
          <a:bodyPr>
            <a:normAutofit fontScale="92500"/>
          </a:bodyPr>
          <a:lstStyle/>
          <a:p>
            <a:pPr marL="0" indent="0">
              <a:buNone/>
            </a:pPr>
            <a:r>
              <a:rPr lang="fr-FR" dirty="0" smtClean="0"/>
              <a:t>Un document se décompose en trois éléments:</a:t>
            </a:r>
          </a:p>
          <a:p>
            <a:r>
              <a:rPr lang="fr-FR" dirty="0" smtClean="0"/>
              <a:t>un contenu intellectuel (texte, image, son)</a:t>
            </a:r>
          </a:p>
          <a:p>
            <a:r>
              <a:rPr lang="fr-FR" dirty="0" smtClean="0"/>
              <a:t>Un contenant (support)</a:t>
            </a:r>
          </a:p>
          <a:p>
            <a:r>
              <a:rPr lang="fr-FR" dirty="0" smtClean="0"/>
              <a:t>Une structure (organisation)</a:t>
            </a:r>
          </a:p>
          <a:p>
            <a:pPr marL="0" indent="0">
              <a:buNone/>
            </a:pPr>
            <a:endParaRPr lang="fr-FR" dirty="0" smtClean="0"/>
          </a:p>
          <a:p>
            <a:pPr marL="0" indent="0">
              <a:buNone/>
            </a:pPr>
            <a:r>
              <a:rPr lang="fr-FR" dirty="0" smtClean="0"/>
              <a:t>Le </a:t>
            </a:r>
            <a:r>
              <a:rPr lang="fr-FR" dirty="0"/>
              <a:t>document, véhicule de l'information, se retrouve sous différents </a:t>
            </a:r>
            <a:r>
              <a:rPr lang="fr-FR" dirty="0" smtClean="0"/>
              <a:t>supports: Texte (livre, magazine), image (photos, dessins), son ( cd, radio), hypertexte ( internet)</a:t>
            </a:r>
          </a:p>
          <a:p>
            <a:endParaRPr lang="fr-FR" dirty="0"/>
          </a:p>
        </p:txBody>
      </p:sp>
    </p:spTree>
    <p:extLst>
      <p:ext uri="{BB962C8B-B14F-4D97-AF65-F5344CB8AC3E}">
        <p14:creationId xmlns:p14="http://schemas.microsoft.com/office/powerpoint/2010/main" val="3931827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 ce que se documenter</a:t>
            </a:r>
            <a:endParaRPr lang="fr-FR" dirty="0"/>
          </a:p>
        </p:txBody>
      </p:sp>
      <p:pic>
        <p:nvPicPr>
          <p:cNvPr id="4" name="Espace réservé du contenu 3"/>
          <p:cNvPicPr>
            <a:picLocks noGrp="1" noChangeAspect="1"/>
          </p:cNvPicPr>
          <p:nvPr>
            <p:ph idx="1"/>
          </p:nvPr>
        </p:nvPicPr>
        <p:blipFill>
          <a:blip r:embed="rId2"/>
          <a:stretch>
            <a:fillRect/>
          </a:stretch>
        </p:blipFill>
        <p:spPr>
          <a:xfrm>
            <a:off x="3835560" y="2557463"/>
            <a:ext cx="4520879" cy="3317875"/>
          </a:xfrm>
          <a:prstGeom prst="rect">
            <a:avLst/>
          </a:prstGeom>
        </p:spPr>
      </p:pic>
    </p:spTree>
    <p:extLst>
      <p:ext uri="{BB962C8B-B14F-4D97-AF65-F5344CB8AC3E}">
        <p14:creationId xmlns:p14="http://schemas.microsoft.com/office/powerpoint/2010/main" val="3763375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992037"/>
          </a:xfrm>
        </p:spPr>
        <p:txBody>
          <a:bodyPr>
            <a:normAutofit/>
          </a:bodyPr>
          <a:lstStyle/>
          <a:p>
            <a:r>
              <a:rPr lang="fr-FR" sz="3600" b="1" dirty="0" smtClean="0"/>
              <a:t>Les caractéristiques d’un document</a:t>
            </a:r>
            <a:endParaRPr lang="fr-FR" sz="3600" b="1" dirty="0"/>
          </a:p>
        </p:txBody>
      </p:sp>
      <p:sp>
        <p:nvSpPr>
          <p:cNvPr id="3" name="Espace réservé du contenu 2"/>
          <p:cNvSpPr>
            <a:spLocks noGrp="1"/>
          </p:cNvSpPr>
          <p:nvPr>
            <p:ph idx="1"/>
          </p:nvPr>
        </p:nvSpPr>
        <p:spPr>
          <a:xfrm>
            <a:off x="838200" y="1501540"/>
            <a:ext cx="10515600" cy="4716379"/>
          </a:xfrm>
        </p:spPr>
        <p:txBody>
          <a:bodyPr>
            <a:normAutofit/>
          </a:bodyPr>
          <a:lstStyle/>
          <a:p>
            <a:pPr algn="just">
              <a:buFont typeface="Wingdings" panose="05000000000000000000" pitchFamily="2" charset="2"/>
              <a:buChar char="Ø"/>
            </a:pPr>
            <a:r>
              <a:rPr lang="fr-FR" dirty="0"/>
              <a:t> </a:t>
            </a:r>
            <a:r>
              <a:rPr lang="fr-FR" dirty="0" smtClean="0"/>
              <a:t>Le document </a:t>
            </a:r>
            <a:r>
              <a:rPr lang="fr-FR" b="1" dirty="0" smtClean="0">
                <a:solidFill>
                  <a:schemeClr val="tx1"/>
                </a:solidFill>
              </a:rPr>
              <a:t>contient des informations</a:t>
            </a:r>
            <a:r>
              <a:rPr lang="fr-FR" dirty="0" smtClean="0"/>
              <a:t>, il permet donc de stocker ces informations, de les reproduire, de les transmettre.</a:t>
            </a:r>
          </a:p>
          <a:p>
            <a:pPr algn="just">
              <a:buFont typeface="Wingdings" panose="05000000000000000000" pitchFamily="2" charset="2"/>
              <a:buChar char="Ø"/>
            </a:pPr>
            <a:r>
              <a:rPr lang="fr-FR" dirty="0" smtClean="0"/>
              <a:t>Le document est informationnel, il implique donc </a:t>
            </a:r>
            <a:r>
              <a:rPr lang="fr-FR" b="1" dirty="0" smtClean="0">
                <a:solidFill>
                  <a:schemeClr val="tx1"/>
                </a:solidFill>
              </a:rPr>
              <a:t>un support matériel</a:t>
            </a:r>
            <a:r>
              <a:rPr lang="fr-FR" dirty="0" smtClean="0"/>
              <a:t>: document papier  et/ou document électronique (numérique)</a:t>
            </a:r>
          </a:p>
          <a:p>
            <a:pPr algn="just">
              <a:buFont typeface="Wingdings" panose="05000000000000000000" pitchFamily="2" charset="2"/>
              <a:buChar char="Ø"/>
            </a:pPr>
            <a:r>
              <a:rPr lang="fr-FR" dirty="0" smtClean="0"/>
              <a:t>Le document </a:t>
            </a:r>
            <a:r>
              <a:rPr lang="fr-FR" b="1" dirty="0" smtClean="0">
                <a:solidFill>
                  <a:schemeClr val="tx1"/>
                </a:solidFill>
              </a:rPr>
              <a:t>est </a:t>
            </a:r>
            <a:r>
              <a:rPr lang="fr-FR" b="1" dirty="0" err="1" smtClean="0">
                <a:solidFill>
                  <a:schemeClr val="tx1"/>
                </a:solidFill>
              </a:rPr>
              <a:t>réfèrençable</a:t>
            </a:r>
            <a:r>
              <a:rPr lang="fr-FR" dirty="0" smtClean="0"/>
              <a:t>: titre, auteur (s), éditeur, date de publication. La date de mise à jours est essentielle, en particulier pour le document numérique</a:t>
            </a:r>
          </a:p>
          <a:p>
            <a:pPr algn="just">
              <a:buFont typeface="Wingdings" panose="05000000000000000000" pitchFamily="2" charset="2"/>
              <a:buChar char="Ø"/>
            </a:pPr>
            <a:r>
              <a:rPr lang="fr-FR" dirty="0" smtClean="0"/>
              <a:t>Le document est </a:t>
            </a:r>
            <a:r>
              <a:rPr lang="fr-FR" b="1" dirty="0" err="1" smtClean="0">
                <a:solidFill>
                  <a:schemeClr val="tx1"/>
                </a:solidFill>
              </a:rPr>
              <a:t>indexable</a:t>
            </a:r>
            <a:r>
              <a:rPr lang="fr-FR" b="1" dirty="0" smtClean="0">
                <a:solidFill>
                  <a:schemeClr val="tx1"/>
                </a:solidFill>
              </a:rPr>
              <a:t>:</a:t>
            </a:r>
            <a:r>
              <a:rPr lang="fr-FR" dirty="0" smtClean="0">
                <a:solidFill>
                  <a:schemeClr val="tx1"/>
                </a:solidFill>
              </a:rPr>
              <a:t> </a:t>
            </a:r>
            <a:r>
              <a:rPr lang="fr-FR" dirty="0" smtClean="0"/>
              <a:t>ce classement permet de le retrouver. On peut attribuer au document papier un indice de classification (bibliothèque) ou une liste de descripteurs (centre de documentation spécialisée). Pour retrouver le document numérique, on se base sur l’adresse URL et sur le titre de la page du site. </a:t>
            </a:r>
          </a:p>
          <a:p>
            <a:pPr marL="0" indent="0">
              <a:buNone/>
            </a:pPr>
            <a:endParaRPr lang="fr-FR" dirty="0"/>
          </a:p>
        </p:txBody>
      </p:sp>
    </p:spTree>
    <p:extLst>
      <p:ext uri="{BB962C8B-B14F-4D97-AF65-F5344CB8AC3E}">
        <p14:creationId xmlns:p14="http://schemas.microsoft.com/office/powerpoint/2010/main" val="130509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se documenter </a:t>
            </a:r>
            <a:endParaRPr lang="fr-FR" dirty="0"/>
          </a:p>
        </p:txBody>
      </p:sp>
      <p:sp>
        <p:nvSpPr>
          <p:cNvPr id="3" name="Espace réservé du contenu 2"/>
          <p:cNvSpPr>
            <a:spLocks noGrp="1"/>
          </p:cNvSpPr>
          <p:nvPr>
            <p:ph idx="1"/>
          </p:nvPr>
        </p:nvSpPr>
        <p:spPr/>
        <p:txBody>
          <a:bodyPr>
            <a:normAutofit fontScale="85000" lnSpcReduction="10000"/>
          </a:bodyPr>
          <a:lstStyle/>
          <a:p>
            <a:pPr marL="0" indent="0" algn="just">
              <a:buNone/>
            </a:pPr>
            <a:r>
              <a:rPr lang="fr-FR" dirty="0" smtClean="0"/>
              <a:t>Lorsqu'on </a:t>
            </a:r>
            <a:r>
              <a:rPr lang="fr-FR" dirty="0"/>
              <a:t>débute une réflexion sur un sujet, même si l'on a quelques </a:t>
            </a:r>
            <a:r>
              <a:rPr lang="fr-FR" i="1" dirty="0" smtClean="0"/>
              <a:t>idées</a:t>
            </a:r>
            <a:r>
              <a:rPr lang="fr-FR" dirty="0" smtClean="0"/>
              <a:t>, on </a:t>
            </a:r>
            <a:r>
              <a:rPr lang="fr-FR" dirty="0"/>
              <a:t>se </a:t>
            </a:r>
            <a:r>
              <a:rPr lang="fr-FR" i="1" dirty="0"/>
              <a:t>documente </a:t>
            </a:r>
            <a:r>
              <a:rPr lang="fr-FR" dirty="0"/>
              <a:t>pour en </a:t>
            </a:r>
            <a:r>
              <a:rPr lang="fr-FR" i="1" dirty="0"/>
              <a:t>acquérir </a:t>
            </a:r>
            <a:r>
              <a:rPr lang="fr-FR" dirty="0"/>
              <a:t>une meilleure </a:t>
            </a:r>
            <a:r>
              <a:rPr lang="fr-FR" b="1" i="1" dirty="0"/>
              <a:t>connaissance</a:t>
            </a:r>
            <a:r>
              <a:rPr lang="fr-FR" dirty="0"/>
              <a:t>. Nos </a:t>
            </a:r>
            <a:r>
              <a:rPr lang="fr-FR" i="1" dirty="0" smtClean="0"/>
              <a:t>lectures </a:t>
            </a:r>
            <a:r>
              <a:rPr lang="fr-FR" dirty="0" smtClean="0"/>
              <a:t>apportent </a:t>
            </a:r>
            <a:r>
              <a:rPr lang="fr-FR" i="1" dirty="0"/>
              <a:t>concepts </a:t>
            </a:r>
            <a:r>
              <a:rPr lang="fr-FR" dirty="0"/>
              <a:t>et </a:t>
            </a:r>
            <a:r>
              <a:rPr lang="fr-FR" i="1" dirty="0"/>
              <a:t>informations</a:t>
            </a:r>
            <a:r>
              <a:rPr lang="fr-FR" dirty="0"/>
              <a:t>. La </a:t>
            </a:r>
            <a:r>
              <a:rPr lang="fr-FR" i="1" dirty="0"/>
              <a:t>construction </a:t>
            </a:r>
            <a:r>
              <a:rPr lang="fr-FR" dirty="0"/>
              <a:t>d'une </a:t>
            </a:r>
            <a:r>
              <a:rPr lang="fr-FR" i="1" dirty="0" smtClean="0"/>
              <a:t>analyse synthétique </a:t>
            </a:r>
            <a:r>
              <a:rPr lang="fr-FR" dirty="0"/>
              <a:t>et d'une </a:t>
            </a:r>
            <a:r>
              <a:rPr lang="fr-FR" i="1" dirty="0"/>
              <a:t>interprétation </a:t>
            </a:r>
            <a:r>
              <a:rPr lang="fr-FR" dirty="0"/>
              <a:t>génère de nouvelles </a:t>
            </a:r>
            <a:r>
              <a:rPr lang="fr-FR" i="1" dirty="0"/>
              <a:t>idées</a:t>
            </a:r>
            <a:r>
              <a:rPr lang="fr-FR" dirty="0"/>
              <a:t>.</a:t>
            </a:r>
          </a:p>
          <a:p>
            <a:pPr marL="0" indent="0" algn="just">
              <a:buNone/>
            </a:pPr>
            <a:r>
              <a:rPr lang="fr-FR" i="1" dirty="0" smtClean="0"/>
              <a:t>Élaborer </a:t>
            </a:r>
            <a:r>
              <a:rPr lang="fr-FR" dirty="0"/>
              <a:t>une nouvelle </a:t>
            </a:r>
            <a:r>
              <a:rPr lang="fr-FR" i="1" dirty="0"/>
              <a:t>information </a:t>
            </a:r>
            <a:r>
              <a:rPr lang="fr-FR" dirty="0"/>
              <a:t>et </a:t>
            </a:r>
            <a:r>
              <a:rPr lang="fr-FR" i="1" dirty="0"/>
              <a:t>établir </a:t>
            </a:r>
            <a:r>
              <a:rPr lang="fr-FR" dirty="0"/>
              <a:t>de nouveaux </a:t>
            </a:r>
            <a:r>
              <a:rPr lang="fr-FR" i="1" dirty="0"/>
              <a:t>concepts </a:t>
            </a:r>
            <a:r>
              <a:rPr lang="fr-FR" i="1" dirty="0" smtClean="0"/>
              <a:t>en organisant </a:t>
            </a:r>
            <a:r>
              <a:rPr lang="fr-FR" dirty="0"/>
              <a:t>et </a:t>
            </a:r>
            <a:r>
              <a:rPr lang="fr-FR" i="1" dirty="0"/>
              <a:t>formulant </a:t>
            </a:r>
            <a:r>
              <a:rPr lang="fr-FR" dirty="0"/>
              <a:t>nos idées lors de la rédaction (étayée et référencée</a:t>
            </a:r>
            <a:r>
              <a:rPr lang="fr-FR" dirty="0" smtClean="0"/>
              <a:t>). On </a:t>
            </a:r>
            <a:r>
              <a:rPr lang="fr-FR" i="1" dirty="0"/>
              <a:t>produit </a:t>
            </a:r>
            <a:r>
              <a:rPr lang="fr-FR" dirty="0"/>
              <a:t>alors un nouveau </a:t>
            </a:r>
            <a:r>
              <a:rPr lang="fr-FR" i="1" dirty="0"/>
              <a:t>document</a:t>
            </a:r>
            <a:r>
              <a:rPr lang="fr-FR" dirty="0"/>
              <a:t>, qui </a:t>
            </a:r>
            <a:r>
              <a:rPr lang="fr-FR" i="1" dirty="0"/>
              <a:t>fournit </a:t>
            </a:r>
            <a:r>
              <a:rPr lang="fr-FR" dirty="0"/>
              <a:t>ainsi de </a:t>
            </a:r>
            <a:r>
              <a:rPr lang="fr-FR" dirty="0" smtClean="0"/>
              <a:t>nouvelles </a:t>
            </a:r>
            <a:r>
              <a:rPr lang="fr-FR" i="1" dirty="0" smtClean="0"/>
              <a:t>connaissances</a:t>
            </a:r>
            <a:r>
              <a:rPr lang="fr-FR" dirty="0" smtClean="0"/>
              <a:t>.</a:t>
            </a:r>
          </a:p>
          <a:p>
            <a:pPr marL="0" indent="0" algn="just">
              <a:buNone/>
            </a:pPr>
            <a:r>
              <a:rPr lang="fr-FR" dirty="0"/>
              <a:t>Dans un contexte de surabondance d'informations (</a:t>
            </a:r>
            <a:r>
              <a:rPr lang="fr-FR" dirty="0" err="1" smtClean="0"/>
              <a:t>infobésité</a:t>
            </a:r>
            <a:r>
              <a:rPr lang="fr-FR" dirty="0"/>
              <a:t> = Excès d'information propre à l'ère du </a:t>
            </a:r>
            <a:r>
              <a:rPr lang="fr-FR" dirty="0" smtClean="0"/>
              <a:t>numérique) et de </a:t>
            </a:r>
            <a:r>
              <a:rPr lang="fr-FR" dirty="0"/>
              <a:t>diversité de ses supports, les processus de </a:t>
            </a:r>
            <a:r>
              <a:rPr lang="fr-FR" b="1" dirty="0" smtClean="0"/>
              <a:t>recherche  documentaire </a:t>
            </a:r>
            <a:r>
              <a:rPr lang="fr-FR" dirty="0"/>
              <a:t>et de </a:t>
            </a:r>
            <a:r>
              <a:rPr lang="fr-FR" b="1" dirty="0"/>
              <a:t>validation de l'information </a:t>
            </a:r>
            <a:r>
              <a:rPr lang="fr-FR" dirty="0"/>
              <a:t>requièrent </a:t>
            </a:r>
            <a:r>
              <a:rPr lang="fr-FR" dirty="0" smtClean="0"/>
              <a:t>la mise </a:t>
            </a:r>
            <a:r>
              <a:rPr lang="fr-FR" dirty="0"/>
              <a:t>en application d'une méthodologie efficace.</a:t>
            </a:r>
          </a:p>
          <a:p>
            <a:pPr>
              <a:buFontTx/>
              <a:buChar char="-"/>
            </a:pPr>
            <a:endParaRPr lang="fr-FR" dirty="0"/>
          </a:p>
        </p:txBody>
      </p:sp>
    </p:spTree>
    <p:extLst>
      <p:ext uri="{BB962C8B-B14F-4D97-AF65-F5344CB8AC3E}">
        <p14:creationId xmlns:p14="http://schemas.microsoft.com/office/powerpoint/2010/main" val="787053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Les principaux types de documents utilisés dans le recherche documentaire</a:t>
            </a:r>
            <a:endParaRPr lang="fr-FR" sz="3200" b="1" dirty="0"/>
          </a:p>
        </p:txBody>
      </p:sp>
      <p:pic>
        <p:nvPicPr>
          <p:cNvPr id="4" name="Espace réservé du contenu 3"/>
          <p:cNvPicPr>
            <a:picLocks noGrp="1" noChangeAspect="1"/>
          </p:cNvPicPr>
          <p:nvPr>
            <p:ph idx="1"/>
          </p:nvPr>
        </p:nvPicPr>
        <p:blipFill>
          <a:blip r:embed="rId2"/>
          <a:stretch>
            <a:fillRect/>
          </a:stretch>
        </p:blipFill>
        <p:spPr>
          <a:xfrm>
            <a:off x="1295400" y="3080119"/>
            <a:ext cx="9601200" cy="2272563"/>
          </a:xfrm>
          <a:prstGeom prst="rect">
            <a:avLst/>
          </a:prstGeom>
        </p:spPr>
      </p:pic>
    </p:spTree>
    <p:extLst>
      <p:ext uri="{BB962C8B-B14F-4D97-AF65-F5344CB8AC3E}">
        <p14:creationId xmlns:p14="http://schemas.microsoft.com/office/powerpoint/2010/main" val="3583687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971821"/>
          </a:xfrm>
        </p:spPr>
        <p:txBody>
          <a:bodyPr>
            <a:normAutofit fontScale="90000"/>
          </a:bodyPr>
          <a:lstStyle/>
          <a:p>
            <a:pPr algn="ctr"/>
            <a:r>
              <a:rPr lang="fr-FR" sz="4000" b="1" dirty="0" smtClean="0"/>
              <a:t/>
            </a:r>
            <a:br>
              <a:rPr lang="fr-FR" sz="4000" b="1" dirty="0" smtClean="0"/>
            </a:br>
            <a:r>
              <a:rPr lang="fr-FR" sz="4000" b="1" dirty="0" smtClean="0"/>
              <a:t>La </a:t>
            </a:r>
            <a:r>
              <a:rPr lang="fr-FR" sz="4000" b="1" dirty="0"/>
              <a:t>recherche </a:t>
            </a:r>
            <a:r>
              <a:rPr lang="fr-FR" sz="4000" b="1" dirty="0" smtClean="0"/>
              <a:t>bibliographique</a:t>
            </a:r>
            <a:r>
              <a:rPr lang="fr-FR" sz="4000" b="1" dirty="0"/>
              <a:t/>
            </a:r>
            <a:br>
              <a:rPr lang="fr-FR" sz="4000" b="1" dirty="0"/>
            </a:br>
            <a:endParaRPr lang="fr-FR" sz="4000" dirty="0"/>
          </a:p>
        </p:txBody>
      </p:sp>
      <p:sp>
        <p:nvSpPr>
          <p:cNvPr id="3" name="Espace réservé du contenu 2"/>
          <p:cNvSpPr>
            <a:spLocks noGrp="1"/>
          </p:cNvSpPr>
          <p:nvPr>
            <p:ph idx="1"/>
          </p:nvPr>
        </p:nvSpPr>
        <p:spPr>
          <a:xfrm>
            <a:off x="1103312" y="1703672"/>
            <a:ext cx="10177496" cy="4544727"/>
          </a:xfrm>
        </p:spPr>
        <p:txBody>
          <a:bodyPr>
            <a:normAutofit lnSpcReduction="10000"/>
          </a:bodyPr>
          <a:lstStyle/>
          <a:p>
            <a:pPr marL="0" indent="0" algn="just">
              <a:buNone/>
            </a:pPr>
            <a:r>
              <a:rPr lang="fr-FR" dirty="0" smtClean="0"/>
              <a:t>C’est </a:t>
            </a:r>
            <a:r>
              <a:rPr lang="fr-FR" dirty="0"/>
              <a:t>l'ensemble des étapes permettant de chercher, identifier et trouver des documents relatifs à un sujet par l'élaboration d'une stratégie de recherche. C’est un élément incontournable du travail de recherche. Afin d’éviter une perte de temps ou des lacunes, les étudiants doivent maîtriser les outils permettant de constituer et gérer des listes de références</a:t>
            </a:r>
            <a:r>
              <a:rPr lang="fr-FR" dirty="0" smtClean="0"/>
              <a:t>.</a:t>
            </a:r>
          </a:p>
          <a:p>
            <a:r>
              <a:rPr lang="fr-FR" dirty="0"/>
              <a:t>La bibliographie est une liste des documents (livres, articles de revues, sites web,...) en lien avec le sujet traité et présentée selon une norme établie.</a:t>
            </a:r>
          </a:p>
          <a:p>
            <a:r>
              <a:rPr lang="fr-FR" dirty="0"/>
              <a:t>La webographie est une bibliographie en ligne </a:t>
            </a:r>
            <a:endParaRPr lang="fr-FR" dirty="0" smtClean="0"/>
          </a:p>
          <a:p>
            <a:pPr marL="0" indent="0" algn="just">
              <a:buNone/>
            </a:pPr>
            <a:r>
              <a:rPr lang="fr-FR" b="1" dirty="0"/>
              <a:t>La recherche bibliographique</a:t>
            </a:r>
            <a:r>
              <a:rPr lang="fr-FR" dirty="0"/>
              <a:t> </a:t>
            </a:r>
            <a:r>
              <a:rPr lang="fr-FR" dirty="0" smtClean="0"/>
              <a:t>est </a:t>
            </a:r>
            <a:r>
              <a:rPr lang="fr-FR" dirty="0"/>
              <a:t>souvent utilisée comme étape préliminaire à la recherche documentaire, afin de limiter le champ d'investigation et de cibler les informations pertinentes.</a:t>
            </a:r>
          </a:p>
          <a:p>
            <a:endParaRPr lang="fr-FR" dirty="0"/>
          </a:p>
          <a:p>
            <a:pPr marL="0" indent="0" algn="just">
              <a:buNone/>
            </a:pPr>
            <a:endParaRPr lang="fr-FR" dirty="0"/>
          </a:p>
        </p:txBody>
      </p:sp>
    </p:spTree>
    <p:extLst>
      <p:ext uri="{BB962C8B-B14F-4D97-AF65-F5344CB8AC3E}">
        <p14:creationId xmlns:p14="http://schemas.microsoft.com/office/powerpoint/2010/main" val="56862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10750201" cy="1400530"/>
          </a:xfrm>
        </p:spPr>
        <p:txBody>
          <a:bodyPr/>
          <a:lstStyle/>
          <a:p>
            <a:r>
              <a:rPr lang="fr-FR" sz="3200" dirty="0" smtClean="0"/>
              <a:t/>
            </a:r>
            <a:br>
              <a:rPr lang="fr-FR" sz="3200" dirty="0" smtClean="0"/>
            </a:br>
            <a:r>
              <a:rPr lang="fr-FR" sz="3200" b="1" dirty="0" smtClean="0"/>
              <a:t>La recherche bibliographique à l’ère du numérique</a:t>
            </a:r>
            <a:endParaRPr lang="fr-FR" sz="3200" b="1" dirty="0"/>
          </a:p>
        </p:txBody>
      </p:sp>
      <p:sp>
        <p:nvSpPr>
          <p:cNvPr id="3" name="Espace réservé du contenu 2"/>
          <p:cNvSpPr>
            <a:spLocks noGrp="1"/>
          </p:cNvSpPr>
          <p:nvPr>
            <p:ph idx="1"/>
          </p:nvPr>
        </p:nvSpPr>
        <p:spPr/>
        <p:txBody>
          <a:bodyPr>
            <a:normAutofit fontScale="92500" lnSpcReduction="10000"/>
          </a:bodyPr>
          <a:lstStyle/>
          <a:p>
            <a:pPr marL="0" indent="0" algn="just">
              <a:buNone/>
            </a:pPr>
            <a:r>
              <a:rPr lang="fr-FR" dirty="0"/>
              <a:t>la recherche bibliographique a énormément évolué durant les deux dernières décennies. Elle est passée de </a:t>
            </a:r>
            <a:r>
              <a:rPr lang="fr-FR" b="1" dirty="0"/>
              <a:t>recherche lente et active </a:t>
            </a:r>
            <a:r>
              <a:rPr lang="fr-FR" dirty="0"/>
              <a:t>(impliquant parfois le déplacement physique d’un lieu à un autre du chercheur ou du document) vers </a:t>
            </a:r>
            <a:r>
              <a:rPr lang="fr-FR" b="1" dirty="0"/>
              <a:t>une recherche rapide et passive </a:t>
            </a:r>
            <a:r>
              <a:rPr lang="fr-FR" dirty="0"/>
              <a:t>(où l’information atterrie parfois d’elle-même entre les mains de l’utilisateur final ou voyage virtuellement sur les réseaux numériques).</a:t>
            </a:r>
          </a:p>
          <a:p>
            <a:pPr marL="0" indent="0" algn="just">
              <a:buNone/>
            </a:pPr>
            <a:r>
              <a:rPr lang="fr-FR" dirty="0"/>
              <a:t> L’ère est aujourd’hui à la téléinformatique et au numérique. Ces nouveaux outils, certes ont apporté un plus quant à </a:t>
            </a:r>
            <a:r>
              <a:rPr lang="fr-FR" b="1" dirty="0"/>
              <a:t>la large diffusion et la rapidité de transmission de l’information </a:t>
            </a:r>
            <a:r>
              <a:rPr lang="fr-FR" dirty="0"/>
              <a:t>mais peuvent se montrer tout aussi inefficaces que leurs ancêtres s’ils ne sont pas correctement utilisés.</a:t>
            </a:r>
          </a:p>
          <a:p>
            <a:pPr marL="0" indent="0">
              <a:buNone/>
            </a:pPr>
            <a:endParaRPr lang="fr-FR" dirty="0"/>
          </a:p>
        </p:txBody>
      </p:sp>
    </p:spTree>
    <p:extLst>
      <p:ext uri="{BB962C8B-B14F-4D97-AF65-F5344CB8AC3E}">
        <p14:creationId xmlns:p14="http://schemas.microsoft.com/office/powerpoint/2010/main" val="4021278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recherche documentaire </a:t>
            </a:r>
          </a:p>
        </p:txBody>
      </p:sp>
      <p:sp>
        <p:nvSpPr>
          <p:cNvPr id="3" name="Espace réservé du contenu 2"/>
          <p:cNvSpPr>
            <a:spLocks noGrp="1"/>
          </p:cNvSpPr>
          <p:nvPr>
            <p:ph idx="1"/>
          </p:nvPr>
        </p:nvSpPr>
        <p:spPr/>
        <p:txBody>
          <a:bodyPr>
            <a:normAutofit lnSpcReduction="10000"/>
          </a:bodyPr>
          <a:lstStyle/>
          <a:p>
            <a:pPr marL="0" indent="0" algn="just">
              <a:buNone/>
            </a:pPr>
            <a:r>
              <a:rPr lang="fr-FR" dirty="0"/>
              <a:t>La </a:t>
            </a:r>
            <a:r>
              <a:rPr lang="fr-FR" b="1" dirty="0"/>
              <a:t>recherche documentaire </a:t>
            </a:r>
            <a:r>
              <a:rPr lang="fr-FR" dirty="0"/>
              <a:t>consiste à rechercher des </a:t>
            </a:r>
            <a:r>
              <a:rPr lang="fr-FR" b="1" dirty="0"/>
              <a:t>références de documents </a:t>
            </a:r>
            <a:r>
              <a:rPr lang="fr-FR" dirty="0"/>
              <a:t>qui correspondent à une question documentaire/sujet à traiter – mais elle ne s’arrête pas au moment où l’on a trouvé ces références : elle continue avec la sélection de documents pertinents, l’accès aux documents… </a:t>
            </a:r>
            <a:endParaRPr lang="fr-FR" dirty="0" smtClean="0"/>
          </a:p>
          <a:p>
            <a:pPr marL="0" indent="0" algn="just">
              <a:buNone/>
            </a:pPr>
            <a:r>
              <a:rPr lang="fr-FR" dirty="0" smtClean="0"/>
              <a:t>Réfléchir </a:t>
            </a:r>
            <a:r>
              <a:rPr lang="fr-FR" dirty="0"/>
              <a:t>à l’avance à une </a:t>
            </a:r>
            <a:r>
              <a:rPr lang="fr-FR" b="1" dirty="0"/>
              <a:t>stratégie de recherche </a:t>
            </a:r>
            <a:r>
              <a:rPr lang="fr-FR" dirty="0"/>
              <a:t>permet de s’adapter plus facilement aux différents </a:t>
            </a:r>
            <a:r>
              <a:rPr lang="fr-FR" b="1" dirty="0"/>
              <a:t>outils de recherche </a:t>
            </a:r>
            <a:r>
              <a:rPr lang="fr-FR" dirty="0"/>
              <a:t>(catalogue de bibliothèque, internet, bases de données documentaires) et de pouvoir passer de l’un à l’autre. Pour être </a:t>
            </a:r>
            <a:r>
              <a:rPr lang="fr-FR" b="1" dirty="0"/>
              <a:t>exhaustive</a:t>
            </a:r>
            <a:r>
              <a:rPr lang="fr-FR" dirty="0"/>
              <a:t>, la recherche documentaire doit impérativement être effectuée dans plusieurs outils. </a:t>
            </a:r>
          </a:p>
        </p:txBody>
      </p:sp>
    </p:spTree>
    <p:extLst>
      <p:ext uri="{BB962C8B-B14F-4D97-AF65-F5344CB8AC3E}">
        <p14:creationId xmlns:p14="http://schemas.microsoft.com/office/powerpoint/2010/main" val="2194526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La recherche documentaire : une question de méthode </a:t>
            </a:r>
            <a:br>
              <a:rPr lang="fr-FR" sz="3600" dirty="0" smtClean="0"/>
            </a:br>
            <a:endParaRPr lang="fr-FR" dirty="0"/>
          </a:p>
        </p:txBody>
      </p:sp>
      <p:sp>
        <p:nvSpPr>
          <p:cNvPr id="3" name="Espace réservé du contenu 2"/>
          <p:cNvSpPr>
            <a:spLocks noGrp="1"/>
          </p:cNvSpPr>
          <p:nvPr>
            <p:ph idx="1"/>
          </p:nvPr>
        </p:nvSpPr>
        <p:spPr/>
        <p:txBody>
          <a:bodyPr>
            <a:normAutofit lnSpcReduction="10000"/>
          </a:bodyPr>
          <a:lstStyle/>
          <a:p>
            <a:pPr marL="0" indent="0" algn="just">
              <a:buNone/>
            </a:pPr>
            <a:r>
              <a:rPr lang="fr-FR" dirty="0" smtClean="0"/>
              <a:t>La </a:t>
            </a:r>
            <a:r>
              <a:rPr lang="fr-FR" dirty="0"/>
              <a:t>recherche documentaire est essentiellement une recherche de références de documents relatifs à un sujet. Cette recherche pour être efficace, exhaustive requiert une méthodologie efficace. Elle doit passer par plusieurs étapes incontournables permettant de chercher, identifier, choisir des documents sur un thème ou sujet précis, défini et délimité. </a:t>
            </a:r>
          </a:p>
          <a:p>
            <a:pPr marL="0" indent="0" algn="just">
              <a:buNone/>
            </a:pPr>
            <a:r>
              <a:rPr lang="fr-FR" dirty="0"/>
              <a:t>Une recherche documentaire se déroule selon un certains nombre d'étapes : définition du sujet, recherche des documents, sélection des documents, exploitation des informations, synthèse des informations, restitution des informations.</a:t>
            </a:r>
          </a:p>
          <a:p>
            <a:endParaRPr lang="fr-FR" dirty="0"/>
          </a:p>
        </p:txBody>
      </p:sp>
    </p:spTree>
    <p:extLst>
      <p:ext uri="{BB962C8B-B14F-4D97-AF65-F5344CB8AC3E}">
        <p14:creationId xmlns:p14="http://schemas.microsoft.com/office/powerpoint/2010/main" val="1266900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b="1" dirty="0"/>
              <a:t>Exemple</a:t>
            </a:r>
            <a:r>
              <a:rPr lang="fr-FR" sz="4000" dirty="0"/>
              <a:t> </a:t>
            </a:r>
            <a:r>
              <a:rPr lang="fr-FR" dirty="0"/>
              <a:t/>
            </a:r>
            <a:br>
              <a:rPr lang="fr-FR" dirty="0"/>
            </a:br>
            <a:endParaRPr lang="fr-FR" dirty="0"/>
          </a:p>
        </p:txBody>
      </p:sp>
      <p:sp>
        <p:nvSpPr>
          <p:cNvPr id="3" name="Espace réservé du contenu 2"/>
          <p:cNvSpPr>
            <a:spLocks noGrp="1"/>
          </p:cNvSpPr>
          <p:nvPr>
            <p:ph idx="1"/>
          </p:nvPr>
        </p:nvSpPr>
        <p:spPr>
          <a:xfrm>
            <a:off x="949308" y="1853248"/>
            <a:ext cx="8946541" cy="4195481"/>
          </a:xfrm>
        </p:spPr>
        <p:txBody>
          <a:bodyPr>
            <a:normAutofit/>
          </a:bodyPr>
          <a:lstStyle/>
          <a:p>
            <a:pPr marL="0" indent="0" algn="just">
              <a:buNone/>
            </a:pPr>
            <a:endParaRPr lang="fr-FR" dirty="0" smtClean="0"/>
          </a:p>
          <a:p>
            <a:pPr marL="0" indent="0" algn="just">
              <a:buNone/>
            </a:pPr>
            <a:endParaRPr lang="fr-FR" dirty="0" smtClean="0"/>
          </a:p>
          <a:p>
            <a:pPr marL="0" indent="0" algn="just">
              <a:buNone/>
            </a:pPr>
            <a:r>
              <a:rPr lang="fr-FR" dirty="0" smtClean="0"/>
              <a:t>Un </a:t>
            </a:r>
            <a:r>
              <a:rPr lang="fr-FR" dirty="0"/>
              <a:t>étudiant qui </a:t>
            </a:r>
            <a:r>
              <a:rPr lang="fr-FR" dirty="0" smtClean="0"/>
              <a:t>prépare un exposé sur « la politique économique en Algérie » doit mener </a:t>
            </a:r>
            <a:r>
              <a:rPr lang="fr-FR" dirty="0"/>
              <a:t>une recherche documentaire. Il commence par définir son </a:t>
            </a:r>
            <a:r>
              <a:rPr lang="fr-FR" dirty="0" smtClean="0"/>
              <a:t>sujet (délimitation), </a:t>
            </a:r>
            <a:r>
              <a:rPr lang="fr-FR" dirty="0"/>
              <a:t>puis il crée une stratégie de </a:t>
            </a:r>
            <a:r>
              <a:rPr lang="fr-FR" dirty="0" smtClean="0"/>
              <a:t>recherche (les objectifs). </a:t>
            </a:r>
            <a:r>
              <a:rPr lang="fr-FR" dirty="0"/>
              <a:t>Il identifie ensuite les sources d'information pertinentes, telles que des livres, des articles, des sites </a:t>
            </a:r>
            <a:r>
              <a:rPr lang="fr-FR" dirty="0" smtClean="0"/>
              <a:t>web, des archives...etc. </a:t>
            </a:r>
            <a:r>
              <a:rPr lang="fr-FR" dirty="0"/>
              <a:t>Il collecte les informations pertinentes, puis il les traite et les organise. Enfin, il rédige un document qui présente ses résultats.</a:t>
            </a:r>
          </a:p>
          <a:p>
            <a:pPr marL="0" indent="0" algn="just">
              <a:buNone/>
            </a:pPr>
            <a:endParaRPr lang="fr-FR" dirty="0"/>
          </a:p>
        </p:txBody>
      </p:sp>
    </p:spTree>
    <p:extLst>
      <p:ext uri="{BB962C8B-B14F-4D97-AF65-F5344CB8AC3E}">
        <p14:creationId xmlns:p14="http://schemas.microsoft.com/office/powerpoint/2010/main" val="436202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779292"/>
          </a:xfrm>
        </p:spPr>
        <p:txBody>
          <a:bodyPr/>
          <a:lstStyle/>
          <a:p>
            <a:r>
              <a:rPr lang="fr-FR" dirty="0" smtClean="0"/>
              <a:t>Qu’est ce que la recherche</a:t>
            </a:r>
            <a:endParaRPr lang="fr-FR" dirty="0"/>
          </a:p>
        </p:txBody>
      </p:sp>
      <p:sp>
        <p:nvSpPr>
          <p:cNvPr id="3" name="Espace réservé du contenu 2"/>
          <p:cNvSpPr>
            <a:spLocks noGrp="1"/>
          </p:cNvSpPr>
          <p:nvPr>
            <p:ph idx="1"/>
          </p:nvPr>
        </p:nvSpPr>
        <p:spPr>
          <a:xfrm>
            <a:off x="1424538" y="1925052"/>
            <a:ext cx="9472059" cy="4042611"/>
          </a:xfrm>
        </p:spPr>
        <p:txBody>
          <a:bodyPr>
            <a:normAutofit/>
          </a:bodyPr>
          <a:lstStyle/>
          <a:p>
            <a:pPr marL="0" indent="0" algn="just">
              <a:buNone/>
            </a:pPr>
            <a:endParaRPr lang="fr-FR" dirty="0" smtClean="0"/>
          </a:p>
          <a:p>
            <a:pPr marL="0" indent="0" algn="just">
              <a:buNone/>
            </a:pPr>
            <a:r>
              <a:rPr lang="fr-FR" dirty="0" smtClean="0"/>
              <a:t>Dans </a:t>
            </a:r>
            <a:r>
              <a:rPr lang="fr-FR" dirty="0"/>
              <a:t>une acception usuelle, la recherche se définit comme « l’action </a:t>
            </a:r>
            <a:r>
              <a:rPr lang="fr-FR" dirty="0" smtClean="0"/>
              <a:t>de chercher </a:t>
            </a:r>
            <a:r>
              <a:rPr lang="fr-FR" dirty="0"/>
              <a:t>à découvrir quelque chose, à parvenir à une </a:t>
            </a:r>
            <a:r>
              <a:rPr lang="fr-FR" dirty="0" smtClean="0"/>
              <a:t>connaissance nouvelle». </a:t>
            </a:r>
          </a:p>
          <a:p>
            <a:pPr marL="0" indent="0" algn="just">
              <a:buNone/>
            </a:pPr>
            <a:r>
              <a:rPr lang="fr-FR" dirty="0" smtClean="0"/>
              <a:t>Toute </a:t>
            </a:r>
            <a:r>
              <a:rPr lang="fr-FR" dirty="0"/>
              <a:t>collecte de données, d'informations et de </a:t>
            </a:r>
            <a:r>
              <a:rPr lang="fr-FR" dirty="0" smtClean="0"/>
              <a:t>faits pour </a:t>
            </a:r>
            <a:r>
              <a:rPr lang="fr-FR" dirty="0"/>
              <a:t>l'avancement du savoir peuvent être des activités de </a:t>
            </a:r>
            <a:r>
              <a:rPr lang="fr-FR" dirty="0" smtClean="0"/>
              <a:t>recherche.</a:t>
            </a:r>
          </a:p>
          <a:p>
            <a:pPr marL="0" indent="0" algn="just">
              <a:buNone/>
            </a:pPr>
            <a:r>
              <a:rPr lang="fr-FR" dirty="0" smtClean="0"/>
              <a:t> Dans </a:t>
            </a:r>
            <a:r>
              <a:rPr lang="fr-FR" dirty="0"/>
              <a:t>ce sens, lire un contenu scientifique quelconque est une sorte </a:t>
            </a:r>
            <a:r>
              <a:rPr lang="fr-FR" dirty="0" smtClean="0"/>
              <a:t>de recherche</a:t>
            </a:r>
            <a:r>
              <a:rPr lang="fr-FR" dirty="0"/>
              <a:t>, de même que chercher sur la toile ou suivre une émission </a:t>
            </a:r>
            <a:r>
              <a:rPr lang="fr-FR" dirty="0" smtClean="0"/>
              <a:t>télévisée si </a:t>
            </a:r>
            <a:r>
              <a:rPr lang="fr-FR" dirty="0"/>
              <a:t>la visée est de trouver des informations pour répondre à une question ou </a:t>
            </a:r>
            <a:r>
              <a:rPr lang="fr-FR" dirty="0" smtClean="0"/>
              <a:t>pour résoudre </a:t>
            </a:r>
            <a:r>
              <a:rPr lang="fr-FR" dirty="0"/>
              <a:t>un problème</a:t>
            </a:r>
            <a:r>
              <a:rPr lang="fr-FR" dirty="0" smtClean="0"/>
              <a:t>.</a:t>
            </a:r>
            <a:endParaRPr lang="fr-FR" dirty="0"/>
          </a:p>
        </p:txBody>
      </p:sp>
    </p:spTree>
    <p:extLst>
      <p:ext uri="{BB962C8B-B14F-4D97-AF65-F5344CB8AC3E}">
        <p14:creationId xmlns:p14="http://schemas.microsoft.com/office/powerpoint/2010/main" val="700281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5130" y="1029903"/>
            <a:ext cx="9404723" cy="510139"/>
          </a:xfrm>
        </p:spPr>
        <p:txBody>
          <a:bodyPr>
            <a:normAutofit fontScale="90000"/>
          </a:bodyPr>
          <a:lstStyle/>
          <a:p>
            <a:r>
              <a:rPr lang="fr-FR" sz="2800" b="1" dirty="0" smtClean="0"/>
              <a:t/>
            </a:r>
            <a:br>
              <a:rPr lang="fr-FR" sz="2800" b="1" dirty="0" smtClean="0"/>
            </a:br>
            <a:r>
              <a:rPr lang="fr-FR" sz="2800" b="1" dirty="0"/>
              <a:t/>
            </a:r>
            <a:br>
              <a:rPr lang="fr-FR" sz="2800" b="1" dirty="0"/>
            </a:br>
            <a:r>
              <a:rPr lang="fr-FR" sz="3100" b="1" dirty="0" smtClean="0"/>
              <a:t>Pourquoi </a:t>
            </a:r>
            <a:r>
              <a:rPr lang="fr-FR" sz="3100" b="1" dirty="0"/>
              <a:t>réaliser une </a:t>
            </a:r>
            <a:r>
              <a:rPr lang="fr-FR" sz="3100" b="1" dirty="0" smtClean="0"/>
              <a:t>recherche documentaire?</a:t>
            </a:r>
            <a:endParaRPr lang="fr-FR" sz="3100" dirty="0"/>
          </a:p>
        </p:txBody>
      </p:sp>
      <p:sp>
        <p:nvSpPr>
          <p:cNvPr id="3" name="Espace réservé du contenu 2"/>
          <p:cNvSpPr>
            <a:spLocks noGrp="1"/>
          </p:cNvSpPr>
          <p:nvPr>
            <p:ph idx="1"/>
          </p:nvPr>
        </p:nvSpPr>
        <p:spPr/>
        <p:txBody>
          <a:bodyPr/>
          <a:lstStyle/>
          <a:p>
            <a:r>
              <a:rPr lang="fr-FR" dirty="0" smtClean="0"/>
              <a:t>Comprendre </a:t>
            </a:r>
            <a:r>
              <a:rPr lang="fr-FR" dirty="0"/>
              <a:t>ce qui a été déjà </a:t>
            </a:r>
            <a:r>
              <a:rPr lang="fr-FR" dirty="0" smtClean="0"/>
              <a:t>fait et Eviter </a:t>
            </a:r>
            <a:r>
              <a:rPr lang="fr-FR" dirty="0"/>
              <a:t>les </a:t>
            </a:r>
            <a:r>
              <a:rPr lang="fr-FR" dirty="0" smtClean="0"/>
              <a:t>redondances</a:t>
            </a:r>
            <a:endParaRPr lang="fr-FR" dirty="0"/>
          </a:p>
          <a:p>
            <a:r>
              <a:rPr lang="fr-FR" dirty="0" smtClean="0"/>
              <a:t>Raffiner </a:t>
            </a:r>
            <a:r>
              <a:rPr lang="fr-FR" dirty="0"/>
              <a:t>l’idée de recherche</a:t>
            </a:r>
          </a:p>
          <a:p>
            <a:r>
              <a:rPr lang="fr-FR" dirty="0" smtClean="0"/>
              <a:t>Pouvoir </a:t>
            </a:r>
            <a:r>
              <a:rPr lang="fr-FR" dirty="0"/>
              <a:t>analyser les méthodologies, d'en </a:t>
            </a:r>
            <a:r>
              <a:rPr lang="fr-FR" dirty="0" smtClean="0"/>
              <a:t>faire la </a:t>
            </a:r>
            <a:r>
              <a:rPr lang="fr-FR" dirty="0"/>
              <a:t>critique afin d'établir un protocole adapté </a:t>
            </a:r>
            <a:r>
              <a:rPr lang="fr-FR" dirty="0" smtClean="0"/>
              <a:t>à l'étude</a:t>
            </a:r>
            <a:endParaRPr lang="fr-FR" dirty="0"/>
          </a:p>
          <a:p>
            <a:r>
              <a:rPr lang="fr-FR" dirty="0" smtClean="0"/>
              <a:t>Pouvoir </a:t>
            </a:r>
            <a:r>
              <a:rPr lang="fr-FR" dirty="0"/>
              <a:t>comparer les résultats obtenus</a:t>
            </a:r>
          </a:p>
        </p:txBody>
      </p:sp>
    </p:spTree>
    <p:extLst>
      <p:ext uri="{BB962C8B-B14F-4D97-AF65-F5344CB8AC3E}">
        <p14:creationId xmlns:p14="http://schemas.microsoft.com/office/powerpoint/2010/main" val="3572773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10201561" cy="1125825"/>
          </a:xfrm>
        </p:spPr>
        <p:txBody>
          <a:bodyPr/>
          <a:lstStyle/>
          <a:p>
            <a:r>
              <a:rPr lang="fr-FR" sz="2800" b="1" dirty="0" smtClean="0"/>
              <a:t>Les bases indispensables de la recherche documentaire</a:t>
            </a:r>
            <a:endParaRPr lang="fr-FR" sz="2800" b="1" dirty="0"/>
          </a:p>
        </p:txBody>
      </p:sp>
      <p:sp>
        <p:nvSpPr>
          <p:cNvPr id="3" name="Espace réservé du contenu 2"/>
          <p:cNvSpPr>
            <a:spLocks noGrp="1"/>
          </p:cNvSpPr>
          <p:nvPr>
            <p:ph idx="1"/>
          </p:nvPr>
        </p:nvSpPr>
        <p:spPr>
          <a:xfrm>
            <a:off x="1103312" y="1578544"/>
            <a:ext cx="9455602" cy="4669856"/>
          </a:xfrm>
        </p:spPr>
        <p:txBody>
          <a:bodyPr>
            <a:normAutofit fontScale="92500" lnSpcReduction="20000"/>
          </a:bodyPr>
          <a:lstStyle/>
          <a:p>
            <a:pPr algn="just"/>
            <a:endParaRPr lang="fr-FR" dirty="0" smtClean="0"/>
          </a:p>
          <a:p>
            <a:pPr marL="0" indent="0" algn="just">
              <a:buNone/>
            </a:pPr>
            <a:endParaRPr lang="fr-FR" dirty="0"/>
          </a:p>
          <a:p>
            <a:pPr algn="just"/>
            <a:r>
              <a:rPr lang="fr-FR" dirty="0" smtClean="0"/>
              <a:t>S’initier à une culture de l’information en ayant une bonne connaissance théorique des documents et des ressources à disposition</a:t>
            </a:r>
          </a:p>
          <a:p>
            <a:pPr algn="just"/>
            <a:r>
              <a:rPr lang="fr-FR" dirty="0" smtClean="0"/>
              <a:t>Savoir qui diffuse et produit l’information et aussi comprendre l’environnement informationnel</a:t>
            </a:r>
          </a:p>
          <a:p>
            <a:pPr algn="just"/>
            <a:r>
              <a:rPr lang="fr-FR" dirty="0" smtClean="0"/>
              <a:t>Connaitre et utiliser les outils de recherche à un niveau plus avancé</a:t>
            </a:r>
          </a:p>
          <a:p>
            <a:pPr algn="just"/>
            <a:r>
              <a:rPr lang="fr-FR" dirty="0" smtClean="0"/>
              <a:t>Reconnaitre les différents types de documents, quels que soient leur nature, leur forme ou leur support</a:t>
            </a:r>
          </a:p>
          <a:p>
            <a:pPr algn="just"/>
            <a:r>
              <a:rPr lang="fr-FR" dirty="0" smtClean="0"/>
              <a:t>Identifier les documents qui seront utiles</a:t>
            </a:r>
          </a:p>
          <a:p>
            <a:pPr algn="just"/>
            <a:r>
              <a:rPr lang="fr-FR" dirty="0" smtClean="0"/>
              <a:t>Repérer l’information dans la structure propre aux documents</a:t>
            </a:r>
          </a:p>
          <a:p>
            <a:pPr algn="just"/>
            <a:r>
              <a:rPr lang="fr-FR" dirty="0" smtClean="0"/>
              <a:t>Savoir utiliser les outils de production et de restitution</a:t>
            </a:r>
            <a:endParaRPr lang="fr-FR" dirty="0"/>
          </a:p>
        </p:txBody>
      </p:sp>
    </p:spTree>
    <p:extLst>
      <p:ext uri="{BB962C8B-B14F-4D97-AF65-F5344CB8AC3E}">
        <p14:creationId xmlns:p14="http://schemas.microsoft.com/office/powerpoint/2010/main" val="1319709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objectifs du cours</a:t>
            </a:r>
            <a:br>
              <a:rPr lang="fr-FR" dirty="0" smtClean="0"/>
            </a:br>
            <a:endParaRPr lang="fr-FR" dirty="0"/>
          </a:p>
        </p:txBody>
      </p:sp>
      <p:sp>
        <p:nvSpPr>
          <p:cNvPr id="3" name="Espace réservé du contenu 2"/>
          <p:cNvSpPr>
            <a:spLocks noGrp="1"/>
          </p:cNvSpPr>
          <p:nvPr>
            <p:ph idx="1"/>
          </p:nvPr>
        </p:nvSpPr>
        <p:spPr>
          <a:xfrm>
            <a:off x="1103312" y="1853248"/>
            <a:ext cx="8946541" cy="4395151"/>
          </a:xfrm>
        </p:spPr>
        <p:txBody>
          <a:bodyPr/>
          <a:lstStyle/>
          <a:p>
            <a:pPr algn="just"/>
            <a:endParaRPr lang="fr-FR" dirty="0" smtClean="0"/>
          </a:p>
          <a:p>
            <a:pPr algn="just"/>
            <a:endParaRPr lang="fr-FR" dirty="0"/>
          </a:p>
          <a:p>
            <a:pPr algn="just"/>
            <a:r>
              <a:rPr lang="fr-FR" dirty="0" smtClean="0"/>
              <a:t> pourquoi chercher (produire un nouveau document)</a:t>
            </a:r>
          </a:p>
          <a:p>
            <a:pPr algn="just"/>
            <a:r>
              <a:rPr lang="fr-FR" dirty="0" smtClean="0"/>
              <a:t>que chercher ? (les types de documents)</a:t>
            </a:r>
          </a:p>
          <a:p>
            <a:pPr algn="just"/>
            <a:r>
              <a:rPr lang="fr-FR" dirty="0" smtClean="0"/>
              <a:t>Comment repérer et ou chercher? (les ressources documentaires)</a:t>
            </a:r>
          </a:p>
          <a:p>
            <a:pPr algn="just"/>
            <a:r>
              <a:rPr lang="fr-FR" dirty="0" smtClean="0"/>
              <a:t>Comment chercher (les étapes d’une recherche documentaire)</a:t>
            </a:r>
          </a:p>
          <a:p>
            <a:pPr algn="just"/>
            <a:r>
              <a:rPr lang="fr-FR" dirty="0" smtClean="0"/>
              <a:t>Comment présenter les documents utilisés (les références bibliographiques</a:t>
            </a:r>
            <a:endParaRPr lang="fr-FR" dirty="0"/>
          </a:p>
        </p:txBody>
      </p:sp>
    </p:spTree>
    <p:extLst>
      <p:ext uri="{BB962C8B-B14F-4D97-AF65-F5344CB8AC3E}">
        <p14:creationId xmlns:p14="http://schemas.microsoft.com/office/powerpoint/2010/main" val="2535043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 ce que la recherche</a:t>
            </a:r>
          </a:p>
        </p:txBody>
      </p:sp>
      <p:sp>
        <p:nvSpPr>
          <p:cNvPr id="3" name="Espace réservé du contenu 2"/>
          <p:cNvSpPr>
            <a:spLocks noGrp="1"/>
          </p:cNvSpPr>
          <p:nvPr>
            <p:ph idx="1"/>
          </p:nvPr>
        </p:nvSpPr>
        <p:spPr/>
        <p:txBody>
          <a:bodyPr>
            <a:normAutofit lnSpcReduction="10000"/>
          </a:bodyPr>
          <a:lstStyle/>
          <a:p>
            <a:pPr marL="0" indent="0" algn="just">
              <a:buNone/>
            </a:pPr>
            <a:r>
              <a:rPr lang="fr-FR" dirty="0"/>
              <a:t>La recherche c’est  une quête de faits ou de vérité sur un sujet  (ensemble d'Operations entamées dans le but de répondre à une question?  une investigation organisée pour résoudre des problèmes, tester des hypothèses, ou inventer de nouveaux produits.</a:t>
            </a:r>
          </a:p>
          <a:p>
            <a:pPr marL="0" indent="0" algn="just">
              <a:buNone/>
            </a:pPr>
            <a:r>
              <a:rPr lang="fr-FR" dirty="0" smtClean="0"/>
              <a:t> selon D</a:t>
            </a:r>
            <a:r>
              <a:rPr lang="fr-FR" dirty="0"/>
              <a:t>. Bruno en </a:t>
            </a:r>
            <a:r>
              <a:rPr lang="fr-FR" dirty="0" smtClean="0"/>
              <a:t>la </a:t>
            </a:r>
            <a:r>
              <a:rPr lang="fr-FR" dirty="0"/>
              <a:t>recherche : </a:t>
            </a:r>
            <a:r>
              <a:rPr lang="fr-FR" dirty="0" smtClean="0"/>
              <a:t>«est </a:t>
            </a:r>
            <a:r>
              <a:rPr lang="fr-FR" dirty="0"/>
              <a:t>un exercice systématique et méthodique portant sur l'étude d'un problème ou d'une question et mettant en cause des faits qui doivent être vérifiables en vue d'atteindre une fin : la résolution d'un problème ou la réponse à une question ou d'une hypothèse préalable, la recherche exige ipso facto un travail d'interprétation » (1994 :85)</a:t>
            </a:r>
          </a:p>
          <a:p>
            <a:endParaRPr lang="fr-FR" dirty="0"/>
          </a:p>
        </p:txBody>
      </p:sp>
    </p:spTree>
    <p:extLst>
      <p:ext uri="{BB962C8B-B14F-4D97-AF65-F5344CB8AC3E}">
        <p14:creationId xmlns:p14="http://schemas.microsoft.com/office/powerpoint/2010/main" val="1617635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 ce que la recherche scientifique</a:t>
            </a:r>
            <a:endParaRPr lang="fr-FR" dirty="0"/>
          </a:p>
        </p:txBody>
      </p:sp>
      <p:sp>
        <p:nvSpPr>
          <p:cNvPr id="3" name="Espace réservé du contenu 2"/>
          <p:cNvSpPr>
            <a:spLocks noGrp="1"/>
          </p:cNvSpPr>
          <p:nvPr>
            <p:ph idx="1"/>
          </p:nvPr>
        </p:nvSpPr>
        <p:spPr/>
        <p:txBody>
          <a:bodyPr>
            <a:normAutofit fontScale="92500"/>
          </a:bodyPr>
          <a:lstStyle/>
          <a:p>
            <a:pPr marL="0" indent="0" algn="just">
              <a:buNone/>
            </a:pPr>
            <a:r>
              <a:rPr lang="fr-FR" dirty="0"/>
              <a:t>La recherche scientifique est </a:t>
            </a:r>
            <a:r>
              <a:rPr lang="fr-FR" b="1" dirty="0"/>
              <a:t>un processus dynamique</a:t>
            </a:r>
            <a:r>
              <a:rPr lang="fr-FR" dirty="0"/>
              <a:t> ou une </a:t>
            </a:r>
            <a:r>
              <a:rPr lang="fr-FR" b="1" dirty="0"/>
              <a:t>démarche rationnelle </a:t>
            </a:r>
            <a:r>
              <a:rPr lang="fr-FR" dirty="0" smtClean="0"/>
              <a:t>qui permet </a:t>
            </a:r>
            <a:r>
              <a:rPr lang="fr-FR" dirty="0"/>
              <a:t>d’examiner des phénomènes, des problèmes à résoudre, et d’obtenir des </a:t>
            </a:r>
            <a:r>
              <a:rPr lang="fr-FR" dirty="0" smtClean="0"/>
              <a:t>réponses précises </a:t>
            </a:r>
            <a:r>
              <a:rPr lang="fr-FR" dirty="0"/>
              <a:t>à partir d’investigations. Ce processus se caractérise par le fait qu’il </a:t>
            </a:r>
            <a:r>
              <a:rPr lang="fr-FR" dirty="0" smtClean="0"/>
              <a:t>est systématique </a:t>
            </a:r>
            <a:r>
              <a:rPr lang="fr-FR" dirty="0"/>
              <a:t>et rigoureux et conduit à l’acquisition de nouvelles connaissances. </a:t>
            </a:r>
            <a:endParaRPr lang="fr-FR" dirty="0" smtClean="0"/>
          </a:p>
          <a:p>
            <a:pPr marL="0" indent="0" algn="just">
              <a:buNone/>
            </a:pPr>
            <a:r>
              <a:rPr lang="fr-FR" dirty="0" smtClean="0"/>
              <a:t>Les fonctions </a:t>
            </a:r>
            <a:r>
              <a:rPr lang="fr-FR" dirty="0"/>
              <a:t>de la recherche sont de décrire, d’expliquer, de comprendre, de contrôler, </a:t>
            </a:r>
            <a:r>
              <a:rPr lang="fr-FR" dirty="0" smtClean="0"/>
              <a:t>de prédire </a:t>
            </a:r>
            <a:r>
              <a:rPr lang="fr-FR" dirty="0"/>
              <a:t>des faits, des phénomènes et des conduites. La rigueur scientifique est guidée par </a:t>
            </a:r>
            <a:r>
              <a:rPr lang="fr-FR" dirty="0" smtClean="0"/>
              <a:t>la notion </a:t>
            </a:r>
            <a:r>
              <a:rPr lang="fr-FR" dirty="0"/>
              <a:t>d</a:t>
            </a:r>
            <a:r>
              <a:rPr lang="fr-FR" b="1" dirty="0"/>
              <a:t>’objectivité</a:t>
            </a:r>
            <a:r>
              <a:rPr lang="fr-FR" dirty="0"/>
              <a:t>, c’est-à-dire que le chercheur ne traite que des faits, à l’intérieur </a:t>
            </a:r>
            <a:r>
              <a:rPr lang="fr-FR" dirty="0" smtClean="0"/>
              <a:t>d’un canevas </a:t>
            </a:r>
            <a:r>
              <a:rPr lang="fr-FR" dirty="0"/>
              <a:t>défini par la communauté </a:t>
            </a:r>
            <a:r>
              <a:rPr lang="fr-FR" dirty="0" smtClean="0"/>
              <a:t>scientifique.</a:t>
            </a:r>
            <a:endParaRPr lang="fr-FR" dirty="0"/>
          </a:p>
        </p:txBody>
      </p:sp>
    </p:spTree>
    <p:extLst>
      <p:ext uri="{BB962C8B-B14F-4D97-AF65-F5344CB8AC3E}">
        <p14:creationId xmlns:p14="http://schemas.microsoft.com/office/powerpoint/2010/main" val="63410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lgn="ctr">
              <a:buNone/>
            </a:pPr>
            <a:r>
              <a:rPr lang="fr-FR" dirty="0"/>
              <a:t>La recherche n’est pas:</a:t>
            </a:r>
          </a:p>
          <a:p>
            <a:pPr algn="ctr">
              <a:buFontTx/>
              <a:buChar char="-"/>
            </a:pPr>
            <a:r>
              <a:rPr lang="fr-FR" b="1" dirty="0"/>
              <a:t>Le plagiat </a:t>
            </a:r>
            <a:r>
              <a:rPr lang="fr-FR" dirty="0"/>
              <a:t>des travaux d’autrui; </a:t>
            </a:r>
          </a:p>
          <a:p>
            <a:pPr algn="ctr">
              <a:buFontTx/>
              <a:buChar char="-"/>
            </a:pPr>
            <a:r>
              <a:rPr lang="fr-FR" dirty="0"/>
              <a:t>quelque chose qu’on ne peut (ou qui et impossible à) trouver; </a:t>
            </a:r>
          </a:p>
          <a:p>
            <a:pPr algn="ctr">
              <a:buFontTx/>
              <a:buChar char="-"/>
            </a:pPr>
            <a:r>
              <a:rPr lang="fr-FR" dirty="0"/>
              <a:t>La falsification des données pour prouver quelque chose;  </a:t>
            </a:r>
          </a:p>
          <a:p>
            <a:pPr marL="0" indent="0" algn="just">
              <a:buNone/>
            </a:pPr>
            <a:endParaRPr lang="fr-FR" dirty="0" smtClean="0"/>
          </a:p>
        </p:txBody>
      </p:sp>
    </p:spTree>
    <p:extLst>
      <p:ext uri="{BB962C8B-B14F-4D97-AF65-F5344CB8AC3E}">
        <p14:creationId xmlns:p14="http://schemas.microsoft.com/office/powerpoint/2010/main" val="1157467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1039198"/>
          </a:xfrm>
        </p:spPr>
        <p:txBody>
          <a:bodyPr>
            <a:normAutofit/>
          </a:bodyPr>
          <a:lstStyle/>
          <a:p>
            <a:r>
              <a:rPr lang="fr-FR" sz="2800" b="1" dirty="0" smtClean="0"/>
              <a:t>Recherche académique= recherche scientifique </a:t>
            </a:r>
            <a:endParaRPr lang="fr-FR" sz="2800" b="1" dirty="0"/>
          </a:p>
        </p:txBody>
      </p:sp>
      <p:sp>
        <p:nvSpPr>
          <p:cNvPr id="3" name="Espace réservé du contenu 2"/>
          <p:cNvSpPr>
            <a:spLocks noGrp="1"/>
          </p:cNvSpPr>
          <p:nvPr>
            <p:ph idx="1"/>
          </p:nvPr>
        </p:nvSpPr>
        <p:spPr>
          <a:xfrm>
            <a:off x="1103312" y="1405288"/>
            <a:ext cx="8946541" cy="4843111"/>
          </a:xfrm>
        </p:spPr>
        <p:txBody>
          <a:bodyPr>
            <a:normAutofit lnSpcReduction="10000"/>
          </a:bodyPr>
          <a:lstStyle/>
          <a:p>
            <a:pPr marL="0" indent="0" algn="just">
              <a:buNone/>
            </a:pPr>
            <a:r>
              <a:rPr lang="fr-FR" dirty="0"/>
              <a:t>La recherche est systématique dans la mesure </a:t>
            </a:r>
            <a:r>
              <a:rPr lang="fr-FR" dirty="0" smtClean="0"/>
              <a:t>où elle </a:t>
            </a:r>
            <a:r>
              <a:rPr lang="fr-FR" dirty="0"/>
              <a:t>suit des étapes ordonnées de manière logique :</a:t>
            </a:r>
          </a:p>
          <a:p>
            <a:pPr algn="just"/>
            <a:r>
              <a:rPr lang="fr-FR" dirty="0" smtClean="0"/>
              <a:t>Comprendre </a:t>
            </a:r>
            <a:r>
              <a:rPr lang="fr-FR" dirty="0"/>
              <a:t>la nature du problème étudié et </a:t>
            </a:r>
            <a:r>
              <a:rPr lang="fr-FR" dirty="0" smtClean="0"/>
              <a:t>identifier les </a:t>
            </a:r>
            <a:r>
              <a:rPr lang="fr-FR" dirty="0"/>
              <a:t>champs de connaissances en lien avec un </a:t>
            </a:r>
            <a:r>
              <a:rPr lang="fr-FR" dirty="0" smtClean="0"/>
              <a:t>tel problème</a:t>
            </a:r>
            <a:r>
              <a:rPr lang="fr-FR" dirty="0"/>
              <a:t>;</a:t>
            </a:r>
          </a:p>
          <a:p>
            <a:pPr algn="just"/>
            <a:r>
              <a:rPr lang="fr-FR" dirty="0" smtClean="0"/>
              <a:t>Établir </a:t>
            </a:r>
            <a:r>
              <a:rPr lang="fr-FR" dirty="0"/>
              <a:t>l’état de l’art, c’est-à-dire collecter/étudier </a:t>
            </a:r>
            <a:r>
              <a:rPr lang="fr-FR" dirty="0" smtClean="0"/>
              <a:t>la littérature </a:t>
            </a:r>
            <a:r>
              <a:rPr lang="fr-FR" dirty="0"/>
              <a:t>pour comprendre comment les </a:t>
            </a:r>
            <a:r>
              <a:rPr lang="fr-FR" dirty="0" smtClean="0"/>
              <a:t>autres chercheurs </a:t>
            </a:r>
            <a:r>
              <a:rPr lang="fr-FR" dirty="0"/>
              <a:t>ont approché le problème;</a:t>
            </a:r>
          </a:p>
          <a:p>
            <a:pPr algn="just"/>
            <a:r>
              <a:rPr lang="fr-FR" dirty="0" smtClean="0"/>
              <a:t>Collecter </a:t>
            </a:r>
            <a:r>
              <a:rPr lang="fr-FR" dirty="0"/>
              <a:t>les données de manière organisée et </a:t>
            </a:r>
            <a:r>
              <a:rPr lang="fr-FR" dirty="0" smtClean="0"/>
              <a:t>contrôlée en </a:t>
            </a:r>
            <a:r>
              <a:rPr lang="fr-FR" dirty="0"/>
              <a:t>vue d’arriver à des décisions valides;</a:t>
            </a:r>
          </a:p>
          <a:p>
            <a:pPr algn="just"/>
            <a:r>
              <a:rPr lang="fr-FR" dirty="0" smtClean="0"/>
              <a:t> </a:t>
            </a:r>
            <a:r>
              <a:rPr lang="fr-FR" dirty="0"/>
              <a:t>Analyser les données appropriées au problème étudié;</a:t>
            </a:r>
          </a:p>
          <a:p>
            <a:pPr algn="just"/>
            <a:r>
              <a:rPr lang="fr-FR" dirty="0" smtClean="0"/>
              <a:t>Tirer </a:t>
            </a:r>
            <a:r>
              <a:rPr lang="fr-FR" dirty="0"/>
              <a:t>les conclusions qui s’imposent et faire </a:t>
            </a:r>
            <a:r>
              <a:rPr lang="fr-FR" dirty="0" smtClean="0"/>
              <a:t>les généralisations </a:t>
            </a:r>
            <a:r>
              <a:rPr lang="fr-FR" dirty="0"/>
              <a:t>qu’il faut.</a:t>
            </a:r>
          </a:p>
        </p:txBody>
      </p:sp>
    </p:spTree>
    <p:extLst>
      <p:ext uri="{BB962C8B-B14F-4D97-AF65-F5344CB8AC3E}">
        <p14:creationId xmlns:p14="http://schemas.microsoft.com/office/powerpoint/2010/main" val="4267976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pPr marL="0" indent="0">
              <a:buNone/>
            </a:pPr>
            <a:endParaRPr lang="fr-FR" dirty="0" smtClean="0"/>
          </a:p>
          <a:p>
            <a:pPr marL="0" indent="0">
              <a:buNone/>
            </a:pPr>
            <a:endParaRPr lang="fr-FR" dirty="0"/>
          </a:p>
          <a:p>
            <a:pPr marL="0" indent="0" algn="just">
              <a:buNone/>
            </a:pPr>
            <a:r>
              <a:rPr lang="fr-FR" dirty="0" smtClean="0"/>
              <a:t>Toute recherche scientifique implique une recherche de deux types de données : des données théoriques et conceptuelles (recherche documentaire) et des données empiriques (collecte des données sur le terrain)</a:t>
            </a:r>
          </a:p>
          <a:p>
            <a:pPr marL="0" indent="0" algn="just">
              <a:buNone/>
            </a:pPr>
            <a:endParaRPr lang="fr-FR" dirty="0" smtClean="0"/>
          </a:p>
          <a:p>
            <a:pPr marL="0" indent="0" algn="just">
              <a:buNone/>
            </a:pPr>
            <a:r>
              <a:rPr lang="fr-FR" dirty="0" smtClean="0"/>
              <a:t>ETAT DE L-ART= REVUE DE LA LITTÉRATURE = EXPLORATION BIBLIOGRAPHIQUE = RECHERCHE DOCUMENTAIRE = RECHERCHE bibliographique.</a:t>
            </a:r>
            <a:endParaRPr lang="fr-FR" dirty="0"/>
          </a:p>
        </p:txBody>
      </p:sp>
    </p:spTree>
    <p:extLst>
      <p:ext uri="{BB962C8B-B14F-4D97-AF65-F5344CB8AC3E}">
        <p14:creationId xmlns:p14="http://schemas.microsoft.com/office/powerpoint/2010/main" val="3591090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981446"/>
          </a:xfrm>
        </p:spPr>
        <p:txBody>
          <a:bodyPr/>
          <a:lstStyle/>
          <a:p>
            <a:pPr algn="ctr"/>
            <a:r>
              <a:rPr lang="fr-FR" dirty="0" smtClean="0"/>
              <a:t>Processus de recherche </a:t>
            </a:r>
            <a:endParaRPr lang="fr-FR" dirty="0"/>
          </a:p>
        </p:txBody>
      </p:sp>
      <p:pic>
        <p:nvPicPr>
          <p:cNvPr id="4" name="Espace réservé du contenu 3"/>
          <p:cNvPicPr>
            <a:picLocks noGrp="1" noChangeAspect="1"/>
          </p:cNvPicPr>
          <p:nvPr>
            <p:ph idx="1"/>
          </p:nvPr>
        </p:nvPicPr>
        <p:blipFill>
          <a:blip r:embed="rId2"/>
          <a:stretch>
            <a:fillRect/>
          </a:stretch>
        </p:blipFill>
        <p:spPr>
          <a:xfrm>
            <a:off x="3860041" y="2557463"/>
            <a:ext cx="4471918" cy="3317875"/>
          </a:xfrm>
          <a:prstGeom prst="rect">
            <a:avLst/>
          </a:prstGeom>
        </p:spPr>
      </p:pic>
    </p:spTree>
    <p:extLst>
      <p:ext uri="{BB962C8B-B14F-4D97-AF65-F5344CB8AC3E}">
        <p14:creationId xmlns:p14="http://schemas.microsoft.com/office/powerpoint/2010/main" val="4249632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Qu’est ce qu’un document</a:t>
            </a:r>
            <a:endParaRPr lang="fr-FR" b="1" dirty="0"/>
          </a:p>
        </p:txBody>
      </p:sp>
      <p:sp>
        <p:nvSpPr>
          <p:cNvPr id="3" name="Espace réservé du contenu 2"/>
          <p:cNvSpPr>
            <a:spLocks noGrp="1"/>
          </p:cNvSpPr>
          <p:nvPr>
            <p:ph idx="1"/>
          </p:nvPr>
        </p:nvSpPr>
        <p:spPr/>
        <p:txBody>
          <a:bodyPr>
            <a:normAutofit fontScale="92500" lnSpcReduction="10000"/>
          </a:bodyPr>
          <a:lstStyle/>
          <a:p>
            <a:pPr marL="0" indent="0" algn="just">
              <a:buNone/>
            </a:pPr>
            <a:r>
              <a:rPr lang="fr-FR" dirty="0" smtClean="0"/>
              <a:t>il </a:t>
            </a:r>
            <a:r>
              <a:rPr lang="fr-FR" dirty="0"/>
              <a:t>existe </a:t>
            </a:r>
            <a:r>
              <a:rPr lang="fr-FR" dirty="0" smtClean="0"/>
              <a:t>différentes </a:t>
            </a:r>
            <a:r>
              <a:rPr lang="fr-FR" dirty="0"/>
              <a:t>façons </a:t>
            </a:r>
            <a:r>
              <a:rPr lang="fr-FR" dirty="0" smtClean="0"/>
              <a:t>pour acquérir </a:t>
            </a:r>
            <a:r>
              <a:rPr lang="fr-FR" dirty="0"/>
              <a:t>des connaissances: suivre </a:t>
            </a:r>
            <a:r>
              <a:rPr lang="fr-FR" dirty="0" smtClean="0"/>
              <a:t>un enseignement</a:t>
            </a:r>
            <a:r>
              <a:rPr lang="fr-FR" dirty="0"/>
              <a:t>, observer, expérimenter etc.. </a:t>
            </a:r>
            <a:endParaRPr lang="fr-FR" dirty="0" smtClean="0"/>
          </a:p>
          <a:p>
            <a:pPr marL="0" indent="0" algn="just">
              <a:buNone/>
            </a:pPr>
            <a:r>
              <a:rPr lang="fr-FR" dirty="0" smtClean="0"/>
              <a:t>Le </a:t>
            </a:r>
            <a:r>
              <a:rPr lang="fr-FR" dirty="0"/>
              <a:t>document se caractérise </a:t>
            </a:r>
            <a:r>
              <a:rPr lang="fr-FR" dirty="0" smtClean="0"/>
              <a:t>par la </a:t>
            </a:r>
            <a:r>
              <a:rPr lang="fr-FR" dirty="0"/>
              <a:t>propriété </a:t>
            </a:r>
            <a:r>
              <a:rPr lang="fr-FR" b="1" dirty="0"/>
              <a:t>du </a:t>
            </a:r>
            <a:r>
              <a:rPr lang="fr-FR" b="1" i="1" dirty="0"/>
              <a:t>langage écrit </a:t>
            </a:r>
            <a:r>
              <a:rPr lang="fr-FR" dirty="0"/>
              <a:t>d’une part, qui permet la </a:t>
            </a:r>
            <a:r>
              <a:rPr lang="fr-FR" b="1" dirty="0"/>
              <a:t>communication </a:t>
            </a:r>
            <a:r>
              <a:rPr lang="fr-FR" b="1" dirty="0" smtClean="0"/>
              <a:t>en différé </a:t>
            </a:r>
            <a:r>
              <a:rPr lang="fr-FR" dirty="0"/>
              <a:t>entre deux individus non </a:t>
            </a:r>
            <a:r>
              <a:rPr lang="fr-FR" dirty="0" smtClean="0"/>
              <a:t>coprésents, </a:t>
            </a:r>
            <a:r>
              <a:rPr lang="fr-FR" dirty="0"/>
              <a:t>et d'autre part, l’apport </a:t>
            </a:r>
            <a:r>
              <a:rPr lang="fr-FR" dirty="0" smtClean="0"/>
              <a:t>des technologies </a:t>
            </a:r>
            <a:r>
              <a:rPr lang="fr-FR" dirty="0"/>
              <a:t>mises en </a:t>
            </a:r>
            <a:r>
              <a:rPr lang="fr-FR" dirty="0" smtClean="0"/>
              <a:t>œuvre </a:t>
            </a:r>
            <a:r>
              <a:rPr lang="fr-FR" dirty="0"/>
              <a:t>autour de la conservation et la diffusion, en </a:t>
            </a:r>
            <a:r>
              <a:rPr lang="fr-FR" dirty="0" smtClean="0"/>
              <a:t>sa qualité </a:t>
            </a:r>
            <a:r>
              <a:rPr lang="fr-FR" dirty="0"/>
              <a:t>de média. </a:t>
            </a:r>
            <a:endParaRPr lang="fr-FR" dirty="0" smtClean="0"/>
          </a:p>
          <a:p>
            <a:pPr marL="0" indent="0" algn="just">
              <a:buNone/>
            </a:pPr>
            <a:r>
              <a:rPr lang="fr-FR" dirty="0" smtClean="0"/>
              <a:t>La </a:t>
            </a:r>
            <a:r>
              <a:rPr lang="fr-FR" dirty="0"/>
              <a:t>reproduction (par l’imprimeur), la diffusion (par l’éditeur), </a:t>
            </a:r>
            <a:r>
              <a:rPr lang="fr-FR" dirty="0" smtClean="0"/>
              <a:t>la conservation </a:t>
            </a:r>
            <a:r>
              <a:rPr lang="fr-FR" dirty="0"/>
              <a:t>(par le bibliothécaire) d’un document confèrent à </a:t>
            </a:r>
            <a:r>
              <a:rPr lang="fr-FR" dirty="0" smtClean="0"/>
              <a:t>son contenu </a:t>
            </a:r>
            <a:r>
              <a:rPr lang="fr-FR" dirty="0"/>
              <a:t>la propriété de s’exporter dans l’espace et dans le </a:t>
            </a:r>
            <a:r>
              <a:rPr lang="fr-FR" dirty="0" smtClean="0"/>
              <a:t>temps.</a:t>
            </a:r>
            <a:endParaRPr lang="fr-FR" dirty="0"/>
          </a:p>
        </p:txBody>
      </p:sp>
    </p:spTree>
    <p:extLst>
      <p:ext uri="{BB962C8B-B14F-4D97-AF65-F5344CB8AC3E}">
        <p14:creationId xmlns:p14="http://schemas.microsoft.com/office/powerpoint/2010/main" val="6220754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333</TotalTime>
  <Words>1600</Words>
  <Application>Microsoft Office PowerPoint</Application>
  <PresentationFormat>Grand écran</PresentationFormat>
  <Paragraphs>93</Paragraphs>
  <Slides>22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Garamond</vt:lpstr>
      <vt:lpstr>Wingdings</vt:lpstr>
      <vt:lpstr>Organique</vt:lpstr>
      <vt:lpstr>Recherche documentaire</vt:lpstr>
      <vt:lpstr>Qu’est ce que la recherche</vt:lpstr>
      <vt:lpstr>Qu’est ce que la recherche</vt:lpstr>
      <vt:lpstr>Qu’est ce que la recherche scientifique</vt:lpstr>
      <vt:lpstr>Présentation PowerPoint</vt:lpstr>
      <vt:lpstr>Recherche académique= recherche scientifique </vt:lpstr>
      <vt:lpstr>Présentation PowerPoint</vt:lpstr>
      <vt:lpstr>Processus de recherche </vt:lpstr>
      <vt:lpstr>Qu’est ce qu’un document</vt:lpstr>
      <vt:lpstr>Qu’est ce qu’un document</vt:lpstr>
      <vt:lpstr>Qu’est ce que se documenter</vt:lpstr>
      <vt:lpstr>Les caractéristiques d’un document</vt:lpstr>
      <vt:lpstr>Pourquoi se documenter </vt:lpstr>
      <vt:lpstr>Les principaux types de documents utilisés dans le recherche documentaire</vt:lpstr>
      <vt:lpstr> La recherche bibliographique </vt:lpstr>
      <vt:lpstr> La recherche bibliographique à l’ère du numérique</vt:lpstr>
      <vt:lpstr>La recherche documentaire </vt:lpstr>
      <vt:lpstr>La recherche documentaire : une question de méthode  </vt:lpstr>
      <vt:lpstr>Exemple  </vt:lpstr>
      <vt:lpstr>  Pourquoi réaliser une recherche documentaire?</vt:lpstr>
      <vt:lpstr>Les bases indispensables de la recherche documentaire</vt:lpstr>
      <vt:lpstr>Les objectifs du cours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dell</cp:lastModifiedBy>
  <cp:revision>51</cp:revision>
  <dcterms:created xsi:type="dcterms:W3CDTF">2023-10-12T18:19:46Z</dcterms:created>
  <dcterms:modified xsi:type="dcterms:W3CDTF">2023-12-09T16:45:06Z</dcterms:modified>
</cp:coreProperties>
</file>