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12" r:id="rId1"/>
  </p:sldMasterIdLst>
  <p:notesMasterIdLst>
    <p:notesMasterId r:id="rId10"/>
  </p:notesMasterIdLst>
  <p:handoutMasterIdLst>
    <p:handoutMasterId r:id="rId11"/>
  </p:handoutMasterIdLst>
  <p:sldIdLst>
    <p:sldId id="274" r:id="rId2"/>
    <p:sldId id="260" r:id="rId3"/>
    <p:sldId id="263" r:id="rId4"/>
    <p:sldId id="276" r:id="rId5"/>
    <p:sldId id="268" r:id="rId6"/>
    <p:sldId id="282" r:id="rId7"/>
    <p:sldId id="284" r:id="rId8"/>
    <p:sldId id="286" r:id="rId9"/>
  </p:sldIdLst>
  <p:sldSz cx="9144000" cy="6858000" type="screen4x3"/>
  <p:notesSz cx="6888163" cy="100203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07D"/>
    <a:srgbClr val="84DDF9"/>
    <a:srgbClr val="008000"/>
    <a:srgbClr val="D9D9D9"/>
    <a:srgbClr val="0070C0"/>
    <a:srgbClr val="8484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C4B8A-BC52-4392-8156-4668CA84A389}" type="datetimeFigureOut">
              <a:rPr lang="fr-FR" smtClean="0"/>
              <a:t>18/03/2025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98F92-3F80-4CD0-BC5D-9C467E245B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8223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54CB3FEC-27C5-4E78-8E8C-4968F4794415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91D773B0-A8CB-4B56-98F1-2CEF9E1F419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1629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92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254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207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695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6625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923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1150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046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11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00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002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2027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205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33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5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AFDFB-B974-4B66-9391-1189111B041C}" type="datetimeFigureOut">
              <a:rPr lang="fr-FR" smtClean="0"/>
              <a:pPr/>
              <a:t>18/03/2025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8C06AC5-6D36-440F-9127-5B2A7B379F3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548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4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2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7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image" Target="../media/image9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15616" y="2636912"/>
            <a:ext cx="6382491" cy="1728192"/>
          </a:xfrm>
          <a:solidFill>
            <a:srgbClr val="0070C0"/>
          </a:solidFill>
        </p:spPr>
        <p:txBody>
          <a:bodyPr lIns="36000" tIns="36000" rIns="36000" bIns="36000">
            <a:noAutofit/>
          </a:bodyPr>
          <a:lstStyle/>
          <a:p>
            <a:pPr algn="ctr"/>
            <a:r>
              <a:rPr lang="fr-FR" sz="2400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CHAPITRE III</a:t>
            </a:r>
            <a: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cap="all" dirty="0">
                <a:solidFill>
                  <a:schemeClr val="bg1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Les structures organisationnelles et les fonctions de l’entreprise</a:t>
            </a:r>
            <a:endParaRPr lang="fr-FR" sz="28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635806" y="456722"/>
            <a:ext cx="1858192" cy="59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29" name="Rectangle 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063156" y="1052736"/>
            <a:ext cx="5029124" cy="138499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Première année SEGC/LMD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12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ème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Semestre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Année universitaire </a:t>
            </a:r>
            <a:r>
              <a:rPr lang="fr-FR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2024/2025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latin typeface="Arial" panose="020B0604020202020204" pitchFamily="34" charset="0"/>
                <a:cs typeface="Arial" panose="020B0604020202020204" pitchFamily="34" charset="0"/>
              </a:rPr>
              <a:t>Module :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Économie 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d’Entreprise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6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Chargé </a:t>
            </a:r>
            <a:r>
              <a:rPr kumimoji="0" lang="fr-FR" sz="160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 cours : </a:t>
            </a:r>
            <a:r>
              <a:rPr lang="fr-FR" sz="16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Pr.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Ouari </a:t>
            </a:r>
            <a:r>
              <a:rPr kumimoji="0" lang="fr-FR" sz="16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MERADI</a:t>
            </a:r>
            <a:r>
              <a:rPr kumimoji="0" lang="fr-FR" sz="16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" name="Sous-titre 2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611560" y="5229200"/>
            <a:ext cx="3096344" cy="115212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fr-FR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Pr. Ouari </a:t>
            </a:r>
            <a:r>
              <a:rPr lang="fr-F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MERADI</a:t>
            </a:r>
          </a:p>
          <a:p>
            <a:pPr algn="l">
              <a:spcBef>
                <a:spcPts val="0"/>
              </a:spcBef>
            </a:pP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Département 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</a:t>
            </a:r>
            <a:r>
              <a:rPr lang="fr-FR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SEGC/LMD</a:t>
            </a:r>
            <a:endParaRPr lang="fr-FR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</a:pP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Faculté des SECSG</a:t>
            </a:r>
          </a:p>
          <a:p>
            <a:pPr algn="l">
              <a:spcBef>
                <a:spcPts val="0"/>
              </a:spcBef>
            </a:pP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Université Abderrahmane MIRA de Bejaia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CCFC56-39F3-4677-8F9D-267477B3E34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4067944" y="6435350"/>
            <a:ext cx="3430164" cy="25391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Pr. Ouari MERADI    ouari.meradi@univ-bejaia.dz 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97D74B84-0F4C-46CC-A92A-3AA5090E834B}"/>
              </a:ext>
            </a:extLst>
          </p:cNvPr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568994" y="6384853"/>
            <a:ext cx="1459057" cy="35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Pentagone 11"/>
          <p:cNvSpPr/>
          <p:nvPr>
            <p:custDataLst>
              <p:tags r:id="rId7"/>
            </p:custDataLst>
          </p:nvPr>
        </p:nvSpPr>
        <p:spPr>
          <a:xfrm rot="5400000">
            <a:off x="8447321" y="5746366"/>
            <a:ext cx="737854" cy="423603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3209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3CCFC56-39F3-4677-8F9D-267477B3E34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067944" y="6435350"/>
            <a:ext cx="3430164" cy="25391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Pr. Ouari MERADI    ouari.meradi@univ-bejaia.dz 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97D74B84-0F4C-46CC-A92A-3AA5090E834B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8994" y="6384853"/>
            <a:ext cx="1459057" cy="35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entagone 6"/>
          <p:cNvSpPr/>
          <p:nvPr>
            <p:custDataLst>
              <p:tags r:id="rId3"/>
            </p:custDataLst>
          </p:nvPr>
        </p:nvSpPr>
        <p:spPr>
          <a:xfrm rot="5400000">
            <a:off x="8447321" y="5746366"/>
            <a:ext cx="737854" cy="423603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F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412" y="1262673"/>
            <a:ext cx="4952867" cy="49089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2339752" y="642174"/>
            <a:ext cx="4200189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six composantes </a:t>
            </a:r>
            <a:r>
              <a:rPr lang="fr-FR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d’une organisation</a:t>
            </a:r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CCFC56-39F3-4677-8F9D-267477B3E34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067944" y="6435350"/>
            <a:ext cx="3430164" cy="25391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Pr. Ouari MERADI    ouari.meradi@univ-bejaia.dz 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7D74B84-0F4C-46CC-A92A-3AA5090E834B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68994" y="6384853"/>
            <a:ext cx="1459057" cy="35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Pentagone 7"/>
          <p:cNvSpPr/>
          <p:nvPr>
            <p:custDataLst>
              <p:tags r:id="rId3"/>
            </p:custDataLst>
          </p:nvPr>
        </p:nvSpPr>
        <p:spPr>
          <a:xfrm rot="5400000">
            <a:off x="8447321" y="5746366"/>
            <a:ext cx="737854" cy="423603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fr-F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>
            <p:custDataLst>
              <p:tags r:id="rId4"/>
            </p:custDataLst>
          </p:nvPr>
        </p:nvSpPr>
        <p:spPr>
          <a:xfrm>
            <a:off x="1187624" y="1013369"/>
            <a:ext cx="6480719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>
            <a:spAutoFit/>
          </a:bodyPr>
          <a:lstStyle/>
          <a:p>
            <a:pPr>
              <a:buNone/>
            </a:pPr>
            <a:r>
              <a:rPr lang="fr-FR" b="1" cap="all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1.2. LES mécanismes de coordination des tâches</a:t>
            </a:r>
            <a:endParaRPr lang="fr-FR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617402"/>
            <a:ext cx="4464496" cy="42412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3CCFC56-39F3-4677-8F9D-267477B3E34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067944" y="6435350"/>
            <a:ext cx="3430164" cy="25391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Pr. Ouari MERADI    ouari.meradi@univ-bejaia.dz 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>
            <a:extLst>
              <a:ext uri="{FF2B5EF4-FFF2-40B4-BE49-F238E27FC236}">
                <a16:creationId xmlns:a16="http://schemas.microsoft.com/office/drawing/2014/main" id="{97D74B84-0F4C-46CC-A92A-3AA5090E834B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8994" y="6384853"/>
            <a:ext cx="1459057" cy="35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Pentagone 24"/>
          <p:cNvSpPr/>
          <p:nvPr>
            <p:custDataLst>
              <p:tags r:id="rId3"/>
            </p:custDataLst>
          </p:nvPr>
        </p:nvSpPr>
        <p:spPr>
          <a:xfrm rot="5400000">
            <a:off x="8447321" y="5746366"/>
            <a:ext cx="737854" cy="423603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fr-F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21155" y="1484784"/>
            <a:ext cx="399763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fr-FR" b="1" cap="al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fr-FR" b="1" cap="all" dirty="0">
                <a:latin typeface="Arial" panose="020B0604020202020204" pitchFamily="34" charset="0"/>
                <a:cs typeface="Arial" panose="020B0604020202020204" pitchFamily="34" charset="0"/>
              </a:rPr>
              <a:t>structure </a:t>
            </a:r>
            <a:r>
              <a:rPr lang="fr-FR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fonctionnelle</a:t>
            </a:r>
            <a:endParaRPr lang="fr-FR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97023"/>
            <a:ext cx="7416824" cy="3448201"/>
          </a:xfrm>
          <a:prstGeom prst="rect">
            <a:avLst/>
          </a:prstGeom>
          <a:solidFill>
            <a:schemeClr val="accent6">
              <a:lumMod val="40000"/>
              <a:lumOff val="60000"/>
              <a:alpha val="30196"/>
            </a:schemeClr>
          </a:solidFill>
        </p:spPr>
      </p:pic>
    </p:spTree>
    <p:extLst>
      <p:ext uri="{BB962C8B-B14F-4D97-AF65-F5344CB8AC3E}">
        <p14:creationId xmlns:p14="http://schemas.microsoft.com/office/powerpoint/2010/main" val="163617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CCFC56-39F3-4677-8F9D-267477B3E34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067944" y="6435350"/>
            <a:ext cx="3430164" cy="25391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Pr. Ouari MERADI    ouari.meradi@univ-bejaia.dz 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7D74B84-0F4C-46CC-A92A-3AA5090E834B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8994" y="6384853"/>
            <a:ext cx="1459057" cy="35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Pentagone 6"/>
          <p:cNvSpPr/>
          <p:nvPr>
            <p:custDataLst>
              <p:tags r:id="rId3"/>
            </p:custDataLst>
          </p:nvPr>
        </p:nvSpPr>
        <p:spPr>
          <a:xfrm rot="5400000">
            <a:off x="8447321" y="5746366"/>
            <a:ext cx="737854" cy="423603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fr-F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06485" y="1268760"/>
            <a:ext cx="3818096" cy="369332"/>
          </a:xfrm>
          <a:prstGeom prst="rect">
            <a:avLst/>
          </a:prstGeom>
          <a:solidFill>
            <a:srgbClr val="84DDF9"/>
          </a:solidFill>
        </p:spPr>
        <p:txBody>
          <a:bodyPr wrap="none">
            <a:spAutoFit/>
          </a:bodyPr>
          <a:lstStyle/>
          <a:p>
            <a:pPr algn="ctr"/>
            <a:r>
              <a:rPr lang="fr-FR" b="1" cap="al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fr-FR" b="1" cap="all" dirty="0">
                <a:latin typeface="Arial" panose="020B0604020202020204" pitchFamily="34" charset="0"/>
                <a:cs typeface="Arial" panose="020B0604020202020204" pitchFamily="34" charset="0"/>
              </a:rPr>
              <a:t>structure </a:t>
            </a:r>
            <a:r>
              <a:rPr lang="fr-FR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hiérarchique</a:t>
            </a:r>
            <a:endParaRPr lang="fr-FR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98" y="1772816"/>
            <a:ext cx="7337670" cy="3600400"/>
          </a:xfrm>
          <a:prstGeom prst="rect">
            <a:avLst/>
          </a:prstGeom>
          <a:solidFill>
            <a:srgbClr val="84DDF9">
              <a:alpha val="30196"/>
            </a:srgb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3CCFC56-39F3-4677-8F9D-267477B3E34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067944" y="6435350"/>
            <a:ext cx="3430164" cy="25391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Pr. Ouari MERADI    ouari.meradi@univ-bejaia.dz 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>
            <a:extLst>
              <a:ext uri="{FF2B5EF4-FFF2-40B4-BE49-F238E27FC236}">
                <a16:creationId xmlns:a16="http://schemas.microsoft.com/office/drawing/2014/main" id="{97D74B84-0F4C-46CC-A92A-3AA5090E834B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8994" y="6384853"/>
            <a:ext cx="1459057" cy="35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Pentagone 24"/>
          <p:cNvSpPr/>
          <p:nvPr>
            <p:custDataLst>
              <p:tags r:id="rId3"/>
            </p:custDataLst>
          </p:nvPr>
        </p:nvSpPr>
        <p:spPr>
          <a:xfrm rot="5400000">
            <a:off x="8447321" y="5746366"/>
            <a:ext cx="737854" cy="423603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fr-F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19672" y="1772816"/>
            <a:ext cx="5688632" cy="646331"/>
          </a:xfrm>
          <a:prstGeom prst="rect">
            <a:avLst/>
          </a:prstGeom>
          <a:solidFill>
            <a:srgbClr val="84DDF9"/>
          </a:solidFill>
        </p:spPr>
        <p:txBody>
          <a:bodyPr wrap="square">
            <a:spAutoFit/>
          </a:bodyPr>
          <a:lstStyle/>
          <a:p>
            <a:pPr algn="ctr"/>
            <a:r>
              <a:rPr lang="fr-FR" b="1" cap="al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fr-FR" b="1" cap="all" dirty="0">
                <a:latin typeface="Arial" panose="020B0604020202020204" pitchFamily="34" charset="0"/>
                <a:cs typeface="Arial" panose="020B0604020202020204" pitchFamily="34" charset="0"/>
              </a:rPr>
              <a:t>structure </a:t>
            </a:r>
            <a:r>
              <a:rPr lang="fr-FR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hiérarchico-fonctionnelle </a:t>
            </a:r>
            <a:r>
              <a:rPr lang="fr-FR" b="1" cap="all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cap="all" dirty="0">
                <a:latin typeface="Arial" panose="020B0604020202020204" pitchFamily="34" charset="0"/>
                <a:cs typeface="Arial" panose="020B0604020202020204" pitchFamily="34" charset="0"/>
              </a:rPr>
              <a:t>staff and line</a:t>
            </a:r>
            <a:r>
              <a:rPr lang="fr-FR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r-FR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47" y="2553440"/>
            <a:ext cx="7755853" cy="2459736"/>
          </a:xfrm>
          <a:prstGeom prst="rect">
            <a:avLst/>
          </a:prstGeom>
          <a:solidFill>
            <a:srgbClr val="84DDF9"/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9421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3CCFC56-39F3-4677-8F9D-267477B3E34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067944" y="6435350"/>
            <a:ext cx="3430164" cy="25391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Pr. Ouari MERADI    ouari.meradi@univ-bejaia.dz 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>
            <a:extLst>
              <a:ext uri="{FF2B5EF4-FFF2-40B4-BE49-F238E27FC236}">
                <a16:creationId xmlns:a16="http://schemas.microsoft.com/office/drawing/2014/main" id="{97D74B84-0F4C-46CC-A92A-3AA5090E834B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8994" y="6384853"/>
            <a:ext cx="1459057" cy="35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Pentagone 24"/>
          <p:cNvSpPr/>
          <p:nvPr>
            <p:custDataLst>
              <p:tags r:id="rId3"/>
            </p:custDataLst>
          </p:nvPr>
        </p:nvSpPr>
        <p:spPr>
          <a:xfrm rot="5400000">
            <a:off x="8447321" y="5746366"/>
            <a:ext cx="737854" cy="423603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fr-F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36018" y="908720"/>
            <a:ext cx="3869393" cy="369332"/>
          </a:xfrm>
          <a:prstGeom prst="rect">
            <a:avLst/>
          </a:prstGeom>
          <a:solidFill>
            <a:srgbClr val="84DDF9"/>
          </a:solidFill>
        </p:spPr>
        <p:txBody>
          <a:bodyPr wrap="none">
            <a:spAutoFit/>
          </a:bodyPr>
          <a:lstStyle/>
          <a:p>
            <a:pPr algn="ctr"/>
            <a:r>
              <a:rPr lang="fr-FR" b="1" cap="al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fr-FR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structure divisionnelle </a:t>
            </a:r>
            <a:endParaRPr lang="fr-FR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46" y="1384943"/>
            <a:ext cx="7115338" cy="4381500"/>
          </a:xfrm>
          <a:prstGeom prst="rect">
            <a:avLst/>
          </a:prstGeom>
          <a:solidFill>
            <a:srgbClr val="84DDF9">
              <a:alpha val="30196"/>
            </a:srgbClr>
          </a:solidFill>
        </p:spPr>
      </p:pic>
    </p:spTree>
    <p:extLst>
      <p:ext uri="{BB962C8B-B14F-4D97-AF65-F5344CB8AC3E}">
        <p14:creationId xmlns:p14="http://schemas.microsoft.com/office/powerpoint/2010/main" val="38343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F3CCFC56-39F3-4677-8F9D-267477B3E349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4067944" y="6435350"/>
            <a:ext cx="3430164" cy="253916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fr-FR" sz="105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Pr. Ouari MERADI    ouari.meradi@univ-bejaia.dz  </a:t>
            </a:r>
            <a:endParaRPr lang="fr-FR" sz="10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">
            <a:extLst>
              <a:ext uri="{FF2B5EF4-FFF2-40B4-BE49-F238E27FC236}">
                <a16:creationId xmlns:a16="http://schemas.microsoft.com/office/drawing/2014/main" id="{97D74B84-0F4C-46CC-A92A-3AA5090E834B}"/>
              </a:ext>
            </a:extLst>
          </p:cNvPr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68994" y="6384853"/>
            <a:ext cx="1459057" cy="354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Pentagone 24"/>
          <p:cNvSpPr/>
          <p:nvPr>
            <p:custDataLst>
              <p:tags r:id="rId3"/>
            </p:custDataLst>
          </p:nvPr>
        </p:nvSpPr>
        <p:spPr>
          <a:xfrm rot="5400000">
            <a:off x="8447321" y="5746366"/>
            <a:ext cx="737854" cy="423603"/>
          </a:xfrm>
          <a:prstGeom prst="homePlat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fr-F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570903" y="1330498"/>
            <a:ext cx="3570145" cy="369332"/>
          </a:xfrm>
          <a:prstGeom prst="rect">
            <a:avLst/>
          </a:prstGeom>
          <a:solidFill>
            <a:srgbClr val="84DDF9"/>
          </a:solidFill>
        </p:spPr>
        <p:txBody>
          <a:bodyPr wrap="none">
            <a:spAutoFit/>
          </a:bodyPr>
          <a:lstStyle/>
          <a:p>
            <a:pPr algn="ctr"/>
            <a:r>
              <a:rPr lang="fr-FR" b="1" cap="all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fr-FR" b="1" cap="all" dirty="0">
                <a:latin typeface="Arial" panose="020B0604020202020204" pitchFamily="34" charset="0"/>
                <a:cs typeface="Arial" panose="020B0604020202020204" pitchFamily="34" charset="0"/>
              </a:rPr>
              <a:t>structure </a:t>
            </a:r>
            <a:r>
              <a:rPr lang="fr-FR" b="1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MATRICIELLE</a:t>
            </a:r>
            <a:endParaRPr lang="fr-FR" b="1" cap="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03131"/>
            <a:ext cx="7632848" cy="4056284"/>
          </a:xfrm>
          <a:prstGeom prst="rect">
            <a:avLst/>
          </a:prstGeom>
          <a:solidFill>
            <a:srgbClr val="84DDF9">
              <a:alpha val="30196"/>
            </a:srgbClr>
          </a:solidFill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4537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Facette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33732</TotalTime>
  <Words>113</Words>
  <Application>Microsoft Office PowerPoint</Application>
  <PresentationFormat>Affichage à l'écran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Facette</vt:lpstr>
      <vt:lpstr>CHAPITRE III Les structures organisationnelles et les fonctions de l’entreprise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:ECONOMIE D’ENTREPRISE</dc:title>
  <dc:creator>LYES</dc:creator>
  <cp:lastModifiedBy>Utilisateur</cp:lastModifiedBy>
  <cp:revision>174</cp:revision>
  <cp:lastPrinted>2024-02-13T11:54:47Z</cp:lastPrinted>
  <dcterms:created xsi:type="dcterms:W3CDTF">2023-02-11T16:42:51Z</dcterms:created>
  <dcterms:modified xsi:type="dcterms:W3CDTF">2025-03-18T08:25:48Z</dcterms:modified>
</cp:coreProperties>
</file>