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6"/>
  </p:notesMasterIdLst>
  <p:sldIdLst>
    <p:sldId id="262" r:id="rId2"/>
    <p:sldId id="271" r:id="rId3"/>
    <p:sldId id="270" r:id="rId4"/>
    <p:sldId id="273" r:id="rId5"/>
    <p:sldId id="264" r:id="rId6"/>
    <p:sldId id="274" r:id="rId7"/>
    <p:sldId id="377" r:id="rId8"/>
    <p:sldId id="289" r:id="rId9"/>
    <p:sldId id="290" r:id="rId10"/>
    <p:sldId id="286" r:id="rId11"/>
    <p:sldId id="276" r:id="rId12"/>
    <p:sldId id="275" r:id="rId13"/>
    <p:sldId id="277" r:id="rId14"/>
    <p:sldId id="278" r:id="rId15"/>
    <p:sldId id="409" r:id="rId16"/>
    <p:sldId id="279" r:id="rId17"/>
    <p:sldId id="281" r:id="rId18"/>
    <p:sldId id="280" r:id="rId19"/>
    <p:sldId id="283" r:id="rId20"/>
    <p:sldId id="282" r:id="rId21"/>
    <p:sldId id="284" r:id="rId22"/>
    <p:sldId id="285" r:id="rId23"/>
    <p:sldId id="351" r:id="rId24"/>
    <p:sldId id="414" r:id="rId25"/>
    <p:sldId id="287" r:id="rId26"/>
    <p:sldId id="375" r:id="rId27"/>
    <p:sldId id="383" r:id="rId28"/>
    <p:sldId id="291" r:id="rId29"/>
    <p:sldId id="294" r:id="rId30"/>
    <p:sldId id="381" r:id="rId31"/>
    <p:sldId id="296" r:id="rId32"/>
    <p:sldId id="380" r:id="rId33"/>
    <p:sldId id="378" r:id="rId34"/>
    <p:sldId id="382" r:id="rId35"/>
    <p:sldId id="353" r:id="rId36"/>
    <p:sldId id="384" r:id="rId37"/>
    <p:sldId id="297" r:id="rId38"/>
    <p:sldId id="410" r:id="rId39"/>
    <p:sldId id="298" r:id="rId40"/>
    <p:sldId id="385" r:id="rId41"/>
    <p:sldId id="386" r:id="rId42"/>
    <p:sldId id="299" r:id="rId43"/>
    <p:sldId id="301" r:id="rId44"/>
    <p:sldId id="411" r:id="rId45"/>
    <p:sldId id="338" r:id="rId46"/>
    <p:sldId id="412" r:id="rId47"/>
    <p:sldId id="300" r:id="rId48"/>
    <p:sldId id="355" r:id="rId49"/>
    <p:sldId id="421" r:id="rId50"/>
    <p:sldId id="422" r:id="rId51"/>
    <p:sldId id="339" r:id="rId52"/>
    <p:sldId id="304" r:id="rId53"/>
    <p:sldId id="305" r:id="rId54"/>
    <p:sldId id="306" r:id="rId55"/>
    <p:sldId id="368" r:id="rId56"/>
    <p:sldId id="315" r:id="rId57"/>
    <p:sldId id="316" r:id="rId58"/>
    <p:sldId id="364" r:id="rId59"/>
    <p:sldId id="340" r:id="rId60"/>
    <p:sldId id="310" r:id="rId61"/>
    <p:sldId id="311" r:id="rId62"/>
    <p:sldId id="387" r:id="rId63"/>
    <p:sldId id="312" r:id="rId64"/>
    <p:sldId id="313" r:id="rId65"/>
    <p:sldId id="388" r:id="rId66"/>
    <p:sldId id="389" r:id="rId67"/>
    <p:sldId id="413" r:id="rId68"/>
    <p:sldId id="341" r:id="rId69"/>
    <p:sldId id="391" r:id="rId70"/>
    <p:sldId id="318" r:id="rId71"/>
    <p:sldId id="390" r:id="rId72"/>
    <p:sldId id="392" r:id="rId73"/>
    <p:sldId id="393" r:id="rId74"/>
    <p:sldId id="394" r:id="rId75"/>
    <p:sldId id="320" r:id="rId76"/>
    <p:sldId id="395" r:id="rId77"/>
    <p:sldId id="367" r:id="rId78"/>
    <p:sldId id="366" r:id="rId79"/>
    <p:sldId id="396" r:id="rId80"/>
    <p:sldId id="342" r:id="rId81"/>
    <p:sldId id="321" r:id="rId82"/>
    <p:sldId id="397" r:id="rId83"/>
    <p:sldId id="322" r:id="rId84"/>
    <p:sldId id="398" r:id="rId85"/>
    <p:sldId id="370" r:id="rId86"/>
    <p:sldId id="399" r:id="rId87"/>
    <p:sldId id="343" r:id="rId88"/>
    <p:sldId id="323" r:id="rId89"/>
    <p:sldId id="324" r:id="rId90"/>
    <p:sldId id="325" r:id="rId91"/>
    <p:sldId id="400" r:id="rId92"/>
    <p:sldId id="326" r:id="rId93"/>
    <p:sldId id="401" r:id="rId94"/>
    <p:sldId id="402" r:id="rId95"/>
    <p:sldId id="371" r:id="rId96"/>
    <p:sldId id="344" r:id="rId97"/>
    <p:sldId id="327" r:id="rId98"/>
    <p:sldId id="328" r:id="rId99"/>
    <p:sldId id="404" r:id="rId100"/>
    <p:sldId id="403" r:id="rId101"/>
    <p:sldId id="329" r:id="rId102"/>
    <p:sldId id="405" r:id="rId103"/>
    <p:sldId id="330" r:id="rId104"/>
    <p:sldId id="331" r:id="rId105"/>
    <p:sldId id="332" r:id="rId106"/>
    <p:sldId id="333" r:id="rId107"/>
    <p:sldId id="345" r:id="rId108"/>
    <p:sldId id="334" r:id="rId109"/>
    <p:sldId id="406" r:id="rId110"/>
    <p:sldId id="335" r:id="rId111"/>
    <p:sldId id="407" r:id="rId112"/>
    <p:sldId id="408" r:id="rId113"/>
    <p:sldId id="373" r:id="rId114"/>
    <p:sldId id="372" r:id="rId115"/>
    <p:sldId id="292" r:id="rId116"/>
    <p:sldId id="417" r:id="rId117"/>
    <p:sldId id="420" r:id="rId118"/>
    <p:sldId id="418" r:id="rId119"/>
    <p:sldId id="419" r:id="rId120"/>
    <p:sldId id="415" r:id="rId121"/>
    <p:sldId id="416" r:id="rId122"/>
    <p:sldId id="336" r:id="rId123"/>
    <p:sldId id="423" r:id="rId124"/>
    <p:sldId id="424" r:id="rId125"/>
    <p:sldId id="425" r:id="rId126"/>
    <p:sldId id="426" r:id="rId127"/>
    <p:sldId id="427" r:id="rId128"/>
    <p:sldId id="374" r:id="rId129"/>
    <p:sldId id="337" r:id="rId130"/>
    <p:sldId id="314" r:id="rId131"/>
    <p:sldId id="346" r:id="rId132"/>
    <p:sldId id="349" r:id="rId133"/>
    <p:sldId id="350" r:id="rId134"/>
    <p:sldId id="272" r:id="rId1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808080"/>
    <a:srgbClr val="5A0F4F"/>
    <a:srgbClr val="000000"/>
    <a:srgbClr val="F4C0EC"/>
    <a:srgbClr val="B2B2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8" autoAdjust="0"/>
    <p:restoredTop sz="94533" autoAdjust="0"/>
  </p:normalViewPr>
  <p:slideViewPr>
    <p:cSldViewPr snapToGrid="0">
      <p:cViewPr varScale="1">
        <p:scale>
          <a:sx n="97" d="100"/>
          <a:sy n="97" d="100"/>
        </p:scale>
        <p:origin x="-13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AFE2C-5007-4057-8DFB-EC24DF7E4136}" type="datetimeFigureOut">
              <a:rPr lang="fr-FR" smtClean="0"/>
              <a:pPr/>
              <a:t>07/11/2016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5FE0B-B3A6-4AF6-B265-A109385ED23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1676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960000" y="1855288"/>
            <a:ext cx="4788464" cy="2653832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gray"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60000" y="4509120"/>
            <a:ext cx="4788464" cy="1224136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4"/>
          </p:nvPr>
        </p:nvSpPr>
        <p:spPr bwMode="gray">
          <a:xfrm>
            <a:off x="3960000" y="6305192"/>
            <a:ext cx="1450504" cy="365125"/>
          </a:xfrm>
        </p:spPr>
        <p:txBody>
          <a:bodyPr/>
          <a:lstStyle/>
          <a:p>
            <a:fld id="{215806A7-BCCE-4741-AB47-7A26318FFE5F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6"/>
          </p:nvPr>
        </p:nvSpPr>
        <p:spPr bwMode="gray"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bandeau_page_car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9144000" cy="251460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 bwMode="gray"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car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376486" y="846237"/>
            <a:ext cx="8460000" cy="4156911"/>
          </a:xfrm>
          <a:prstGeom prst="rect">
            <a:avLst/>
          </a:prstGeom>
        </p:spPr>
      </p:pic>
      <p:pic>
        <p:nvPicPr>
          <p:cNvPr id="9" name="Image 8" descr="bandeau_page_car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9144000" cy="251460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33" name="Espace réservé du graphique 32"/>
          <p:cNvSpPr>
            <a:spLocks noGrp="1"/>
          </p:cNvSpPr>
          <p:nvPr>
            <p:ph type="chart" sz="quarter" idx="13" hasCustomPrompt="1"/>
          </p:nvPr>
        </p:nvSpPr>
        <p:spPr bwMode="gray">
          <a:xfrm>
            <a:off x="899592" y="5157788"/>
            <a:ext cx="3240360" cy="863600"/>
          </a:xfrm>
        </p:spPr>
        <p:txBody>
          <a:bodyPr anchor="ctr"/>
          <a:lstStyle>
            <a:lvl1pPr marL="0" indent="0" algn="ctr">
              <a:defRPr sz="1200"/>
            </a:lvl1pPr>
          </a:lstStyle>
          <a:p>
            <a:r>
              <a:rPr lang="fr-FR" dirty="0" smtClean="0"/>
              <a:t> Graphique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ndeau_intercalai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3310128" y="0"/>
            <a:ext cx="5833872" cy="6858000"/>
          </a:xfrm>
          <a:prstGeom prst="rect">
            <a:avLst/>
          </a:prstGeom>
        </p:spPr>
      </p:pic>
      <p:pic>
        <p:nvPicPr>
          <p:cNvPr id="7" name="Image 6" descr="bandeau_dernièr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350"/>
          <a:stretch>
            <a:fillRect/>
          </a:stretch>
        </p:blipFill>
        <p:spPr bwMode="gray">
          <a:xfrm>
            <a:off x="3310128" y="0"/>
            <a:ext cx="5833872" cy="580526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7138800" y="5799600"/>
            <a:ext cx="1897200" cy="943200"/>
          </a:xfrm>
        </p:spPr>
        <p:txBody>
          <a:bodyPr anchor="t" anchorCtr="0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 bwMode="gray">
          <a:xfrm>
            <a:off x="576000" y="5445224"/>
            <a:ext cx="1118696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 bwMode="gray">
          <a:xfrm>
            <a:off x="576000" y="5877272"/>
            <a:ext cx="2664296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960000" y="1855288"/>
            <a:ext cx="4788464" cy="1429696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gray"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60000" y="5445224"/>
            <a:ext cx="4788464" cy="288032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311999" y="3311999"/>
            <a:ext cx="5832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 Visuel</a:t>
            </a:r>
            <a:endParaRPr lang="fr-FR" dirty="0"/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5"/>
          </p:nvPr>
        </p:nvSpPr>
        <p:spPr bwMode="gray">
          <a:xfrm>
            <a:off x="3960000" y="6305192"/>
            <a:ext cx="1450504" cy="365125"/>
          </a:xfrm>
        </p:spPr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7"/>
          </p:nvPr>
        </p:nvSpPr>
        <p:spPr bwMode="gray"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960000" y="1855288"/>
            <a:ext cx="4788464" cy="1429696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gray"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60000" y="5445224"/>
            <a:ext cx="4788464" cy="288032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7"/>
          </p:nvPr>
        </p:nvSpPr>
        <p:spPr bwMode="gray">
          <a:xfrm>
            <a:off x="3960000" y="6305192"/>
            <a:ext cx="1450504" cy="365125"/>
          </a:xfrm>
        </p:spPr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9"/>
          </p:nvPr>
        </p:nvSpPr>
        <p:spPr bwMode="gray"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 hasCustomPrompt="1"/>
          </p:nvPr>
        </p:nvSpPr>
        <p:spPr bwMode="gray"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 hasCustomPrompt="1"/>
          </p:nvPr>
        </p:nvSpPr>
        <p:spPr bwMode="gray"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 hasCustomPrompt="1"/>
          </p:nvPr>
        </p:nvSpPr>
        <p:spPr bwMode="gray"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bandeau_intercalair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3310128" y="0"/>
            <a:ext cx="583387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672000" y="260649"/>
            <a:ext cx="5292488" cy="1584176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 bwMode="gray">
          <a:xfrm>
            <a:off x="576000" y="5877272"/>
            <a:ext cx="26998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 bwMode="gray">
          <a:xfrm>
            <a:off x="576000" y="5445224"/>
            <a:ext cx="26998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6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8"/>
          </p:nvPr>
        </p:nvSpPr>
        <p:spPr bwMode="gray"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 hasCustomPrompt="1"/>
          </p:nvPr>
        </p:nvSpPr>
        <p:spPr bwMode="gray"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8"/>
          </p:nvPr>
        </p:nvSpPr>
        <p:spPr bwMode="gray"/>
        <p:txBody>
          <a:bodyPr/>
          <a:lstStyle/>
          <a:p>
            <a:fld id="{A0701655-DB86-4BDD-ACDB-98A835538BBF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9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 hasCustomPrompt="1"/>
          </p:nvPr>
        </p:nvSpPr>
        <p:spPr bwMode="gray"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 hasCustomPrompt="1"/>
          </p:nvPr>
        </p:nvSpPr>
        <p:spPr bwMode="gray"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 hasCustomPrompt="1"/>
          </p:nvPr>
        </p:nvSpPr>
        <p:spPr bwMode="gray"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 hasCustomPrompt="1"/>
          </p:nvPr>
        </p:nvSpPr>
        <p:spPr bwMode="gray"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ndeau_texte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9144000" cy="955548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512000" y="52752"/>
            <a:ext cx="7236464" cy="9087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576000" y="1268760"/>
            <a:ext cx="8172464" cy="4968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576000" y="6305192"/>
            <a:ext cx="1450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cap="all" baseline="0">
                <a:solidFill>
                  <a:schemeClr val="bg1"/>
                </a:solidFill>
              </a:defRPr>
            </a:lvl1pPr>
          </a:lstStyle>
          <a:p>
            <a:fld id="{543FF7CE-97EC-4586-B3DF-51FAF4B33A99}" type="datetime4">
              <a:rPr lang="fr-FR" smtClean="0"/>
              <a:pPr/>
              <a:t>7 novembre 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2051720" y="6305192"/>
            <a:ext cx="593982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025304" y="6303598"/>
            <a:ext cx="1118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5" r:id="rId4"/>
    <p:sldLayoutId id="2147483666" r:id="rId5"/>
    <p:sldLayoutId id="2147483650" r:id="rId6"/>
    <p:sldLayoutId id="2147483662" r:id="rId7"/>
    <p:sldLayoutId id="2147483663" r:id="rId8"/>
    <p:sldLayoutId id="2147483664" r:id="rId9"/>
    <p:sldLayoutId id="2147483667" r:id="rId10"/>
    <p:sldLayoutId id="2147483654" r:id="rId11"/>
    <p:sldLayoutId id="2147483668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2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923925" indent="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itchFamily="34" charset="0"/>
        <a:buNone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defTabSz="914400" rtl="0" eaLnBrk="1" latinLnBrk="0" hangingPunct="1">
        <a:lnSpc>
          <a:spcPts val="2000"/>
        </a:lnSpc>
        <a:spcBef>
          <a:spcPts val="0"/>
        </a:spcBef>
        <a:buSzPct val="90000"/>
        <a:buFontTx/>
        <a:buBlip>
          <a:blip r:embed="rId15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indent="0" algn="l" defTabSz="914400" rtl="0" eaLnBrk="1" latinLnBrk="0" hangingPunct="1">
        <a:lnSpc>
          <a:spcPts val="2000"/>
        </a:lnSpc>
        <a:spcBef>
          <a:spcPts val="0"/>
        </a:spcBef>
        <a:buSzPct val="36000"/>
        <a:buFont typeface="Arial" pitchFamily="34" charset="0"/>
        <a:buNone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defTabSz="914400" rtl="0" eaLnBrk="1" latinLnBrk="0" hangingPunct="1">
        <a:lnSpc>
          <a:spcPts val="2000"/>
        </a:lnSpc>
        <a:spcBef>
          <a:spcPts val="0"/>
        </a:spcBef>
        <a:buClr>
          <a:srgbClr val="666666"/>
        </a:buClr>
        <a:buSzPct val="36000"/>
        <a:buFontTx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defTabSz="914400" rtl="0" eaLnBrk="1" latinLnBrk="0" hangingPunct="1">
        <a:lnSpc>
          <a:spcPts val="2000"/>
        </a:lnSpc>
        <a:spcBef>
          <a:spcPts val="0"/>
        </a:spcBef>
        <a:buClr>
          <a:srgbClr val="666666"/>
        </a:buClr>
        <a:buFont typeface="Arial" pitchFamily="34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" Target="slide1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mailto:sympa@umontpellier.fr" TargetMode="External"/><Relationship Id="rId2" Type="http://schemas.openxmlformats.org/officeDocument/2006/relationships/hyperlink" Target="mailto:sympa@u" TargetMode="Externa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9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slide" Target="slide10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3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-cast3m.cea.fr/index.php?page=notices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-cast3m.cea.fr/index.php?page=notices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t3m.cea.fr/index.php?page=dlcastem" TargetMode="Externa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-cast3m.cea.fr/index.php?page=mailsupport" TargetMode="Externa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" Target="slide122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Débuter avec Cast3M</a:t>
            </a:r>
            <a:br>
              <a:rPr lang="fr-FR" dirty="0"/>
            </a:br>
            <a:r>
              <a:rPr lang="fr-FR" sz="2000" dirty="0"/>
              <a:t>Calculs thermo </a:t>
            </a:r>
            <a:r>
              <a:rPr lang="fr-FR" sz="2000" dirty="0" smtClean="0"/>
              <a:t>mécaniques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6237312"/>
            <a:ext cx="4788464" cy="504056"/>
          </a:xfrm>
        </p:spPr>
        <p:txBody>
          <a:bodyPr/>
          <a:lstStyle/>
          <a:p>
            <a:r>
              <a:rPr lang="fr-FR" sz="1100" dirty="0" smtClean="0"/>
              <a:t>Dernière modification : 3 juin 2016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960000" y="5589240"/>
            <a:ext cx="5050650" cy="288032"/>
          </a:xfrm>
        </p:spPr>
        <p:txBody>
          <a:bodyPr/>
          <a:lstStyle/>
          <a:p>
            <a:r>
              <a:rPr lang="fr-FR" sz="1600" dirty="0" smtClean="0"/>
              <a:t>François DI PAOLA, Jérémy LEBON, Caroline GUERIN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0941" y="3807930"/>
            <a:ext cx="2803517" cy="118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2525" y="3414064"/>
            <a:ext cx="2860675" cy="161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langage Gibiane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47283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Construction </a:t>
            </a:r>
            <a:r>
              <a:rPr lang="fr-FR" sz="2000" b="1" dirty="0">
                <a:sym typeface="Symbol" pitchFamily="18" charset="2"/>
              </a:rPr>
              <a:t>de la table pour la procédure PASAPAS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PREPARATION DE LA TABLE POUR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                 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'MODELE'        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'CARACTERISTIQUES'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'BLOCAGES_MECANIQUES'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'CHARGEMENT'    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'TEMPS_CALCULES'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0.1 1.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>
                <a:sym typeface="Symbol" pitchFamily="18" charset="2"/>
              </a:rPr>
              <a:t>Résolution avec la procédure </a:t>
            </a:r>
            <a:r>
              <a:rPr lang="fr-FR" sz="2000" b="1" dirty="0" smtClean="0">
                <a:sym typeface="Symbol" pitchFamily="18" charset="2"/>
              </a:rPr>
              <a:t>PASAPAS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APPEL A PASAPAS</a:t>
            </a:r>
          </a:p>
          <a:p>
            <a:pPr marL="0" lvl="1" indent="0">
              <a:buNone/>
            </a:pP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628250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Construction </a:t>
            </a:r>
            <a:r>
              <a:rPr lang="fr-FR" sz="2000" b="1" dirty="0">
                <a:sym typeface="Symbol" pitchFamily="18" charset="2"/>
              </a:rPr>
              <a:t>de la table pour la procédure PASAPAS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PREPARATION DE LA TABLE POUR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                 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'MODELE'              = MOM2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'CARACTERISTIQUES'    = MAM2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'BLOCAGES_MECANIQUES' = BLMX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BLMY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'CHARGEMENT'          = CHTM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CHM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'TEMPS_CALCULES'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0.1 1.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>
                <a:sym typeface="Symbol" pitchFamily="18" charset="2"/>
              </a:rPr>
              <a:t>Résolution avec la procédure </a:t>
            </a:r>
            <a:r>
              <a:rPr lang="fr-FR" sz="2000" b="1" dirty="0" smtClean="0">
                <a:sym typeface="Symbol" pitchFamily="18" charset="2"/>
              </a:rPr>
              <a:t>PASAPAS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APPEL A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PASAPAS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7420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COMPARAISON DE LA DEFORMEE FINALE AVEC LES CALCULS PRECEDENTS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(TAB2 . 'DEPLACEMENTS')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U8       = TAB2 . 'DEPLACEMENTS'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DEF_8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DEF_8C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(DEF_INIC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DEF_6C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DEF_7C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DEF_8C)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'[8]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thermomeca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(J), + alpha var.(V), +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.(R)'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8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COMPARAISON DE LA DEFORMEE FINALE AVEC LES CALCULS PRECEDENTS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(TAB2 . 'DEPLACEMENTS')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U8       = TAB2 . 'DEPLACEMENTS'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DEF_8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 U8 150.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DEF_8C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CSU U8 150.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'ROSE'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(DEF_INIC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DEF_6C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DEF_7C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DEF_8C)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'[8]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thermomeca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(J), + alpha var.(V), +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.(R)'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9139" y="3776137"/>
            <a:ext cx="4811150" cy="291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0541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Procédure de post traitement : tracé de MCHAML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ON FAIT UNE PROCEDURE GENERIQUE QUI TRACE N'IMPORTE QUEL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CHAMP PAR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ELEMENT DE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LA TABLE DE PASAPAS A TOUS LES TEMPS SAUVES SUR LA DEFORMEE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DEBP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@PTT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T1*'TABLE'  MOT1*'MOT'  MOT2/'MOT'  LIS1/'LISTREEL'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NPAS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(T1 . 'TEMPS')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MODELE, CARACTERISTIQUES ET MAILLAGE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MO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T1 . 'MODELE'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MA       = T1 . 'CARACTERISTIQUES'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MAIL1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EXTR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'MAIL'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CONT1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MAIL1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BOUCLE SUR LES PAS DE TEMPS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NPAS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 VALEUR DU PSEUDO TEMPS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TPS1     = T1 . 'TEMPS'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 AU TEMPS I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DEPL1    = T1 . 'DEPLACEMENTS'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DEF1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MAIL1 DEPL1 150.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 CHAMP A TRACER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CHAM1    = T1 . MOT1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684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105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Procédure de post traitement : tracé de MCHAML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TITRE AUTOMATIQUE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TIT1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NEG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TYPE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MOT2) 'ANNULE')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CHAM1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EXCO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CHAM1 MOT2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TIT1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TIT1 ', composante ' MOT2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FINSI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TIT1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TIT1 ', au temps ' TPS1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 TRACE DU CHAMP SUR LA DEFORMEE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EGA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TYPE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LIS1) 'ANNULE')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CHAM1 MO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DEF1 CONT1 15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TIT1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SINON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CHAM1 MO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DEF1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CONT1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TIT1 LIS1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FINSI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FINP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35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Utilisation de la procédure de post traitement @PTT : contraintes et déformation plastique cumulée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CONTRAINTES ET DEFORMATIONS PLASTIQUES CUMULEES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      = TAB2 . 'CONTRAINTES'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SIG_MAX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MAXI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VMIS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MOM2 SIG)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@PTT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'CONTRAINTES'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(SIG_MAX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15.) SIG_MAX)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VI       = TAB2 . 'VARIABLES_INTERNES'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EQ_MAX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MAXI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EXCO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'EPSE' VI)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@PTT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TAB2 'VARIABLES_INTERNES' 'EPSE'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(EQ_MAX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15.) EQ_MAX)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				    </a:t>
            </a:r>
            <a:r>
              <a:rPr lang="fr-FR" sz="2000" b="1" dirty="0" smtClean="0">
                <a:solidFill>
                  <a:srgbClr val="00B050"/>
                </a:solidFill>
                <a:sym typeface="Wingdings"/>
                <a:hlinkClick r:id="rId2" action="ppaction://hlinksldjump"/>
              </a:rPr>
              <a:t>(lien)</a:t>
            </a:r>
            <a:endParaRPr lang="fr-FR" sz="2000" b="1" dirty="0">
              <a:solidFill>
                <a:srgbClr val="00B050"/>
              </a:solidFill>
              <a:sym typeface="Wingdings" panose="05000000000000000000" pitchFamily="2" charset="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00" y="4161951"/>
            <a:ext cx="3708400" cy="251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8021" y="4115479"/>
            <a:ext cx="3804920" cy="256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670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 defTabSz="1262063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: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calcul </a:t>
            </a:r>
            <a:r>
              <a:rPr lang="fr-FR" sz="1800" i="1" dirty="0" err="1" smtClean="0">
                <a:solidFill>
                  <a:schemeClr val="tx1"/>
                </a:solidFill>
                <a:sym typeface="Symbol" pitchFamily="18" charset="2"/>
              </a:rPr>
              <a:t>thermo-mécanique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 précédent</a:t>
            </a:r>
          </a:p>
          <a:p>
            <a:pPr marL="0" lvl="1" indent="0" defTabSz="1262063">
              <a:buNone/>
            </a:pP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+ limite élastique dépendant de la température</a:t>
            </a:r>
          </a:p>
          <a:p>
            <a:pPr lvl="1" defTabSz="1262063">
              <a:buFont typeface="Arial" panose="020B0604020202020204" pitchFamily="34" charset="0"/>
              <a:buChar char="•"/>
            </a:pPr>
            <a:endParaRPr lang="fr-FR" sz="1800" i="1" dirty="0">
              <a:sym typeface="Symbol" pitchFamily="18" charset="2"/>
            </a:endParaRP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caractéristique matériau variable et dépendant du chargement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rot="5400000" flipH="1" flipV="1">
            <a:off x="1277909" y="4852839"/>
            <a:ext cx="2458529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524424" y="6064848"/>
            <a:ext cx="420106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1993352" y="3185600"/>
            <a:ext cx="1029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2800" i="1" dirty="0" smtClean="0">
                <a:solidFill>
                  <a:schemeClr val="tx1"/>
                </a:solidFill>
                <a:latin typeface="+mn-lt"/>
              </a:rPr>
              <a:t>σ</a:t>
            </a:r>
            <a:r>
              <a:rPr lang="fr-FR" sz="2800" i="1" baseline="-25000" dirty="0" smtClean="0">
                <a:solidFill>
                  <a:schemeClr val="tx1"/>
                </a:solidFill>
                <a:latin typeface="+mn-lt"/>
              </a:rPr>
              <a:t>Y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6611937" y="5811192"/>
            <a:ext cx="5504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800" i="1" dirty="0" smtClean="0">
                <a:solidFill>
                  <a:schemeClr val="tx1"/>
                </a:solidFill>
                <a:latin typeface="+mn-lt"/>
              </a:rPr>
              <a:t>T</a:t>
            </a:r>
            <a:endParaRPr lang="fr-FR" sz="28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Text Box 33"/>
          <p:cNvSpPr txBox="1">
            <a:spLocks noChangeArrowheads="1"/>
          </p:cNvSpPr>
          <p:nvPr/>
        </p:nvSpPr>
        <p:spPr bwMode="auto">
          <a:xfrm>
            <a:off x="749300" y="4971534"/>
            <a:ext cx="19602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i="1" dirty="0" smtClean="0">
                <a:solidFill>
                  <a:srgbClr val="FF0000"/>
                </a:solidFill>
                <a:latin typeface="+mn-lt"/>
              </a:rPr>
              <a:t>130 </a:t>
            </a:r>
            <a:r>
              <a:rPr lang="fr-FR" i="1" dirty="0" err="1" smtClean="0">
                <a:solidFill>
                  <a:srgbClr val="FF0000"/>
                </a:solidFill>
                <a:latin typeface="+mn-lt"/>
              </a:rPr>
              <a:t>MPa</a:t>
            </a:r>
            <a:endParaRPr lang="fr-FR" i="1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cxnSp>
        <p:nvCxnSpPr>
          <p:cNvPr id="3" name="Connecteur droit 2"/>
          <p:cNvCxnSpPr/>
          <p:nvPr/>
        </p:nvCxnSpPr>
        <p:spPr>
          <a:xfrm>
            <a:off x="2507173" y="4297494"/>
            <a:ext cx="3347527" cy="870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33"/>
          <p:cNvSpPr txBox="1">
            <a:spLocks noChangeArrowheads="1"/>
          </p:cNvSpPr>
          <p:nvPr/>
        </p:nvSpPr>
        <p:spPr bwMode="auto">
          <a:xfrm>
            <a:off x="844550" y="4073230"/>
            <a:ext cx="17697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i="1" dirty="0" smtClean="0">
                <a:solidFill>
                  <a:srgbClr val="FF0000"/>
                </a:solidFill>
                <a:latin typeface="+mn-lt"/>
              </a:rPr>
              <a:t>250 </a:t>
            </a:r>
            <a:r>
              <a:rPr lang="fr-FR" i="1" dirty="0" err="1" smtClean="0">
                <a:solidFill>
                  <a:srgbClr val="FF0000"/>
                </a:solidFill>
                <a:latin typeface="+mn-lt"/>
              </a:rPr>
              <a:t>MPa</a:t>
            </a:r>
            <a:endParaRPr lang="fr-FR" i="1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1788829" y="6244024"/>
            <a:ext cx="1435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i="1" dirty="0" smtClean="0">
                <a:solidFill>
                  <a:srgbClr val="FF0000"/>
                </a:solidFill>
                <a:latin typeface="+mn-lt"/>
              </a:rPr>
              <a:t>50 °C</a:t>
            </a:r>
            <a:endParaRPr lang="fr-FR" i="1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5098665" y="6259214"/>
            <a:ext cx="1435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i="1" dirty="0" smtClean="0">
                <a:solidFill>
                  <a:srgbClr val="FF0000"/>
                </a:solidFill>
                <a:latin typeface="+mn-lt"/>
              </a:rPr>
              <a:t>100 °C</a:t>
            </a:r>
            <a:endParaRPr lang="fr-FR" i="1" baseline="-250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 flipH="1">
            <a:off x="2333744" y="5168055"/>
            <a:ext cx="3698756" cy="0"/>
          </a:xfrm>
          <a:prstGeom prst="line">
            <a:avLst/>
          </a:prstGeom>
          <a:ln w="19050"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5854700" y="4853633"/>
            <a:ext cx="0" cy="1390392"/>
          </a:xfrm>
          <a:prstGeom prst="line">
            <a:avLst/>
          </a:prstGeom>
          <a:ln w="19050"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Mise à jour des caractéristiques du matériau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VARIATION DE LA LIMITE ELASTIQUE EN FONCTION DE T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EVSIGY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'T' (PROG 50. 100.) 'SIGY' (PROG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250.E6 130.E6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DU MATERIAU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MAM2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MOM2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'YOUN'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YOUNGMAT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NUMAT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'ALPH'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CHM_ALPH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'SIGY'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EVSIGY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Puis on relance PASAPAS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                 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'MODELE'        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'CARACTERISTIQUES'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'BLOCAGES_MECANIQUES'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'CHARGEMENT'    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'TEMPS_CALCULES'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0.1 1.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88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109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Mise à jour des caractéristiques du matériau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VARIATION DE LA LIMITE ELASTIQUE EN FONCTION DE T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EVSIGY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'T' (PROG 50. 100.) 'SIGY' (PROG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250.E6 130.E6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DU MATERIAU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MAM2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MOM2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'YOUN'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YOUNGMAT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NUMAT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'ALPH'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CHM_ALPH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'SIGY'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EVSIGY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Puis on relance PASAPAS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                 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'MODELE'              = MOM2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'CARACTERISTIQUES'    = MAM2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'BLOCAGES_MECANIQUES' = BLMX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BLMY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'CHARGEMENT'          = CHTM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CHM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. 'TEMPS_CALCULES'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0.1 1.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PASAPAS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4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langage Gibiane : présentation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Langage destiné au calcul EF mais aussi</a:t>
            </a:r>
          </a:p>
          <a:p>
            <a:pPr lvl="2"/>
            <a:r>
              <a:rPr lang="fr-FR" sz="2000" b="1" dirty="0" smtClean="0"/>
              <a:t>un </a:t>
            </a:r>
            <a:r>
              <a:rPr lang="fr-FR" sz="2000" b="1" dirty="0" smtClean="0">
                <a:solidFill>
                  <a:srgbClr val="FF0000"/>
                </a:solidFill>
              </a:rPr>
              <a:t>vrai langage de programmation</a:t>
            </a:r>
          </a:p>
          <a:p>
            <a:pPr lvl="2"/>
            <a:r>
              <a:rPr lang="fr-FR" sz="2000" dirty="0" smtClean="0"/>
              <a:t>	objets classiques (entiers, flottants, chaines, logiques, tables …)</a:t>
            </a:r>
          </a:p>
          <a:p>
            <a:pPr lvl="2"/>
            <a:r>
              <a:rPr lang="fr-FR" sz="2000" dirty="0" smtClean="0"/>
              <a:t>	instructions conditionnelles</a:t>
            </a:r>
          </a:p>
          <a:p>
            <a:pPr lvl="2"/>
            <a:r>
              <a:rPr lang="fr-FR" sz="2000" dirty="0" smtClean="0"/>
              <a:t>	boucles itératives</a:t>
            </a:r>
          </a:p>
          <a:p>
            <a:pPr lvl="2"/>
            <a:r>
              <a:rPr lang="fr-FR" sz="2000" dirty="0" smtClean="0"/>
              <a:t>	sous structuration</a:t>
            </a:r>
          </a:p>
          <a:p>
            <a:pPr lvl="2"/>
            <a:r>
              <a:rPr lang="fr-FR" sz="2000" dirty="0" smtClean="0"/>
              <a:t>	récursivité …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/>
              <a:t>Langage </a:t>
            </a:r>
            <a:r>
              <a:rPr lang="fr-FR" sz="2000" b="1" dirty="0">
                <a:solidFill>
                  <a:srgbClr val="FF0000"/>
                </a:solidFill>
              </a:rPr>
              <a:t>interprété</a:t>
            </a:r>
          </a:p>
          <a:p>
            <a:pPr marL="0" lvl="1" indent="0">
              <a:buNone/>
            </a:pPr>
            <a:endParaRPr lang="fr-FR" sz="2000" b="1" dirty="0" smtClean="0"/>
          </a:p>
          <a:p>
            <a:pPr lvl="1"/>
            <a:r>
              <a:rPr lang="fr-FR" sz="2000" b="1" dirty="0" smtClean="0"/>
              <a:t>Langage </a:t>
            </a:r>
            <a:r>
              <a:rPr lang="fr-FR" sz="2000" b="1" dirty="0" smtClean="0">
                <a:solidFill>
                  <a:srgbClr val="FF0000"/>
                </a:solidFill>
              </a:rPr>
              <a:t>orienté objet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Mots clefs en français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Programmation facile et rapide</a:t>
            </a:r>
            <a:endParaRPr lang="fr-FR" sz="2000" dirty="0" smtClean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</a:t>
            </a:fld>
            <a:endParaRPr lang="fr-F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79" t="13000" r="4271" b="6834"/>
          <a:stretch/>
        </p:blipFill>
        <p:spPr bwMode="auto">
          <a:xfrm>
            <a:off x="5275313" y="3284984"/>
            <a:ext cx="3568723" cy="260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7188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COMPARAISON DE LA DEFORMEE FINALE AVEC LES CALCULS PRECEDENTS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(TAB2 . 'DEPLACEMENTS')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U9       = TAB2 . 'DEPLACEMENTS'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DEF_9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DEF_9C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MOT1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'[9]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thermomeca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(J), + alpha var.(V), '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'+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.(R), +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Sy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var.(B)'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(DEF_INIC ET DEF_6C ET DEF_7C ET DEF_8C ET DEF_9C)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MOT1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17299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COMPARAISON DE LA DEFORMEE FINALE AVEC LES CALCULS PRECEDENTS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(TAB2 . 'DEPLACEMENTS')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U9       = TAB2 . 'DEPLACEMENTS'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DEF_9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 U9 150.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DEF_9C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CSU U9 150.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'BLEU'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MOT1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'[9]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thermomeca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(J), + alpha var.(V), '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'+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.(R), +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Sy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var.(B)'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(DEF_INIC ET DEF_6C ET DEF_7C ET DEF_8C ET DEF_9C)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MOT1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36841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réactions aux appuis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REAC9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TAB2 . 'REACTIONS'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VREAC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(Construction du vecteur des réactions)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(VFIMP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VREAC) CSU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'[9] Efforts imposes(V) et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reactions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aux appuis(R)'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236" y="3162301"/>
            <a:ext cx="5412188" cy="334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7002" y="3314700"/>
            <a:ext cx="2874598" cy="176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421801" y="4052711"/>
            <a:ext cx="2265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200" i="1" dirty="0" smtClean="0">
                <a:solidFill>
                  <a:srgbClr val="FF0000"/>
                </a:solidFill>
                <a:latin typeface="+mn-lt"/>
              </a:rPr>
              <a:t>rappel : solution élastique</a:t>
            </a:r>
            <a:endParaRPr lang="fr-FR" sz="1200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28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réactions aux appuis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REAC9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TAB2 . 'REACTIONS' . (N2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VREAC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VECT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REAC9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'FORC' 'ROUG'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(VFIMP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VREAC) CSU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'[9] Efforts imposes(V) et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reactions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aux appuis(R)'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236" y="3162301"/>
            <a:ext cx="5412188" cy="334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7002" y="3314700"/>
            <a:ext cx="2874598" cy="176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421801" y="4052711"/>
            <a:ext cx="2265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200" i="1" dirty="0" smtClean="0">
                <a:solidFill>
                  <a:srgbClr val="FF0000"/>
                </a:solidFill>
                <a:latin typeface="+mn-lt"/>
              </a:rPr>
              <a:t>rappel : solution élastique</a:t>
            </a:r>
            <a:endParaRPr lang="fr-FR" sz="1200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660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</a:t>
            </a:r>
            <a:r>
              <a:rPr lang="fr-FR" sz="2000" b="1" dirty="0">
                <a:sym typeface="Symbol" pitchFamily="18" charset="2"/>
              </a:rPr>
              <a:t>traitement </a:t>
            </a:r>
            <a:r>
              <a:rPr lang="fr-FR" sz="2000" b="1" dirty="0" smtClean="0">
                <a:sym typeface="Symbol" pitchFamily="18" charset="2"/>
              </a:rPr>
              <a:t>: contraintes et déformation plastique cumulée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      = TAB2 . 'CONTRAINTES' . (N2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SIG_MAX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MAXI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VMIS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MOM2 SIG)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@PTT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'CONTRAINTES'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(SIG_MAX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15.) SIG_MAX)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@PTT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TAB2 'VARIABLES_INTERNES' 'EPSE'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2.5E-4  5.E-3)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9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CHARGEMENT thermique, matériau variable (X, T),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4601" y="3107712"/>
            <a:ext cx="4376932" cy="293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112" y="3103923"/>
            <a:ext cx="4364389" cy="294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8015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Compléments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738041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Format binaire : sauvegarde / restitution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'SAUV'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'toto' ;  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SAUV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'REST' 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'toto' ;  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REST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;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Mais aussi possible au format texte (lourd !)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Exécuter une commande externe</a:t>
            </a:r>
          </a:p>
          <a:p>
            <a:pPr lvl="2"/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TAB1 =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EXTE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'commande' arg1 arg2 'RC' ;</a:t>
            </a:r>
            <a:endParaRPr lang="fr-FR" sz="2000" dirty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Directive </a:t>
            </a:r>
            <a:r>
              <a:rPr lang="fr-FR" sz="20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ACQU</a:t>
            </a:r>
            <a:r>
              <a:rPr lang="fr-FR" sz="2000" b="1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érir</a:t>
            </a:r>
            <a:endParaRPr lang="fr-FR" sz="2000" b="1" dirty="0" smtClean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Acquérir dans un fichier texte, ligne par ligne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'ACQU'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'fichier.txt'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ACQU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N1*'ENTIER' A*'FLOTTANT'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ACQU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N2*'ENTIER' L1*'LISTREEL' 3 ;</a:t>
            </a:r>
          </a:p>
          <a:p>
            <a:pPr lvl="2"/>
            <a:endParaRPr lang="fr-FR" sz="2000" dirty="0"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Lire / Sortir des données</a:t>
            </a:r>
            <a:endParaRPr lang="fr-FR" sz="1600" dirty="0"/>
          </a:p>
        </p:txBody>
      </p:sp>
      <p:sp>
        <p:nvSpPr>
          <p:cNvPr id="2" name="ZoneTexte 1"/>
          <p:cNvSpPr txBox="1"/>
          <p:nvPr/>
        </p:nvSpPr>
        <p:spPr>
          <a:xfrm>
            <a:off x="5981824" y="4933342"/>
            <a:ext cx="298266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u="sng" dirty="0" smtClean="0">
                <a:latin typeface="Consolas" panose="020B0609020204030204" pitchFamily="49" charset="0"/>
                <a:cs typeface="Consolas" panose="020B0609020204030204" pitchFamily="49" charset="0"/>
              </a:rPr>
              <a:t>fichier.txt</a:t>
            </a:r>
          </a:p>
          <a:p>
            <a:endParaRPr lang="fr-FR" u="sng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fr-FR" dirty="0" smtClean="0">
                <a:latin typeface="Consolas" panose="020B0609020204030204" pitchFamily="49" charset="0"/>
                <a:cs typeface="Consolas" panose="020B0609020204030204" pitchFamily="49" charset="0"/>
              </a:rPr>
              <a:t>1   3.14   X   Y</a:t>
            </a:r>
          </a:p>
          <a:p>
            <a:r>
              <a:rPr lang="fr-FR" dirty="0" smtClean="0">
                <a:latin typeface="Consolas" panose="020B0609020204030204" pitchFamily="49" charset="0"/>
                <a:cs typeface="Consolas" panose="020B0609020204030204" pitchFamily="49" charset="0"/>
              </a:rPr>
              <a:t>2   25.2   28.3   24.2</a:t>
            </a:r>
            <a:endParaRPr lang="fr-F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803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172464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Écrire dans un fichier texte</a:t>
            </a:r>
          </a:p>
          <a:p>
            <a:pPr marL="0" lvl="1" indent="0">
              <a:buNone/>
            </a:pPr>
            <a:r>
              <a:rPr lang="fr-FR" sz="2000" dirty="0" smtClean="0">
                <a:sym typeface="Symbol" pitchFamily="18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ym typeface="Symbol" pitchFamily="18" charset="2"/>
              </a:rPr>
              <a:t>en redirigeant l'impression vers un fichier</a:t>
            </a:r>
          </a:p>
          <a:p>
            <a:pPr lvl="2"/>
            <a:endParaRPr lang="fr-FR" sz="2000" dirty="0" smtClean="0">
              <a:cs typeface="Consolas" panose="020B0609020204030204" pitchFamily="49" charset="0"/>
              <a:sym typeface="Symbol" pitchFamily="18" charset="2"/>
            </a:endParaRPr>
          </a:p>
          <a:p>
            <a:pPr lvl="2">
              <a:lnSpc>
                <a:spcPct val="100000"/>
              </a:lnSpc>
            </a:pPr>
            <a:r>
              <a:rPr lang="fr-FR" sz="14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'ECHO'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'IMPR'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42 </a:t>
            </a:r>
            <a:r>
              <a:rPr lang="fr-F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'IMPR'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'mon_fichier.txt'  ;</a:t>
            </a:r>
          </a:p>
          <a:p>
            <a:pPr lvl="2">
              <a:lnSpc>
                <a:spcPct val="100000"/>
              </a:lnSpc>
            </a:pPr>
            <a:endParaRPr lang="fr-FR" sz="14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'J </a:t>
            </a:r>
            <a:r>
              <a:rPr lang="fr-FR" sz="14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ecris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dans un fichier !'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4 8 15 16 23 42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lvl="2">
              <a:lnSpc>
                <a:spcPct val="100000"/>
              </a:lnSpc>
            </a:pPr>
            <a:endParaRPr lang="fr-FR" sz="14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'N°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iteration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Fibonacci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FIBO1 = 0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FIBO2 = 1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 '      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FIBO1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 '      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FIBO2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REPE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15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FIBO2B = FIBO2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FIBO2 = FIBO1 </a:t>
            </a: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+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FIBO2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FIBO1 = FIBO2B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MESS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(&amp;B1 </a:t>
            </a: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+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'       ' FIBO2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B1 ;</a:t>
            </a:r>
          </a:p>
          <a:p>
            <a:pPr lvl="2">
              <a:lnSpc>
                <a:spcPct val="100000"/>
              </a:lnSpc>
            </a:pPr>
            <a:r>
              <a:rPr lang="fr-F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'IMPR'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6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sz="14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Lire / Sortir des données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5408838" y="2992635"/>
            <a:ext cx="3546795" cy="3277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900" u="sng" dirty="0" smtClean="0">
                <a:latin typeface="Consolas" panose="020B0609020204030204" pitchFamily="49" charset="0"/>
                <a:cs typeface="Consolas" panose="020B0609020204030204" pitchFamily="49" charset="0"/>
              </a:rPr>
              <a:t>mon_fichier.txt</a:t>
            </a:r>
          </a:p>
          <a:p>
            <a:endParaRPr lang="fr-FR" sz="9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J </a:t>
            </a:r>
            <a:r>
              <a:rPr lang="fr-FR" sz="900" dirty="0" err="1">
                <a:latin typeface="Consolas" panose="020B0609020204030204" pitchFamily="49" charset="0"/>
                <a:cs typeface="Consolas" panose="020B0609020204030204" pitchFamily="49" charset="0"/>
              </a:rPr>
              <a:t>ecris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 dans un fichier !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4       8      15      16      23      42</a:t>
            </a:r>
          </a:p>
          <a:p>
            <a:endParaRPr lang="fr-FR" sz="9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N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° </a:t>
            </a:r>
            <a:r>
              <a:rPr lang="fr-FR" sz="900" dirty="0" err="1">
                <a:latin typeface="Consolas" panose="020B0609020204030204" pitchFamily="49" charset="0"/>
                <a:cs typeface="Consolas" panose="020B0609020204030204" pitchFamily="49" charset="0"/>
              </a:rPr>
              <a:t>iteration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 err="1">
                <a:latin typeface="Consolas" panose="020B0609020204030204" pitchFamily="49" charset="0"/>
                <a:cs typeface="Consolas" panose="020B0609020204030204" pitchFamily="49" charset="0"/>
              </a:rPr>
              <a:t>Fibonacci</a:t>
            </a:r>
            <a:endParaRPr lang="fr-FR" sz="9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0              0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1              1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2              1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3              2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4              3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5              5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6              8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7             13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8             21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9             34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10             55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11             89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12            144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13            233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14            377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15            610</a:t>
            </a:r>
          </a:p>
          <a:p>
            <a:r>
              <a:rPr lang="fr-FR" sz="9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fr-FR" sz="900" dirty="0">
                <a:latin typeface="Consolas" panose="020B0609020204030204" pitchFamily="49" charset="0"/>
                <a:cs typeface="Consolas" panose="020B0609020204030204" pitchFamily="49" charset="0"/>
              </a:rPr>
              <a:t>16            987</a:t>
            </a:r>
            <a:endParaRPr lang="fr-FR" sz="9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016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172464" cy="4968552"/>
          </a:xfrm>
        </p:spPr>
        <p:txBody>
          <a:bodyPr/>
          <a:lstStyle/>
          <a:p>
            <a:pPr lvl="1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LIRE</a:t>
            </a:r>
            <a:r>
              <a:rPr lang="fr-FR" sz="2000" b="1" dirty="0" smtClean="0">
                <a:sym typeface="Symbol" pitchFamily="18" charset="2"/>
              </a:rPr>
              <a:t> / </a:t>
            </a:r>
            <a:r>
              <a:rPr lang="fr-FR" sz="20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SORT</a:t>
            </a:r>
            <a:r>
              <a:rPr lang="fr-FR" sz="2000" b="1" dirty="0" err="1" smtClean="0">
                <a:sym typeface="Symbol" pitchFamily="18" charset="2"/>
              </a:rPr>
              <a:t>ir</a:t>
            </a:r>
            <a:r>
              <a:rPr lang="fr-FR" sz="2000" b="1" dirty="0" smtClean="0">
                <a:sym typeface="Symbol" pitchFamily="18" charset="2"/>
              </a:rPr>
              <a:t>   lecture / écriture sous différents formats</a:t>
            </a:r>
          </a:p>
          <a:p>
            <a:pPr lvl="2"/>
            <a:endParaRPr lang="fr-FR" sz="2000" dirty="0" smtClean="0"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dirty="0" smtClean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Lire au </a:t>
            </a:r>
            <a:r>
              <a:rPr lang="fr-FR" sz="2000" u="sng" dirty="0" smtClean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format UNV</a:t>
            </a:r>
          </a:p>
          <a:p>
            <a:pPr lvl="2"/>
            <a:r>
              <a:rPr lang="fr-FR" sz="2000" dirty="0" smtClean="0">
                <a:cs typeface="Consolas" panose="020B0609020204030204" pitchFamily="49" charset="0"/>
                <a:sym typeface="Symbol" pitchFamily="18" charset="2"/>
              </a:rPr>
              <a:t>maillages lus </a:t>
            </a:r>
            <a:r>
              <a:rPr lang="fr-FR" sz="2000" dirty="0">
                <a:cs typeface="Consolas" panose="020B0609020204030204" pitchFamily="49" charset="0"/>
                <a:sym typeface="Symbol" pitchFamily="18" charset="2"/>
              </a:rPr>
              <a:t>et écrits par </a:t>
            </a:r>
            <a:r>
              <a:rPr lang="fr-FR" sz="2000" dirty="0" err="1">
                <a:cs typeface="Consolas" panose="020B0609020204030204" pitchFamily="49" charset="0"/>
                <a:sym typeface="Symbol" pitchFamily="18" charset="2"/>
              </a:rPr>
              <a:t>Gmsh</a:t>
            </a:r>
            <a:r>
              <a:rPr lang="fr-FR" sz="2000" dirty="0">
                <a:cs typeface="Consolas" panose="020B0609020204030204" pitchFamily="49" charset="0"/>
                <a:sym typeface="Symbol" pitchFamily="18" charset="2"/>
              </a:rPr>
              <a:t>, Salomé</a:t>
            </a:r>
            <a:r>
              <a:rPr lang="fr-FR" sz="2000" dirty="0" smtClean="0"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sz="2000" dirty="0" err="1" smtClean="0">
                <a:cs typeface="Consolas" panose="020B0609020204030204" pitchFamily="49" charset="0"/>
                <a:sym typeface="Symbol" pitchFamily="18" charset="2"/>
              </a:rPr>
              <a:t>HyperMesh</a:t>
            </a:r>
            <a:r>
              <a:rPr lang="fr-FR" sz="2000" dirty="0" smtClean="0">
                <a:cs typeface="Consolas" panose="020B0609020204030204" pitchFamily="49" charset="0"/>
                <a:sym typeface="Symbol" pitchFamily="18" charset="2"/>
              </a:rPr>
              <a:t>, …</a:t>
            </a:r>
          </a:p>
          <a:p>
            <a:pPr lvl="2"/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=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LIRE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'UNV'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fichier.unv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  <a:endParaRPr lang="fr-FR" sz="20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Lire/écrire </a:t>
            </a:r>
            <a:r>
              <a:rPr lang="fr-FR" sz="2000" dirty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au </a:t>
            </a:r>
            <a:r>
              <a:rPr lang="fr-FR" sz="2000" u="sng" dirty="0" smtClean="0">
                <a:solidFill>
                  <a:srgbClr val="0070C0"/>
                </a:solidFill>
                <a:sym typeface="Symbol" pitchFamily="18" charset="2"/>
              </a:rPr>
              <a:t>format AVS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'SORT'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fichier.avs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SORT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'AVS'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OBJET1 'TEMPS' 12.3 ;</a:t>
            </a:r>
          </a:p>
          <a:p>
            <a:pPr lvl="2"/>
            <a:endParaRPr lang="fr-FR" sz="2000" dirty="0" smtClean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=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LIRE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'AVS'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fichier.avs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lvl="2"/>
            <a:endParaRPr lang="fr-FR" sz="2000" dirty="0">
              <a:sym typeface="Symbol" pitchFamily="18" charset="2"/>
            </a:endParaRP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Écrire </a:t>
            </a:r>
            <a:r>
              <a:rPr lang="fr-FR" sz="2000" dirty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au </a:t>
            </a:r>
            <a:r>
              <a:rPr lang="fr-FR" sz="2000" u="sng" dirty="0" smtClean="0">
                <a:solidFill>
                  <a:srgbClr val="0070C0"/>
                </a:solidFill>
                <a:sym typeface="Symbol" pitchFamily="18" charset="2"/>
              </a:rPr>
              <a:t>format VTK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utilisable par </a:t>
            </a:r>
            <a:r>
              <a:rPr lang="fr-FR" sz="2000" dirty="0" err="1" smtClean="0">
                <a:sym typeface="Symbol" pitchFamily="18" charset="2"/>
              </a:rPr>
              <a:t>Paraview</a:t>
            </a:r>
            <a:r>
              <a:rPr lang="fr-FR" sz="2000" dirty="0" smtClean="0">
                <a:sym typeface="Symbol" pitchFamily="18" charset="2"/>
              </a:rPr>
              <a:t>, (MAILLAGE, CHPOINT, MCHAML)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'SORT'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fichier.vtk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SORT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'VTK'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MAIL1 'VIS'  MAIL2 'ECROU'</a:t>
            </a:r>
          </a:p>
          <a:p>
            <a:pPr lvl="2"/>
            <a:r>
              <a:rPr lang="fr-FR" sz="2000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DEP1 'DEPLACEMENTS' SIG1 'CONTRAINTES' ;</a:t>
            </a:r>
            <a:endParaRPr lang="fr-FR" sz="20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Lire / Sortir des données</a:t>
            </a:r>
            <a:endParaRPr lang="fr-FR" sz="16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6653" y="3295836"/>
            <a:ext cx="1257300" cy="4572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491" y="1911545"/>
            <a:ext cx="809625" cy="7524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9965" y="4652962"/>
            <a:ext cx="15906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58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119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172464" cy="4968552"/>
          </a:xfrm>
        </p:spPr>
        <p:txBody>
          <a:bodyPr/>
          <a:lstStyle/>
          <a:p>
            <a:pPr lvl="1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LIRE</a:t>
            </a:r>
            <a:r>
              <a:rPr lang="fr-FR" sz="2000" b="1" dirty="0" smtClean="0">
                <a:sym typeface="Symbol" pitchFamily="18" charset="2"/>
              </a:rPr>
              <a:t> / </a:t>
            </a:r>
            <a:r>
              <a:rPr lang="fr-FR" sz="20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SORT</a:t>
            </a:r>
            <a:r>
              <a:rPr lang="fr-FR" sz="2000" b="1" dirty="0" err="1" smtClean="0">
                <a:sym typeface="Symbol" pitchFamily="18" charset="2"/>
              </a:rPr>
              <a:t>ir</a:t>
            </a:r>
            <a:r>
              <a:rPr lang="fr-FR" sz="2000" b="1" dirty="0" smtClean="0">
                <a:sym typeface="Symbol" pitchFamily="18" charset="2"/>
              </a:rPr>
              <a:t>   lecture / écriture sous différents formats</a:t>
            </a:r>
          </a:p>
          <a:p>
            <a:pPr lvl="2"/>
            <a:endParaRPr lang="fr-FR" sz="2000" dirty="0" smtClean="0"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dirty="0" smtClean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Lire/écrire </a:t>
            </a:r>
            <a:r>
              <a:rPr lang="fr-FR" sz="2000" dirty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au </a:t>
            </a:r>
            <a:r>
              <a:rPr lang="fr-FR" sz="2000" u="sng" dirty="0" smtClean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format MED</a:t>
            </a:r>
          </a:p>
          <a:p>
            <a:pPr lvl="2"/>
            <a:r>
              <a:rPr lang="fr-FR" sz="2000" dirty="0" smtClean="0">
                <a:cs typeface="Consolas" panose="020B0609020204030204" pitchFamily="49" charset="0"/>
                <a:sym typeface="Symbol" pitchFamily="18" charset="2"/>
              </a:rPr>
              <a:t>lu et écrit pas Salomé (MAILLAGE, CHPOINT, TABLE)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'SORT'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fichier.med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SORT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'MED'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OBJET1 ;</a:t>
            </a:r>
          </a:p>
          <a:p>
            <a:pPr lvl="2"/>
            <a:endParaRPr lang="fr-FR" sz="20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=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LIRE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'MED'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fichier.med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lvl="2"/>
            <a:endParaRPr lang="fr-FR" sz="2000" dirty="0">
              <a:sym typeface="Symbol" pitchFamily="18" charset="2"/>
            </a:endParaRP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olidFill>
                  <a:srgbClr val="0070C0"/>
                </a:solidFill>
                <a:cs typeface="Consolas" panose="020B0609020204030204" pitchFamily="49" charset="0"/>
                <a:sym typeface="Symbol" pitchFamily="18" charset="2"/>
              </a:rPr>
              <a:t>Lire au </a:t>
            </a:r>
            <a:r>
              <a:rPr lang="fr-FR" sz="2000" u="sng" dirty="0" smtClean="0">
                <a:solidFill>
                  <a:srgbClr val="0070C0"/>
                </a:solidFill>
                <a:sym typeface="Symbol" pitchFamily="18" charset="2"/>
              </a:rPr>
              <a:t>format FEM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utilisé par </a:t>
            </a:r>
            <a:r>
              <a:rPr lang="fr-FR" sz="2000" dirty="0" err="1" smtClean="0">
                <a:sym typeface="Symbol" pitchFamily="18" charset="2"/>
              </a:rPr>
              <a:t>HyperMesh</a:t>
            </a:r>
            <a:r>
              <a:rPr lang="fr-FR" sz="2000" dirty="0" smtClean="0">
                <a:sym typeface="Symbol" pitchFamily="18" charset="2"/>
              </a:rPr>
              <a:t> (</a:t>
            </a:r>
            <a:r>
              <a:rPr lang="fr-FR" sz="2000" dirty="0" err="1" smtClean="0">
                <a:sym typeface="Symbol" pitchFamily="18" charset="2"/>
              </a:rPr>
              <a:t>Altair</a:t>
            </a:r>
            <a:r>
              <a:rPr lang="fr-FR" sz="2000" dirty="0" smtClean="0">
                <a:sym typeface="Symbol" pitchFamily="18" charset="2"/>
              </a:rPr>
              <a:t>) (MAILLAGE)</a:t>
            </a:r>
          </a:p>
          <a:p>
            <a:pPr lvl="2"/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=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LIRE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'FEM'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fichier.fem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Lire / Sortir des données</a:t>
            </a:r>
            <a:endParaRPr lang="fr-FR" sz="16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1039" y="2393950"/>
            <a:ext cx="2257425" cy="3429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8263" y="4007036"/>
            <a:ext cx="9429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25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la syntaxe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Ligne(s) de commande</a:t>
            </a:r>
          </a:p>
          <a:p>
            <a:pPr lvl="2"/>
            <a:r>
              <a:rPr lang="fr-FR" sz="2000" dirty="0" smtClean="0"/>
              <a:t>	</a:t>
            </a:r>
            <a:r>
              <a:rPr lang="fr-FR" sz="2000" b="1" dirty="0" smtClean="0">
                <a:solidFill>
                  <a:srgbClr val="FF0000"/>
                </a:solidFill>
              </a:rPr>
              <a:t>72 caractères max par ligne</a:t>
            </a:r>
          </a:p>
          <a:p>
            <a:pPr lvl="2"/>
            <a:r>
              <a:rPr lang="fr-FR" sz="2000" dirty="0" smtClean="0"/>
              <a:t>	504 caractères max par commande (soit 7 lignes pleines)</a:t>
            </a:r>
          </a:p>
          <a:p>
            <a:pPr lvl="2"/>
            <a:r>
              <a:rPr lang="fr-FR" sz="2000" dirty="0" smtClean="0"/>
              <a:t>	</a:t>
            </a:r>
            <a:r>
              <a:rPr lang="fr-FR" sz="2000" b="1" dirty="0" smtClean="0">
                <a:solidFill>
                  <a:srgbClr val="FF0000"/>
                </a:solidFill>
              </a:rPr>
              <a:t>Se termine par un point virgule ;</a:t>
            </a:r>
          </a:p>
          <a:p>
            <a:pPr lvl="2"/>
            <a:r>
              <a:rPr lang="fr-FR" sz="2000" b="1" dirty="0">
                <a:solidFill>
                  <a:srgbClr val="FF0000"/>
                </a:solidFill>
              </a:rPr>
              <a:t>	</a:t>
            </a:r>
            <a:r>
              <a:rPr lang="fr-FR" sz="2000" b="1" dirty="0" smtClean="0">
                <a:solidFill>
                  <a:srgbClr val="FF0000"/>
                </a:solidFill>
              </a:rPr>
              <a:t>Le symbole d'affectation </a:t>
            </a:r>
            <a:r>
              <a:rPr lang="fr-FR" sz="2000" dirty="0" smtClean="0"/>
              <a:t>est le signe égal 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Insensibilité à la casse </a:t>
            </a:r>
            <a:r>
              <a:rPr lang="fr-FR" sz="2000" dirty="0" smtClean="0"/>
              <a:t>pour tous les noms d'objets</a:t>
            </a:r>
          </a:p>
          <a:p>
            <a:pPr lvl="2"/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TOTO = 3.14 ;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A    = 2.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tOTo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</a:t>
            </a:r>
            <a:r>
              <a:rPr lang="fr-FR" sz="2000" dirty="0" smtClean="0">
                <a:solidFill>
                  <a:srgbClr val="0070C0"/>
                </a:solidFill>
                <a:cs typeface="Consolas" panose="020B0609020204030204" pitchFamily="49" charset="0"/>
              </a:rPr>
              <a:t>	</a:t>
            </a:r>
            <a:r>
              <a:rPr lang="fr-FR" sz="2000" dirty="0" smtClean="0">
                <a:cs typeface="Consolas" panose="020B0609020204030204" pitchFamily="49" charset="0"/>
              </a:rPr>
              <a:t>ici la variable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fr-FR" sz="2000" dirty="0" smtClean="0">
                <a:cs typeface="Consolas" panose="020B0609020204030204" pitchFamily="49" charset="0"/>
              </a:rPr>
              <a:t> vaut bien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6.28</a:t>
            </a:r>
          </a:p>
          <a:p>
            <a:pPr lvl="2"/>
            <a:endParaRPr lang="fr-FR" sz="2000" dirty="0" smtClean="0"/>
          </a:p>
          <a:p>
            <a:pPr lvl="2"/>
            <a:r>
              <a:rPr lang="fr-FR" sz="2000" dirty="0"/>
              <a:t>	</a:t>
            </a:r>
            <a:r>
              <a:rPr lang="fr-FR" sz="2000" dirty="0" smtClean="0"/>
              <a:t>sauf les </a:t>
            </a:r>
            <a:r>
              <a:rPr lang="fr-FR" sz="2000" b="1" dirty="0" smtClean="0"/>
              <a:t>chaines de caractères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fr-FR" sz="2000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blabla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fr-FR" sz="2000" dirty="0" smtClean="0">
                <a:cs typeface="Consolas" panose="020B0609020204030204" pitchFamily="49" charset="0"/>
              </a:rPr>
              <a:t> ≠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'BLABLA'</a:t>
            </a:r>
            <a:b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fr-FR" sz="2000" dirty="0" smtClean="0">
                <a:cs typeface="Consolas" panose="020B0609020204030204" pitchFamily="49" charset="0"/>
              </a:rPr>
              <a:t>	délimitées par des </a:t>
            </a:r>
            <a:r>
              <a:rPr lang="fr-FR" sz="2000" dirty="0" smtClean="0">
                <a:solidFill>
                  <a:srgbClr val="FF0000"/>
                </a:solidFill>
                <a:cs typeface="Consolas" panose="020B0609020204030204" pitchFamily="49" charset="0"/>
              </a:rPr>
              <a:t>simples </a:t>
            </a:r>
            <a:r>
              <a:rPr lang="fr-FR" sz="2000" dirty="0" err="1" smtClean="0">
                <a:solidFill>
                  <a:srgbClr val="FF0000"/>
                </a:solidFill>
                <a:cs typeface="Consolas" panose="020B0609020204030204" pitchFamily="49" charset="0"/>
              </a:rPr>
              <a:t>quotes</a:t>
            </a:r>
            <a:r>
              <a:rPr lang="fr-FR" sz="2000" dirty="0" smtClean="0">
                <a:solidFill>
                  <a:srgbClr val="FF0000"/>
                </a:solidFill>
                <a:cs typeface="Consolas" panose="020B0609020204030204" pitchFamily="49" charset="0"/>
              </a:rPr>
              <a:t>   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mot1 = 'Salut a vous' ;</a:t>
            </a:r>
            <a:endParaRPr lang="fr-FR" sz="2000" b="1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Fin du fichier de données</a:t>
            </a:r>
          </a:p>
          <a:p>
            <a:pPr lvl="2"/>
            <a:r>
              <a:rPr lang="fr-FR" sz="2000" dirty="0" smtClean="0"/>
              <a:t>	Par la commande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 ;</a:t>
            </a:r>
            <a:r>
              <a:rPr lang="fr-FR" sz="2000" dirty="0" smtClean="0"/>
              <a:t> 	</a:t>
            </a:r>
            <a:r>
              <a:rPr lang="fr-FR" sz="2000" dirty="0" smtClean="0">
                <a:sym typeface="Wingdings" panose="05000000000000000000" pitchFamily="2" charset="2"/>
              </a:rPr>
              <a:t> arrêt de Cast3M</a:t>
            </a:r>
          </a:p>
          <a:p>
            <a:pPr lvl="2"/>
            <a:r>
              <a:rPr lang="fr-FR" sz="2000" dirty="0"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Par une ligne vide ou un EOF 	 mode interactif</a:t>
            </a:r>
          </a:p>
          <a:p>
            <a:pPr lvl="2"/>
            <a:endParaRPr lang="fr-FR" sz="2000" dirty="0">
              <a:sym typeface="Wingdings" panose="05000000000000000000" pitchFamily="2" charset="2"/>
            </a:endParaRPr>
          </a:p>
          <a:p>
            <a:pPr lvl="1"/>
            <a:r>
              <a:rPr lang="fr-FR" sz="2000" b="1" dirty="0"/>
              <a:t>Ligne de commentaire : 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commence par  </a:t>
            </a:r>
            <a:r>
              <a:rPr lang="fr-FR" sz="2000" b="1" dirty="0">
                <a:solidFill>
                  <a:srgbClr val="FF0000"/>
                </a:solidFill>
              </a:rPr>
              <a:t>*</a:t>
            </a:r>
          </a:p>
          <a:p>
            <a:pPr lvl="1"/>
            <a:endParaRPr lang="fr-FR" sz="2000" b="1" dirty="0"/>
          </a:p>
          <a:p>
            <a:pPr lvl="1"/>
            <a:r>
              <a:rPr lang="fr-FR" sz="2000" b="1" dirty="0"/>
              <a:t>Lignes vides autorisées partout</a:t>
            </a:r>
          </a:p>
          <a:p>
            <a:pPr marL="0" lvl="1" indent="0">
              <a:buNone/>
            </a:pPr>
            <a:endParaRPr lang="fr-FR" sz="2000" dirty="0" smtClean="0">
              <a:sym typeface="Wingdings" panose="05000000000000000000" pitchFamily="2" charset="2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006080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Regrouper ses procédures dans des fichiers texte avec l'extension ".</a:t>
            </a:r>
            <a:r>
              <a:rPr lang="fr-FR" sz="2000" b="1" dirty="0" err="1" smtClean="0">
                <a:sym typeface="Symbol" pitchFamily="18" charset="2"/>
              </a:rPr>
              <a:t>procedur</a:t>
            </a:r>
            <a:r>
              <a:rPr lang="fr-FR" sz="2000" b="1" dirty="0" smtClean="0">
                <a:sym typeface="Symbol" pitchFamily="18" charset="2"/>
              </a:rPr>
              <a:t>"</a:t>
            </a:r>
          </a:p>
          <a:p>
            <a:pPr lvl="1"/>
            <a:endParaRPr lang="fr-FR" sz="2000" b="1" dirty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Lancer la commande castem16 avec l'option –u</a:t>
            </a: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castem16 –u</a:t>
            </a:r>
          </a:p>
          <a:p>
            <a:pPr lvl="2"/>
            <a:endParaRPr lang="fr-FR" sz="2000" b="1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 Cast3M crée un fichier UTILPROC avec tous les fichiers présents</a:t>
            </a:r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On peut alors lancer Cast3M et toutes les procédures seront disponibles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Le fichier UTILPROC doit être présent dans le répertoire de travail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endParaRPr lang="fr-FR" sz="2000" dirty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Idem pour les notices (fichiers ".notice")</a:t>
            </a: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Regroupement de procédures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127090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Consulter la documentation régulièrement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~70 instructions découvertes durant cette formation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près de 1400 instructions existantes !</a:t>
            </a: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Inscription à la liste de diffusion Cast3M (voir le site web Cast3M)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Envoyer un e-mail vide à </a:t>
            </a:r>
            <a:r>
              <a:rPr lang="fr-FR" sz="2000" dirty="0" smtClean="0">
                <a:hlinkClick r:id="rId2"/>
              </a:rPr>
              <a:t>sympa@u</a:t>
            </a:r>
            <a:r>
              <a:rPr lang="fr-FR" sz="2000" dirty="0" smtClean="0">
                <a:hlinkClick r:id="rId3"/>
              </a:rPr>
              <a:t>montpellier.fr</a:t>
            </a:r>
            <a:r>
              <a:rPr lang="fr-FR" sz="2000" dirty="0" smtClean="0"/>
              <a:t> avec</a:t>
            </a:r>
          </a:p>
          <a:p>
            <a:pPr lvl="2"/>
            <a:r>
              <a:rPr lang="fr-FR" sz="2000" dirty="0" smtClean="0"/>
              <a:t>comme objet du message :</a:t>
            </a:r>
          </a:p>
          <a:p>
            <a:pPr lvl="2"/>
            <a:r>
              <a:rPr lang="fr-FR" sz="2000" i="1" dirty="0" smtClean="0"/>
              <a:t>	SUB cast3m-util </a:t>
            </a:r>
            <a:r>
              <a:rPr lang="fr-FR" sz="2000" i="1" dirty="0" err="1" smtClean="0"/>
              <a:t>Votre_nom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Votre_prenom</a:t>
            </a:r>
            <a:endParaRPr lang="fr-FR" sz="2000" i="1" dirty="0" smtClean="0"/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et rien d'autre ! (pas de message, pas de signature, …)</a:t>
            </a:r>
          </a:p>
          <a:p>
            <a:pPr lvl="2"/>
            <a:endParaRPr lang="fr-FR" sz="2000" dirty="0" smtClean="0"/>
          </a:p>
          <a:p>
            <a:pPr lvl="2"/>
            <a:endParaRPr lang="fr-FR" sz="2000" dirty="0" smtClean="0"/>
          </a:p>
          <a:p>
            <a:pPr lvl="1"/>
            <a:r>
              <a:rPr lang="fr-FR" sz="2000" b="1" dirty="0" smtClean="0">
                <a:sym typeface="Symbol" pitchFamily="18" charset="2"/>
              </a:rPr>
              <a:t>Club Cast3M : séminaire annuel des utilisateurs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Chaque année en novembre dans le sud de Paris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Présentation de travaux réalisés avec Cast3M, nouveautés de la prochaine version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Inscription gratuite !</a:t>
            </a:r>
          </a:p>
          <a:p>
            <a:pPr lvl="1"/>
            <a:endParaRPr lang="fr-FR" sz="2000" b="1" dirty="0"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Quelques infos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72702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122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Thermo-élasticité linéaire plane</a:t>
            </a:r>
            <a:br>
              <a:rPr lang="fr-FR" dirty="0" smtClean="0"/>
            </a:br>
            <a:r>
              <a:rPr lang="fr-FR" dirty="0" smtClean="0"/>
              <a:t>(1) Rappel des équations</a:t>
            </a:r>
            <a:endParaRPr lang="fr-FR" sz="1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241386" y="1245582"/>
                <a:ext cx="8818794" cy="5269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508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9pPr>
              </a:lstStyle>
              <a:p>
                <a:pPr lvl="0"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kumimoji="0" lang="fr-FR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uLnTx/>
                    <a:uFillTx/>
                    <a:latin typeface="+mn-lt"/>
                  </a:rPr>
                  <a:t>Gradient des déplacements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𝐻</m:t>
                        </m:r>
                      </m:e>
                    </m:acc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sz="1800" b="1" i="0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𝐆</m:t>
                    </m:r>
                    <m:r>
                      <a:rPr lang="fr-FR" sz="1800" b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𝐫𝐚𝐝</m:t>
                    </m:r>
                    <m:d>
                      <m:d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</m:acc>
                      </m:e>
                    </m:d>
                  </m:oMath>
                </a14:m>
                <a:r>
                  <a:rPr kumimoji="0" lang="fr-F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uLnTx/>
                    <a:uFillTx/>
                    <a:latin typeface="+mn-lt"/>
                  </a:rPr>
                  <a:t>	</a:t>
                </a:r>
                <a:r>
                  <a:rPr lang="fr-FR" sz="1800" dirty="0">
                    <a:solidFill>
                      <a:srgbClr val="000618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8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𝐻</m:t>
                        </m:r>
                      </m:e>
                      <m:sub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𝑖𝑗</m:t>
                        </m:r>
                      </m:sub>
                    </m:sSub>
                    <m:r>
                      <a:rPr lang="fr-FR" sz="18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fr-FR" sz="18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kumimoji="0" lang="fr-F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66666"/>
                  </a:solidFill>
                  <a:effectLst/>
                  <a:uLnTx/>
                  <a:uFillTx/>
                  <a:latin typeface="+mn-lt"/>
                </a:endParaRPr>
              </a:p>
              <a:p>
                <a:pPr lvl="0"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kumimoji="0" lang="fr-FR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uLnTx/>
                    <a:uFillTx/>
                    <a:latin typeface="+mn-lt"/>
                  </a:rPr>
                  <a:t>Déformations totales</a:t>
                </a:r>
                <a:r>
                  <a:rPr kumimoji="0" lang="fr-FR" sz="12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uLnTx/>
                    <a:uFillTx/>
                    <a:latin typeface="+mn-lt"/>
                  </a:rPr>
                  <a:t> </a:t>
                </a:r>
                <a:r>
                  <a:rPr kumimoji="0" lang="fr-FR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uLnTx/>
                    <a:uFillTx/>
                    <a:latin typeface="+mn-lt"/>
                  </a:rPr>
                  <a:t>(Green Lagrange)</a:t>
                </a:r>
                <a:r>
                  <a:rPr kumimoji="0" lang="fr-FR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uLnTx/>
                    <a:uFillTx/>
                    <a:latin typeface="+mn-lt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</m:acc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𝐻</m:t>
                            </m:r>
                          </m:e>
                        </m:acc>
                        <m:r>
                          <a:rPr lang="fr-FR" sz="1800" b="1" i="0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fr-FR" sz="1800" b="1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̿"/>
                                <m:ctrlPr>
                                  <a:rPr lang="fr-FR" sz="18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18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𝐻</m:t>
                                </m:r>
                              </m:e>
                            </m:acc>
                          </m:e>
                          <m:sup>
                            <m:r>
                              <a:rPr lang="fr-FR" sz="1800" b="1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𝑻</m:t>
                            </m:r>
                          </m:sup>
                        </m:sSup>
                        <m:r>
                          <a:rPr lang="fr-FR" sz="1800" b="1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fr-FR" sz="1800" b="1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̿"/>
                                <m:ctrlPr>
                                  <a:rPr lang="fr-FR" sz="18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18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𝐻</m:t>
                                </m:r>
                              </m:e>
                            </m:acc>
                          </m:e>
                          <m:sup>
                            <m:r>
                              <a:rPr lang="fr-FR" sz="1800" b="1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𝑻</m:t>
                            </m:r>
                          </m:sup>
                        </m:sSup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.</m:t>
                        </m:r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𝐻</m:t>
                            </m:r>
                          </m:e>
                        </m:acc>
                      </m:e>
                    </m:d>
                  </m:oMath>
                </a14:m>
                <a:endParaRPr lang="fr-FR" sz="1800" i="0" dirty="0">
                  <a:solidFill>
                    <a:srgbClr val="000618"/>
                  </a:solidFill>
                  <a:latin typeface="+mn-lt"/>
                  <a:ea typeface="Cambria Math"/>
                </a:endParaRPr>
              </a:p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lang="fr-FR" kern="0" dirty="0">
                    <a:solidFill>
                      <a:srgbClr val="666666"/>
                    </a:solidFill>
                    <a:latin typeface="+mn-lt"/>
                  </a:rPr>
                  <a:t>Partition des </a:t>
                </a: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déformations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</m:acc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</m:e>
                      <m:sup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fr-FR" sz="1800" dirty="0">
                    <a:solidFill>
                      <a:srgbClr val="000618"/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</m:e>
                      <m:sup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𝑡h</m:t>
                        </m:r>
                      </m:sup>
                    </m:sSup>
                  </m:oMath>
                </a14:m>
                <a:endParaRPr lang="fr-FR" sz="1800" dirty="0">
                  <a:solidFill>
                    <a:srgbClr val="000618"/>
                  </a:solidFill>
                </a:endParaRPr>
              </a:p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Déformations thermiques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</m:e>
                      <m:sup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𝑡h</m:t>
                        </m:r>
                      </m:sup>
                    </m:sSup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𝑇</m:t>
                    </m:r>
                    <m:r>
                      <a:rPr lang="fr-FR" sz="18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acc>
                  </m:oMath>
                </a14:m>
                <a:endParaRPr lang="fr-FR" sz="1800" dirty="0">
                  <a:solidFill>
                    <a:srgbClr val="000618"/>
                  </a:solidFill>
                </a:endParaRPr>
              </a:p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Loi </a:t>
                </a:r>
                <a:r>
                  <a:rPr lang="fr-FR" kern="0" dirty="0">
                    <a:solidFill>
                      <a:srgbClr val="666666"/>
                    </a:solidFill>
                    <a:latin typeface="+mn-lt"/>
                  </a:rPr>
                  <a:t>de </a:t>
                </a: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comportement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</m:acc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nor/>
                      </m:rPr>
                      <a:rPr lang="fr-FR" sz="1800" b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nor/>
                      </m:rPr>
                      <a:rPr lang="fr-FR" sz="1800" b="1" i="0" smtClean="0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 : </m:t>
                    </m:r>
                    <m:sSup>
                      <m:sSup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</m:e>
                      <m:sup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sup>
                    </m:sSup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nor/>
                      </m:rPr>
                      <a:rPr lang="fr-FR" sz="1800" b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nor/>
                      </m:rPr>
                      <a:rPr lang="fr-FR" sz="1800" b="1" i="0" smtClean="0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:</m:t>
                    </m:r>
                    <m:d>
                      <m:d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̿"/>
                                <m:ctrlPr>
                                  <a:rPr lang="fr-FR" sz="18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1800" i="1">
                                    <a:solidFill>
                                      <a:srgbClr val="000618"/>
                                    </a:solidFill>
                                    <a:latin typeface="Cambria Math"/>
                                    <a:ea typeface="Cambria Math"/>
                                  </a:rPr>
                                  <m:t>𝜀</m:t>
                                </m:r>
                              </m:e>
                            </m:acc>
                          </m:e>
                          <m:sup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𝑡h</m:t>
                            </m:r>
                          </m:sup>
                        </m:sSup>
                      </m:e>
                    </m:d>
                  </m:oMath>
                </a14:m>
                <a:endParaRPr lang="fr-FR" kern="0" dirty="0" smtClean="0">
                  <a:solidFill>
                    <a:srgbClr val="666666"/>
                  </a:solidFill>
                  <a:latin typeface="+mn-lt"/>
                </a:endParaRPr>
              </a:p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987425" algn="l"/>
                    <a:tab pos="1611313" algn="l"/>
                    <a:tab pos="4840288" algn="l"/>
                    <a:tab pos="5384800" algn="l"/>
                  </a:tabLst>
                </a:pPr>
                <a:endParaRPr lang="fr-FR" kern="0" dirty="0" smtClean="0">
                  <a:solidFill>
                    <a:srgbClr val="666666"/>
                  </a:solidFill>
                  <a:latin typeface="+mn-lt"/>
                </a:endParaRPr>
              </a:p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987425" algn="l"/>
                    <a:tab pos="1611313" algn="l"/>
                    <a:tab pos="4840288" algn="l"/>
                    <a:tab pos="5384800" algn="l"/>
                  </a:tabLst>
                </a:pP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avec :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déplacement	</a:t>
                </a:r>
                <a:r>
                  <a:rPr lang="fr-FR" sz="1800" kern="0" dirty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sz="1800" kern="0" dirty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sz="1800" kern="0" dirty="0" smtClean="0">
                    <a:solidFill>
                      <a:srgbClr val="666666"/>
                    </a:solidFill>
                    <a:latin typeface="Arial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</m:acc>
                  </m:oMath>
                </a14:m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déformation totale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</m:acc>
                  </m:oMath>
                </a14:m>
                <a:r>
                  <a:rPr lang="fr-FR" sz="1800" kern="0" dirty="0">
                    <a:solidFill>
                      <a:srgbClr val="666666"/>
                    </a:solidFill>
                  </a:rPr>
                  <a:t> 	</a:t>
                </a:r>
                <a:r>
                  <a:rPr lang="fr-FR" sz="1800" kern="0" dirty="0" smtClean="0">
                    <a:solidFill>
                      <a:srgbClr val="666666"/>
                    </a:solidFill>
                  </a:rPr>
                  <a:t>contrainte</a:t>
                </a:r>
                <a:br>
                  <a:rPr lang="fr-FR" sz="1800" kern="0" dirty="0" smtClean="0">
                    <a:solidFill>
                      <a:srgbClr val="666666"/>
                    </a:solidFill>
                  </a:rPr>
                </a:br>
                <a:r>
                  <a:rPr lang="fr-FR" sz="1800" kern="0" dirty="0" smtClean="0">
                    <a:solidFill>
                      <a:srgbClr val="666666"/>
                    </a:solidFill>
                    <a:latin typeface="Arial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</m:e>
                      <m:sup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déformation élastique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acc>
                          <m:accPr>
                            <m:chr m:val="̿"/>
                            <m:ctrlP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1800" i="1">
                                <a:solidFill>
                                  <a:srgbClr val="000618"/>
                                </a:solidFill>
                                <a:latin typeface="Cambria Math"/>
                                <a:ea typeface="Cambria Math"/>
                              </a:rPr>
                              <m:t>𝜀</m:t>
                            </m:r>
                          </m:e>
                        </m:acc>
                      </m:e>
                      <m:sup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/>
                            <a:ea typeface="Cambria Math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déformation thermique</a:t>
                </a:r>
                <a:b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</a:br>
                <a:r>
                  <a:rPr lang="fr-FR" sz="1800" kern="0" dirty="0">
                    <a:solidFill>
                      <a:srgbClr val="666666"/>
                    </a:solidFill>
                    <a:latin typeface="Arial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18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acc>
                  </m:oMath>
                </a14:m>
                <a:r>
                  <a:rPr lang="fr-FR" sz="1800" kern="0" dirty="0">
                    <a:solidFill>
                      <a:srgbClr val="666666"/>
                    </a:solidFill>
                    <a:latin typeface="Arial"/>
                  </a:rPr>
                  <a:t>	</a:t>
                </a: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>tenseur identité d'ordre 2</a:t>
                </a:r>
                <a:r>
                  <a:rPr lang="fr-FR" sz="1800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sz="1800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> </a:t>
                </a: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800" b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C</m:t>
                    </m:r>
                    <m:r>
                      <a:rPr lang="fr-FR" sz="1800" b="1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666666"/>
                    </a:solidFill>
                    <a:latin typeface="Arial"/>
                  </a:rPr>
                  <a:t>	</a:t>
                </a: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>tenseur de rigidité (ordre 4)</a:t>
                </a:r>
                <a:r>
                  <a:rPr lang="fr-FR" kern="0" dirty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</a:t>
                </a:r>
                <a14:m>
                  <m:oMath xmlns:m="http://schemas.openxmlformats.org/officeDocument/2006/math"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dilatation thermique</a:t>
                </a:r>
                <a:b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</a:t>
                </a:r>
                <a14:m>
                  <m:oMath xmlns:m="http://schemas.openxmlformats.org/officeDocument/2006/math"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𝑇</m:t>
                    </m:r>
                    <m:r>
                      <a:rPr lang="fr-FR" sz="18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	élévation de température</a:t>
                </a:r>
              </a:p>
            </p:txBody>
          </p:sp>
        </mc:Choice>
        <mc:Fallback>
          <p:sp>
            <p:nvSpPr>
              <p:cNvPr id="24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1386" y="1245582"/>
                <a:ext cx="8818794" cy="5269135"/>
              </a:xfrm>
              <a:prstGeom prst="rect">
                <a:avLst/>
              </a:prstGeom>
              <a:blipFill rotWithShape="0">
                <a:blip r:embed="rId2"/>
                <a:stretch>
                  <a:fillRect l="-761" b="-138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508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7299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123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Thermo-élasticité linéaire plane</a:t>
            </a:r>
            <a:br>
              <a:rPr lang="fr-FR" dirty="0" smtClean="0"/>
            </a:br>
            <a:r>
              <a:rPr lang="fr-FR" dirty="0" smtClean="0"/>
              <a:t>(2) contraintes planes</a:t>
            </a:r>
            <a:endParaRPr lang="fr-FR" sz="160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41386" y="1245582"/>
            <a:ext cx="8818794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+mn-lt"/>
              </a:rPr>
              <a:t>Hypothèse contraintes plane 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 smtClean="0">
              <a:solidFill>
                <a:srgbClr val="666666"/>
              </a:solidFill>
              <a:latin typeface="+mn-lt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 smtClean="0">
              <a:solidFill>
                <a:srgbClr val="666666"/>
              </a:solidFill>
              <a:latin typeface="+mn-lt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 smtClean="0">
              <a:solidFill>
                <a:srgbClr val="666666"/>
              </a:solidFill>
              <a:latin typeface="+mn-lt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+mn-lt"/>
              </a:rPr>
              <a:t>Notation vectorielle 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 smtClean="0">
              <a:solidFill>
                <a:srgbClr val="666666"/>
              </a:solidFill>
              <a:latin typeface="+mn-lt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>
              <a:solidFill>
                <a:srgbClr val="666666"/>
              </a:solidFill>
              <a:latin typeface="+mn-lt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+mn-lt"/>
              </a:rPr>
              <a:t>Loi de Hooke 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>
              <a:solidFill>
                <a:srgbClr val="666666"/>
              </a:solidFill>
              <a:latin typeface="+mn-lt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tabLst>
                <a:tab pos="987425" algn="l"/>
                <a:tab pos="1611313" algn="l"/>
                <a:tab pos="4840288" algn="l"/>
                <a:tab pos="5384800" algn="l"/>
              </a:tabLst>
            </a:pPr>
            <a:endParaRPr lang="fr-FR" kern="0" dirty="0" smtClean="0">
              <a:solidFill>
                <a:srgbClr val="666666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2392568" y="1663916"/>
                <a:ext cx="2107179" cy="836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568" y="1663916"/>
                <a:ext cx="2107179" cy="83644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4890407" y="1669674"/>
                <a:ext cx="2228752" cy="9727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407" y="1669674"/>
                <a:ext cx="2228752" cy="97270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2217969" y="3394220"/>
                <a:ext cx="1399549" cy="8547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987425" algn="l"/>
                    <a:tab pos="1611313" algn="l"/>
                    <a:tab pos="4840288" algn="l"/>
                    <a:tab pos="53848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</m:d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</m:t>
                                    </m:r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969" y="3394220"/>
                <a:ext cx="1399549" cy="85472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992577" y="4851603"/>
                <a:ext cx="3826817" cy="138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987425" algn="l"/>
                    <a:tab pos="1611313" algn="l"/>
                    <a:tab pos="4840288" algn="l"/>
                    <a:tab pos="53848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1−</m:t>
                                    </m:r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𝜈</m:t>
                                    </m:r>
                                  </m:num>
                                  <m:den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kern="0" dirty="0" smtClean="0">
                  <a:solidFill>
                    <a:srgbClr val="666666"/>
                  </a:solidFill>
                </a:endParaRPr>
              </a:p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987425" algn="l"/>
                    <a:tab pos="1611313" algn="l"/>
                    <a:tab pos="4840288" algn="l"/>
                    <a:tab pos="53848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𝐶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d>
                    </m:oMath>
                  </m:oMathPara>
                </a14:m>
                <a:endParaRPr lang="fr-FR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577" y="4851603"/>
                <a:ext cx="3826817" cy="13898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4719250" y="3333274"/>
                <a:ext cx="1454822" cy="8299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987425" algn="l"/>
                    <a:tab pos="1611313" algn="l"/>
                    <a:tab pos="4840288" algn="l"/>
                    <a:tab pos="53848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d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</m:t>
                                    </m:r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250" y="3333274"/>
                <a:ext cx="1454822" cy="8299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6584973" y="3446679"/>
                <a:ext cx="2621230" cy="59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kern="0" dirty="0" smtClean="0">
                    <a:solidFill>
                      <a:srgbClr val="666666"/>
                    </a:solidFill>
                  </a:rPr>
                  <a:t>avec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sz="14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33</m:t>
                        </m:r>
                      </m:sub>
                    </m:sSub>
                    <m:r>
                      <a:rPr lang="fr-FR" sz="14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num>
                      <m:den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den>
                    </m:f>
                    <m:d>
                      <m:dPr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fr-FR" sz="14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fr-FR" sz="14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22</m:t>
                            </m:r>
                          </m:sub>
                        </m:sSub>
                      </m:e>
                    </m:d>
                  </m:oMath>
                </a14:m>
                <a:endParaRPr lang="fr-FR" sz="1400" dirty="0" smtClean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  <a:p>
                <a:r>
                  <a:rPr lang="fr-FR" sz="1400" kern="0" dirty="0" smtClean="0">
                    <a:solidFill>
                      <a:srgbClr val="666666"/>
                    </a:solidFill>
                  </a:rPr>
                  <a:t>3 composantes indépendantes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973" y="3446679"/>
                <a:ext cx="2621230" cy="594906"/>
              </a:xfrm>
              <a:prstGeom prst="rect">
                <a:avLst/>
              </a:prstGeom>
              <a:blipFill rotWithShape="0">
                <a:blip r:embed="rId7"/>
                <a:stretch>
                  <a:fillRect l="-698" b="-102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Rectangle 11"/>
              <p:cNvSpPr/>
              <p:nvPr/>
            </p:nvSpPr>
            <p:spPr>
              <a:xfrm>
                <a:off x="5502766" y="5911232"/>
                <a:ext cx="188756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matrice de rigidité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766" y="5911232"/>
                <a:ext cx="1887568" cy="307777"/>
              </a:xfrm>
              <a:prstGeom prst="rect">
                <a:avLst/>
              </a:prstGeom>
              <a:blipFill rotWithShape="0">
                <a:blip r:embed="rId8"/>
                <a:stretch>
                  <a:fillRect t="-4000" r="-647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573807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124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Thermo-élasticité linéaire plane</a:t>
            </a:r>
            <a:br>
              <a:rPr lang="fr-FR" dirty="0" smtClean="0"/>
            </a:br>
            <a:r>
              <a:rPr lang="fr-FR" dirty="0" smtClean="0"/>
              <a:t>(3) élément fini</a:t>
            </a:r>
            <a:endParaRPr lang="fr-FR" sz="1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241386" y="1245582"/>
                <a:ext cx="8818794" cy="4016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508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000099"/>
                    </a:solidFill>
                    <a:latin typeface="Tahoma" pitchFamily="34" charset="0"/>
                  </a:defRPr>
                </a:lvl9pPr>
              </a:lstStyle>
              <a:p>
                <a:pPr lvl="0"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lang="fr-FR" kern="0" dirty="0" smtClean="0">
                    <a:solidFill>
                      <a:srgbClr val="666666"/>
                    </a:solidFill>
                    <a:latin typeface="+mn-lt"/>
                  </a:rPr>
                  <a:t>Interpolation des inconnues primales :</a:t>
                </a:r>
              </a:p>
              <a:p>
                <a:pPr lvl="0"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endParaRPr lang="fr-FR" kern="0" dirty="0" smtClean="0">
                  <a:solidFill>
                    <a:srgbClr val="666666"/>
                  </a:solidFill>
                  <a:latin typeface="+mn-lt"/>
                </a:endParaRPr>
              </a:p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lang="fr-FR" sz="1400" kern="0" dirty="0" smtClean="0">
                    <a:solidFill>
                      <a:srgbClr val="666666"/>
                    </a:solidFill>
                    <a:latin typeface="+mn-lt"/>
                  </a:rPr>
                  <a:t>en tout point </a:t>
                </a:r>
                <a14:m>
                  <m:oMath xmlns:m="http://schemas.openxmlformats.org/officeDocument/2006/math">
                    <m:r>
                      <a:rPr lang="fr-FR" sz="14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(</m:t>
                    </m:r>
                    <m:r>
                      <a:rPr lang="fr-FR" sz="14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𝑥</m:t>
                    </m:r>
                    <m:r>
                      <a:rPr lang="fr-FR" sz="14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fr-FR" sz="14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𝑦</m:t>
                    </m:r>
                    <m:r>
                      <a:rPr lang="fr-FR" sz="14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)</m:t>
                    </m:r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  <a:latin typeface="+mn-lt"/>
                  </a:rPr>
                  <a:t> de l'élément</a:t>
                </a:r>
                <a:br>
                  <a:rPr lang="fr-FR" sz="1400" kern="0" dirty="0" smtClean="0">
                    <a:solidFill>
                      <a:srgbClr val="666666"/>
                    </a:solidFill>
                    <a:latin typeface="+mn-lt"/>
                  </a:rPr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𝑞</m:t>
                        </m:r>
                      </m:e>
                    </m:d>
                  </m:oMath>
                </a14:m>
                <a:r>
                  <a:rPr lang="fr-FR" sz="1400" kern="0" dirty="0">
                    <a:solidFill>
                      <a:srgbClr val="666666"/>
                    </a:solidFill>
                  </a:rPr>
                  <a:t> </a:t>
                </a:r>
                <a:r>
                  <a:rPr lang="fr-FR" sz="1400" kern="0" dirty="0" smtClean="0">
                    <a:solidFill>
                      <a:srgbClr val="666666"/>
                    </a:solidFill>
                  </a:rPr>
                  <a:t>sont les déplacements des nœuds de l'élément</a:t>
                </a:r>
                <a:endParaRPr lang="fr-FR" sz="1400" dirty="0"/>
              </a:p>
              <a:p>
                <a:pPr lvl="0" eaLnBrk="1" fontAlgn="base" hangingPunct="1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>Cas d'un élément TRI3 (6 </a:t>
                </a:r>
                <a:r>
                  <a:rPr lang="fr-FR" kern="0" dirty="0" err="1" smtClean="0">
                    <a:solidFill>
                      <a:srgbClr val="666666"/>
                    </a:solidFill>
                    <a:latin typeface="Arial"/>
                  </a:rPr>
                  <a:t>ddl</a:t>
                </a: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>) :</a:t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/>
                </a:r>
                <a:b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</a:br>
                <a:r>
                  <a:rPr lang="fr-FR" kern="0" dirty="0" smtClean="0">
                    <a:solidFill>
                      <a:srgbClr val="666666"/>
                    </a:solidFill>
                    <a:latin typeface="Arial"/>
                  </a:rPr>
                  <a:t>Déformations (linéarisées) :</a:t>
                </a:r>
                <a:endParaRPr lang="fr-FR" kern="0" dirty="0">
                  <a:solidFill>
                    <a:srgbClr val="666666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24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1386" y="1245582"/>
                <a:ext cx="8818794" cy="4016484"/>
              </a:xfrm>
              <a:prstGeom prst="rect">
                <a:avLst/>
              </a:prstGeom>
              <a:blipFill rotWithShape="0">
                <a:blip r:embed="rId2"/>
                <a:stretch>
                  <a:fillRect l="-761" t="-607" b="-18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508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riangle isocèle 4"/>
          <p:cNvSpPr/>
          <p:nvPr/>
        </p:nvSpPr>
        <p:spPr>
          <a:xfrm>
            <a:off x="6052971" y="1333559"/>
            <a:ext cx="2536031" cy="1114425"/>
          </a:xfrm>
          <a:prstGeom prst="triangle">
            <a:avLst>
              <a:gd name="adj" fmla="val 22676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Rectangle 11"/>
              <p:cNvSpPr/>
              <p:nvPr/>
            </p:nvSpPr>
            <p:spPr>
              <a:xfrm>
                <a:off x="5508606" y="2201427"/>
                <a:ext cx="615297" cy="580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sz="140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14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𝐴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𝐴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606" y="2201427"/>
                <a:ext cx="615297" cy="580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lipse 13"/>
          <p:cNvSpPr/>
          <p:nvPr/>
        </p:nvSpPr>
        <p:spPr>
          <a:xfrm>
            <a:off x="6016395" y="2411408"/>
            <a:ext cx="73152" cy="7315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6595039" y="1296983"/>
            <a:ext cx="73152" cy="7315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8535757" y="2406646"/>
            <a:ext cx="73152" cy="7315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Rectangle 17"/>
              <p:cNvSpPr/>
              <p:nvPr/>
            </p:nvSpPr>
            <p:spPr>
              <a:xfrm>
                <a:off x="6820142" y="993329"/>
                <a:ext cx="614014" cy="572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sz="140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14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𝐵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𝐵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142" y="993329"/>
                <a:ext cx="614014" cy="572914"/>
              </a:xfrm>
              <a:prstGeom prst="rect">
                <a:avLst/>
              </a:prstGeom>
              <a:blipFill rotWithShape="0">
                <a:blip r:embed="rId4"/>
                <a:stretch>
                  <a:fillRect b="-10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Rectangle 18"/>
              <p:cNvSpPr/>
              <p:nvPr/>
            </p:nvSpPr>
            <p:spPr>
              <a:xfrm>
                <a:off x="8535757" y="2201427"/>
                <a:ext cx="608243" cy="5818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sz="140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14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𝐶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fr-FR" sz="1400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𝐶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5757" y="2201427"/>
                <a:ext cx="608243" cy="5818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6076693" y="2140420"/>
            <a:ext cx="3048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kern="0" dirty="0" smtClean="0"/>
              <a:t>A</a:t>
            </a:r>
            <a:endParaRPr lang="fr-FR" sz="1400" i="1" dirty="0"/>
          </a:p>
        </p:txBody>
      </p:sp>
      <p:sp>
        <p:nvSpPr>
          <p:cNvPr id="21" name="Rectangle 20"/>
          <p:cNvSpPr/>
          <p:nvPr/>
        </p:nvSpPr>
        <p:spPr>
          <a:xfrm>
            <a:off x="6498914" y="1370135"/>
            <a:ext cx="3048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kern="0" dirty="0" smtClean="0"/>
              <a:t>B</a:t>
            </a:r>
            <a:endParaRPr lang="fr-FR" sz="1400" i="1" dirty="0"/>
          </a:p>
        </p:txBody>
      </p:sp>
      <p:sp>
        <p:nvSpPr>
          <p:cNvPr id="22" name="Rectangle 21"/>
          <p:cNvSpPr/>
          <p:nvPr/>
        </p:nvSpPr>
        <p:spPr>
          <a:xfrm>
            <a:off x="8045704" y="2199444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kern="0" dirty="0"/>
              <a:t>C</a:t>
            </a:r>
            <a:endParaRPr lang="fr-FR" sz="1400" i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Rectangle 19"/>
              <p:cNvSpPr/>
              <p:nvPr/>
            </p:nvSpPr>
            <p:spPr>
              <a:xfrm>
                <a:off x="2050328" y="1706105"/>
                <a:ext cx="21596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𝑢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(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𝑁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(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328" y="1706105"/>
                <a:ext cx="2159694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3" name="Rectangle 22"/>
              <p:cNvSpPr/>
              <p:nvPr/>
            </p:nvSpPr>
            <p:spPr>
              <a:xfrm>
                <a:off x="380375" y="2913744"/>
                <a:ext cx="5867760" cy="2031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𝐴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sSubSup>
                                      <m:sSubSup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𝐴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𝐵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𝐵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𝐶</m:t>
                                        </m:r>
                                      </m:sup>
                                    </m:sSubSup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𝐶</m:t>
                                        </m:r>
                                      </m:sup>
                                    </m:sSubSup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75" y="2913744"/>
                <a:ext cx="5867760" cy="203196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6" name="Rectangle 25"/>
              <p:cNvSpPr/>
              <p:nvPr/>
            </p:nvSpPr>
            <p:spPr>
              <a:xfrm>
                <a:off x="1074892" y="5262066"/>
                <a:ext cx="5169428" cy="15267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𝐴</m:t>
                                    </m:r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𝐴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 smtClean="0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b="0" i="1" smtClean="0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𝐴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b="0" i="1" smtClean="0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𝐴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𝐵</m:t>
                                    </m:r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𝐵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𝐵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𝐵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𝐶</m:t>
                                    </m:r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𝐶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fr-FR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𝐶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𝐶</m:t>
                                        </m:r>
                                        <m:r>
                                          <a:rPr lang="fr-FR" i="1">
                                            <a:solidFill>
                                              <a:srgbClr val="000618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rgbClr val="000618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fr-FR" dirty="0" smtClean="0"/>
              </a:p>
              <a:p>
                <a:pPr/>
                <a:r>
                  <a:rPr lang="fr-FR" i="1" dirty="0" smtClean="0">
                    <a:solidFill>
                      <a:srgbClr val="000618"/>
                    </a:solidFill>
                    <a:latin typeface="Cambria Math" panose="02040503050406030204" pitchFamily="18" charset="0"/>
                    <a:ea typeface="Cambria Math"/>
                  </a:rPr>
                  <a:t/>
                </a:r>
                <a:br>
                  <a:rPr lang="fr-FR" i="1" dirty="0" smtClean="0">
                    <a:solidFill>
                      <a:srgbClr val="000618"/>
                    </a:solidFill>
                    <a:latin typeface="Cambria Math" panose="02040503050406030204" pitchFamily="18" charset="0"/>
                    <a:ea typeface="Cambria Math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𝐵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(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892" y="5262066"/>
                <a:ext cx="5169428" cy="1526700"/>
              </a:xfrm>
              <a:prstGeom prst="rect">
                <a:avLst/>
              </a:prstGeom>
              <a:blipFill rotWithShape="0">
                <a:blip r:embed="rId8"/>
                <a:stretch>
                  <a:fillRect b="-2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8" name="Rectangle 27"/>
              <p:cNvSpPr/>
              <p:nvPr/>
            </p:nvSpPr>
            <p:spPr>
              <a:xfrm>
                <a:off x="6651360" y="5467792"/>
                <a:ext cx="1859805" cy="4864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kern="0" dirty="0" smtClean="0">
                    <a:solidFill>
                      <a:srgbClr val="666666"/>
                    </a:solidFill>
                  </a:rPr>
                  <a:t>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𝑁</m:t>
                        </m:r>
                      </m:e>
                      <m:sub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𝐴</m:t>
                        </m:r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fr-FR" sz="16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fr-FR" sz="1600" i="1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(</m:t>
                        </m:r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fr-FR" sz="16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fr-FR" sz="16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</a:t>
                </a:r>
                <a:endParaRPr lang="fr-FR" sz="1400" dirty="0"/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360" y="5467792"/>
                <a:ext cx="1859805" cy="486480"/>
              </a:xfrm>
              <a:prstGeom prst="rect">
                <a:avLst/>
              </a:prstGeom>
              <a:blipFill rotWithShape="0">
                <a:blip r:embed="rId9"/>
                <a:stretch>
                  <a:fillRect l="-9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Rectangle 28"/>
              <p:cNvSpPr/>
              <p:nvPr/>
            </p:nvSpPr>
            <p:spPr>
              <a:xfrm>
                <a:off x="4648898" y="6361329"/>
                <a:ext cx="298960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𝐵</m:t>
                        </m:r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(</m:t>
                        </m:r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)</m:t>
                        </m:r>
                      </m:e>
                    </m:d>
                    <m:r>
                      <a:rPr lang="fr-FR" sz="14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opérateur gradient discrétisé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898" y="6361329"/>
                <a:ext cx="2989601" cy="307777"/>
              </a:xfrm>
              <a:prstGeom prst="rect">
                <a:avLst/>
              </a:prstGeom>
              <a:blipFill rotWithShape="0">
                <a:blip r:embed="rId10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02820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125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Thermo-élasticité linéaire plane</a:t>
            </a:r>
            <a:br>
              <a:rPr lang="fr-FR" dirty="0" smtClean="0"/>
            </a:br>
            <a:r>
              <a:rPr lang="fr-FR" dirty="0" smtClean="0"/>
              <a:t>(4) matrice de rigidité</a:t>
            </a:r>
            <a:endParaRPr lang="fr-FR" sz="160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41386" y="1245582"/>
            <a:ext cx="8818794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+mn-lt"/>
              </a:rPr>
              <a:t>Énergie de déformation élastique élémentaire :</a:t>
            </a: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 smtClean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Arial"/>
              </a:rPr>
              <a:t/>
            </a:r>
            <a:br>
              <a:rPr lang="fr-FR" kern="0" dirty="0" smtClean="0">
                <a:solidFill>
                  <a:srgbClr val="666666"/>
                </a:solidFill>
                <a:latin typeface="Arial"/>
              </a:rPr>
            </a:br>
            <a:endParaRPr lang="fr-FR" kern="0" dirty="0" smtClean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Arial"/>
              </a:rPr>
              <a:t/>
            </a:r>
            <a:br>
              <a:rPr lang="fr-FR" kern="0" dirty="0" smtClean="0">
                <a:solidFill>
                  <a:srgbClr val="666666"/>
                </a:solidFill>
                <a:latin typeface="Arial"/>
              </a:rPr>
            </a:br>
            <a:r>
              <a:rPr lang="fr-FR" kern="0" dirty="0" smtClean="0">
                <a:solidFill>
                  <a:srgbClr val="666666"/>
                </a:solidFill>
                <a:latin typeface="Arial"/>
              </a:rPr>
              <a:t/>
            </a:r>
            <a:br>
              <a:rPr lang="fr-FR" kern="0" dirty="0" smtClean="0">
                <a:solidFill>
                  <a:srgbClr val="666666"/>
                </a:solidFill>
                <a:latin typeface="Arial"/>
              </a:rPr>
            </a:br>
            <a:endParaRPr lang="fr-FR" kern="0" dirty="0" smtClean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Arial"/>
              </a:rPr>
              <a:t>Assemblage :</a:t>
            </a:r>
            <a:endParaRPr lang="fr-FR" kern="0" dirty="0">
              <a:solidFill>
                <a:srgbClr val="666666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Rectangle 19"/>
              <p:cNvSpPr/>
              <p:nvPr/>
            </p:nvSpPr>
            <p:spPr>
              <a:xfrm>
                <a:off x="292965" y="1548936"/>
                <a:ext cx="2168158" cy="773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𝑒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𝑑𝑒𝑓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:</m:t>
                          </m:r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</m:acc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65" y="1548936"/>
                <a:ext cx="2168158" cy="77361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797059" y="2298270"/>
                <a:ext cx="2060116" cy="773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59" y="2298270"/>
                <a:ext cx="2060116" cy="7736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5" name="Rectangle 24"/>
              <p:cNvSpPr/>
              <p:nvPr/>
            </p:nvSpPr>
            <p:spPr>
              <a:xfrm>
                <a:off x="797059" y="3047604"/>
                <a:ext cx="3139321" cy="773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𝑞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𝐶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𝐵</m:t>
                              </m:r>
                            </m:e>
                          </m:d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𝑞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59" y="3047604"/>
                <a:ext cx="3139321" cy="7736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7" name="Rectangle 26"/>
              <p:cNvSpPr/>
              <p:nvPr/>
            </p:nvSpPr>
            <p:spPr>
              <a:xfrm>
                <a:off x="797059" y="3796937"/>
                <a:ext cx="3393493" cy="1038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𝑞</m:t>
                              </m:r>
                            </m:e>
                          </m:d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𝑇</m:t>
                          </m:r>
                        </m:sup>
                      </m:sSup>
                      <m:limLow>
                        <m:limLow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groupChr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sSub>
                                        <m:sSubPr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sub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fr-FR" i="1">
                                                  <a:solidFill>
                                                    <a:srgbClr val="000618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fr-FR" i="1">
                                                  <a:solidFill>
                                                    <a:srgbClr val="000618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  <m:t>𝐵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𝑇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𝐶</m:t>
                                          </m:r>
                                        </m:e>
                                      </m:d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𝐵</m:t>
                                          </m:r>
                                        </m:e>
                                      </m:d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𝑑𝑉</m:t>
                                      </m:r>
                                    </m:e>
                                  </m:nary>
                                </m:e>
                              </m:d>
                            </m:e>
                          </m:groupChr>
                        </m:e>
                        <m:lim>
                          <m:d>
                            <m:dPr>
                              <m:begChr m:val="["/>
                              <m:endChr m:val="]"/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lim>
                      </m:limLow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59" y="3796937"/>
                <a:ext cx="3393493" cy="103887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0" name="Rectangle 29"/>
              <p:cNvSpPr/>
              <p:nvPr/>
            </p:nvSpPr>
            <p:spPr>
              <a:xfrm>
                <a:off x="5360519" y="3954223"/>
                <a:ext cx="3296095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"volume" de l'élément fini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4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40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4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fr-FR" sz="14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sub>
                        </m:sSub>
                      </m:e>
                    </m:d>
                    <m:r>
                      <a:rPr lang="fr-FR" sz="14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matrice de rigidité élémentaire</a:t>
                </a:r>
                <a:br>
                  <a:rPr lang="fr-FR" sz="1400" kern="0" dirty="0" smtClean="0">
                    <a:solidFill>
                      <a:srgbClr val="666666"/>
                    </a:solidFill>
                  </a:rPr>
                </a:br>
                <a:r>
                  <a:rPr lang="fr-FR" sz="1400" kern="0" dirty="0" smtClean="0">
                    <a:solidFill>
                      <a:srgbClr val="666666"/>
                    </a:solidFill>
                  </a:rPr>
                  <a:t>       (calculé par intégration numérique)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519" y="3954223"/>
                <a:ext cx="3296095" cy="738664"/>
              </a:xfrm>
              <a:prstGeom prst="rect">
                <a:avLst/>
              </a:prstGeom>
              <a:blipFill rotWithShape="0">
                <a:blip r:embed="rId6"/>
                <a:stretch>
                  <a:fillRect t="-1653" b="-74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Rectangle 30"/>
              <p:cNvSpPr/>
              <p:nvPr/>
            </p:nvSpPr>
            <p:spPr>
              <a:xfrm>
                <a:off x="262818" y="5299562"/>
                <a:ext cx="4339841" cy="764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𝑑𝑒𝑓</m:t>
                          </m:r>
                        </m:sub>
                      </m:sSub>
                      <m:r>
                        <a:rPr lang="fr-FR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𝑄</m:t>
                              </m:r>
                            </m:e>
                          </m:d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𝑇</m:t>
                          </m:r>
                        </m:sup>
                      </m:sSup>
                      <m:nary>
                        <m:naryPr>
                          <m:chr m:val="∑"/>
                          <m:supHide m:val="on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𝑒</m:t>
                          </m:r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𝑄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𝑄</m:t>
                              </m:r>
                            </m:e>
                          </m:d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𝐾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𝑄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18" y="5299562"/>
                <a:ext cx="4339841" cy="76450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Rectangle 31"/>
              <p:cNvSpPr/>
              <p:nvPr/>
            </p:nvSpPr>
            <p:spPr>
              <a:xfrm>
                <a:off x="5360519" y="5183072"/>
                <a:ext cx="3744167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𝑄</m:t>
                        </m:r>
                      </m:e>
                    </m:d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déplacements des nœuds du maillage</a:t>
                </a:r>
              </a:p>
              <a:p>
                <a:r>
                  <a:rPr lang="fr-FR" sz="1400" kern="0" dirty="0" smtClean="0">
                    <a:solidFill>
                      <a:srgbClr val="666666"/>
                    </a:solidFill>
                  </a:rPr>
                  <a:t>Les matrices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sont étendues sur tous les</a:t>
                </a:r>
                <a:br>
                  <a:rPr lang="fr-FR" sz="1400" kern="0" dirty="0" smtClean="0">
                    <a:solidFill>
                      <a:srgbClr val="666666"/>
                    </a:solidFill>
                  </a:rPr>
                </a:br>
                <a:r>
                  <a:rPr lang="fr-FR" sz="1400" kern="0" dirty="0" err="1" smtClean="0">
                    <a:solidFill>
                      <a:srgbClr val="666666"/>
                    </a:solidFill>
                  </a:rPr>
                  <a:t>ddl</a:t>
                </a:r>
                <a:r>
                  <a:rPr lang="fr-FR" sz="1400" kern="0" dirty="0" smtClean="0">
                    <a:solidFill>
                      <a:srgbClr val="666666"/>
                    </a:solidFill>
                  </a:rPr>
                  <a:t> du maillage avec des termes nuls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4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4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𝐾</m:t>
                        </m:r>
                      </m:e>
                    </m:d>
                    <m:r>
                      <a:rPr lang="fr-FR" sz="14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matrice de rigidité assemblée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519" y="5183072"/>
                <a:ext cx="3744167" cy="954107"/>
              </a:xfrm>
              <a:prstGeom prst="rect">
                <a:avLst/>
              </a:prstGeom>
              <a:blipFill rotWithShape="0">
                <a:blip r:embed="rId8"/>
                <a:stretch>
                  <a:fillRect l="-488" t="-1274" b="-57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6025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126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Thermo-élasticité linéaire plane</a:t>
            </a:r>
            <a:br>
              <a:rPr lang="fr-FR" dirty="0" smtClean="0"/>
            </a:br>
            <a:r>
              <a:rPr lang="fr-FR" dirty="0" smtClean="0"/>
              <a:t>(5) principe travaux virtuels</a:t>
            </a:r>
            <a:endParaRPr lang="fr-FR" sz="160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41386" y="1245582"/>
            <a:ext cx="881879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+mn-lt"/>
              </a:rPr>
              <a:t>Principe des travaux virtuels :</a:t>
            </a: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 smtClean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 smtClean="0">
              <a:solidFill>
                <a:srgbClr val="666666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Rectangle 19"/>
              <p:cNvSpPr/>
              <p:nvPr/>
            </p:nvSpPr>
            <p:spPr>
              <a:xfrm>
                <a:off x="441328" y="1718610"/>
                <a:ext cx="6951775" cy="406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:</m:t>
                          </m:r>
                          <m: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̿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̅"/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𝑣</m:t>
                                  </m:r>
                                </m:sub>
                              </m:sSub>
                            </m:e>
                          </m:acc>
                          <m: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acc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𝑑𝑆</m:t>
                          </m:r>
                        </m:e>
                      </m:nary>
                    </m:oMath>
                  </m:oMathPara>
                </a14:m>
                <a:endParaRPr lang="fr-FR" dirty="0" smtClean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𝜀</m:t>
                                      </m:r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𝑣</m:t>
                                  </m:r>
                                </m:sub>
                              </m:sSub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𝑑𝑆</m:t>
                          </m:r>
                        </m:e>
                      </m:nary>
                    </m:oMath>
                  </m:oMathPara>
                </a14:m>
                <a:endParaRPr lang="fr-FR" dirty="0" smtClean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𝑇</m:t>
                          </m:r>
                        </m:sup>
                      </m:sSup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b="0" i="1" smtClean="0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𝑁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𝑑𝑉</m:t>
                              </m:r>
                            </m:e>
                          </m:nary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𝑁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𝑑𝑆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fr-FR" dirty="0" smtClean="0">
                  <a:solidFill>
                    <a:srgbClr val="000618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groupChrPr>
                            <m:e>
                              <m:nary>
                                <m:nary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𝑒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𝐵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𝐶</m:t>
                                      </m:r>
                                    </m:e>
                                  </m:d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𝐵</m:t>
                                      </m:r>
                                    </m:e>
                                  </m:d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𝑑𝑉</m:t>
                                  </m:r>
                                </m:e>
                              </m:nary>
                            </m:e>
                          </m:groupChr>
                        </m:e>
                        <m:lim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lim>
                      </m:limLow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nary>
                                <m:nary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𝑒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𝑁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𝑣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𝑑𝑉</m:t>
                                  </m:r>
                                </m:e>
                              </m:nary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𝑒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𝑁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fr-FR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𝑑𝑆</m:t>
                                  </m:r>
                                </m:e>
                              </m:nary>
                            </m:e>
                          </m:groupChr>
                        </m:e>
                        <m:lim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lim>
                      </m:limLow>
                    </m:oMath>
                  </m:oMathPara>
                </a14:m>
                <a:endParaRPr lang="fr-FR" dirty="0" smtClean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  <a:p>
                <a:endParaRPr lang="fr-FR" dirty="0" smtClean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fr-FR" sz="2800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800" dirty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  <a:p>
                <a:endParaRPr lang="fr-FR" dirty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28" y="1718610"/>
                <a:ext cx="6951775" cy="40675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0" name="Rectangle 29"/>
              <p:cNvSpPr/>
              <p:nvPr/>
            </p:nvSpPr>
            <p:spPr>
              <a:xfrm>
                <a:off x="6502947" y="1245582"/>
                <a:ext cx="2552045" cy="533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4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𝑣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force volumiques imposées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fr-FR" sz="1400" b="0" i="1" smtClean="0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𝑠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1400" kern="0" dirty="0">
                    <a:solidFill>
                      <a:srgbClr val="666666"/>
                    </a:solidFill>
                  </a:rPr>
                  <a:t> force </a:t>
                </a:r>
                <a:r>
                  <a:rPr lang="fr-FR" sz="1400" kern="0" dirty="0" smtClean="0">
                    <a:solidFill>
                      <a:srgbClr val="666666"/>
                    </a:solidFill>
                  </a:rPr>
                  <a:t>surfaciques imposées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947" y="1245582"/>
                <a:ext cx="2552045" cy="533736"/>
              </a:xfrm>
              <a:prstGeom prst="rect">
                <a:avLst/>
              </a:prstGeom>
              <a:blipFill rotWithShape="0">
                <a:blip r:embed="rId3"/>
                <a:stretch>
                  <a:fillRect r="-239" b="-113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Rectangle 12"/>
              <p:cNvSpPr/>
              <p:nvPr/>
            </p:nvSpPr>
            <p:spPr>
              <a:xfrm>
                <a:off x="6307188" y="5066316"/>
                <a:ext cx="274780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forces nodales équivalentes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188" y="5066316"/>
                <a:ext cx="2747804" cy="307777"/>
              </a:xfrm>
              <a:prstGeom prst="rect">
                <a:avLst/>
              </a:prstGeom>
              <a:blipFill rotWithShape="0">
                <a:blip r:embed="rId4"/>
                <a:stretch>
                  <a:fillRect t="-3922" b="-196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2763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127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Thermo-élasticité linéaire plane</a:t>
            </a:r>
            <a:br>
              <a:rPr lang="fr-FR" dirty="0" smtClean="0"/>
            </a:br>
            <a:r>
              <a:rPr lang="fr-FR" dirty="0" smtClean="0"/>
              <a:t>(6) chargement thermique</a:t>
            </a:r>
            <a:endParaRPr lang="fr-FR" sz="160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41386" y="1245582"/>
            <a:ext cx="881879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r>
              <a:rPr lang="fr-FR" kern="0" dirty="0" smtClean="0">
                <a:solidFill>
                  <a:srgbClr val="666666"/>
                </a:solidFill>
                <a:latin typeface="+mn-lt"/>
              </a:rPr>
              <a:t>On ajoute un terme au second membre :</a:t>
            </a: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 smtClean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>
              <a:solidFill>
                <a:srgbClr val="666666"/>
              </a:solidFill>
              <a:latin typeface="Arial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  <a:tabLst>
                <a:tab pos="4213225" algn="l"/>
              </a:tabLst>
            </a:pPr>
            <a:endParaRPr lang="fr-FR" kern="0" dirty="0" smtClean="0">
              <a:solidFill>
                <a:srgbClr val="666666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1169990" y="1678015"/>
                <a:ext cx="4966488" cy="3110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i="1" dirty="0" smtClean="0">
                  <a:solidFill>
                    <a:srgbClr val="000618"/>
                  </a:solidFill>
                  <a:latin typeface="Cambria Math" panose="02040503050406030204" pitchFamily="18" charset="0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𝐶</m:t>
                              </m:r>
                            </m:e>
                          </m:d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fr-FR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p>
                                  <m:r>
                                    <a:rPr lang="fr-FR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𝑡h</m:t>
                                  </m:r>
                                </m:sup>
                              </m:sSup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i="1" dirty="0" smtClean="0">
                  <a:solidFill>
                    <a:srgbClr val="000618"/>
                  </a:solidFill>
                  <a:latin typeface="Cambria Math" panose="02040503050406030204" pitchFamily="18" charset="0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𝐶</m:t>
                              </m:r>
                            </m:e>
                          </m:d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fr-FR" i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  <m:r>
                        <a:rPr lang="fr-FR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fr-FR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fr-FR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nary>
                                <m:naryPr>
                                  <m:ctrlPr>
                                    <a:rPr lang="fr-FR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𝑒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𝐵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𝐶</m:t>
                                      </m:r>
                                    </m:e>
                                  </m:d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fr-FR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fr-FR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𝜀</m:t>
                                          </m:r>
                                        </m:e>
                                        <m:sup>
                                          <m:r>
                                            <a:rPr lang="fr-FR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𝑡h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fr-FR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fr-FR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𝑑𝑉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fr-FR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</m:e>
                          </m:groupChr>
                        </m:e>
                        <m:lim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𝑡h</m:t>
                                  </m:r>
                                </m:sub>
                              </m:sSub>
                            </m:e>
                          </m:d>
                        </m:lim>
                      </m:limLow>
                    </m:oMath>
                  </m:oMathPara>
                </a14:m>
                <a:endParaRPr lang="fr-FR" i="1" dirty="0" smtClean="0">
                  <a:solidFill>
                    <a:srgbClr val="000618"/>
                  </a:solidFill>
                  <a:latin typeface="Cambria Math" panose="02040503050406030204" pitchFamily="18" charset="0"/>
                  <a:ea typeface="Cambria Math"/>
                </a:endParaRPr>
              </a:p>
              <a:p>
                <a:endParaRPr lang="fr-FR" i="1" dirty="0" smtClean="0">
                  <a:solidFill>
                    <a:srgbClr val="000618"/>
                  </a:solidFill>
                  <a:latin typeface="Cambria Math" panose="02040503050406030204" pitchFamily="18" charset="0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fr-FR" sz="2800" b="0" i="1" smtClean="0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8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  <m:r>
                        <a:rPr lang="fr-F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𝑡h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800" dirty="0" smtClean="0">
                  <a:solidFill>
                    <a:srgbClr val="000618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990" y="1678015"/>
                <a:ext cx="4966488" cy="311021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46994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Espace réservé du contenu 11"/>
              <p:cNvSpPr>
                <a:spLocks noGrp="1"/>
              </p:cNvSpPr>
              <p:nvPr>
                <p:ph idx="1"/>
              </p:nvPr>
            </p:nvSpPr>
            <p:spPr>
              <a:xfrm>
                <a:off x="576000" y="1268760"/>
                <a:ext cx="8388488" cy="4968552"/>
              </a:xfrm>
            </p:spPr>
            <p:txBody>
              <a:bodyPr/>
              <a:lstStyle/>
              <a:p>
                <a:pPr lvl="1"/>
                <a:r>
                  <a:rPr lang="fr-FR" sz="2000" dirty="0" smtClean="0">
                    <a:sym typeface="Symbol" pitchFamily="18" charset="2"/>
                  </a:rPr>
                  <a:t>En mécanique on résout le problème contraint suivant :</a:t>
                </a: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endParaRPr lang="fr-FR" sz="2000" dirty="0">
                  <a:sym typeface="Symbol" pitchFamily="18" charset="2"/>
                </a:endParaRP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r>
                  <a:rPr lang="fr-FR" sz="2000" dirty="0" smtClean="0">
                    <a:sym typeface="Symbol" pitchFamily="18" charset="2"/>
                  </a:rPr>
                  <a:t>La fonction à minimiser est :</a:t>
                </a: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2"/>
                <a:endParaRPr lang="fr-FR" sz="2000" dirty="0" smtClean="0">
                  <a:sym typeface="Symbol" pitchFamily="18" charset="2"/>
                </a:endParaRPr>
              </a:p>
              <a:p>
                <a:pPr lvl="2"/>
                <a:r>
                  <a:rPr lang="fr-FR" sz="2000" dirty="0" smtClean="0">
                    <a:sym typeface="Symbol" pitchFamily="18" charset="2"/>
                  </a:rPr>
                  <a:t>avec les contraintes 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𝑄</m:t>
                        </m:r>
                      </m:e>
                    </m:d>
                    <m:r>
                      <a:rPr lang="fr-FR" sz="20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fr-FR" sz="20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0</m:t>
                        </m:r>
                      </m:e>
                    </m:d>
                  </m:oMath>
                </a14:m>
                <a:endParaRPr lang="fr-FR" sz="2000" dirty="0">
                  <a:solidFill>
                    <a:srgbClr val="000618"/>
                  </a:solidFill>
                  <a:ea typeface="Cambria Math"/>
                </a:endParaRP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endParaRPr lang="fr-FR" sz="2000" dirty="0">
                  <a:sym typeface="Symbol" pitchFamily="18" charset="2"/>
                </a:endParaRPr>
              </a:p>
              <a:p>
                <a:pPr lvl="1"/>
                <a:r>
                  <a:rPr lang="fr-FR" sz="2000" dirty="0" smtClean="0">
                    <a:sym typeface="Symbol" pitchFamily="18" charset="2"/>
                  </a:rPr>
                  <a:t>Le théorème de Lagrange nous dit qu'il existe des réels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</m:oMath>
                </a14:m>
                <a:r>
                  <a:rPr lang="fr-FR" sz="2000" dirty="0" smtClean="0">
                    <a:sym typeface="Symbol" pitchFamily="18" charset="2"/>
                  </a:rPr>
                  <a:t> tels que :</a:t>
                </a: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endParaRPr lang="fr-FR" sz="2000" dirty="0" smtClean="0">
                  <a:sym typeface="Symbol" pitchFamily="18" charset="2"/>
                </a:endParaRPr>
              </a:p>
              <a:p>
                <a:pPr lvl="2"/>
                <a:endParaRPr lang="fr-FR" sz="2000" dirty="0" smtClean="0">
                  <a:sym typeface="Symbol" pitchFamily="18" charset="2"/>
                </a:endParaRPr>
              </a:p>
              <a:p>
                <a:pPr lvl="2"/>
                <a:endParaRPr lang="fr-FR" sz="2000" dirty="0" smtClean="0">
                  <a:sym typeface="Symbol" pitchFamily="18" charset="2"/>
                </a:endParaRPr>
              </a:p>
              <a:p>
                <a:pPr lvl="1"/>
                <a:r>
                  <a:rPr lang="fr-FR" sz="2000" dirty="0" smtClean="0">
                    <a:sym typeface="Symbol" pitchFamily="18" charset="2"/>
                  </a:rPr>
                  <a:t>On se ramène alors au système suivant</a:t>
                </a:r>
                <a:r>
                  <a:rPr lang="fr-FR" sz="2000" dirty="0">
                    <a:sym typeface="Symbol" pitchFamily="18" charset="2"/>
                  </a:rPr>
                  <a:t> </a:t>
                </a:r>
                <a:r>
                  <a:rPr lang="fr-FR" sz="2000" dirty="0" smtClean="0">
                    <a:sym typeface="Symbol" pitchFamily="18" charset="2"/>
                  </a:rPr>
                  <a:t>:</a:t>
                </a:r>
              </a:p>
            </p:txBody>
          </p:sp>
        </mc:Choice>
        <mc:Fallback>
          <p:sp>
            <p:nvSpPr>
              <p:cNvPr id="12" name="Espace réservé du contenu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6000" y="1268760"/>
                <a:ext cx="8388488" cy="4968552"/>
              </a:xfrm>
              <a:blipFill rotWithShape="0">
                <a:blip r:embed="rId2"/>
                <a:stretch>
                  <a:fillRect t="-25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128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Multiplicateurs de Lagrange</a:t>
            </a:r>
            <a:endParaRPr lang="fr-FR" sz="1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6324353" y="1538476"/>
                <a:ext cx="1986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fr-FR" sz="1400" kern="0" dirty="0" smtClean="0">
                    <a:solidFill>
                      <a:srgbClr val="666666"/>
                    </a:solidFill>
                  </a:rPr>
                  <a:t> matrice de blocage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4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fr-FR" sz="14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1400" kern="0" dirty="0">
                    <a:solidFill>
                      <a:srgbClr val="666666"/>
                    </a:solidFill>
                  </a:rPr>
                  <a:t> </a:t>
                </a:r>
                <a:r>
                  <a:rPr lang="fr-FR" sz="1400" kern="0" dirty="0" smtClean="0">
                    <a:solidFill>
                      <a:srgbClr val="666666"/>
                    </a:solidFill>
                  </a:rPr>
                  <a:t>valeurs imposées</a:t>
                </a:r>
                <a:endParaRPr lang="fr-FR" sz="1400" kern="0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353" y="1538476"/>
                <a:ext cx="1986121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3583182" y="1610816"/>
                <a:ext cx="1923091" cy="7788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𝐾</m:t>
                                  </m:r>
                                </m:e>
                              </m:d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</m:d>
                              <m: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</m:d>
                            </m: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𝑄</m:t>
                                  </m:r>
                                </m:e>
                              </m:d>
                              <m: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fr-FR" sz="2000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000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fr-FR" sz="2000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000618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182" y="1610816"/>
                <a:ext cx="1923091" cy="77886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2529496" y="2787561"/>
                <a:ext cx="4030462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𝑄</m:t>
                          </m:r>
                        </m:e>
                      </m:d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𝑄</m:t>
                              </m:r>
                            </m:e>
                          </m:d>
                        </m:e>
                        <m:sup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𝐾</m:t>
                          </m:r>
                        </m:e>
                      </m:d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𝑄</m:t>
                          </m:r>
                        </m:e>
                      </m:d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𝑄</m:t>
                              </m:r>
                            </m:e>
                          </m:d>
                        </m:e>
                        <m:sup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𝐹</m:t>
                          </m:r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000618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496" y="2787561"/>
                <a:ext cx="4030462" cy="66851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2925405" y="4662028"/>
                <a:ext cx="323864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𝐾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𝑄</m:t>
                        </m:r>
                      </m:e>
                    </m:d>
                    <m:r>
                      <a:rPr lang="fr-FR" sz="2000" b="0" i="1" smtClean="0">
                        <a:solidFill>
                          <a:srgbClr val="000618"/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𝐹</m:t>
                        </m:r>
                      </m:e>
                    </m:d>
                  </m:oMath>
                </a14:m>
                <a:r>
                  <a:rPr lang="fr-FR" sz="20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fr-FR" sz="20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000618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</m:e>
                      <m:sup>
                        <m:r>
                          <a:rPr lang="fr-FR" sz="20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𝑇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fr-FR" sz="2000" i="1">
                        <a:solidFill>
                          <a:srgbClr val="000618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b="0" i="1" smtClean="0">
                            <a:solidFill>
                              <a:srgbClr val="00061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fr-FR" sz="20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405" y="4662028"/>
                <a:ext cx="3238644" cy="400110"/>
              </a:xfrm>
              <a:prstGeom prst="rect">
                <a:avLst/>
              </a:prstGeom>
              <a:blipFill rotWithShape="0">
                <a:blip r:embed="rId6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2869749" y="5912030"/>
                <a:ext cx="3349956" cy="712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2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𝐾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000" i="1">
                                        <a:solidFill>
                                          <a:srgbClr val="000618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β</m:t>
                                    </m:r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rgbClr val="000618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el-GR" sz="2000" i="1">
                                    <a:solidFill>
                                      <a:srgbClr val="000618"/>
                                    </a:solidFill>
                                    <a:latin typeface="Cambria Math"/>
                                    <a:ea typeface="Cambria Math"/>
                                  </a:rPr>
                                  <m:t>β</m:t>
                                </m:r>
                              </m:e>
                              <m:e>
                                <m:r>
                                  <a:rPr lang="fr-FR" sz="20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𝑄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sz="2000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solidFill>
                                      <a:srgbClr val="000618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𝐹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srgbClr val="000618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>
                  <a:sym typeface="Symbol" pitchFamily="18" charset="2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749" y="5912030"/>
                <a:ext cx="3349956" cy="71211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6307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dirty="0" smtClean="0">
                <a:sym typeface="Symbol" pitchFamily="18" charset="2"/>
              </a:rPr>
              <a:t>Définition</a:t>
            </a:r>
          </a:p>
          <a:p>
            <a:pPr lvl="1"/>
            <a:endParaRPr lang="fr-FR" sz="2000" dirty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r>
              <a:rPr lang="fr-FR" sz="2000" dirty="0" smtClean="0">
                <a:sym typeface="Symbol" pitchFamily="18" charset="2"/>
              </a:rPr>
              <a:t>Signification</a:t>
            </a: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2" algn="ctr"/>
            <a:r>
              <a:rPr lang="fr-FR" sz="2000" i="1" dirty="0" smtClean="0">
                <a:sym typeface="Symbol" pitchFamily="18" charset="2"/>
              </a:rPr>
              <a:t>C'est une mesure de la </a:t>
            </a:r>
            <a:r>
              <a:rPr lang="fr-FR" sz="2000" b="1" i="1" dirty="0" smtClean="0">
                <a:solidFill>
                  <a:srgbClr val="00B0F0"/>
                </a:solidFill>
                <a:sym typeface="Symbol" pitchFamily="18" charset="2"/>
              </a:rPr>
              <a:t>longueur du trajet de l'écoulement </a:t>
            </a:r>
            <a:r>
              <a:rPr lang="fr-FR" sz="2000" i="1" dirty="0" smtClean="0">
                <a:sym typeface="Symbol" pitchFamily="18" charset="2"/>
              </a:rPr>
              <a:t>dans l'espace des déformations plastiques</a:t>
            </a:r>
          </a:p>
          <a:p>
            <a:pPr lvl="2"/>
            <a:endParaRPr lang="fr-FR" sz="2000" i="1" dirty="0">
              <a:sym typeface="Symbol" pitchFamily="18" charset="2"/>
            </a:endParaRPr>
          </a:p>
          <a:p>
            <a:pPr lvl="2"/>
            <a:endParaRPr lang="fr-FR" sz="2000" i="1" dirty="0" smtClean="0">
              <a:sym typeface="Symbol" pitchFamily="18" charset="2"/>
            </a:endParaRPr>
          </a:p>
          <a:p>
            <a:pPr lvl="2"/>
            <a:endParaRPr lang="fr-FR" sz="2000" i="1" dirty="0">
              <a:sym typeface="Symbol" pitchFamily="18" charset="2"/>
            </a:endParaRPr>
          </a:p>
          <a:p>
            <a:pPr lvl="2"/>
            <a:endParaRPr lang="fr-FR" sz="2000" i="1" dirty="0" smtClean="0">
              <a:sym typeface="Symbol" pitchFamily="18" charset="2"/>
            </a:endParaRPr>
          </a:p>
          <a:p>
            <a:pPr lvl="2"/>
            <a:endParaRPr lang="fr-FR" sz="2000" i="1" dirty="0">
              <a:sym typeface="Symbol" pitchFamily="18" charset="2"/>
            </a:endParaRPr>
          </a:p>
          <a:p>
            <a:pPr marL="0" lvl="1" indent="0" defTabSz="1262063">
              <a:buNone/>
            </a:pPr>
            <a:r>
              <a:rPr lang="fr-FR" sz="2000" b="1" dirty="0" smtClean="0">
                <a:solidFill>
                  <a:srgbClr val="00B050"/>
                </a:solidFill>
                <a:sym typeface="Wingdings"/>
                <a:hlinkClick r:id="rId2" action="ppaction://hlinksldjump"/>
              </a:rPr>
              <a:t>(lien)</a:t>
            </a:r>
            <a:endParaRPr lang="fr-FR" sz="2000" i="1" dirty="0" smtClean="0">
              <a:sym typeface="Symbol" pitchFamily="18" charset="2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129</a:t>
            </a:fld>
            <a:endParaRPr lang="fr-FR" dirty="0"/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Déformation plastique cumulée</a:t>
            </a:r>
            <a:endParaRPr lang="fr-FR" sz="1600" dirty="0"/>
          </a:p>
        </p:txBody>
      </p:sp>
      <p:cxnSp>
        <p:nvCxnSpPr>
          <p:cNvPr id="8" name="Connecteur droit avec flèche 7"/>
          <p:cNvCxnSpPr/>
          <p:nvPr/>
        </p:nvCxnSpPr>
        <p:spPr>
          <a:xfrm rot="5400000" flipH="1" flipV="1">
            <a:off x="5586834" y="5100623"/>
            <a:ext cx="113006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6140677" y="5656128"/>
            <a:ext cx="912022" cy="3833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10800000" flipV="1">
            <a:off x="5445353" y="5656127"/>
            <a:ext cx="704853" cy="45481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endCxn id="17" idx="3"/>
          </p:cNvCxnSpPr>
          <p:nvPr/>
        </p:nvCxnSpPr>
        <p:spPr>
          <a:xfrm flipH="1" flipV="1">
            <a:off x="4917939" y="5471461"/>
            <a:ext cx="1233928" cy="185570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6143059" y="4075158"/>
            <a:ext cx="1277392" cy="158097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rme libre 22"/>
          <p:cNvSpPr/>
          <p:nvPr/>
        </p:nvSpPr>
        <p:spPr>
          <a:xfrm>
            <a:off x="4959885" y="4075158"/>
            <a:ext cx="2460566" cy="1405614"/>
          </a:xfrm>
          <a:custGeom>
            <a:avLst/>
            <a:gdLst>
              <a:gd name="connsiteX0" fmla="*/ 0 w 2679700"/>
              <a:gd name="connsiteY0" fmla="*/ 835025 h 835025"/>
              <a:gd name="connsiteX1" fmla="*/ 450850 w 2679700"/>
              <a:gd name="connsiteY1" fmla="*/ 34925 h 835025"/>
              <a:gd name="connsiteX2" fmla="*/ 1492250 w 2679700"/>
              <a:gd name="connsiteY2" fmla="*/ 625475 h 835025"/>
              <a:gd name="connsiteX3" fmla="*/ 2679700 w 2679700"/>
              <a:gd name="connsiteY3" fmla="*/ 123825 h 835025"/>
              <a:gd name="connsiteX0" fmla="*/ 0 w 2679700"/>
              <a:gd name="connsiteY0" fmla="*/ 826558 h 1000125"/>
              <a:gd name="connsiteX1" fmla="*/ 450850 w 2679700"/>
              <a:gd name="connsiteY1" fmla="*/ 26458 h 1000125"/>
              <a:gd name="connsiteX2" fmla="*/ 1403350 w 2679700"/>
              <a:gd name="connsiteY2" fmla="*/ 985308 h 1000125"/>
              <a:gd name="connsiteX3" fmla="*/ 2679700 w 2679700"/>
              <a:gd name="connsiteY3" fmla="*/ 115358 h 1000125"/>
              <a:gd name="connsiteX0" fmla="*/ 0 w 2679700"/>
              <a:gd name="connsiteY0" fmla="*/ 711200 h 985308"/>
              <a:gd name="connsiteX1" fmla="*/ 704850 w 2679700"/>
              <a:gd name="connsiteY1" fmla="*/ 692150 h 985308"/>
              <a:gd name="connsiteX2" fmla="*/ 1403350 w 2679700"/>
              <a:gd name="connsiteY2" fmla="*/ 869950 h 985308"/>
              <a:gd name="connsiteX3" fmla="*/ 2679700 w 2679700"/>
              <a:gd name="connsiteY3" fmla="*/ 0 h 985308"/>
              <a:gd name="connsiteX0" fmla="*/ 0 w 2679700"/>
              <a:gd name="connsiteY0" fmla="*/ 711200 h 985308"/>
              <a:gd name="connsiteX1" fmla="*/ 704850 w 2679700"/>
              <a:gd name="connsiteY1" fmla="*/ 692150 h 985308"/>
              <a:gd name="connsiteX2" fmla="*/ 1403350 w 2679700"/>
              <a:gd name="connsiteY2" fmla="*/ 869950 h 985308"/>
              <a:gd name="connsiteX3" fmla="*/ 2679700 w 2679700"/>
              <a:gd name="connsiteY3" fmla="*/ 0 h 985308"/>
              <a:gd name="connsiteX0" fmla="*/ 0 w 2679700"/>
              <a:gd name="connsiteY0" fmla="*/ 711200 h 1151995"/>
              <a:gd name="connsiteX1" fmla="*/ 704850 w 2679700"/>
              <a:gd name="connsiteY1" fmla="*/ 692150 h 1151995"/>
              <a:gd name="connsiteX2" fmla="*/ 1336675 w 2679700"/>
              <a:gd name="connsiteY2" fmla="*/ 1036637 h 1151995"/>
              <a:gd name="connsiteX3" fmla="*/ 2679700 w 2679700"/>
              <a:gd name="connsiteY3" fmla="*/ 0 h 1151995"/>
              <a:gd name="connsiteX0" fmla="*/ 0 w 2679700"/>
              <a:gd name="connsiteY0" fmla="*/ 711200 h 1151995"/>
              <a:gd name="connsiteX1" fmla="*/ 704850 w 2679700"/>
              <a:gd name="connsiteY1" fmla="*/ 692150 h 1151995"/>
              <a:gd name="connsiteX2" fmla="*/ 1336675 w 2679700"/>
              <a:gd name="connsiteY2" fmla="*/ 1036637 h 1151995"/>
              <a:gd name="connsiteX3" fmla="*/ 2679700 w 2679700"/>
              <a:gd name="connsiteY3" fmla="*/ 0 h 1151995"/>
              <a:gd name="connsiteX0" fmla="*/ 0 w 2679700"/>
              <a:gd name="connsiteY0" fmla="*/ 711200 h 1151995"/>
              <a:gd name="connsiteX1" fmla="*/ 704850 w 2679700"/>
              <a:gd name="connsiteY1" fmla="*/ 692150 h 1151995"/>
              <a:gd name="connsiteX2" fmla="*/ 1336675 w 2679700"/>
              <a:gd name="connsiteY2" fmla="*/ 1036637 h 1151995"/>
              <a:gd name="connsiteX3" fmla="*/ 2679700 w 2679700"/>
              <a:gd name="connsiteY3" fmla="*/ 0 h 1151995"/>
              <a:gd name="connsiteX0" fmla="*/ 0 w 2716698"/>
              <a:gd name="connsiteY0" fmla="*/ 1345466 h 1345466"/>
              <a:gd name="connsiteX1" fmla="*/ 741848 w 2716698"/>
              <a:gd name="connsiteY1" fmla="*/ 692150 h 1345466"/>
              <a:gd name="connsiteX2" fmla="*/ 1373673 w 2716698"/>
              <a:gd name="connsiteY2" fmla="*/ 1036637 h 1345466"/>
              <a:gd name="connsiteX3" fmla="*/ 2716698 w 2716698"/>
              <a:gd name="connsiteY3" fmla="*/ 0 h 134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6698" h="1345466">
                <a:moveTo>
                  <a:pt x="0" y="1345466"/>
                </a:moveTo>
                <a:cubicBezTo>
                  <a:pt x="101071" y="962878"/>
                  <a:pt x="512903" y="743622"/>
                  <a:pt x="741848" y="692150"/>
                </a:cubicBezTo>
                <a:cubicBezTo>
                  <a:pt x="970794" y="640679"/>
                  <a:pt x="1044531" y="1151995"/>
                  <a:pt x="1373673" y="1036637"/>
                </a:cubicBezTo>
                <a:cubicBezTo>
                  <a:pt x="1702815" y="921279"/>
                  <a:pt x="2308710" y="258233"/>
                  <a:pt x="2716698" y="0"/>
                </a:cubicBezTo>
              </a:path>
            </a:pathLst>
          </a:cu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1786450" y="1823974"/>
                <a:ext cx="1911421" cy="711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𝑝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15"/>
                            </m:rP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</m:sup>
                        <m:e>
                          <m:acc>
                            <m:accPr>
                              <m:chr m:val="̇"/>
                              <m:ctrlP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e>
                          </m:acc>
                          <m:d>
                            <m:d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</m:d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fr-FR" dirty="0">
                  <a:solidFill>
                    <a:srgbClr val="000618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450" y="1823974"/>
                <a:ext cx="1911421" cy="7117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Rectangle 10"/>
              <p:cNvSpPr/>
              <p:nvPr/>
            </p:nvSpPr>
            <p:spPr>
              <a:xfrm>
                <a:off x="4301648" y="1724491"/>
                <a:ext cx="3118803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acc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̿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𝜀</m:t>
                                      </m:r>
                                    </m:e>
                                  </m:acc>
                                </m:e>
                              </m:acc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sup>
                          </m:sSup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: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̿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𝜀</m:t>
                                      </m:r>
                                    </m:e>
                                  </m:acc>
                                </m:e>
                              </m:acc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sup>
                          </m:sSup>
                        </m:e>
                      </m:rad>
                      <m:r>
                        <a:rPr lang="fr-FR" b="0" i="1" smtClean="0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fr-FR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fr-FR" i="1" smtClean="0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𝜀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b="0" i="1" smtClean="0">
                                      <a:solidFill>
                                        <a:srgbClr val="000618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𝑝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𝑖𝑗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i="1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𝜀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𝑝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fr-FR" dirty="0">
                  <a:solidFill>
                    <a:srgbClr val="000618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648" y="1724491"/>
                <a:ext cx="3118803" cy="9106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938635" y="5883537"/>
                <a:ext cx="6312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sup>
                          </m:sSup>
                        </m:e>
                        <m:sub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𝐼𝐼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635" y="5883537"/>
                <a:ext cx="631263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Rectangle 14"/>
              <p:cNvSpPr/>
              <p:nvPr/>
            </p:nvSpPr>
            <p:spPr>
              <a:xfrm>
                <a:off x="5079355" y="6053439"/>
                <a:ext cx="5655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sup>
                          </m:sSup>
                        </m:e>
                        <m:sub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𝐼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355" y="6053439"/>
                <a:ext cx="565539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Rectangle 15"/>
              <p:cNvSpPr/>
              <p:nvPr/>
            </p:nvSpPr>
            <p:spPr>
              <a:xfrm>
                <a:off x="6115430" y="4275717"/>
                <a:ext cx="6969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sup>
                          </m:sSup>
                        </m:e>
                        <m:sub>
                          <m:r>
                            <a:rPr lang="fr-FR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𝐼𝐼𝐼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430" y="4275717"/>
                <a:ext cx="69698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Rectangle 16"/>
              <p:cNvSpPr/>
              <p:nvPr/>
            </p:nvSpPr>
            <p:spPr>
              <a:xfrm>
                <a:off x="4037698" y="5286795"/>
                <a:ext cx="8802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fr-FR" b="1" i="1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𝜺</m:t>
                          </m:r>
                        </m:e>
                        <m:sup>
                          <m:r>
                            <a:rPr lang="fr-FR" b="1" i="1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𝒑</m:t>
                          </m:r>
                        </m:sup>
                      </m:sSup>
                      <m:r>
                        <a:rPr lang="fr-FR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fr-FR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fr-FR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fr-FR" b="1" dirty="0">
                  <a:solidFill>
                    <a:srgbClr val="92D050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698" y="5286795"/>
                <a:ext cx="880241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Rectangle 19"/>
              <p:cNvSpPr/>
              <p:nvPr/>
            </p:nvSpPr>
            <p:spPr>
              <a:xfrm>
                <a:off x="7504174" y="3890492"/>
                <a:ext cx="8802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fr-FR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𝜺</m:t>
                          </m:r>
                        </m:e>
                        <m:sup>
                          <m:r>
                            <a:rPr lang="fr-FR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𝒑</m:t>
                          </m:r>
                        </m:sup>
                      </m:sSup>
                      <m:r>
                        <a:rPr lang="fr-FR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fr-FR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fr-FR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fr-FR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174" y="3890492"/>
                <a:ext cx="880241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7299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la syntaxe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>
                <a:solidFill>
                  <a:srgbClr val="FF0000"/>
                </a:solidFill>
              </a:rPr>
              <a:t>Pas de priorité des opérations (lecture de gauche à droite)</a:t>
            </a:r>
          </a:p>
          <a:p>
            <a:pPr lvl="2"/>
            <a:r>
              <a:rPr lang="fr-FR" sz="2000" dirty="0"/>
              <a:t>	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3   = 9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penser à utiliser des parenthèses</a:t>
            </a:r>
          </a:p>
          <a:p>
            <a:pPr lvl="2"/>
            <a:r>
              <a:rPr lang="fr-FR" sz="2000" dirty="0"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1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+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(2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*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3) = 7</a:t>
            </a:r>
            <a:endParaRPr lang="fr-FR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endParaRPr lang="fr-FR" sz="2000" b="1" dirty="0"/>
          </a:p>
          <a:p>
            <a:pPr lvl="1"/>
            <a:r>
              <a:rPr lang="fr-FR" sz="2000" b="1" dirty="0" smtClean="0"/>
              <a:t>Quelques </a:t>
            </a:r>
            <a:r>
              <a:rPr lang="fr-FR" sz="2000" b="1" dirty="0" smtClean="0">
                <a:solidFill>
                  <a:srgbClr val="FF0000"/>
                </a:solidFill>
              </a:rPr>
              <a:t>interdictions</a:t>
            </a:r>
          </a:p>
          <a:p>
            <a:pPr lvl="2"/>
            <a:r>
              <a:rPr lang="fr-FR" sz="2000" dirty="0" smtClean="0"/>
              <a:t>	Pas de </a:t>
            </a:r>
            <a:r>
              <a:rPr lang="fr-FR" sz="2000" dirty="0" smtClean="0">
                <a:solidFill>
                  <a:srgbClr val="FF0000"/>
                </a:solidFill>
              </a:rPr>
              <a:t>tabulations</a:t>
            </a:r>
            <a:r>
              <a:rPr lang="fr-FR" sz="2000" dirty="0" smtClean="0"/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 messages d'erreur incompréhensibles</a:t>
            </a:r>
          </a:p>
          <a:p>
            <a:pPr lvl="2"/>
            <a:r>
              <a:rPr lang="fr-FR" sz="2000" dirty="0"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Pas de </a:t>
            </a:r>
            <a:r>
              <a:rPr lang="fr-FR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double </a:t>
            </a:r>
            <a:r>
              <a:rPr lang="fr-FR" sz="2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quotes</a:t>
            </a:r>
            <a:r>
              <a:rPr lang="fr-FR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"</a:t>
            </a:r>
            <a:endParaRPr lang="fr-FR" sz="2000" b="1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Quelques </a:t>
            </a:r>
            <a:r>
              <a:rPr lang="fr-FR" sz="2000" b="1" dirty="0" smtClean="0">
                <a:solidFill>
                  <a:srgbClr val="00B050"/>
                </a:solidFill>
              </a:rPr>
              <a:t>recommandations</a:t>
            </a:r>
          </a:p>
          <a:p>
            <a:pPr lvl="2"/>
            <a:r>
              <a:rPr lang="fr-FR" sz="2000" b="1" dirty="0" smtClean="0"/>
              <a:t>	</a:t>
            </a:r>
            <a:r>
              <a:rPr lang="fr-FR" sz="2000" dirty="0" smtClean="0"/>
              <a:t>Pas de </a:t>
            </a:r>
            <a:r>
              <a:rPr lang="fr-FR" sz="2000" dirty="0" smtClean="0">
                <a:solidFill>
                  <a:srgbClr val="00B050"/>
                </a:solidFill>
              </a:rPr>
              <a:t>caractères spéciaux </a:t>
            </a:r>
            <a:r>
              <a:rPr lang="fr-FR" sz="2000" dirty="0" smtClean="0"/>
              <a:t>(é, ç, ~, et autres œ)</a:t>
            </a:r>
          </a:p>
          <a:p>
            <a:pPr lvl="2"/>
            <a:r>
              <a:rPr lang="fr-FR" sz="2000" dirty="0" smtClean="0"/>
              <a:t>	Respecter une </a:t>
            </a:r>
            <a:r>
              <a:rPr lang="fr-FR" sz="2000" dirty="0" smtClean="0">
                <a:solidFill>
                  <a:srgbClr val="00B050"/>
                </a:solidFill>
              </a:rPr>
              <a:t>indentation</a:t>
            </a:r>
            <a:r>
              <a:rPr lang="fr-FR" sz="2000" dirty="0" smtClean="0"/>
              <a:t> (comme tout bon programmeur !)</a:t>
            </a:r>
          </a:p>
          <a:p>
            <a:pPr lvl="2"/>
            <a:r>
              <a:rPr lang="fr-FR" sz="2000" dirty="0"/>
              <a:t>	</a:t>
            </a:r>
            <a:r>
              <a:rPr lang="fr-FR" sz="2000" dirty="0" smtClean="0"/>
              <a:t>Régler son </a:t>
            </a:r>
            <a:r>
              <a:rPr lang="fr-FR" sz="2000" dirty="0" smtClean="0">
                <a:solidFill>
                  <a:srgbClr val="00B050"/>
                </a:solidFill>
              </a:rPr>
              <a:t>éditeur de texte</a:t>
            </a:r>
          </a:p>
          <a:p>
            <a:pPr lvl="2"/>
            <a:r>
              <a:rPr lang="fr-FR" sz="2000" dirty="0" smtClean="0"/>
              <a:t>		coloration syntaxique, remplacement des tabulations</a:t>
            </a:r>
            <a:br>
              <a:rPr lang="fr-FR" sz="2000" dirty="0" smtClean="0"/>
            </a:br>
            <a:r>
              <a:rPr lang="fr-FR" sz="2000" dirty="0" smtClean="0"/>
              <a:t>		par des espaces, marquage de la colonne 72 …</a:t>
            </a:r>
            <a:endParaRPr lang="fr-FR" sz="2000" dirty="0"/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Quelques </a:t>
            </a:r>
            <a:r>
              <a:rPr lang="fr-FR" sz="2000" b="1" dirty="0" smtClean="0">
                <a:solidFill>
                  <a:srgbClr val="0070C0"/>
                </a:solidFill>
              </a:rPr>
              <a:t>pièges classiques</a:t>
            </a:r>
            <a:endParaRPr lang="fr-FR" sz="2000" b="1" dirty="0" smtClean="0"/>
          </a:p>
          <a:p>
            <a:pPr lvl="2"/>
            <a:r>
              <a:rPr lang="fr-FR" sz="2000" dirty="0" smtClean="0"/>
              <a:t>	Point virgule à la </a:t>
            </a:r>
            <a:r>
              <a:rPr lang="fr-FR" sz="2000" dirty="0" smtClean="0">
                <a:solidFill>
                  <a:srgbClr val="0070C0"/>
                </a:solidFill>
              </a:rPr>
              <a:t>73</a:t>
            </a:r>
            <a:r>
              <a:rPr lang="fr-FR" sz="2000" baseline="30000" dirty="0" smtClean="0"/>
              <a:t>ème</a:t>
            </a:r>
            <a:r>
              <a:rPr lang="fr-FR" sz="2000" dirty="0" smtClean="0"/>
              <a:t> colonne 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/>
              <a:t>et la lecture de l'instruction 					     continue !</a:t>
            </a:r>
          </a:p>
          <a:p>
            <a:pPr lvl="2"/>
            <a:r>
              <a:rPr lang="fr-FR" sz="2000" dirty="0"/>
              <a:t>	</a:t>
            </a:r>
            <a:r>
              <a:rPr lang="fr-FR" sz="2000" dirty="0" smtClean="0"/>
              <a:t>Mettre une </a:t>
            </a:r>
            <a:r>
              <a:rPr lang="fr-FR" sz="2000" dirty="0" smtClean="0">
                <a:solidFill>
                  <a:srgbClr val="0070C0"/>
                </a:solidFill>
              </a:rPr>
              <a:t>apostrophe </a:t>
            </a:r>
            <a:r>
              <a:rPr lang="fr-FR" sz="2000" dirty="0" smtClean="0"/>
              <a:t>dans une chaine de caractère</a:t>
            </a:r>
            <a:br>
              <a:rPr lang="fr-FR" sz="2000" dirty="0" smtClean="0"/>
            </a:br>
            <a:r>
              <a:rPr lang="fr-FR" sz="2000" dirty="0" smtClean="0"/>
              <a:t>					     </a:t>
            </a:r>
            <a:r>
              <a:rPr lang="fr-FR" sz="2000" dirty="0" smtClean="0">
                <a:sym typeface="Wingdings" panose="05000000000000000000" pitchFamily="2" charset="2"/>
              </a:rPr>
              <a:t> marque la fin de la chaine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227876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Description des objets </a:t>
            </a:r>
            <a:r>
              <a:rPr lang="fr-FR" dirty="0" err="1" smtClean="0"/>
              <a:t>Gibiane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24227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131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dirty="0" smtClean="0">
                <a:sym typeface="Symbol" pitchFamily="18" charset="2"/>
              </a:rPr>
              <a:t>Objets généraux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ENTIER</a:t>
            </a:r>
            <a:r>
              <a:rPr lang="fr-FR" sz="2000" dirty="0" smtClean="0">
                <a:sym typeface="Symbol" pitchFamily="18" charset="2"/>
              </a:rPr>
              <a:t>	Nombre entier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FLOTTANT</a:t>
            </a:r>
            <a:r>
              <a:rPr lang="fr-FR" sz="2000" dirty="0" smtClean="0">
                <a:sym typeface="Symbol" pitchFamily="18" charset="2"/>
              </a:rPr>
              <a:t>	Nombre réel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MOT</a:t>
            </a:r>
            <a:r>
              <a:rPr lang="fr-FR" sz="2000" dirty="0" smtClean="0">
                <a:sym typeface="Symbol" pitchFamily="18" charset="2"/>
              </a:rPr>
              <a:t>		Chaine de caractères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LOGIQUE</a:t>
            </a:r>
            <a:r>
              <a:rPr lang="fr-FR" sz="2000" dirty="0" smtClean="0">
                <a:sym typeface="Symbol" pitchFamily="18" charset="2"/>
              </a:rPr>
              <a:t>	Booléen (VRAI ou FAUX)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LISTENTI</a:t>
            </a:r>
            <a:r>
              <a:rPr lang="fr-FR" sz="2000" dirty="0" smtClean="0">
                <a:sym typeface="Symbol" pitchFamily="18" charset="2"/>
              </a:rPr>
              <a:t>	Liste d'entiers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LISTREEL</a:t>
            </a:r>
            <a:r>
              <a:rPr lang="fr-FR" sz="2000" dirty="0" smtClean="0">
                <a:sym typeface="Symbol" pitchFamily="18" charset="2"/>
              </a:rPr>
              <a:t> 	Liste de réels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LISTMOT</a:t>
            </a:r>
            <a:r>
              <a:rPr lang="fr-FR" sz="2000" dirty="0" smtClean="0">
                <a:sym typeface="Symbol" pitchFamily="18" charset="2"/>
              </a:rPr>
              <a:t> 	Liste de mots (limités à 4 caractères)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TABLE</a:t>
            </a:r>
            <a:r>
              <a:rPr lang="fr-FR" sz="2000" dirty="0" smtClean="0">
                <a:sym typeface="Symbol" pitchFamily="18" charset="2"/>
              </a:rPr>
              <a:t>		Ensemble d'objets de type quelconque et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caractérisés par un indice de type quelconque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EVOLUTIO</a:t>
            </a:r>
            <a:r>
              <a:rPr lang="fr-FR" sz="2000" dirty="0" smtClean="0">
                <a:sym typeface="Symbol" pitchFamily="18" charset="2"/>
              </a:rPr>
              <a:t>	Représentation d'un graphe d'une fonction,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suite de couples (x ; f(x))</a:t>
            </a:r>
            <a:endParaRPr lang="fr-FR" sz="2000" dirty="0">
              <a:sym typeface="Symbol" pitchFamily="18" charset="2"/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Description des objets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17299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132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dirty="0" smtClean="0">
                <a:sym typeface="Symbol" pitchFamily="18" charset="2"/>
              </a:rPr>
              <a:t>Objets </a:t>
            </a:r>
            <a:r>
              <a:rPr lang="fr-FR" sz="2000" dirty="0">
                <a:sym typeface="Symbol" pitchFamily="18" charset="2"/>
              </a:rPr>
              <a:t>pour le maillage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>
                <a:sym typeface="Symbol" pitchFamily="18" charset="2"/>
              </a:rPr>
              <a:t>POINT</a:t>
            </a:r>
            <a:r>
              <a:rPr lang="fr-FR" sz="2000" dirty="0">
                <a:sym typeface="Symbol" pitchFamily="18" charset="2"/>
              </a:rPr>
              <a:t>		Coordonnées d'un point de l'espace + densité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>
                <a:sym typeface="Symbol" pitchFamily="18" charset="2"/>
              </a:rPr>
              <a:t>MAILLAGE</a:t>
            </a:r>
            <a:r>
              <a:rPr lang="fr-FR" sz="2000" dirty="0">
                <a:sym typeface="Symbol" pitchFamily="18" charset="2"/>
              </a:rPr>
              <a:t>	Domaine de l'espace discrétisé</a:t>
            </a: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r>
              <a:rPr lang="fr-FR" sz="2000" dirty="0" smtClean="0">
                <a:sym typeface="Symbol" pitchFamily="18" charset="2"/>
              </a:rPr>
              <a:t>Objets pour le calcul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CHPOINT</a:t>
            </a:r>
            <a:r>
              <a:rPr lang="fr-FR" sz="2000" dirty="0" smtClean="0">
                <a:sym typeface="Symbol" pitchFamily="18" charset="2"/>
              </a:rPr>
              <a:t>	N'importe quel type de données aux nœuds d'un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>
                <a:sym typeface="Symbol" pitchFamily="18" charset="2"/>
              </a:rPr>
              <a:t>	</a:t>
            </a:r>
            <a:r>
              <a:rPr lang="fr-FR" sz="2000" dirty="0" smtClean="0">
                <a:sym typeface="Symbol" pitchFamily="18" charset="2"/>
              </a:rPr>
              <a:t>		maillage (flottants, logiques, champs, …)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MMODEL</a:t>
            </a:r>
            <a:r>
              <a:rPr lang="fr-FR" sz="2000" dirty="0" smtClean="0">
                <a:sym typeface="Symbol" pitchFamily="18" charset="2"/>
              </a:rPr>
              <a:t>	Association d'un maillage, d'une	formulation EF et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d'un comportement matériau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Définit les inconnues physiques primales / duales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</a:t>
            </a:r>
            <a:r>
              <a:rPr lang="fr-FR" sz="2000" i="1" dirty="0" smtClean="0">
                <a:sym typeface="Symbol" pitchFamily="18" charset="2"/>
              </a:rPr>
              <a:t>ex : déplacements / forces       température / flux</a:t>
            </a: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Description des objets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273283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133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dirty="0" smtClean="0">
                <a:sym typeface="Symbol" pitchFamily="18" charset="2"/>
              </a:rPr>
              <a:t>Objets pour le calcul (suite)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MCHAML</a:t>
            </a:r>
            <a:r>
              <a:rPr lang="fr-FR" sz="2000" dirty="0" smtClean="0">
                <a:sym typeface="Symbol" pitchFamily="18" charset="2"/>
              </a:rPr>
              <a:t>	N'importe quel type de données à l'intérieur des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éléments d'un maillage (flottants, logiques,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champs, …). Variétés des points supports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(points de Gauss, centre de gravité, nœuds, …)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RIGIDITE</a:t>
            </a:r>
            <a:r>
              <a:rPr lang="fr-FR" sz="2000" dirty="0" smtClean="0">
                <a:sym typeface="Symbol" pitchFamily="18" charset="2"/>
              </a:rPr>
              <a:t>	Matrice de raideur, de masse, de conductivité, …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Matrice couplant les inconnues physiques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CHARGEME</a:t>
            </a:r>
            <a:r>
              <a:rPr lang="fr-FR" sz="2000" dirty="0" smtClean="0">
                <a:sym typeface="Symbol" pitchFamily="18" charset="2"/>
              </a:rPr>
              <a:t>	Description spatio</a:t>
            </a:r>
            <a:r>
              <a:rPr lang="fr-FR" sz="2000" dirty="0">
                <a:sym typeface="Symbol" pitchFamily="18" charset="2"/>
              </a:rPr>
              <a:t>-</a:t>
            </a:r>
            <a:r>
              <a:rPr lang="fr-FR" sz="2000" dirty="0" smtClean="0">
                <a:sym typeface="Symbol" pitchFamily="18" charset="2"/>
              </a:rPr>
              <a:t>temporelle d'un chargement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 smtClean="0">
              <a:sym typeface="Symbol" pitchFamily="18" charset="2"/>
            </a:endParaRPr>
          </a:p>
          <a:p>
            <a:pPr lvl="1"/>
            <a:r>
              <a:rPr lang="fr-FR" sz="2000" dirty="0" smtClean="0">
                <a:sym typeface="Symbol" pitchFamily="18" charset="2"/>
              </a:rPr>
              <a:t>Objets pour le post traitement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VECTEUR</a:t>
            </a:r>
            <a:r>
              <a:rPr lang="fr-FR" sz="2000" dirty="0" smtClean="0">
                <a:sym typeface="Symbol" pitchFamily="18" charset="2"/>
              </a:rPr>
              <a:t>	pour visualiser plusieurs composantes d'un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			champ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>
                <a:sym typeface="Symbol" pitchFamily="18" charset="2"/>
              </a:rPr>
              <a:t>	</a:t>
            </a:r>
            <a:r>
              <a:rPr lang="fr-FR" sz="2000" b="1" dirty="0" smtClean="0">
                <a:sym typeface="Symbol" pitchFamily="18" charset="2"/>
              </a:rPr>
              <a:t>DEFORMEE</a:t>
            </a:r>
            <a:r>
              <a:rPr lang="fr-FR" sz="2000" dirty="0" smtClean="0">
                <a:sym typeface="Symbol" pitchFamily="18" charset="2"/>
              </a:rPr>
              <a:t>	pour visualiser un maillage déformé</a:t>
            </a: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Description des objets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396188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DEN/DANS</a:t>
            </a:r>
            <a:br>
              <a:rPr lang="fr-FR" dirty="0" smtClean="0"/>
            </a:br>
            <a:r>
              <a:rPr lang="fr-FR" dirty="0" smtClean="0"/>
              <a:t>DM2S</a:t>
            </a:r>
            <a:br>
              <a:rPr lang="fr-FR" dirty="0" smtClean="0"/>
            </a:br>
            <a:r>
              <a:rPr lang="fr-FR" dirty="0" smtClean="0"/>
              <a:t>SEMT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François DI PAOLA</a:t>
            </a:r>
          </a:p>
          <a:p>
            <a:r>
              <a:rPr lang="fr-FR" dirty="0" smtClean="0"/>
              <a:t>Commissariat </a:t>
            </a:r>
            <a:r>
              <a:rPr lang="fr-FR" smtClean="0"/>
              <a:t>à l'énergie </a:t>
            </a:r>
            <a:r>
              <a:rPr lang="fr-FR" dirty="0" smtClean="0"/>
              <a:t>atomique et aux énergies alternatives</a:t>
            </a:r>
          </a:p>
          <a:p>
            <a:r>
              <a:rPr lang="fr-FR" dirty="0" smtClean="0"/>
              <a:t>Centre de Saclay</a:t>
            </a:r>
            <a:r>
              <a:rPr lang="fr-FR" sz="950" b="1" dirty="0" smtClean="0"/>
              <a:t> </a:t>
            </a:r>
            <a:r>
              <a:rPr lang="fr-FR" sz="950" b="1" dirty="0" smtClean="0">
                <a:solidFill>
                  <a:schemeClr val="bg2"/>
                </a:solidFill>
              </a:rPr>
              <a:t>| </a:t>
            </a:r>
            <a:r>
              <a:rPr lang="fr-FR" dirty="0" smtClean="0"/>
              <a:t>91191 Gif-sur-Yvette Cedex</a:t>
            </a:r>
          </a:p>
          <a:p>
            <a:endParaRPr lang="fr-FR" dirty="0" smtClean="0"/>
          </a:p>
          <a:p>
            <a:pPr lvl="1"/>
            <a:r>
              <a:rPr lang="fr-FR" dirty="0" smtClean="0"/>
              <a:t>Etablissement public à caractère industriel et commercial </a:t>
            </a:r>
            <a:r>
              <a:rPr lang="fr-FR" sz="800" b="1" dirty="0" smtClean="0">
                <a:solidFill>
                  <a:schemeClr val="bg2"/>
                </a:solidFill>
              </a:rPr>
              <a:t>|</a:t>
            </a:r>
            <a:r>
              <a:rPr lang="fr-FR" dirty="0" smtClean="0"/>
              <a:t> R.C.S Paris B 775 685 019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objets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Définition</a:t>
            </a:r>
            <a:endParaRPr lang="fr-FR" sz="2000" dirty="0" smtClean="0"/>
          </a:p>
          <a:p>
            <a:pPr lvl="2"/>
            <a:r>
              <a:rPr lang="fr-FR" sz="2000" dirty="0" smtClean="0"/>
              <a:t>Désigne </a:t>
            </a:r>
            <a:r>
              <a:rPr lang="fr-FR" sz="2000" dirty="0"/>
              <a:t>toute </a:t>
            </a:r>
            <a:r>
              <a:rPr lang="fr-FR" sz="2000" b="1" dirty="0"/>
              <a:t>structure de données/résultats</a:t>
            </a:r>
            <a:r>
              <a:rPr lang="fr-FR" sz="2000" dirty="0"/>
              <a:t> </a:t>
            </a:r>
            <a:r>
              <a:rPr lang="fr-FR" sz="2000" dirty="0" smtClean="0"/>
              <a:t>munie d'un </a:t>
            </a:r>
            <a:r>
              <a:rPr lang="fr-FR" sz="2000" dirty="0" smtClean="0">
                <a:solidFill>
                  <a:srgbClr val="FF0000"/>
                </a:solidFill>
              </a:rPr>
              <a:t>type</a:t>
            </a:r>
            <a:r>
              <a:rPr lang="fr-FR" sz="2000" dirty="0" smtClean="0"/>
              <a:t> (éventuellement d’un sous-type) </a:t>
            </a:r>
            <a:r>
              <a:rPr lang="fr-FR" sz="2000" dirty="0"/>
              <a:t>et </a:t>
            </a:r>
            <a:r>
              <a:rPr lang="fr-FR" sz="2000" dirty="0" smtClean="0"/>
              <a:t>d'un </a:t>
            </a:r>
            <a:r>
              <a:rPr lang="fr-FR" sz="2000" dirty="0" smtClean="0">
                <a:solidFill>
                  <a:srgbClr val="FF0000"/>
                </a:solidFill>
              </a:rPr>
              <a:t>nom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Nom des objets</a:t>
            </a:r>
            <a:endParaRPr lang="fr-FR" sz="2000" dirty="0"/>
          </a:p>
          <a:p>
            <a:pPr lvl="2"/>
            <a:r>
              <a:rPr lang="fr-FR" sz="2000" dirty="0" smtClean="0"/>
              <a:t>Donné par l’utilisateur</a:t>
            </a:r>
          </a:p>
          <a:p>
            <a:pPr lvl="2"/>
            <a:r>
              <a:rPr lang="fr-FR" sz="2000" dirty="0" smtClean="0"/>
              <a:t>Limité </a:t>
            </a:r>
            <a:r>
              <a:rPr lang="fr-FR" sz="2000" dirty="0"/>
              <a:t>à </a:t>
            </a:r>
            <a:r>
              <a:rPr lang="fr-FR" sz="2000" dirty="0">
                <a:solidFill>
                  <a:srgbClr val="FF0000"/>
                </a:solidFill>
              </a:rPr>
              <a:t>8</a:t>
            </a:r>
            <a:r>
              <a:rPr lang="fr-FR" sz="2000" dirty="0"/>
              <a:t> caractères </a:t>
            </a:r>
            <a:r>
              <a:rPr lang="fr-FR" sz="2000" dirty="0" smtClean="0"/>
              <a:t>( a…z   A…Z   0…9  _ )</a:t>
            </a:r>
          </a:p>
          <a:p>
            <a:pPr lvl="2"/>
            <a:r>
              <a:rPr lang="fr-FR" sz="2000" dirty="0" smtClean="0"/>
              <a:t>Insensible </a:t>
            </a:r>
            <a:r>
              <a:rPr lang="fr-FR" sz="2000" dirty="0"/>
              <a:t>à la casse</a:t>
            </a:r>
          </a:p>
          <a:p>
            <a:pPr lvl="2"/>
            <a:r>
              <a:rPr lang="fr-FR" sz="2000" dirty="0">
                <a:solidFill>
                  <a:srgbClr val="FF0000"/>
                </a:solidFill>
              </a:rPr>
              <a:t>Pièges</a:t>
            </a:r>
          </a:p>
          <a:p>
            <a:pPr lvl="2"/>
            <a:r>
              <a:rPr lang="fr-FR" sz="2000" dirty="0" smtClean="0"/>
              <a:t>	Plus </a:t>
            </a:r>
            <a:r>
              <a:rPr lang="fr-FR" sz="2000" dirty="0"/>
              <a:t>de 8 caractères : les surnuméraires sont ignorés</a:t>
            </a:r>
          </a:p>
          <a:p>
            <a:pPr lvl="2"/>
            <a:r>
              <a:rPr lang="fr-FR" sz="2000" dirty="0" smtClean="0"/>
              <a:t>	Utilisation </a:t>
            </a:r>
            <a:r>
              <a:rPr lang="fr-FR" sz="2000" dirty="0"/>
              <a:t>du </a:t>
            </a:r>
            <a:r>
              <a:rPr lang="fr-FR" sz="2000" dirty="0" smtClean="0"/>
              <a:t>tiret – </a:t>
            </a:r>
            <a:r>
              <a:rPr lang="fr-FR" sz="2000" dirty="0" smtClean="0">
                <a:sym typeface="Wingdings" panose="05000000000000000000" pitchFamily="2" charset="2"/>
              </a:rPr>
              <a:t> interdit !</a:t>
            </a:r>
            <a:endParaRPr lang="fr-FR" sz="2000" dirty="0"/>
          </a:p>
          <a:p>
            <a:pPr lvl="2"/>
            <a:r>
              <a:rPr lang="fr-FR" sz="2000" dirty="0" smtClean="0"/>
              <a:t>	Caractères accentués </a:t>
            </a:r>
            <a:r>
              <a:rPr lang="fr-FR" sz="2000" dirty="0"/>
              <a:t>é, </a:t>
            </a:r>
            <a:r>
              <a:rPr lang="fr-FR" sz="2000" dirty="0" smtClean="0"/>
              <a:t>è </a:t>
            </a:r>
            <a:r>
              <a:rPr lang="fr-FR" sz="2000" dirty="0" smtClean="0">
                <a:sym typeface="Wingdings" panose="05000000000000000000" pitchFamily="2" charset="2"/>
              </a:rPr>
              <a:t> interdit !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Type des objets</a:t>
            </a:r>
          </a:p>
          <a:p>
            <a:pPr lvl="2"/>
            <a:r>
              <a:rPr lang="fr-FR" sz="2000" dirty="0" smtClean="0"/>
              <a:t>Il existe plus </a:t>
            </a:r>
            <a:r>
              <a:rPr lang="fr-FR" sz="2000" dirty="0"/>
              <a:t>de 40 types d'objets </a:t>
            </a:r>
            <a:r>
              <a:rPr lang="fr-FR" sz="2000" dirty="0" smtClean="0"/>
              <a:t>différents</a:t>
            </a:r>
          </a:p>
          <a:p>
            <a:pPr lvl="2"/>
            <a:r>
              <a:rPr lang="fr-FR" sz="2000" dirty="0"/>
              <a:t>Une liste détaillée des objets les plus utilisés est donnée à la fin de cette présentation</a:t>
            </a:r>
            <a:r>
              <a:rPr lang="fr-FR" sz="2000" b="1" dirty="0"/>
              <a:t> </a:t>
            </a:r>
            <a:r>
              <a:rPr lang="fr-FR" sz="2000" b="1" dirty="0">
                <a:hlinkClick r:id="rId2" action="ppaction://hlinksldjump"/>
              </a:rPr>
              <a:t>(lien</a:t>
            </a:r>
            <a:r>
              <a:rPr lang="fr-FR" sz="2000" b="1" dirty="0" smtClean="0">
                <a:hlinkClick r:id="rId2" action="ppaction://hlinksldjump"/>
              </a:rPr>
              <a:t>)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9174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objets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>
                <a:sym typeface="Wingdings" panose="05000000000000000000" pitchFamily="2" charset="2"/>
              </a:rPr>
              <a:t>Exemples (non exhaustif</a:t>
            </a:r>
            <a:r>
              <a:rPr lang="fr-FR" sz="2000" b="1" dirty="0" smtClean="0">
                <a:sym typeface="Wingdings" panose="05000000000000000000" pitchFamily="2" charset="2"/>
              </a:rPr>
              <a:t>)</a:t>
            </a:r>
          </a:p>
          <a:p>
            <a:pPr lvl="1"/>
            <a:endParaRPr lang="fr-FR" sz="2000" b="1" dirty="0">
              <a:sym typeface="Wingdings" panose="05000000000000000000" pitchFamily="2" charset="2"/>
            </a:endParaRPr>
          </a:p>
          <a:p>
            <a:pPr marL="771525" lvl="3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OBJ1 = 3 ;</a:t>
            </a:r>
            <a:r>
              <a:rPr lang="fr-FR" sz="2000" dirty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fr-FR" sz="2000" dirty="0">
                <a:sym typeface="Wingdings" panose="05000000000000000000" pitchFamily="2" charset="2"/>
              </a:rPr>
              <a:t>			type ENTIER</a:t>
            </a:r>
          </a:p>
          <a:p>
            <a:pPr marL="771525" lvl="3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OBJ2 = 3.14 ;</a:t>
            </a:r>
            <a:r>
              <a:rPr lang="fr-FR" sz="2000" dirty="0">
                <a:sym typeface="Wingdings" panose="05000000000000000000" pitchFamily="2" charset="2"/>
              </a:rPr>
              <a:t>				type FLOTTANT</a:t>
            </a:r>
          </a:p>
          <a:p>
            <a:pPr marL="771525" lvl="3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OBJ3 = 'Comment ca va ?' ;	</a:t>
            </a:r>
            <a:r>
              <a:rPr lang="fr-FR" sz="2000" dirty="0">
                <a:sym typeface="Wingdings" panose="05000000000000000000" pitchFamily="2" charset="2"/>
              </a:rPr>
              <a:t>	type MOT</a:t>
            </a:r>
          </a:p>
          <a:p>
            <a:pPr marL="771525" lvl="3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OBJ4 = VRAI ;</a:t>
            </a:r>
            <a:r>
              <a:rPr lang="fr-FR" sz="2000" dirty="0">
                <a:sym typeface="Wingdings" panose="05000000000000000000" pitchFamily="2" charset="2"/>
              </a:rPr>
              <a:t>				type LOGIQUE</a:t>
            </a:r>
          </a:p>
          <a:p>
            <a:pPr marL="771525" lvl="3" indent="0">
              <a:buNone/>
            </a:pPr>
            <a:endParaRPr lang="fr-FR" sz="20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marL="771525" lvl="3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poin1 </a:t>
            </a: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=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POIN</a:t>
            </a: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0. 0. ;</a:t>
            </a:r>
            <a:r>
              <a:rPr lang="fr-FR" sz="2000" dirty="0">
                <a:sym typeface="Wingdings" panose="05000000000000000000" pitchFamily="2" charset="2"/>
              </a:rPr>
              <a:t>			type POINT</a:t>
            </a:r>
          </a:p>
          <a:p>
            <a:pPr marL="771525" lvl="3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poin2 =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POIN</a:t>
            </a: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1. 3. ;</a:t>
            </a:r>
            <a:r>
              <a:rPr lang="fr-FR" sz="2000" dirty="0">
                <a:sym typeface="Wingdings" panose="05000000000000000000" pitchFamily="2" charset="2"/>
              </a:rPr>
              <a:t>			type POINT</a:t>
            </a:r>
          </a:p>
          <a:p>
            <a:pPr marL="771525" lvl="3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OBJ5 =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DROI </a:t>
            </a: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8 poin1 poin2 ;</a:t>
            </a:r>
            <a:r>
              <a:rPr lang="fr-FR" sz="2000" dirty="0">
                <a:sym typeface="Wingdings" panose="05000000000000000000" pitchFamily="2" charset="2"/>
              </a:rPr>
              <a:t>		type </a:t>
            </a:r>
            <a:r>
              <a:rPr lang="fr-FR" sz="2000" dirty="0" smtClean="0">
                <a:sym typeface="Wingdings" panose="05000000000000000000" pitchFamily="2" charset="2"/>
              </a:rPr>
              <a:t>MAILLAGE</a:t>
            </a:r>
          </a:p>
          <a:p>
            <a:pPr marL="771525" lvl="3" indent="0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marL="771525" lvl="3" indent="0">
              <a:buNone/>
            </a:pP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LIST 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OBJ5 ;</a:t>
            </a:r>
          </a:p>
          <a:p>
            <a:pPr marL="771525" lvl="3" indent="0">
              <a:buNone/>
            </a:pP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MAILLAGE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3520406 : 8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élément(S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) de type SEG2</a:t>
            </a:r>
          </a:p>
          <a:p>
            <a:pPr marL="771525" lvl="3" indent="0">
              <a:buNone/>
            </a:pP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0 sous-référence(s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)</a:t>
            </a:r>
          </a:p>
          <a:p>
            <a:pPr marL="771525" lvl="3" indent="0">
              <a:buNone/>
            </a:pP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1ère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ligne 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numéro élément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: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2ème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couleur : </a:t>
            </a: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3ème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...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noeud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(s)</a:t>
            </a:r>
          </a:p>
          <a:p>
            <a:pPr marL="771525" lvl="3" indent="0">
              <a:buNone/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        1       2       3       4       5       6       7       8</a:t>
            </a:r>
          </a:p>
          <a:p>
            <a:pPr marL="771525" lvl="3" indent="0">
              <a:buNone/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     DEFA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</a:t>
            </a:r>
            <a:r>
              <a:rPr lang="fr-FR" sz="1400" dirty="0" err="1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DEFA</a:t>
            </a:r>
            <a:endParaRPr lang="fr-FR" sz="1400" dirty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marL="771525" lvl="3" indent="0">
              <a:buNone/>
            </a:pPr>
            <a:r>
              <a:rPr lang="fr-FR" sz="14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        </a:t>
            </a: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1       3       4       5       6       7       8       9</a:t>
            </a:r>
          </a:p>
          <a:p>
            <a:pPr marL="771525" lvl="3" indent="0">
              <a:buNone/>
            </a:pPr>
            <a:r>
              <a:rPr lang="fr-FR" sz="14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          3       4       5       6       7       8       9       2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83819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opérateurs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Définition</a:t>
            </a:r>
            <a:endParaRPr lang="fr-FR" sz="2000" b="1" dirty="0" smtClean="0">
              <a:solidFill>
                <a:srgbClr val="FF0000"/>
              </a:solidFill>
            </a:endParaRPr>
          </a:p>
          <a:p>
            <a:pPr lvl="2"/>
            <a:r>
              <a:rPr lang="fr-FR" sz="2000" dirty="0" smtClean="0"/>
              <a:t>Désigne </a:t>
            </a:r>
            <a:r>
              <a:rPr lang="fr-FR" sz="2000" dirty="0"/>
              <a:t>tout </a:t>
            </a:r>
            <a:r>
              <a:rPr lang="fr-FR" sz="2000" b="1" dirty="0"/>
              <a:t>traitement </a:t>
            </a:r>
            <a:r>
              <a:rPr lang="fr-FR" sz="2000" dirty="0"/>
              <a:t>muni </a:t>
            </a:r>
            <a:r>
              <a:rPr lang="fr-FR" sz="2000" dirty="0" smtClean="0"/>
              <a:t>d'un </a:t>
            </a:r>
            <a:r>
              <a:rPr lang="fr-FR" sz="2000" dirty="0">
                <a:solidFill>
                  <a:srgbClr val="FF0000"/>
                </a:solidFill>
              </a:rPr>
              <a:t>nom</a:t>
            </a:r>
            <a:r>
              <a:rPr lang="fr-FR" sz="2000" dirty="0"/>
              <a:t> </a:t>
            </a:r>
            <a:r>
              <a:rPr lang="fr-FR" sz="2000" dirty="0" smtClean="0"/>
              <a:t>(instruction </a:t>
            </a:r>
            <a:r>
              <a:rPr lang="fr-FR" sz="2000" dirty="0"/>
              <a:t>Gibiane) qui construit un ou plusieurs </a:t>
            </a:r>
            <a:r>
              <a:rPr lang="fr-FR" sz="2000" b="1" dirty="0"/>
              <a:t>objets </a:t>
            </a:r>
            <a:r>
              <a:rPr lang="fr-FR" sz="2000" b="1" dirty="0" smtClean="0"/>
              <a:t>nouveaux</a:t>
            </a:r>
            <a:r>
              <a:rPr lang="fr-FR" sz="2000" dirty="0" smtClean="0"/>
              <a:t> à partir d'un </a:t>
            </a:r>
            <a:r>
              <a:rPr lang="fr-FR" sz="2000" dirty="0"/>
              <a:t>ou plusieurs objets </a:t>
            </a:r>
            <a:r>
              <a:rPr lang="fr-FR" sz="2000" dirty="0" smtClean="0"/>
              <a:t>existants</a:t>
            </a:r>
            <a:endParaRPr lang="fr-FR" sz="2000" dirty="0"/>
          </a:p>
          <a:p>
            <a:pPr lvl="2"/>
            <a:endParaRPr lang="fr-FR" sz="2000" dirty="0" smtClean="0"/>
          </a:p>
          <a:p>
            <a:pPr lvl="2"/>
            <a:endParaRPr lang="fr-FR" sz="2000" dirty="0" smtClean="0"/>
          </a:p>
          <a:p>
            <a:pPr lvl="1"/>
            <a:r>
              <a:rPr lang="fr-FR" sz="2000" b="1" dirty="0" smtClean="0"/>
              <a:t>Noms </a:t>
            </a:r>
            <a:r>
              <a:rPr lang="fr-FR" sz="2000" b="1" dirty="0"/>
              <a:t>des </a:t>
            </a:r>
            <a:r>
              <a:rPr lang="fr-FR" sz="2000" b="1" dirty="0" smtClean="0"/>
              <a:t>opérateurs</a:t>
            </a:r>
          </a:p>
          <a:p>
            <a:pPr lvl="2"/>
            <a:r>
              <a:rPr lang="fr-FR" sz="2000" dirty="0" smtClean="0"/>
              <a:t>Imposé à l’utilisateur</a:t>
            </a:r>
            <a:endParaRPr lang="fr-FR" sz="2000" dirty="0"/>
          </a:p>
          <a:p>
            <a:pPr lvl="2"/>
            <a:r>
              <a:rPr lang="fr-FR" sz="2000" dirty="0" smtClean="0"/>
              <a:t>Ce </a:t>
            </a:r>
            <a:r>
              <a:rPr lang="fr-FR" sz="2000" dirty="0"/>
              <a:t>sont </a:t>
            </a:r>
            <a:r>
              <a:rPr lang="fr-FR" sz="2000" dirty="0" smtClean="0"/>
              <a:t>des instructions </a:t>
            </a:r>
            <a:r>
              <a:rPr lang="fr-FR" sz="2000" dirty="0" err="1" smtClean="0"/>
              <a:t>Gibiane</a:t>
            </a:r>
            <a:endParaRPr lang="fr-FR" sz="2000" dirty="0" smtClean="0"/>
          </a:p>
          <a:p>
            <a:pPr lvl="2"/>
            <a:r>
              <a:rPr lang="fr-FR" sz="2000" dirty="0" smtClean="0"/>
              <a:t>Cast3M ne </a:t>
            </a:r>
            <a:r>
              <a:rPr lang="fr-FR" sz="2000" dirty="0"/>
              <a:t>lit que les 4 premiers </a:t>
            </a:r>
            <a:r>
              <a:rPr lang="fr-FR" sz="2000" dirty="0" smtClean="0"/>
              <a:t>caractères (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DROITE = DROI</a:t>
            </a:r>
            <a:r>
              <a:rPr lang="fr-FR" sz="2000" dirty="0" smtClean="0"/>
              <a:t>)</a:t>
            </a:r>
          </a:p>
          <a:p>
            <a:pPr lvl="2"/>
            <a:r>
              <a:rPr lang="fr-FR" sz="2000" dirty="0" smtClean="0"/>
              <a:t>Insensibles </a:t>
            </a:r>
            <a:r>
              <a:rPr lang="fr-FR" sz="2000" dirty="0"/>
              <a:t>à la </a:t>
            </a:r>
            <a:r>
              <a:rPr lang="fr-FR" sz="2000" dirty="0" smtClean="0"/>
              <a:t>casse</a:t>
            </a:r>
          </a:p>
          <a:p>
            <a:pPr lvl="2"/>
            <a:r>
              <a:rPr lang="fr-FR" sz="2000" dirty="0" smtClean="0"/>
              <a:t>Quelques exceptions </a:t>
            </a:r>
            <a:r>
              <a:rPr lang="fr-FR" sz="2000" dirty="0"/>
              <a:t>: forme abrégée</a:t>
            </a:r>
          </a:p>
          <a:p>
            <a:pPr lvl="2"/>
            <a:r>
              <a:rPr lang="fr-FR" sz="2000" dirty="0" smtClean="0"/>
              <a:t>	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DROIT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r>
              <a:rPr lang="fr-FR" sz="2000" dirty="0" smtClean="0"/>
              <a:t> </a:t>
            </a:r>
            <a:r>
              <a:rPr lang="fr-FR" sz="2000" dirty="0"/>
              <a:t>(ou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r>
              <a:rPr lang="fr-FR" sz="2000" dirty="0"/>
              <a:t>)</a:t>
            </a:r>
          </a:p>
          <a:p>
            <a:pPr lvl="2"/>
            <a:r>
              <a:rPr lang="fr-FR" sz="2000" dirty="0" smtClean="0"/>
              <a:t>	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CERCLE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fr-FR" sz="2000" dirty="0" smtClean="0"/>
              <a:t> </a:t>
            </a:r>
            <a:r>
              <a:rPr lang="fr-FR" sz="2000" dirty="0"/>
              <a:t>(ou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257518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opérateurs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Exemples d'appel à un opérateur (invocation)</a:t>
            </a:r>
            <a:endParaRPr lang="fr-FR" sz="2000" b="1" dirty="0" smtClean="0">
              <a:solidFill>
                <a:srgbClr val="FF0000"/>
              </a:solidFill>
            </a:endParaRPr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Cas </a:t>
            </a:r>
            <a:r>
              <a:rPr lang="fr-FR" sz="2000" dirty="0"/>
              <a:t>courants (1 objet à gauche du =)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obj1 =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OPER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obj2 ;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obj3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OPER 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obj4 obj5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obj6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obj7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OPER 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obj8 obj9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endParaRPr lang="fr-FR" sz="2000" dirty="0" smtClean="0"/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Cas </a:t>
            </a:r>
            <a:r>
              <a:rPr lang="fr-FR" sz="2000" dirty="0"/>
              <a:t>exceptionnels (plusieurs objets à gauche du =)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obj1 obj2 obj3 =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OPER 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obj4 obj5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 lvl="2"/>
            <a:endParaRPr lang="fr-FR" sz="2000" dirty="0" smtClean="0"/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Opérateur </a:t>
            </a:r>
            <a:r>
              <a:rPr lang="fr-FR" sz="2000" b="1" dirty="0" smtClean="0">
                <a:solidFill>
                  <a:srgbClr val="FF0000"/>
                </a:solidFill>
              </a:rPr>
              <a:t>"sans nom" </a:t>
            </a:r>
            <a:r>
              <a:rPr lang="fr-FR" sz="2000" dirty="0"/>
              <a:t>: création de </a:t>
            </a:r>
            <a:r>
              <a:rPr lang="fr-FR" sz="2000" dirty="0" smtClean="0"/>
              <a:t>POINTS</a:t>
            </a:r>
            <a:endParaRPr lang="fr-FR" sz="2000" dirty="0"/>
          </a:p>
          <a:p>
            <a:pPr lvl="2"/>
            <a:r>
              <a:rPr lang="fr-FR" sz="2000" dirty="0" smtClean="0"/>
              <a:t>	En dimension 2</a:t>
            </a:r>
            <a:r>
              <a:rPr lang="fr-FR" sz="2000" dirty="0"/>
              <a:t>	</a:t>
            </a:r>
            <a:r>
              <a:rPr lang="fr-FR" sz="2000" dirty="0" smtClean="0"/>
              <a:t>	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Point1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0. 0. ;</a:t>
            </a:r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	En dimension 3		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Point1 </a:t>
            </a:r>
            <a:r>
              <a:rPr lang="fr-FR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0. 0. 0. 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fr-FR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14706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opérateurs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5999" y="1268760"/>
            <a:ext cx="8376271" cy="4968552"/>
          </a:xfrm>
        </p:spPr>
        <p:txBody>
          <a:bodyPr/>
          <a:lstStyle/>
          <a:p>
            <a:pPr lvl="1"/>
            <a:r>
              <a:rPr lang="fr-FR" sz="2000" b="1" dirty="0" smtClean="0"/>
              <a:t>L'ordre des opérandes</a:t>
            </a:r>
          </a:p>
          <a:p>
            <a:pPr lvl="2"/>
            <a:r>
              <a:rPr lang="fr-FR" sz="2000" dirty="0" smtClean="0">
                <a:solidFill>
                  <a:srgbClr val="00B050"/>
                </a:solidFill>
              </a:rPr>
              <a:t>est indifférent</a:t>
            </a:r>
            <a:r>
              <a:rPr lang="fr-FR" sz="2000" dirty="0" smtClean="0"/>
              <a:t> si les opérandes sont de </a:t>
            </a:r>
            <a:r>
              <a:rPr lang="fr-FR" sz="2000" dirty="0" smtClean="0">
                <a:solidFill>
                  <a:srgbClr val="00B050"/>
                </a:solidFill>
              </a:rPr>
              <a:t>type</a:t>
            </a:r>
            <a:r>
              <a:rPr lang="fr-FR" sz="2000" dirty="0" smtClean="0"/>
              <a:t> </a:t>
            </a:r>
            <a:r>
              <a:rPr lang="fr-FR" sz="2000" dirty="0" smtClean="0">
                <a:solidFill>
                  <a:srgbClr val="00B050"/>
                </a:solidFill>
              </a:rPr>
              <a:t>différents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				(sauf exception dans la documentation)</a:t>
            </a:r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>
                <a:solidFill>
                  <a:srgbClr val="FF0000"/>
                </a:solidFill>
              </a:rPr>
              <a:t>est important</a:t>
            </a:r>
            <a:r>
              <a:rPr lang="fr-FR" sz="2000" dirty="0" smtClean="0"/>
              <a:t> si plusieurs opérandes du </a:t>
            </a:r>
            <a:r>
              <a:rPr lang="fr-FR" sz="2000" dirty="0" smtClean="0">
                <a:solidFill>
                  <a:srgbClr val="FF0000"/>
                </a:solidFill>
              </a:rPr>
              <a:t>même</a:t>
            </a:r>
            <a:r>
              <a:rPr lang="fr-FR" sz="2000" dirty="0" smtClean="0"/>
              <a:t> </a:t>
            </a:r>
            <a:r>
              <a:rPr lang="fr-FR" sz="2000" dirty="0" smtClean="0">
                <a:solidFill>
                  <a:srgbClr val="FF0000"/>
                </a:solidFill>
              </a:rPr>
              <a:t>type</a:t>
            </a:r>
            <a:endParaRPr lang="fr-FR" sz="2000" dirty="0">
              <a:solidFill>
                <a:srgbClr val="FF0000"/>
              </a:solidFill>
            </a:endParaRPr>
          </a:p>
          <a:p>
            <a:pPr lvl="1"/>
            <a:endParaRPr lang="fr-FR" sz="2000" b="1" dirty="0" smtClean="0"/>
          </a:p>
          <a:p>
            <a:pPr lvl="1"/>
            <a:endParaRPr lang="fr-FR" sz="2000" b="1" dirty="0"/>
          </a:p>
          <a:p>
            <a:pPr lvl="1"/>
            <a:r>
              <a:rPr lang="fr-FR" sz="2000" b="1" dirty="0" smtClean="0"/>
              <a:t>Surcharge d'un objet</a:t>
            </a:r>
          </a:p>
          <a:p>
            <a:pPr lvl="2"/>
            <a:r>
              <a:rPr lang="fr-FR" sz="2000" dirty="0" smtClean="0"/>
              <a:t>Toujours possible, l'ancien objet disparait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A = 'Salut' ;</a:t>
            </a:r>
            <a:r>
              <a:rPr lang="fr-FR" sz="2000" dirty="0" smtClean="0">
                <a:cs typeface="Consolas" panose="020B0609020204030204" pitchFamily="49" charset="0"/>
              </a:rPr>
              <a:t>	   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 </a:t>
            </a:r>
            <a:r>
              <a:rPr lang="fr-FR" sz="20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A</a:t>
            </a:r>
            <a:r>
              <a:rPr lang="fr-FR" sz="2000" dirty="0">
                <a:cs typeface="Consolas" panose="020B0609020204030204" pitchFamily="49" charset="0"/>
                <a:sym typeface="Wingdings" panose="05000000000000000000" pitchFamily="2" charset="2"/>
              </a:rPr>
              <a:t> est du type 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MOT</a:t>
            </a:r>
            <a:endParaRPr lang="fr-FR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B = 28 ;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C = 3 ;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A = B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**</a:t>
            </a:r>
            <a:r>
              <a:rPr lang="fr-FR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 ;</a:t>
            </a:r>
            <a:r>
              <a:rPr lang="fr-FR" sz="2000" dirty="0">
                <a:cs typeface="Consolas" panose="020B0609020204030204" pitchFamily="49" charset="0"/>
              </a:rPr>
              <a:t>	</a:t>
            </a:r>
            <a:r>
              <a:rPr lang="fr-FR" sz="2000" dirty="0" smtClean="0">
                <a:cs typeface="Consolas" panose="020B0609020204030204" pitchFamily="49" charset="0"/>
              </a:rPr>
              <a:t>   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A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 est du type ENTIER et vaut 21952</a:t>
            </a:r>
            <a:endParaRPr lang="fr-FR" sz="2000" dirty="0">
              <a:cs typeface="Consolas" panose="020B0609020204030204" pitchFamily="49" charset="0"/>
            </a:endParaRPr>
          </a:p>
          <a:p>
            <a:pPr lvl="1"/>
            <a:endParaRPr lang="fr-FR" sz="2000" b="1" dirty="0" smtClean="0"/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Pièges</a:t>
            </a:r>
          </a:p>
          <a:p>
            <a:pPr lvl="2"/>
            <a:r>
              <a:rPr lang="fr-FR" sz="2000" dirty="0" smtClean="0"/>
              <a:t>Nom d'objet </a:t>
            </a:r>
            <a:r>
              <a:rPr lang="fr-FR" sz="2000" dirty="0"/>
              <a:t>= nom </a:t>
            </a:r>
            <a:r>
              <a:rPr lang="fr-FR" sz="2000" dirty="0" smtClean="0"/>
              <a:t>d'opérateur </a:t>
            </a:r>
            <a:r>
              <a:rPr lang="fr-FR" sz="2000" dirty="0" smtClean="0">
                <a:sym typeface="Wingdings" panose="05000000000000000000" pitchFamily="2" charset="2"/>
              </a:rPr>
              <a:t>	</a:t>
            </a:r>
            <a:r>
              <a:rPr lang="fr-FR" sz="2000" dirty="0" smtClean="0"/>
              <a:t>appel </a:t>
            </a:r>
            <a:r>
              <a:rPr lang="fr-FR" sz="2000" dirty="0"/>
              <a:t>à </a:t>
            </a:r>
            <a:r>
              <a:rPr lang="fr-FR" sz="2000" dirty="0" smtClean="0"/>
              <a:t>l'opérateur impossible, 						sauf si on l'appelle en capitales</a:t>
            </a:r>
            <a:br>
              <a:rPr lang="fr-FR" sz="2000" dirty="0" smtClean="0"/>
            </a:br>
            <a:r>
              <a:rPr lang="fr-FR" sz="2000" dirty="0" smtClean="0"/>
              <a:t>					entre </a:t>
            </a:r>
            <a:r>
              <a:rPr lang="fr-FR" sz="2000" dirty="0" err="1" smtClean="0"/>
              <a:t>quotes</a:t>
            </a:r>
            <a:r>
              <a:rPr lang="fr-FR" sz="2000" dirty="0" smtClean="0"/>
              <a:t>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 = 'OPER' B C ;</a:t>
            </a:r>
            <a:endParaRPr lang="fr-F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Objet </a:t>
            </a:r>
            <a:r>
              <a:rPr lang="fr-FR" sz="2000" dirty="0"/>
              <a:t>nommé c, C, d ou D </a:t>
            </a:r>
            <a:r>
              <a:rPr lang="fr-FR" sz="2000" dirty="0" smtClean="0"/>
              <a:t>!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664485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directives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Définition</a:t>
            </a:r>
            <a:endParaRPr lang="fr-FR" sz="2000" dirty="0" smtClean="0"/>
          </a:p>
          <a:p>
            <a:pPr lvl="2"/>
            <a:r>
              <a:rPr lang="fr-FR" sz="2000" dirty="0" smtClean="0"/>
              <a:t>Commande sans symbole d'affectation =</a:t>
            </a:r>
          </a:p>
          <a:p>
            <a:pPr lvl="2"/>
            <a:r>
              <a:rPr lang="fr-FR" sz="2000" dirty="0" smtClean="0"/>
              <a:t>Ne crée pas de nouvel objet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>
                <a:sym typeface="Wingdings" panose="05000000000000000000" pitchFamily="2" charset="2"/>
              </a:rPr>
              <a:t>Exemples</a:t>
            </a:r>
          </a:p>
          <a:p>
            <a:pPr lvl="2"/>
            <a:endParaRPr lang="fr-FR" sz="2000" dirty="0"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OPTI 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'DIME'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3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'ELEM'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'CUB8'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;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OPTI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'TITR'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'Maillage de la </a:t>
            </a:r>
            <a:r>
              <a:rPr lang="fr-FR" sz="2000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piece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 ;</a:t>
            </a:r>
          </a:p>
          <a:p>
            <a:pPr lvl="2"/>
            <a:endParaRPr lang="fr-FR" sz="2000" dirty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DEPL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mail1 </a:t>
            </a:r>
            <a:r>
              <a:rPr lang="fr-FR" sz="20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'PLUS'</a:t>
            </a:r>
            <a:r>
              <a:rPr lang="fr-FR" sz="2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(10.3  5.4  -2.5) ;</a:t>
            </a:r>
          </a:p>
          <a:p>
            <a:pPr lvl="2"/>
            <a:endParaRPr lang="fr-FR" sz="2000" dirty="0" smtClean="0">
              <a:sym typeface="Wingdings" panose="05000000000000000000" pitchFamily="2" charset="2"/>
            </a:endParaRPr>
          </a:p>
          <a:p>
            <a:pPr lvl="2"/>
            <a:endParaRPr lang="fr-FR" sz="2000" dirty="0"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La directive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OPTI </a:t>
            </a:r>
            <a:r>
              <a:rPr lang="fr-FR" sz="2000" dirty="0" smtClean="0">
                <a:sym typeface="Wingdings" panose="05000000000000000000" pitchFamily="2" charset="2"/>
              </a:rPr>
              <a:t>est généralement la première instruction utilisée</a:t>
            </a: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Elle permet de fixer les </a:t>
            </a:r>
            <a:r>
              <a:rPr lang="fr-FR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options générales</a:t>
            </a:r>
            <a:r>
              <a:rPr lang="fr-FR" sz="2000" dirty="0" smtClean="0">
                <a:sym typeface="Wingdings" panose="05000000000000000000" pitchFamily="2" charset="2"/>
              </a:rPr>
              <a:t> de Cast3M.</a:t>
            </a:r>
          </a:p>
          <a:p>
            <a:pPr lvl="2"/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Exemples :</a:t>
            </a:r>
          </a:p>
          <a:p>
            <a:pPr marL="771525" lvl="3" indent="0">
              <a:buNone/>
            </a:pPr>
            <a:r>
              <a:rPr lang="fr-FR" dirty="0" smtClean="0">
                <a:solidFill>
                  <a:srgbClr val="0070C0"/>
                </a:solidFill>
                <a:sym typeface="Wingdings" panose="05000000000000000000" pitchFamily="2" charset="2"/>
              </a:rPr>
              <a:t>dimension de l'espace, éléments de maillage utilisés, taille de maille,</a:t>
            </a:r>
            <a:br>
              <a:rPr lang="fr-FR" dirty="0" smtClean="0">
                <a:solidFill>
                  <a:srgbClr val="0070C0"/>
                </a:solidFill>
                <a:sym typeface="Wingdings" panose="05000000000000000000" pitchFamily="2" charset="2"/>
              </a:rPr>
            </a:br>
            <a:r>
              <a:rPr lang="fr-FR" dirty="0" smtClean="0">
                <a:solidFill>
                  <a:srgbClr val="0070C0"/>
                </a:solidFill>
                <a:sym typeface="Wingdings" panose="05000000000000000000" pitchFamily="2" charset="2"/>
              </a:rPr>
              <a:t>nom du fichier de sauvegarde, calcul axisymétrique, et bien d'autres …</a:t>
            </a:r>
            <a:endParaRPr lang="fr-FR" sz="2000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lvl="2"/>
            <a:endParaRPr lang="fr-FR" sz="2000" dirty="0" smtClean="0"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 analogue à la fixation d'une variable d'environnement d'un système d'exploitation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9993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b="1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b="1" dirty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r>
              <a:rPr lang="fr-FR" sz="2400" b="1" dirty="0" smtClean="0"/>
              <a:t>Présentation </a:t>
            </a:r>
            <a:r>
              <a:rPr lang="fr-FR" sz="2400" b="1" dirty="0"/>
              <a:t>de </a:t>
            </a:r>
            <a:r>
              <a:rPr lang="fr-FR" sz="2400" b="1" dirty="0" smtClean="0"/>
              <a:t>Cast3M</a:t>
            </a:r>
            <a:endParaRPr lang="fr-FR" sz="2400" b="1" dirty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r>
              <a:rPr lang="fr-FR" sz="2400" b="1" dirty="0" smtClean="0"/>
              <a:t>Le langage Gibiane</a:t>
            </a:r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r>
              <a:rPr lang="fr-FR" sz="2400" b="1" dirty="0" smtClean="0"/>
              <a:t>Travaux dirigés</a:t>
            </a:r>
            <a:br>
              <a:rPr lang="fr-FR" sz="2400" b="1" dirty="0" smtClean="0"/>
            </a:br>
            <a:r>
              <a:rPr lang="fr-FR" sz="2400" b="1" dirty="0" smtClean="0"/>
              <a:t>	</a:t>
            </a:r>
            <a:r>
              <a:rPr lang="fr-FR" sz="2400" dirty="0" smtClean="0"/>
              <a:t>modélisation du comportement </a:t>
            </a:r>
            <a:r>
              <a:rPr lang="fr-FR" sz="2400" dirty="0" err="1" smtClean="0"/>
              <a:t>thermo-mécanique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	d'une plaque perforée</a:t>
            </a:r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r>
              <a:rPr lang="fr-FR" sz="2400" b="1" dirty="0" smtClean="0"/>
              <a:t>Compléments</a:t>
            </a:r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b="1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endParaRPr lang="fr-FR" sz="2400" b="1" dirty="0" smtClean="0"/>
          </a:p>
          <a:p>
            <a:pPr marL="360363" lvl="1" indent="-360363">
              <a:lnSpc>
                <a:spcPts val="2000"/>
              </a:lnSpc>
              <a:buBlip>
                <a:blip r:embed="rId2"/>
              </a:buBlip>
              <a:tabLst/>
            </a:pPr>
            <a:r>
              <a:rPr lang="fr-FR" sz="2400" b="1" dirty="0" smtClean="0"/>
              <a:t>Description des objets </a:t>
            </a:r>
            <a:r>
              <a:rPr lang="fr-FR" sz="2400" b="1" dirty="0" err="1" smtClean="0"/>
              <a:t>Gibiane</a:t>
            </a:r>
            <a:endParaRPr lang="fr-FR" sz="2400" b="1" dirty="0" smtClean="0"/>
          </a:p>
          <a:p>
            <a:pPr marL="360363" lvl="1" indent="-360363">
              <a:lnSpc>
                <a:spcPts val="2000"/>
              </a:lnSpc>
              <a:tabLst/>
            </a:pPr>
            <a:endParaRPr lang="fr-FR" sz="2400" b="1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procédures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Définition</a:t>
            </a:r>
          </a:p>
          <a:p>
            <a:pPr lvl="2"/>
            <a:r>
              <a:rPr lang="fr-FR" sz="2000" dirty="0" smtClean="0"/>
              <a:t>Ensemble </a:t>
            </a:r>
            <a:r>
              <a:rPr lang="fr-FR" sz="2000" dirty="0"/>
              <a:t>nommé de commandes Gibiane muni </a:t>
            </a:r>
            <a:r>
              <a:rPr lang="fr-FR" sz="2000" dirty="0" smtClean="0"/>
              <a:t>d'une </a:t>
            </a:r>
            <a:r>
              <a:rPr lang="fr-FR" sz="2000" dirty="0"/>
              <a:t>liste </a:t>
            </a:r>
            <a:r>
              <a:rPr lang="fr-FR" sz="2000" dirty="0" smtClean="0"/>
              <a:t>d'opérandes d'entrée </a:t>
            </a:r>
            <a:r>
              <a:rPr lang="fr-FR" sz="2000" dirty="0"/>
              <a:t>et de </a:t>
            </a:r>
            <a:r>
              <a:rPr lang="fr-FR" sz="2000" dirty="0" smtClean="0"/>
              <a:t>sortie</a:t>
            </a:r>
          </a:p>
          <a:p>
            <a:pPr lvl="2"/>
            <a:r>
              <a:rPr lang="fr-FR" sz="2000" dirty="0" smtClean="0"/>
              <a:t>Analogue </a:t>
            </a:r>
            <a:r>
              <a:rPr lang="fr-FR" sz="2000" dirty="0"/>
              <a:t>à une </a:t>
            </a:r>
            <a:r>
              <a:rPr lang="fr-FR" sz="2000" dirty="0" err="1"/>
              <a:t>subroutine</a:t>
            </a:r>
            <a:r>
              <a:rPr lang="fr-FR" sz="2000" dirty="0"/>
              <a:t> fortran ou à une fonction C</a:t>
            </a:r>
          </a:p>
          <a:p>
            <a:pPr lvl="2"/>
            <a:endParaRPr lang="fr-FR" sz="2000" dirty="0" smtClean="0"/>
          </a:p>
          <a:p>
            <a:pPr lvl="1"/>
            <a:endParaRPr lang="fr-FR" sz="2000" b="1" dirty="0"/>
          </a:p>
          <a:p>
            <a:pPr lvl="1"/>
            <a:r>
              <a:rPr lang="fr-FR" sz="2000" b="1" dirty="0" smtClean="0"/>
              <a:t>Nom des procédures</a:t>
            </a:r>
          </a:p>
          <a:p>
            <a:pPr lvl="2"/>
            <a:r>
              <a:rPr lang="fr-FR" sz="2000" dirty="0" smtClean="0"/>
              <a:t>Comme un objet ordinaire </a:t>
            </a:r>
            <a:r>
              <a:rPr lang="fr-FR" dirty="0" smtClean="0"/>
              <a:t>(une procédure est un objet de type PROCEDUR)</a:t>
            </a:r>
            <a:endParaRPr lang="fr-FR" sz="2000" dirty="0" smtClean="0"/>
          </a:p>
          <a:p>
            <a:pPr lvl="2"/>
            <a:endParaRPr lang="fr-FR" sz="2000" dirty="0">
              <a:cs typeface="Consolas" panose="020B0609020204030204" pitchFamily="49" charset="0"/>
            </a:endParaRP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Délimitation</a:t>
            </a:r>
          </a:p>
          <a:p>
            <a:pPr lvl="2"/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DEBP 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ma_proc</a:t>
            </a:r>
            <a:r>
              <a:rPr lang="fr-FR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arg_e1*entier  arg_e2*flottant  ... 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arg_en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mchaml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commande 1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commande 2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...</a:t>
            </a:r>
          </a:p>
          <a:p>
            <a:pPr lvl="2"/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commande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 ;</a:t>
            </a:r>
          </a:p>
          <a:p>
            <a:pPr lvl="2"/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FINP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arg_s1  arg_s2  ... 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arg_sm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732940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procédures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/>
              <a:t>Invocation</a:t>
            </a:r>
          </a:p>
          <a:p>
            <a:pPr lvl="2"/>
            <a:r>
              <a:rPr lang="fr-FR" sz="2000" dirty="0" smtClean="0"/>
              <a:t>Comme un opérateur ou une directive ordinaire</a:t>
            </a:r>
          </a:p>
          <a:p>
            <a:pPr lvl="2"/>
            <a:endParaRPr lang="fr-FR" sz="2000" dirty="0"/>
          </a:p>
          <a:p>
            <a:pPr lvl="2"/>
            <a:r>
              <a:rPr lang="fr-FR" sz="20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obj1 obj2 ... </a:t>
            </a:r>
            <a:r>
              <a:rPr lang="fr-FR" sz="20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objm</a:t>
            </a:r>
            <a:r>
              <a:rPr lang="fr-FR" sz="20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= </a:t>
            </a:r>
            <a:r>
              <a:rPr lang="fr-FR" sz="2000" b="1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ma_proc</a:t>
            </a:r>
            <a:r>
              <a:rPr lang="fr-FR" sz="2000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ent1 flot2 ... </a:t>
            </a:r>
            <a:r>
              <a:rPr lang="fr-FR" sz="20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champn</a:t>
            </a:r>
            <a:r>
              <a:rPr lang="fr-FR" sz="20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pPr lvl="2"/>
            <a:endParaRPr lang="fr-FR" sz="2000" dirty="0" smtClean="0"/>
          </a:p>
          <a:p>
            <a:pPr lvl="2"/>
            <a:endParaRPr lang="fr-FR" sz="2000" dirty="0" smtClean="0"/>
          </a:p>
          <a:p>
            <a:pPr lvl="1"/>
            <a:r>
              <a:rPr lang="fr-FR" sz="2000" b="1" dirty="0" smtClean="0"/>
              <a:t>Il existe des procédures pré-</a:t>
            </a:r>
            <a:r>
              <a:rPr lang="fr-FR" sz="2000" b="1" dirty="0" err="1" smtClean="0"/>
              <a:t>cablées</a:t>
            </a:r>
            <a:r>
              <a:rPr lang="fr-FR" sz="2000" b="1" dirty="0" smtClean="0"/>
              <a:t> dans Cast3M</a:t>
            </a:r>
          </a:p>
          <a:p>
            <a:pPr lvl="2"/>
            <a:r>
              <a:rPr lang="fr-FR" sz="2000" dirty="0"/>
              <a:t>Voir la </a:t>
            </a:r>
            <a:r>
              <a:rPr lang="fr-FR" sz="2000" dirty="0" smtClean="0"/>
              <a:t>liste : </a:t>
            </a: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  <a:hlinkClick r:id="rId2"/>
              </a:rPr>
              <a:t>http</a:t>
            </a:r>
            <a:r>
              <a:rPr lang="fr-FR" sz="2000" dirty="0">
                <a:solidFill>
                  <a:srgbClr val="FF0000"/>
                </a:solidFill>
                <a:sym typeface="Symbol" pitchFamily="18" charset="2"/>
                <a:hlinkClick r:id="rId2"/>
              </a:rPr>
              <a:t>://www-cast3m.cea.fr/index.php?page=notices</a:t>
            </a:r>
            <a:endParaRPr lang="fr-FR" sz="2000" dirty="0"/>
          </a:p>
          <a:p>
            <a:pPr lvl="2"/>
            <a:endParaRPr lang="fr-FR" sz="2000" dirty="0" smtClean="0"/>
          </a:p>
          <a:p>
            <a:pPr lvl="2"/>
            <a:r>
              <a:rPr lang="fr-FR" sz="2000" dirty="0" smtClean="0"/>
              <a:t>Les </a:t>
            </a:r>
            <a:r>
              <a:rPr lang="fr-FR" sz="2000" dirty="0">
                <a:solidFill>
                  <a:srgbClr val="FF0000"/>
                </a:solidFill>
                <a:latin typeface="Consolas" panose="020B0609020204030204" pitchFamily="49" charset="0"/>
                <a:cs typeface="Consolas" pitchFamily="49" charset="0"/>
              </a:rPr>
              <a:t>@</a:t>
            </a:r>
            <a:r>
              <a:rPr lang="fr-FR" sz="20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blabla</a:t>
            </a:r>
            <a:r>
              <a:rPr lang="fr-FR" sz="2000" dirty="0" smtClean="0"/>
              <a:t>, préfixées </a:t>
            </a:r>
            <a:r>
              <a:rPr lang="fr-FR" sz="2000" dirty="0"/>
              <a:t>par </a:t>
            </a:r>
            <a:r>
              <a:rPr lang="fr-FR" sz="2000" dirty="0" smtClean="0">
                <a:solidFill>
                  <a:srgbClr val="FF0000"/>
                </a:solidFill>
              </a:rPr>
              <a:t>@</a:t>
            </a:r>
            <a:r>
              <a:rPr lang="fr-FR" sz="2000" dirty="0" smtClean="0"/>
              <a:t>, sont </a:t>
            </a:r>
            <a:r>
              <a:rPr lang="fr-FR" sz="2000" dirty="0"/>
              <a:t>des procédures </a:t>
            </a:r>
            <a:r>
              <a:rPr lang="fr-FR" sz="2000" dirty="0" smtClean="0"/>
              <a:t>d'intérêt </a:t>
            </a:r>
            <a:r>
              <a:rPr lang="fr-FR" sz="2000" dirty="0"/>
              <a:t>général</a:t>
            </a:r>
          </a:p>
          <a:p>
            <a:pPr lvl="2"/>
            <a:endParaRPr lang="fr-FR" sz="2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PASAPAS</a:t>
            </a:r>
            <a:r>
              <a:rPr lang="fr-FR" sz="2000" dirty="0"/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ym typeface="Symbol" pitchFamily="18" charset="2"/>
              </a:rPr>
              <a:t>calculs </a:t>
            </a:r>
            <a:r>
              <a:rPr lang="fr-FR" sz="2000" dirty="0">
                <a:sym typeface="Symbol" pitchFamily="18" charset="2"/>
              </a:rPr>
              <a:t>non linéaires</a:t>
            </a:r>
          </a:p>
          <a:p>
            <a:pPr lvl="2"/>
            <a:r>
              <a:rPr lang="fr-FR" sz="2000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  <a:sym typeface="Symbol" pitchFamily="18" charset="2"/>
              </a:rPr>
              <a:t>FLAMBAGE</a:t>
            </a:r>
            <a:r>
              <a:rPr lang="fr-FR" sz="2000" dirty="0">
                <a:sym typeface="Symbol" pitchFamily="18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ym typeface="Symbol" pitchFamily="18" charset="2"/>
              </a:rPr>
              <a:t>calculs </a:t>
            </a:r>
            <a:r>
              <a:rPr lang="fr-FR" sz="2000" dirty="0">
                <a:sym typeface="Symbol" pitchFamily="18" charset="2"/>
              </a:rPr>
              <a:t>de flambage</a:t>
            </a:r>
          </a:p>
          <a:p>
            <a:pPr lvl="2"/>
            <a:r>
              <a:rPr lang="fr-FR" sz="2000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  <a:sym typeface="Symbol" pitchFamily="18" charset="2"/>
              </a:rPr>
              <a:t>DYNAMIC</a:t>
            </a:r>
            <a:r>
              <a:rPr lang="fr-FR" sz="2000" dirty="0">
                <a:sym typeface="Symbol" pitchFamily="18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ym typeface="Symbol" pitchFamily="18" charset="2"/>
              </a:rPr>
              <a:t>calculs </a:t>
            </a:r>
            <a:r>
              <a:rPr lang="fr-FR" sz="2000" dirty="0">
                <a:sym typeface="Symbol" pitchFamily="18" charset="2"/>
              </a:rPr>
              <a:t>dynamiques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  <a:sym typeface="Symbol" pitchFamily="18" charset="2"/>
              </a:rPr>
              <a:t>THERMIC</a:t>
            </a:r>
            <a:r>
              <a:rPr lang="fr-FR" sz="2000" dirty="0" smtClean="0">
                <a:sym typeface="Symbol" pitchFamily="18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ym typeface="Symbol" pitchFamily="18" charset="2"/>
              </a:rPr>
              <a:t>calculs thermiques</a:t>
            </a:r>
            <a:endParaRPr lang="fr-FR" sz="2000" dirty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…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il </a:t>
            </a:r>
            <a:r>
              <a:rPr lang="fr-FR" sz="2000" dirty="0">
                <a:sym typeface="Symbol" pitchFamily="18" charset="2"/>
              </a:rPr>
              <a:t>y en a </a:t>
            </a:r>
            <a:r>
              <a:rPr lang="fr-FR" sz="2000" dirty="0" smtClean="0">
                <a:sym typeface="Symbol" pitchFamily="18" charset="2"/>
              </a:rPr>
              <a:t>d'autres</a:t>
            </a:r>
            <a:r>
              <a:rPr lang="fr-FR" sz="2000" dirty="0">
                <a:sym typeface="Symbol" pitchFamily="18" charset="2"/>
              </a:rPr>
              <a:t>, à découvrir en naviguant dans la </a:t>
            </a:r>
            <a:r>
              <a:rPr lang="fr-FR" sz="2000" dirty="0" smtClean="0">
                <a:sym typeface="Symbol" pitchFamily="18" charset="2"/>
              </a:rPr>
              <a:t>documentation</a:t>
            </a:r>
            <a:endParaRPr lang="fr-FR" sz="2000" dirty="0">
              <a:sym typeface="Symbol" pitchFamily="18" charset="2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767111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procédures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/>
              <a:t>Pièges</a:t>
            </a:r>
          </a:p>
          <a:p>
            <a:pPr lvl="2"/>
            <a:endParaRPr lang="fr-FR" sz="2000" b="1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FINP </a:t>
            </a:r>
            <a:r>
              <a:rPr lang="fr-FR" sz="2000" b="1" dirty="0" smtClean="0">
                <a:solidFill>
                  <a:srgbClr val="FF0000"/>
                </a:solidFill>
              </a:rPr>
              <a:t>manquant</a:t>
            </a:r>
          </a:p>
          <a:p>
            <a:pPr lvl="2"/>
            <a:r>
              <a:rPr lang="fr-FR" sz="2000" dirty="0" smtClean="0">
                <a:solidFill>
                  <a:srgbClr val="FF0000"/>
                </a:solidFill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 arrêt de Cast3M</a:t>
            </a:r>
            <a:r>
              <a:rPr lang="fr-FR" sz="2000" dirty="0">
                <a:sym typeface="Wingdings" panose="05000000000000000000" pitchFamily="2" charset="2"/>
              </a:rPr>
              <a:t>, message </a:t>
            </a:r>
            <a:r>
              <a:rPr lang="fr-FR" sz="2000" dirty="0" smtClean="0">
                <a:sym typeface="Wingdings" panose="05000000000000000000" pitchFamily="2" charset="2"/>
              </a:rPr>
              <a:t>d'erreur parfois difficile </a:t>
            </a:r>
            <a:r>
              <a:rPr lang="fr-FR" sz="2000" dirty="0">
                <a:sym typeface="Wingdings" panose="05000000000000000000" pitchFamily="2" charset="2"/>
              </a:rPr>
              <a:t>à interpréter</a:t>
            </a:r>
          </a:p>
          <a:p>
            <a:pPr lvl="2"/>
            <a:endParaRPr lang="fr-FR" sz="2000" dirty="0" smtClean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FINP </a:t>
            </a:r>
            <a:r>
              <a:rPr lang="fr-FR" sz="2000" dirty="0">
                <a:sym typeface="Wingdings" panose="05000000000000000000" pitchFamily="2" charset="2"/>
              </a:rPr>
              <a:t>présent mais </a:t>
            </a:r>
            <a:r>
              <a:rPr lang="fr-FR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;</a:t>
            </a:r>
            <a:r>
              <a:rPr lang="fr-FR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manquant </a:t>
            </a:r>
            <a:r>
              <a:rPr lang="fr-FR" sz="2000" dirty="0">
                <a:sym typeface="Wingdings" panose="05000000000000000000" pitchFamily="2" charset="2"/>
              </a:rPr>
              <a:t>ou au-delà position </a:t>
            </a:r>
            <a:r>
              <a:rPr lang="fr-FR" sz="2000" dirty="0" smtClean="0">
                <a:sym typeface="Wingdings" panose="05000000000000000000" pitchFamily="2" charset="2"/>
              </a:rPr>
              <a:t>72</a:t>
            </a: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	 arrêt </a:t>
            </a:r>
            <a:r>
              <a:rPr lang="fr-FR" sz="2000" dirty="0">
                <a:sym typeface="Wingdings" panose="05000000000000000000" pitchFamily="2" charset="2"/>
              </a:rPr>
              <a:t>de Cast3M, message </a:t>
            </a:r>
            <a:r>
              <a:rPr lang="fr-FR" sz="2000" dirty="0" smtClean="0">
                <a:sym typeface="Wingdings" panose="05000000000000000000" pitchFamily="2" charset="2"/>
              </a:rPr>
              <a:t>d'erreur </a:t>
            </a:r>
            <a:r>
              <a:rPr lang="fr-FR" sz="2000" dirty="0">
                <a:sym typeface="Wingdings" panose="05000000000000000000" pitchFamily="2" charset="2"/>
              </a:rPr>
              <a:t>parfois difficile à </a:t>
            </a:r>
            <a:r>
              <a:rPr lang="fr-FR" sz="2000" dirty="0" smtClean="0">
                <a:sym typeface="Wingdings" panose="05000000000000000000" pitchFamily="2" charset="2"/>
              </a:rPr>
              <a:t>interpréter</a:t>
            </a:r>
          </a:p>
          <a:p>
            <a:pPr lvl="2"/>
            <a:endParaRPr lang="fr-FR" sz="2000" dirty="0">
              <a:sym typeface="Wingdings" panose="05000000000000000000" pitchFamily="2" charset="2"/>
            </a:endParaRPr>
          </a:p>
          <a:p>
            <a:pPr lvl="2"/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Invocation </a:t>
            </a:r>
            <a:r>
              <a:rPr lang="fr-FR" sz="2000" dirty="0" smtClean="0">
                <a:sym typeface="Wingdings" panose="05000000000000000000" pitchFamily="2" charset="2"/>
              </a:rPr>
              <a:t>d'une </a:t>
            </a:r>
            <a:r>
              <a:rPr lang="fr-FR" sz="2000" dirty="0">
                <a:sym typeface="Wingdings" panose="05000000000000000000" pitchFamily="2" charset="2"/>
              </a:rPr>
              <a:t>procédure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avant </a:t>
            </a:r>
            <a:r>
              <a:rPr lang="fr-FR" sz="2000" dirty="0" smtClean="0">
                <a:sym typeface="Wingdings" panose="05000000000000000000" pitchFamily="2" charset="2"/>
              </a:rPr>
              <a:t>qu'elle </a:t>
            </a:r>
            <a:r>
              <a:rPr lang="fr-FR" sz="2000" dirty="0">
                <a:sym typeface="Wingdings" panose="05000000000000000000" pitchFamily="2" charset="2"/>
              </a:rPr>
              <a:t>ne soit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définie</a:t>
            </a: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	 arrêt </a:t>
            </a:r>
            <a:r>
              <a:rPr lang="fr-FR" sz="2000" dirty="0">
                <a:sym typeface="Wingdings" panose="05000000000000000000" pitchFamily="2" charset="2"/>
              </a:rPr>
              <a:t>de Cast3M, message </a:t>
            </a:r>
            <a:r>
              <a:rPr lang="fr-FR" sz="2000" dirty="0" smtClean="0">
                <a:sym typeface="Wingdings" panose="05000000000000000000" pitchFamily="2" charset="2"/>
              </a:rPr>
              <a:t>d'erreur </a:t>
            </a:r>
            <a:r>
              <a:rPr lang="fr-FR" sz="2000" dirty="0">
                <a:sym typeface="Wingdings" panose="05000000000000000000" pitchFamily="2" charset="2"/>
              </a:rPr>
              <a:t>de </a:t>
            </a:r>
            <a:r>
              <a:rPr lang="fr-FR" sz="2000" dirty="0" smtClean="0">
                <a:sym typeface="Wingdings" panose="05000000000000000000" pitchFamily="2" charset="2"/>
              </a:rPr>
              <a:t>l'opérateur </a:t>
            </a:r>
            <a:r>
              <a:rPr lang="fr-FR" sz="2000" dirty="0">
                <a:sym typeface="Wingdings" panose="05000000000000000000" pitchFamily="2" charset="2"/>
              </a:rPr>
              <a:t>= </a:t>
            </a:r>
            <a:r>
              <a:rPr lang="fr-FR" sz="2000" dirty="0" smtClean="0">
                <a:sym typeface="Wingdings" panose="05000000000000000000" pitchFamily="2" charset="2"/>
              </a:rPr>
              <a:t>parfois</a:t>
            </a:r>
            <a:br>
              <a:rPr lang="fr-FR" sz="2000" dirty="0" smtClean="0">
                <a:sym typeface="Wingdings" panose="05000000000000000000" pitchFamily="2" charset="2"/>
              </a:rPr>
            </a:br>
            <a:r>
              <a:rPr lang="fr-FR" sz="2000" dirty="0" smtClean="0">
                <a:sym typeface="Wingdings" panose="05000000000000000000" pitchFamily="2" charset="2"/>
              </a:rPr>
              <a:t>	     difficile </a:t>
            </a:r>
            <a:r>
              <a:rPr lang="fr-FR" sz="2000" dirty="0">
                <a:sym typeface="Wingdings" panose="05000000000000000000" pitchFamily="2" charset="2"/>
              </a:rPr>
              <a:t>à interpréter</a:t>
            </a:r>
          </a:p>
          <a:p>
            <a:pPr lvl="2"/>
            <a:endParaRPr lang="fr-FR" sz="2000" dirty="0" smtClean="0"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Arrêt </a:t>
            </a:r>
            <a:r>
              <a:rPr lang="fr-FR" sz="2000" dirty="0">
                <a:sym typeface="Wingdings" panose="05000000000000000000" pitchFamily="2" charset="2"/>
              </a:rPr>
              <a:t>sur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erreur au sein </a:t>
            </a:r>
            <a:r>
              <a:rPr lang="fr-FR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d'une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procédure</a:t>
            </a:r>
          </a:p>
          <a:p>
            <a:pPr marL="771525" lvl="3" indent="0"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 par défaut, impossible </a:t>
            </a:r>
            <a:r>
              <a:rPr lang="fr-FR" sz="2000" dirty="0">
                <a:sym typeface="Wingdings" panose="05000000000000000000" pitchFamily="2" charset="2"/>
              </a:rPr>
              <a:t>de </a:t>
            </a:r>
            <a:r>
              <a:rPr lang="fr-FR" sz="2000" dirty="0" smtClean="0">
                <a:sym typeface="Wingdings" panose="05000000000000000000" pitchFamily="2" charset="2"/>
              </a:rPr>
              <a:t>lister (directive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LIST</a:t>
            </a:r>
            <a:r>
              <a:rPr lang="fr-FR" sz="2000" dirty="0" smtClean="0">
                <a:sym typeface="Wingdings" panose="05000000000000000000" pitchFamily="2" charset="2"/>
              </a:rPr>
              <a:t>) </a:t>
            </a:r>
            <a:r>
              <a:rPr lang="fr-FR" sz="2000" dirty="0">
                <a:sym typeface="Wingdings" panose="05000000000000000000" pitchFamily="2" charset="2"/>
              </a:rPr>
              <a:t>les objets </a:t>
            </a:r>
            <a:r>
              <a:rPr lang="fr-FR" sz="2000" dirty="0" smtClean="0">
                <a:sym typeface="Wingdings" panose="05000000000000000000" pitchFamily="2" charset="2"/>
              </a:rPr>
              <a:t>de la</a:t>
            </a:r>
            <a:br>
              <a:rPr lang="fr-FR" sz="2000" dirty="0" smtClean="0">
                <a:sym typeface="Wingdings" panose="05000000000000000000" pitchFamily="2" charset="2"/>
              </a:rPr>
            </a:br>
            <a:r>
              <a:rPr lang="fr-FR" sz="2000" dirty="0" smtClean="0">
                <a:sym typeface="Wingdings" panose="05000000000000000000" pitchFamily="2" charset="2"/>
              </a:rPr>
              <a:t>     procédure après </a:t>
            </a:r>
            <a:r>
              <a:rPr lang="fr-FR" sz="2000" dirty="0">
                <a:sym typeface="Wingdings" panose="05000000000000000000" pitchFamily="2" charset="2"/>
              </a:rPr>
              <a:t>en être sorti</a:t>
            </a:r>
          </a:p>
          <a:p>
            <a:pPr marL="771525" lvl="3" indent="0"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 utiliser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OPTI</a:t>
            </a:r>
            <a:r>
              <a:rPr lang="fr-FR" sz="2000" b="1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b="1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'DEBU'</a:t>
            </a:r>
            <a:r>
              <a:rPr lang="fr-FR" sz="2000" b="1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1 ;</a:t>
            </a:r>
            <a:r>
              <a:rPr lang="fr-FR" sz="2000" b="1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/>
            </a:r>
            <a:br>
              <a:rPr lang="fr-FR" sz="2000" b="1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</a:br>
            <a:endParaRPr lang="fr-FR" sz="2000" b="1" dirty="0" smtClean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422882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Gibiane : quelques instructions utiles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err="1" smtClean="0"/>
              <a:t>Débugage</a:t>
            </a:r>
            <a:endParaRPr lang="fr-FR" sz="2000" b="1" dirty="0" smtClean="0"/>
          </a:p>
          <a:p>
            <a:pPr lvl="2"/>
            <a:endParaRPr lang="fr-FR" sz="2000" b="1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INFO</a:t>
            </a:r>
            <a:r>
              <a:rPr lang="fr-FR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OPER ;</a:t>
            </a:r>
          </a:p>
          <a:p>
            <a:pPr lvl="2"/>
            <a:r>
              <a:rPr lang="fr-FR" sz="2000" dirty="0">
                <a:cs typeface="Consolas" panose="020B0609020204030204" pitchFamily="49" charset="0"/>
              </a:rPr>
              <a:t>	</a:t>
            </a:r>
            <a:r>
              <a:rPr lang="fr-FR" sz="2000" dirty="0">
                <a:cs typeface="Consolas" panose="020B0609020204030204" pitchFamily="49" charset="0"/>
                <a:sym typeface="Wingdings" panose="05000000000000000000" pitchFamily="2" charset="2"/>
              </a:rPr>
              <a:t> affiche la notice d'un 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opérateur/directive/procédure</a:t>
            </a:r>
            <a:endParaRPr lang="fr-FR" sz="2000" dirty="0"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endParaRPr lang="fr-FR" sz="2000" b="1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OPTI </a:t>
            </a:r>
            <a:r>
              <a:rPr lang="fr-FR" sz="2000" b="1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'DONN'</a:t>
            </a:r>
            <a:r>
              <a:rPr lang="fr-FR" sz="20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 ;</a:t>
            </a:r>
            <a:endParaRPr lang="fr-FR" sz="2000" b="1" dirty="0" smtClean="0">
              <a:cs typeface="Consolas" panose="020B0609020204030204" pitchFamily="49" charset="0"/>
            </a:endParaRPr>
          </a:p>
          <a:p>
            <a:pPr lvl="2"/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	 arrêt de la lecture du fichier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.</a:t>
            </a:r>
            <a:r>
              <a:rPr lang="fr-FR" sz="2000" dirty="0" err="1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dgibi</a:t>
            </a:r>
            <a:endParaRPr lang="fr-FR" sz="2000" dirty="0" smtClean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r>
              <a:rPr lang="fr-FR" sz="2000" dirty="0">
                <a:cs typeface="Consolas" panose="020B0609020204030204" pitchFamily="49" charset="0"/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 lecture sur le terminal : </a:t>
            </a:r>
            <a:r>
              <a:rPr lang="fr-FR" sz="2000" dirty="0" smtClean="0">
                <a:solidFill>
                  <a:srgbClr val="00B050"/>
                </a:solidFill>
                <a:cs typeface="Consolas" panose="020B0609020204030204" pitchFamily="49" charset="0"/>
                <a:sym typeface="Wingdings" panose="05000000000000000000" pitchFamily="2" charset="2"/>
              </a:rPr>
              <a:t>mode interactif</a:t>
            </a:r>
            <a:endParaRPr lang="fr-FR" sz="2000" dirty="0" smtClean="0"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endParaRPr lang="fr-FR" sz="2000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 </a:t>
            </a:r>
            <a:r>
              <a:rPr lang="fr-FR" sz="20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OBJ1 </a:t>
            </a:r>
            <a:r>
              <a:rPr lang="fr-FR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fr-FR" sz="2000" dirty="0">
                <a:cs typeface="Consolas" panose="020B0609020204030204" pitchFamily="49" charset="0"/>
                <a:sym typeface="Wingdings" panose="05000000000000000000" pitchFamily="2" charset="2"/>
              </a:rPr>
              <a:t>	 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liste le contenu de l'objet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OBJ1</a:t>
            </a:r>
            <a:endParaRPr lang="fr-FR" sz="2000" dirty="0">
              <a:latin typeface="Consolas" panose="020B0609020204030204" pitchFamily="49" charset="0"/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 </a:t>
            </a:r>
            <a:r>
              <a:rPr lang="fr-FR" sz="2000" b="1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'RESU'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OBJ1 ;</a:t>
            </a:r>
          </a:p>
          <a:p>
            <a:pPr lvl="2"/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	 liste un </a:t>
            </a:r>
            <a:r>
              <a:rPr lang="fr-FR" sz="2000" dirty="0" smtClean="0">
                <a:solidFill>
                  <a:srgbClr val="00B050"/>
                </a:solidFill>
                <a:cs typeface="Consolas" panose="020B0609020204030204" pitchFamily="49" charset="0"/>
                <a:sym typeface="Wingdings" panose="05000000000000000000" pitchFamily="2" charset="2"/>
              </a:rPr>
              <a:t>résumé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 du contenu </a:t>
            </a:r>
            <a:r>
              <a:rPr lang="fr-FR" sz="2000" dirty="0">
                <a:cs typeface="Consolas" panose="020B0609020204030204" pitchFamily="49" charset="0"/>
                <a:sym typeface="Wingdings" panose="05000000000000000000" pitchFamily="2" charset="2"/>
              </a:rPr>
              <a:t>de l'objet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OBJ1</a:t>
            </a:r>
            <a:endParaRPr lang="fr-FR" sz="2000" dirty="0" smtClean="0"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endParaRPr lang="fr-FR" sz="2000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TRAC</a:t>
            </a:r>
            <a:r>
              <a:rPr lang="fr-FR" sz="20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OBJ1 (OBJ2) ;</a:t>
            </a:r>
          </a:p>
          <a:p>
            <a:pPr lvl="2"/>
            <a:r>
              <a:rPr lang="fr-FR" sz="2000" dirty="0" smtClean="0">
                <a:cs typeface="Consolas" panose="020B0609020204030204" pitchFamily="49" charset="0"/>
              </a:rPr>
              <a:t>	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 trace l'objet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OBJ1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 (maillage, champ, déformée, …)</a:t>
            </a:r>
          </a:p>
          <a:p>
            <a:pPr lvl="2"/>
            <a:endParaRPr lang="fr-FR" sz="2000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MESS </a:t>
            </a:r>
            <a:r>
              <a:rPr lang="fr-FR" sz="20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'Je passe ici !' ;</a:t>
            </a:r>
          </a:p>
          <a:p>
            <a:pPr lvl="2"/>
            <a:r>
              <a:rPr lang="fr-FR" sz="2000" dirty="0">
                <a:cs typeface="Consolas" panose="020B0609020204030204" pitchFamily="49" charset="0"/>
                <a:sym typeface="Wingdings" panose="05000000000000000000" pitchFamily="2" charset="2"/>
              </a:rPr>
              <a:t>	 </a:t>
            </a:r>
            <a:r>
              <a:rPr lang="fr-FR" sz="2000" dirty="0" smtClean="0">
                <a:cs typeface="Consolas" panose="020B0609020204030204" pitchFamily="49" charset="0"/>
                <a:sym typeface="Wingdings" panose="05000000000000000000" pitchFamily="2" charset="2"/>
              </a:rPr>
              <a:t>affiche un message dans le terminal (ou le fichier d'impression)</a:t>
            </a:r>
            <a:endParaRPr lang="fr-FR" sz="2000" dirty="0">
              <a:cs typeface="Consolas" panose="020B0609020204030204" pitchFamily="49" charset="0"/>
              <a:sym typeface="Wingdings" panose="05000000000000000000" pitchFamily="2" charset="2"/>
            </a:endParaRPr>
          </a:p>
          <a:p>
            <a:pPr lvl="2"/>
            <a:endParaRPr lang="fr-FR" sz="20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21912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Notices des opérateurs/directives/procédures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1) Directive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INFO</a:t>
            </a:r>
            <a:r>
              <a:rPr lang="fr-FR" sz="2000" dirty="0" smtClean="0">
                <a:sym typeface="Symbol" pitchFamily="18" charset="2"/>
              </a:rPr>
              <a:t>, par exemple :   </a:t>
            </a:r>
            <a:r>
              <a:rPr lang="fr-FR" sz="20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INFO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EXTR ;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2) Page html locale : dans le répertoire d'installation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dirty="0" smtClean="0">
                <a:sym typeface="Symbol" pitchFamily="18" charset="2"/>
              </a:rPr>
              <a:t>exemple sur un système Linux : /home/</a:t>
            </a:r>
            <a:r>
              <a:rPr lang="fr-FR" dirty="0" err="1" smtClean="0">
                <a:sym typeface="Symbol" pitchFamily="18" charset="2"/>
              </a:rPr>
              <a:t>madame_michu</a:t>
            </a:r>
            <a:r>
              <a:rPr lang="fr-FR" dirty="0" smtClean="0">
                <a:sym typeface="Symbol" pitchFamily="18" charset="2"/>
              </a:rPr>
              <a:t>/CAST3M_2015</a:t>
            </a:r>
            <a:r>
              <a:rPr lang="fr-FR" b="1" dirty="0" smtClean="0">
                <a:sym typeface="Symbol" pitchFamily="18" charset="2"/>
              </a:rPr>
              <a:t>/doc/kit_Cast3M_local_2015_fr/index.html</a:t>
            </a:r>
            <a:endParaRPr lang="fr-FR" sz="2000" dirty="0" smtClean="0">
              <a:sym typeface="Symbol" pitchFamily="18" charset="2"/>
            </a:endParaRPr>
          </a:p>
          <a:p>
            <a:pPr lvl="2"/>
            <a:endParaRPr lang="fr-FR" dirty="0" smtClean="0">
              <a:sym typeface="Symbol" pitchFamily="18" charset="2"/>
            </a:endParaRPr>
          </a:p>
          <a:p>
            <a:pPr lvl="2"/>
            <a:r>
              <a:rPr lang="fr-FR" dirty="0" smtClean="0">
                <a:sym typeface="Symbol" pitchFamily="18" charset="2"/>
              </a:rPr>
              <a:t>exemple </a:t>
            </a:r>
            <a:r>
              <a:rPr lang="fr-FR" dirty="0">
                <a:sym typeface="Symbol" pitchFamily="18" charset="2"/>
              </a:rPr>
              <a:t>sur un système </a:t>
            </a:r>
            <a:r>
              <a:rPr lang="fr-FR" dirty="0" smtClean="0">
                <a:sym typeface="Symbol" pitchFamily="18" charset="2"/>
              </a:rPr>
              <a:t>Windows </a:t>
            </a:r>
            <a:r>
              <a:rPr lang="fr-FR" dirty="0">
                <a:sym typeface="Symbol" pitchFamily="18" charset="2"/>
              </a:rPr>
              <a:t>: </a:t>
            </a:r>
            <a:r>
              <a:rPr lang="fr-FR" dirty="0" smtClean="0">
                <a:sym typeface="Symbol" pitchFamily="18" charset="2"/>
              </a:rPr>
              <a:t>C</a:t>
            </a:r>
            <a:r>
              <a:rPr lang="fr-FR" dirty="0">
                <a:sym typeface="Symbol" pitchFamily="18" charset="2"/>
              </a:rPr>
              <a:t>:\</a:t>
            </a:r>
            <a:r>
              <a:rPr lang="fr-FR" dirty="0" smtClean="0">
                <a:sym typeface="Symbol" pitchFamily="18" charset="2"/>
              </a:rPr>
              <a:t>Cast3M\PCW_15</a:t>
            </a:r>
            <a:r>
              <a:rPr lang="fr-FR" b="1" dirty="0" smtClean="0">
                <a:sym typeface="Symbol" pitchFamily="18" charset="2"/>
              </a:rPr>
              <a:t>\doc\kit_Cast3M_local_2015_fr\index.html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3) Le site web : </a:t>
            </a:r>
            <a:r>
              <a:rPr lang="fr-FR" sz="1800" dirty="0">
                <a:sym typeface="Symbol" pitchFamily="18" charset="2"/>
                <a:hlinkClick r:id="rId2"/>
              </a:rPr>
              <a:t>http://</a:t>
            </a:r>
            <a:r>
              <a:rPr lang="fr-FR" sz="1800" dirty="0" smtClean="0">
                <a:sym typeface="Symbol" pitchFamily="18" charset="2"/>
                <a:hlinkClick r:id="rId2"/>
              </a:rPr>
              <a:t>www-cast3m.cea.fr/index.php?page=notices</a:t>
            </a:r>
            <a:endParaRPr lang="fr-FR" sz="1800" dirty="0" smtClean="0">
              <a:sym typeface="Symbol" pitchFamily="18" charset="2"/>
            </a:endParaRPr>
          </a:p>
          <a:p>
            <a:pPr lvl="2"/>
            <a:r>
              <a:rPr lang="fr-FR" sz="2000" dirty="0" smtClean="0">
                <a:sym typeface="Symbol" pitchFamily="18" charset="2"/>
              </a:rPr>
              <a:t>    attention, il s'agit de la version du jour !</a:t>
            </a:r>
          </a:p>
          <a:p>
            <a:pPr lvl="2"/>
            <a:endParaRPr lang="fr-FR" sz="2000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Manuels utilisateurs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Sur le site web, à l'onglet "Documentation"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- Utiliser Cast3M (maillage, </a:t>
            </a:r>
            <a:r>
              <a:rPr lang="fr-FR" sz="2000" dirty="0" err="1" smtClean="0">
                <a:sym typeface="Symbol" pitchFamily="18" charset="2"/>
              </a:rPr>
              <a:t>pasapas</a:t>
            </a:r>
            <a:r>
              <a:rPr lang="fr-FR" sz="2000" dirty="0" smtClean="0">
                <a:sym typeface="Symbol" pitchFamily="18" charset="2"/>
              </a:rPr>
              <a:t>, post-traitement, …)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- Recueils d'exemples commentés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- Développer en Esope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- Manuel d'utilisation (P. </a:t>
            </a:r>
            <a:r>
              <a:rPr lang="fr-FR" sz="2000" dirty="0" err="1" smtClean="0">
                <a:sym typeface="Symbol" pitchFamily="18" charset="2"/>
              </a:rPr>
              <a:t>Pasquet</a:t>
            </a:r>
            <a:r>
              <a:rPr lang="fr-FR" sz="2000" dirty="0" smtClean="0">
                <a:sym typeface="Symbol" pitchFamily="18" charset="2"/>
              </a:rPr>
              <a:t>)</a:t>
            </a:r>
          </a:p>
          <a:p>
            <a:pPr lvl="2"/>
            <a:r>
              <a:rPr lang="fr-FR" sz="2000" dirty="0" smtClean="0">
                <a:sym typeface="Symbol" pitchFamily="18" charset="2"/>
              </a:rPr>
              <a:t>- Et d'autres plus spécifiques (génie civil sismique, optimisation,</a:t>
            </a:r>
            <a:br>
              <a:rPr lang="fr-FR" sz="2000" dirty="0" smtClean="0">
                <a:sym typeface="Symbol" pitchFamily="18" charset="2"/>
              </a:rPr>
            </a:br>
            <a:r>
              <a:rPr lang="fr-FR" sz="2000" dirty="0" smtClean="0">
                <a:sym typeface="Symbol" pitchFamily="18" charset="2"/>
              </a:rPr>
              <a:t>  mécanique des fluides, …)</a:t>
            </a: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Documentation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62842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Travaux dirigés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1800" dirty="0" smtClean="0"/>
              <a:t>modélisation </a:t>
            </a:r>
            <a:r>
              <a:rPr lang="fr-FR" sz="1800" dirty="0"/>
              <a:t>du comportement</a:t>
            </a:r>
            <a:br>
              <a:rPr lang="fr-FR" sz="1800" dirty="0"/>
            </a:br>
            <a:r>
              <a:rPr lang="fr-FR" sz="1800" err="1"/>
              <a:t>thermo-mécanique</a:t>
            </a:r>
            <a:r>
              <a:rPr lang="fr-FR" sz="1800"/>
              <a:t> </a:t>
            </a:r>
            <a:r>
              <a:rPr lang="fr-FR" sz="1800" smtClean="0"/>
              <a:t>d'une </a:t>
            </a:r>
            <a:r>
              <a:rPr lang="fr-FR" sz="1800" dirty="0"/>
              <a:t>plaque perforée</a:t>
            </a:r>
            <a:br>
              <a:rPr lang="fr-FR" sz="1800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353343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Problème étudie et conditions aux limites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26</a:t>
            </a:fld>
            <a:endParaRPr lang="fr-FR" dirty="0"/>
          </a:p>
        </p:txBody>
      </p:sp>
      <p:sp>
        <p:nvSpPr>
          <p:cNvPr id="140" name="Rectangle 139"/>
          <p:cNvSpPr/>
          <p:nvPr/>
        </p:nvSpPr>
        <p:spPr bwMode="auto">
          <a:xfrm>
            <a:off x="1580695" y="2299770"/>
            <a:ext cx="5705949" cy="3540819"/>
          </a:xfrm>
          <a:prstGeom prst="rect">
            <a:avLst/>
          </a:prstGeom>
          <a:solidFill>
            <a:srgbClr val="B2B2B2"/>
          </a:solidFill>
          <a:ln w="50800" cap="flat" cmpd="sng" algn="ctr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41" name="Arc 140"/>
          <p:cNvSpPr/>
          <p:nvPr/>
        </p:nvSpPr>
        <p:spPr bwMode="auto">
          <a:xfrm>
            <a:off x="3194457" y="4643446"/>
            <a:ext cx="2478424" cy="2562070"/>
          </a:xfrm>
          <a:prstGeom prst="arc">
            <a:avLst>
              <a:gd name="adj1" fmla="val 10954367"/>
              <a:gd name="adj2" fmla="val 21437270"/>
            </a:avLst>
          </a:prstGeom>
          <a:solidFill>
            <a:schemeClr val="bg1"/>
          </a:solidFill>
          <a:ln w="50800" cap="flat" cmpd="sng" algn="ctr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153" name="Text Box 33"/>
          <p:cNvSpPr txBox="1">
            <a:spLocks noChangeArrowheads="1"/>
          </p:cNvSpPr>
          <p:nvPr/>
        </p:nvSpPr>
        <p:spPr bwMode="auto">
          <a:xfrm>
            <a:off x="5072066" y="1285860"/>
            <a:ext cx="20717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rgbClr val="0070C0"/>
                </a:solidFill>
                <a:latin typeface="+mn-lt"/>
              </a:rPr>
              <a:t>Rayonnement</a:t>
            </a:r>
            <a:endParaRPr lang="fr-FR" sz="18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64" name="Text Box 33"/>
          <p:cNvSpPr txBox="1">
            <a:spLocks noChangeArrowheads="1"/>
          </p:cNvSpPr>
          <p:nvPr/>
        </p:nvSpPr>
        <p:spPr bwMode="auto">
          <a:xfrm>
            <a:off x="7215206" y="2916792"/>
            <a:ext cx="16430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Convection</a:t>
            </a:r>
            <a:endParaRPr lang="fr-FR" sz="1800" i="1" dirty="0">
              <a:solidFill>
                <a:schemeClr val="accent4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65" name="Text Box 33"/>
          <p:cNvSpPr txBox="1">
            <a:spLocks noChangeArrowheads="1"/>
          </p:cNvSpPr>
          <p:nvPr/>
        </p:nvSpPr>
        <p:spPr bwMode="auto">
          <a:xfrm>
            <a:off x="3397818" y="4854371"/>
            <a:ext cx="20717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Température imposée</a:t>
            </a:r>
            <a:endParaRPr lang="fr-FR" sz="1800" i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218" name="Groupe 217"/>
          <p:cNvGrpSpPr/>
          <p:nvPr/>
        </p:nvGrpSpPr>
        <p:grpSpPr>
          <a:xfrm>
            <a:off x="3285866" y="1643050"/>
            <a:ext cx="142876" cy="571504"/>
            <a:chOff x="3500430" y="1643050"/>
            <a:chExt cx="142876" cy="571504"/>
          </a:xfrm>
        </p:grpSpPr>
        <p:sp>
          <p:nvSpPr>
            <p:cNvPr id="193" name="Arc 192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94" name="Arc 193"/>
            <p:cNvSpPr/>
            <p:nvPr/>
          </p:nvSpPr>
          <p:spPr bwMode="auto">
            <a:xfrm rot="5400000">
              <a:off x="3500430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95" name="Arc 194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2" name="Arc 201"/>
            <p:cNvSpPr/>
            <p:nvPr/>
          </p:nvSpPr>
          <p:spPr bwMode="auto">
            <a:xfrm rot="16200000">
              <a:off x="3500430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04" name="Connecteur droit 203"/>
            <p:cNvCxnSpPr>
              <a:stCxn id="202" idx="2"/>
            </p:cNvCxnSpPr>
            <p:nvPr/>
          </p:nvCxnSpPr>
          <p:spPr>
            <a:xfrm rot="16200000" flipV="1">
              <a:off x="3465531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7" name="Groupe 216"/>
          <p:cNvGrpSpPr/>
          <p:nvPr/>
        </p:nvGrpSpPr>
        <p:grpSpPr>
          <a:xfrm>
            <a:off x="4000146" y="1643050"/>
            <a:ext cx="142876" cy="571504"/>
            <a:chOff x="4000496" y="1643050"/>
            <a:chExt cx="142876" cy="571504"/>
          </a:xfrm>
        </p:grpSpPr>
        <p:sp>
          <p:nvSpPr>
            <p:cNvPr id="206" name="Arc 205"/>
            <p:cNvSpPr/>
            <p:nvPr/>
          </p:nvSpPr>
          <p:spPr bwMode="auto">
            <a:xfrm rot="5400000">
              <a:off x="4000496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7" name="Arc 206"/>
            <p:cNvSpPr/>
            <p:nvPr/>
          </p:nvSpPr>
          <p:spPr bwMode="auto">
            <a:xfrm rot="5400000">
              <a:off x="4000496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8" name="Arc 207"/>
            <p:cNvSpPr/>
            <p:nvPr/>
          </p:nvSpPr>
          <p:spPr bwMode="auto">
            <a:xfrm rot="16200000">
              <a:off x="4000496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9" name="Arc 208"/>
            <p:cNvSpPr/>
            <p:nvPr/>
          </p:nvSpPr>
          <p:spPr bwMode="auto">
            <a:xfrm rot="16200000">
              <a:off x="4000496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10" name="Connecteur droit 209"/>
            <p:cNvCxnSpPr>
              <a:stCxn id="209" idx="2"/>
            </p:cNvCxnSpPr>
            <p:nvPr/>
          </p:nvCxnSpPr>
          <p:spPr>
            <a:xfrm rot="16200000" flipV="1">
              <a:off x="3965597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6" name="Groupe 215"/>
          <p:cNvGrpSpPr/>
          <p:nvPr/>
        </p:nvGrpSpPr>
        <p:grpSpPr>
          <a:xfrm>
            <a:off x="4714426" y="1643050"/>
            <a:ext cx="142876" cy="571504"/>
            <a:chOff x="4500562" y="1643050"/>
            <a:chExt cx="142876" cy="571504"/>
          </a:xfrm>
        </p:grpSpPr>
        <p:sp>
          <p:nvSpPr>
            <p:cNvPr id="211" name="Arc 210"/>
            <p:cNvSpPr/>
            <p:nvPr/>
          </p:nvSpPr>
          <p:spPr bwMode="auto">
            <a:xfrm rot="5400000">
              <a:off x="4500562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12" name="Arc 211"/>
            <p:cNvSpPr/>
            <p:nvPr/>
          </p:nvSpPr>
          <p:spPr bwMode="auto">
            <a:xfrm rot="5400000">
              <a:off x="4500562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13" name="Arc 212"/>
            <p:cNvSpPr/>
            <p:nvPr/>
          </p:nvSpPr>
          <p:spPr bwMode="auto">
            <a:xfrm rot="16200000">
              <a:off x="4500562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14" name="Arc 213"/>
            <p:cNvSpPr/>
            <p:nvPr/>
          </p:nvSpPr>
          <p:spPr bwMode="auto">
            <a:xfrm rot="16200000">
              <a:off x="4500562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15" name="Connecteur droit 214"/>
            <p:cNvCxnSpPr>
              <a:stCxn id="214" idx="2"/>
            </p:cNvCxnSpPr>
            <p:nvPr/>
          </p:nvCxnSpPr>
          <p:spPr>
            <a:xfrm rot="16200000" flipV="1">
              <a:off x="4465663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9" name="Groupe 218"/>
          <p:cNvGrpSpPr/>
          <p:nvPr/>
        </p:nvGrpSpPr>
        <p:grpSpPr>
          <a:xfrm>
            <a:off x="6857266" y="1643050"/>
            <a:ext cx="142876" cy="571504"/>
            <a:chOff x="3500430" y="1643050"/>
            <a:chExt cx="142876" cy="571504"/>
          </a:xfrm>
        </p:grpSpPr>
        <p:sp>
          <p:nvSpPr>
            <p:cNvPr id="220" name="Arc 219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1" name="Arc 220"/>
            <p:cNvSpPr/>
            <p:nvPr/>
          </p:nvSpPr>
          <p:spPr bwMode="auto">
            <a:xfrm rot="5400000">
              <a:off x="3500430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2" name="Arc 221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3" name="Arc 222"/>
            <p:cNvSpPr/>
            <p:nvPr/>
          </p:nvSpPr>
          <p:spPr bwMode="auto">
            <a:xfrm rot="16200000">
              <a:off x="3500430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24" name="Connecteur droit 223"/>
            <p:cNvCxnSpPr>
              <a:stCxn id="223" idx="2"/>
            </p:cNvCxnSpPr>
            <p:nvPr/>
          </p:nvCxnSpPr>
          <p:spPr>
            <a:xfrm rot="16200000" flipV="1">
              <a:off x="3465531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oupe 224"/>
          <p:cNvGrpSpPr/>
          <p:nvPr/>
        </p:nvGrpSpPr>
        <p:grpSpPr>
          <a:xfrm>
            <a:off x="5428706" y="1643050"/>
            <a:ext cx="142876" cy="571504"/>
            <a:chOff x="3500430" y="1643050"/>
            <a:chExt cx="142876" cy="571504"/>
          </a:xfrm>
        </p:grpSpPr>
        <p:sp>
          <p:nvSpPr>
            <p:cNvPr id="226" name="Arc 225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7" name="Arc 226"/>
            <p:cNvSpPr/>
            <p:nvPr/>
          </p:nvSpPr>
          <p:spPr bwMode="auto">
            <a:xfrm rot="5400000">
              <a:off x="3500430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8" name="Arc 227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9" name="Arc 228"/>
            <p:cNvSpPr/>
            <p:nvPr/>
          </p:nvSpPr>
          <p:spPr bwMode="auto">
            <a:xfrm rot="16200000">
              <a:off x="3500430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30" name="Connecteur droit 229"/>
            <p:cNvCxnSpPr>
              <a:stCxn id="229" idx="2"/>
            </p:cNvCxnSpPr>
            <p:nvPr/>
          </p:nvCxnSpPr>
          <p:spPr>
            <a:xfrm rot="16200000" flipV="1">
              <a:off x="3465531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1" name="Groupe 230"/>
          <p:cNvGrpSpPr/>
          <p:nvPr/>
        </p:nvGrpSpPr>
        <p:grpSpPr>
          <a:xfrm>
            <a:off x="6142986" y="1643050"/>
            <a:ext cx="142876" cy="571504"/>
            <a:chOff x="3500430" y="1643050"/>
            <a:chExt cx="142876" cy="571504"/>
          </a:xfrm>
        </p:grpSpPr>
        <p:sp>
          <p:nvSpPr>
            <p:cNvPr id="232" name="Arc 231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3" name="Arc 232"/>
            <p:cNvSpPr/>
            <p:nvPr/>
          </p:nvSpPr>
          <p:spPr bwMode="auto">
            <a:xfrm rot="5400000">
              <a:off x="3500430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4" name="Arc 233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5" name="Arc 234"/>
            <p:cNvSpPr/>
            <p:nvPr/>
          </p:nvSpPr>
          <p:spPr bwMode="auto">
            <a:xfrm rot="16200000">
              <a:off x="3500430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36" name="Connecteur droit 235"/>
            <p:cNvCxnSpPr>
              <a:stCxn id="235" idx="2"/>
            </p:cNvCxnSpPr>
            <p:nvPr/>
          </p:nvCxnSpPr>
          <p:spPr>
            <a:xfrm rot="16200000" flipV="1">
              <a:off x="3465531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1" name="Arc 240"/>
          <p:cNvSpPr/>
          <p:nvPr/>
        </p:nvSpPr>
        <p:spPr bwMode="auto">
          <a:xfrm rot="16200000">
            <a:off x="7572395" y="3357562"/>
            <a:ext cx="285752" cy="285752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244" name="Arc 243"/>
          <p:cNvSpPr/>
          <p:nvPr/>
        </p:nvSpPr>
        <p:spPr bwMode="auto">
          <a:xfrm rot="16200000">
            <a:off x="7572395" y="3929066"/>
            <a:ext cx="285752" cy="285752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245" name="Arc 244"/>
          <p:cNvSpPr/>
          <p:nvPr/>
        </p:nvSpPr>
        <p:spPr bwMode="auto">
          <a:xfrm rot="16200000">
            <a:off x="7572395" y="4500570"/>
            <a:ext cx="285752" cy="285752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246" name="Arc 245"/>
          <p:cNvSpPr/>
          <p:nvPr/>
        </p:nvSpPr>
        <p:spPr bwMode="auto">
          <a:xfrm rot="16200000">
            <a:off x="7572395" y="5072074"/>
            <a:ext cx="285752" cy="285752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cxnSp>
        <p:nvCxnSpPr>
          <p:cNvPr id="248" name="Connecteur droit avec flèche 247"/>
          <p:cNvCxnSpPr/>
          <p:nvPr/>
        </p:nvCxnSpPr>
        <p:spPr>
          <a:xfrm rot="5400000" flipH="1" flipV="1">
            <a:off x="1321571" y="2035959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eur droit avec flèche 248"/>
          <p:cNvCxnSpPr/>
          <p:nvPr/>
        </p:nvCxnSpPr>
        <p:spPr>
          <a:xfrm rot="5400000" flipH="1" flipV="1">
            <a:off x="2750131" y="2035165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cteur droit avec flèche 249"/>
          <p:cNvCxnSpPr/>
          <p:nvPr/>
        </p:nvCxnSpPr>
        <p:spPr>
          <a:xfrm rot="5400000" flipH="1" flipV="1">
            <a:off x="2035851" y="2035959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eur droit avec flèche 250"/>
          <p:cNvCxnSpPr/>
          <p:nvPr/>
        </p:nvCxnSpPr>
        <p:spPr>
          <a:xfrm rot="5400000" flipH="1" flipV="1">
            <a:off x="3464411" y="2035165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Connecteur droit avec flèche 251"/>
          <p:cNvCxnSpPr/>
          <p:nvPr/>
        </p:nvCxnSpPr>
        <p:spPr>
          <a:xfrm rot="5400000" flipH="1" flipV="1">
            <a:off x="4178691" y="2035959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necteur droit avec flèche 252"/>
          <p:cNvCxnSpPr/>
          <p:nvPr/>
        </p:nvCxnSpPr>
        <p:spPr>
          <a:xfrm rot="5400000" flipH="1" flipV="1">
            <a:off x="5607251" y="2035165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Connecteur droit avec flèche 253"/>
          <p:cNvCxnSpPr/>
          <p:nvPr/>
        </p:nvCxnSpPr>
        <p:spPr>
          <a:xfrm rot="5400000" flipH="1" flipV="1">
            <a:off x="4892971" y="2035959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eur droit avec flèche 254"/>
          <p:cNvCxnSpPr/>
          <p:nvPr/>
        </p:nvCxnSpPr>
        <p:spPr>
          <a:xfrm rot="5400000" flipH="1" flipV="1">
            <a:off x="6321531" y="2035165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necteur droit avec flèche 255"/>
          <p:cNvCxnSpPr/>
          <p:nvPr/>
        </p:nvCxnSpPr>
        <p:spPr>
          <a:xfrm rot="5400000" flipH="1" flipV="1">
            <a:off x="7035817" y="2035165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 Box 33"/>
          <p:cNvSpPr txBox="1">
            <a:spLocks noChangeArrowheads="1"/>
          </p:cNvSpPr>
          <p:nvPr/>
        </p:nvSpPr>
        <p:spPr bwMode="auto">
          <a:xfrm>
            <a:off x="2035951" y="1285860"/>
            <a:ext cx="20717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rgbClr val="FF0000"/>
                </a:solidFill>
                <a:latin typeface="+mn-lt"/>
              </a:rPr>
              <a:t>Effort réparti</a:t>
            </a:r>
            <a:endParaRPr lang="fr-FR" sz="1800" i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259" name="Groupe 258"/>
          <p:cNvGrpSpPr/>
          <p:nvPr/>
        </p:nvGrpSpPr>
        <p:grpSpPr>
          <a:xfrm>
            <a:off x="1857306" y="1643050"/>
            <a:ext cx="142876" cy="571504"/>
            <a:chOff x="3500430" y="1643050"/>
            <a:chExt cx="142876" cy="571504"/>
          </a:xfrm>
        </p:grpSpPr>
        <p:sp>
          <p:nvSpPr>
            <p:cNvPr id="260" name="Arc 259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1" name="Arc 260"/>
            <p:cNvSpPr/>
            <p:nvPr/>
          </p:nvSpPr>
          <p:spPr bwMode="auto">
            <a:xfrm rot="5400000">
              <a:off x="3500430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2" name="Arc 261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3" name="Arc 262"/>
            <p:cNvSpPr/>
            <p:nvPr/>
          </p:nvSpPr>
          <p:spPr bwMode="auto">
            <a:xfrm rot="16200000">
              <a:off x="3500430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64" name="Connecteur droit 263"/>
            <p:cNvCxnSpPr>
              <a:stCxn id="263" idx="2"/>
            </p:cNvCxnSpPr>
            <p:nvPr/>
          </p:nvCxnSpPr>
          <p:spPr>
            <a:xfrm rot="16200000" flipV="1">
              <a:off x="3465531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5" name="Groupe 264"/>
          <p:cNvGrpSpPr/>
          <p:nvPr/>
        </p:nvGrpSpPr>
        <p:grpSpPr>
          <a:xfrm>
            <a:off x="2571586" y="1643050"/>
            <a:ext cx="142876" cy="571504"/>
            <a:chOff x="4000496" y="1643050"/>
            <a:chExt cx="142876" cy="571504"/>
          </a:xfrm>
        </p:grpSpPr>
        <p:sp>
          <p:nvSpPr>
            <p:cNvPr id="266" name="Arc 265"/>
            <p:cNvSpPr/>
            <p:nvPr/>
          </p:nvSpPr>
          <p:spPr bwMode="auto">
            <a:xfrm rot="5400000">
              <a:off x="4000496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7" name="Arc 266"/>
            <p:cNvSpPr/>
            <p:nvPr/>
          </p:nvSpPr>
          <p:spPr bwMode="auto">
            <a:xfrm rot="5400000">
              <a:off x="4000496" y="1785926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8" name="Arc 267"/>
            <p:cNvSpPr/>
            <p:nvPr/>
          </p:nvSpPr>
          <p:spPr bwMode="auto">
            <a:xfrm rot="16200000">
              <a:off x="4000496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9" name="Arc 268"/>
            <p:cNvSpPr/>
            <p:nvPr/>
          </p:nvSpPr>
          <p:spPr bwMode="auto">
            <a:xfrm rot="16200000">
              <a:off x="4000496" y="1643051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70" name="Connecteur droit 269"/>
            <p:cNvCxnSpPr>
              <a:stCxn id="269" idx="2"/>
            </p:cNvCxnSpPr>
            <p:nvPr/>
          </p:nvCxnSpPr>
          <p:spPr>
            <a:xfrm rot="16200000" flipV="1">
              <a:off x="3965597" y="1677950"/>
              <a:ext cx="69817" cy="18"/>
            </a:xfrm>
            <a:prstGeom prst="line">
              <a:avLst/>
            </a:prstGeom>
            <a:ln w="1905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1" name="Triangle isocèle 270"/>
          <p:cNvSpPr/>
          <p:nvPr/>
        </p:nvSpPr>
        <p:spPr>
          <a:xfrm>
            <a:off x="1428728" y="5897306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2" name="Triangle isocèle 271"/>
          <p:cNvSpPr/>
          <p:nvPr/>
        </p:nvSpPr>
        <p:spPr>
          <a:xfrm rot="5400000">
            <a:off x="1266145" y="5734723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3" name="Triangle isocèle 272"/>
          <p:cNvSpPr/>
          <p:nvPr/>
        </p:nvSpPr>
        <p:spPr>
          <a:xfrm>
            <a:off x="2250265" y="5897306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Triangle isocèle 273"/>
          <p:cNvSpPr/>
          <p:nvPr/>
        </p:nvSpPr>
        <p:spPr>
          <a:xfrm>
            <a:off x="3071802" y="5897306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Triangle isocèle 274"/>
          <p:cNvSpPr/>
          <p:nvPr/>
        </p:nvSpPr>
        <p:spPr>
          <a:xfrm>
            <a:off x="5500694" y="5897306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Triangle isocèle 275"/>
          <p:cNvSpPr/>
          <p:nvPr/>
        </p:nvSpPr>
        <p:spPr>
          <a:xfrm>
            <a:off x="6322231" y="5897306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Triangle isocèle 276"/>
          <p:cNvSpPr/>
          <p:nvPr/>
        </p:nvSpPr>
        <p:spPr>
          <a:xfrm>
            <a:off x="7143768" y="5897306"/>
            <a:ext cx="285752" cy="24633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Text Box 33"/>
          <p:cNvSpPr txBox="1">
            <a:spLocks noChangeArrowheads="1"/>
          </p:cNvSpPr>
          <p:nvPr/>
        </p:nvSpPr>
        <p:spPr bwMode="auto">
          <a:xfrm>
            <a:off x="1142976" y="6215082"/>
            <a:ext cx="27146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rgbClr val="FFC000"/>
                </a:solidFill>
                <a:latin typeface="+mn-lt"/>
              </a:rPr>
              <a:t>Blocages (symétrie)</a:t>
            </a:r>
            <a:endParaRPr lang="fr-FR" sz="1800" i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80" name="Text Box 33"/>
          <p:cNvSpPr txBox="1">
            <a:spLocks noChangeArrowheads="1"/>
          </p:cNvSpPr>
          <p:nvPr/>
        </p:nvSpPr>
        <p:spPr bwMode="auto">
          <a:xfrm>
            <a:off x="107125" y="1068928"/>
            <a:ext cx="207170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The</a:t>
            </a:r>
            <a:r>
              <a:rPr lang="fr-F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rmi</a:t>
            </a:r>
            <a:r>
              <a:rPr lang="fr-FR" sz="1800" b="1" dirty="0" smtClean="0">
                <a:solidFill>
                  <a:srgbClr val="0070C0"/>
                </a:solidFill>
                <a:latin typeface="+mn-lt"/>
              </a:rPr>
              <a:t>que</a:t>
            </a:r>
          </a:p>
          <a:p>
            <a:pPr eaLnBrk="1" hangingPunct="1">
              <a:spcBef>
                <a:spcPct val="50000"/>
              </a:spcBef>
            </a:pPr>
            <a:r>
              <a:rPr lang="fr-FR" sz="1800" b="1" dirty="0" smtClean="0">
                <a:solidFill>
                  <a:srgbClr val="FF0000"/>
                </a:solidFill>
                <a:latin typeface="+mn-lt"/>
              </a:rPr>
              <a:t>Méca</a:t>
            </a:r>
            <a:r>
              <a:rPr lang="fr-FR" sz="1800" b="1" dirty="0" smtClean="0">
                <a:solidFill>
                  <a:srgbClr val="FFC000"/>
                </a:solidFill>
                <a:latin typeface="+mn-lt"/>
              </a:rPr>
              <a:t>nique</a:t>
            </a:r>
            <a:endParaRPr lang="fr-FR" sz="1800" b="1" dirty="0">
              <a:solidFill>
                <a:srgbClr val="FFC000"/>
              </a:solidFill>
              <a:latin typeface="+mn-lt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1570810" y="2286786"/>
            <a:ext cx="5714246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/>
          <p:cNvCxnSpPr/>
          <p:nvPr/>
        </p:nvCxnSpPr>
        <p:spPr>
          <a:xfrm flipV="1">
            <a:off x="7286644" y="2286786"/>
            <a:ext cx="0" cy="3553803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Arc 88"/>
          <p:cNvSpPr/>
          <p:nvPr/>
        </p:nvSpPr>
        <p:spPr bwMode="auto">
          <a:xfrm>
            <a:off x="3188718" y="4643446"/>
            <a:ext cx="2478424" cy="2562070"/>
          </a:xfrm>
          <a:prstGeom prst="arc">
            <a:avLst>
              <a:gd name="adj1" fmla="val 10954367"/>
              <a:gd name="adj2" fmla="val 21437270"/>
            </a:avLst>
          </a:prstGeom>
          <a:noFill/>
          <a:ln w="7620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cxnSp>
        <p:nvCxnSpPr>
          <p:cNvPr id="90" name="Connecteur droit 89"/>
          <p:cNvCxnSpPr/>
          <p:nvPr/>
        </p:nvCxnSpPr>
        <p:spPr>
          <a:xfrm>
            <a:off x="1575932" y="2286640"/>
            <a:ext cx="5714246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/>
          <p:nvPr/>
        </p:nvCxnSpPr>
        <p:spPr>
          <a:xfrm flipV="1">
            <a:off x="1580695" y="5840590"/>
            <a:ext cx="1633983" cy="1"/>
          </a:xfrm>
          <a:prstGeom prst="line">
            <a:avLst/>
          </a:prstGeom>
          <a:ln w="762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/>
          <p:cNvCxnSpPr/>
          <p:nvPr/>
        </p:nvCxnSpPr>
        <p:spPr>
          <a:xfrm flipV="1">
            <a:off x="5656195" y="5837591"/>
            <a:ext cx="1633983" cy="1"/>
          </a:xfrm>
          <a:prstGeom prst="line">
            <a:avLst/>
          </a:prstGeom>
          <a:ln w="762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 Box 33"/>
          <p:cNvSpPr txBox="1">
            <a:spLocks noChangeArrowheads="1"/>
          </p:cNvSpPr>
          <p:nvPr/>
        </p:nvSpPr>
        <p:spPr bwMode="auto">
          <a:xfrm>
            <a:off x="11024" y="2886961"/>
            <a:ext cx="16430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Température imposée</a:t>
            </a:r>
            <a:endParaRPr lang="fr-FR" sz="1800" i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03" name="Connecteur droit 102"/>
          <p:cNvCxnSpPr/>
          <p:nvPr/>
        </p:nvCxnSpPr>
        <p:spPr>
          <a:xfrm flipV="1">
            <a:off x="1596594" y="2256955"/>
            <a:ext cx="0" cy="3553803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6360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  <p:bldP spid="164" grpId="0"/>
      <p:bldP spid="165" grpId="0"/>
      <p:bldP spid="241" grpId="0" animBg="1"/>
      <p:bldP spid="244" grpId="0" animBg="1"/>
      <p:bldP spid="245" grpId="0" animBg="1"/>
      <p:bldP spid="246" grpId="0" animBg="1"/>
      <p:bldP spid="258" grpId="0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/>
      <p:bldP spid="89" grpId="0" animBg="1"/>
      <p:bldP spid="10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QUELQUES RAPPELS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76000" y="986741"/>
            <a:ext cx="8172464" cy="5547701"/>
          </a:xfrm>
        </p:spPr>
        <p:txBody>
          <a:bodyPr/>
          <a:lstStyle/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Organisation d’un calcul élément-finis (4 grandes étapes)</a:t>
            </a:r>
          </a:p>
          <a:p>
            <a:pPr lvl="1"/>
            <a:endParaRPr lang="fr-FR" sz="2000" b="1" dirty="0" smtClean="0"/>
          </a:p>
          <a:p>
            <a:pPr lvl="2"/>
            <a:r>
              <a:rPr lang="fr-FR" sz="1400" dirty="0" smtClean="0"/>
              <a:t>1) Choix de la géométrie et du maillage</a:t>
            </a:r>
          </a:p>
          <a:p>
            <a:pPr marL="771525" lvl="3" indent="0">
              <a:buNone/>
            </a:pPr>
            <a:r>
              <a:rPr lang="fr-FR" sz="1200" dirty="0" smtClean="0"/>
              <a:t>a) Définition des points lignes, surfaces, volumes</a:t>
            </a:r>
          </a:p>
          <a:p>
            <a:pPr marL="771525" lvl="3" indent="0">
              <a:buNone/>
            </a:pPr>
            <a:r>
              <a:rPr lang="fr-FR" sz="1200" dirty="0" smtClean="0"/>
              <a:t>b) Discrétisation</a:t>
            </a:r>
            <a:endParaRPr lang="fr-FR" sz="1400" dirty="0" smtClean="0"/>
          </a:p>
          <a:p>
            <a:pPr lvl="2"/>
            <a:r>
              <a:rPr lang="fr-FR" sz="1400" dirty="0" smtClean="0"/>
              <a:t>2) Définition du modèle mathématique</a:t>
            </a:r>
          </a:p>
          <a:p>
            <a:pPr marL="771525" lvl="3" indent="0">
              <a:buNone/>
            </a:pPr>
            <a:r>
              <a:rPr lang="fr-FR" sz="1200" dirty="0" smtClean="0"/>
              <a:t>a) Définition des données caractéristiques du modèle (type d’analyse, formulation, comportement matériau, types d’éléments)</a:t>
            </a:r>
          </a:p>
          <a:p>
            <a:pPr marL="771525" lvl="3" indent="0">
              <a:buNone/>
            </a:pPr>
            <a:r>
              <a:rPr lang="fr-FR" sz="1200" dirty="0" smtClean="0"/>
              <a:t>b) Définition des propriétés matérielles (module de Young, masse volumique, …)</a:t>
            </a:r>
          </a:p>
          <a:p>
            <a:pPr marL="771525" lvl="3" indent="0">
              <a:buNone/>
            </a:pPr>
            <a:r>
              <a:rPr lang="fr-FR" sz="1200" dirty="0" smtClean="0"/>
              <a:t>c) Définition des propriétés géométriques (épaisseur des coques, moments quadratiques des poutres, …)</a:t>
            </a:r>
          </a:p>
          <a:p>
            <a:pPr marL="771525" lvl="3" indent="0">
              <a:buNone/>
            </a:pPr>
            <a:r>
              <a:rPr lang="fr-FR" sz="1200" dirty="0" smtClean="0"/>
              <a:t>d) Définition des conditions aux limites/chargements</a:t>
            </a:r>
          </a:p>
          <a:p>
            <a:pPr marL="771525" lvl="3" indent="0">
              <a:buNone/>
            </a:pPr>
            <a:r>
              <a:rPr lang="fr-FR" sz="1200" dirty="0" smtClean="0"/>
              <a:t>f) Définition des conditions initiales</a:t>
            </a:r>
            <a:endParaRPr lang="fr-FR" sz="1400" dirty="0" smtClean="0"/>
          </a:p>
          <a:p>
            <a:pPr lvl="2"/>
            <a:r>
              <a:rPr lang="fr-FR" sz="1400" dirty="0" smtClean="0"/>
              <a:t>3) Résolution du problème discrétisé</a:t>
            </a:r>
          </a:p>
          <a:p>
            <a:pPr marL="771525" lvl="3" indent="0">
              <a:buNone/>
            </a:pPr>
            <a:r>
              <a:rPr lang="fr-FR" sz="1200" dirty="0" smtClean="0"/>
              <a:t>a) Calcul des matrices de rigidité et de masse pour chaque élément fini</a:t>
            </a:r>
          </a:p>
          <a:p>
            <a:pPr marL="771525" lvl="3" indent="0">
              <a:buNone/>
            </a:pPr>
            <a:r>
              <a:rPr lang="fr-FR" sz="1200" dirty="0" smtClean="0"/>
              <a:t>b) Assemblage des matrices</a:t>
            </a:r>
          </a:p>
          <a:p>
            <a:pPr marL="771525" lvl="3" indent="0">
              <a:buNone/>
            </a:pPr>
            <a:r>
              <a:rPr lang="fr-FR" sz="1200" dirty="0" smtClean="0"/>
              <a:t>c) Application des conditions limites/chargement</a:t>
            </a:r>
          </a:p>
          <a:p>
            <a:pPr marL="771525" lvl="3" indent="0">
              <a:buNone/>
            </a:pPr>
            <a:r>
              <a:rPr lang="fr-FR" sz="1200" dirty="0" smtClean="0"/>
              <a:t>e) Résolution du système d’équations</a:t>
            </a:r>
            <a:endParaRPr lang="fr-FR" sz="1800" dirty="0" smtClean="0"/>
          </a:p>
          <a:p>
            <a:pPr lvl="2"/>
            <a:r>
              <a:rPr lang="fr-FR" sz="1400" dirty="0" smtClean="0"/>
              <a:t>4) Analyse et post-traitement des résultats</a:t>
            </a:r>
          </a:p>
          <a:p>
            <a:pPr marL="771525" lvl="3" indent="0">
              <a:buNone/>
            </a:pPr>
            <a:r>
              <a:rPr lang="fr-FR" sz="1200" dirty="0" smtClean="0"/>
              <a:t>a) Calcul de quantités locales (déplacement, contraintes, déformation, …)</a:t>
            </a:r>
          </a:p>
          <a:p>
            <a:pPr marL="771525" lvl="3" indent="0">
              <a:buNone/>
            </a:pPr>
            <a:r>
              <a:rPr lang="fr-FR" sz="1200" dirty="0" smtClean="0"/>
              <a:t>b) Calcul de quantités globales (déformation maximale, énergie de déformation, …)</a:t>
            </a:r>
          </a:p>
        </p:txBody>
      </p:sp>
      <p:sp>
        <p:nvSpPr>
          <p:cNvPr id="6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7737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: créer un maillage de la demi plaque perforée</a:t>
            </a:r>
          </a:p>
          <a:p>
            <a:pPr marL="0" lvl="1" indent="0">
              <a:buNone/>
            </a:pPr>
            <a:endParaRPr lang="fr-FR" sz="2400" i="1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lvl="1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placer des points maîtres</a:t>
            </a:r>
          </a:p>
          <a:p>
            <a:pPr lvl="1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mailler le contour fermé, </a:t>
            </a:r>
          </a:p>
          <a:p>
            <a:pPr lvl="1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puis la surface par remplissage</a:t>
            </a:r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: Choix de la géométrie et maillage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28</a:t>
            </a:fld>
            <a:endParaRPr lang="fr-FR" dirty="0"/>
          </a:p>
        </p:txBody>
      </p:sp>
      <p:grpSp>
        <p:nvGrpSpPr>
          <p:cNvPr id="30" name="Groupe 29"/>
          <p:cNvGrpSpPr/>
          <p:nvPr/>
        </p:nvGrpSpPr>
        <p:grpSpPr>
          <a:xfrm>
            <a:off x="997252" y="2511154"/>
            <a:ext cx="6684352" cy="4778746"/>
            <a:chOff x="420714" y="1633020"/>
            <a:chExt cx="7794624" cy="5572496"/>
          </a:xfrm>
        </p:grpSpPr>
        <p:sp>
          <p:nvSpPr>
            <p:cNvPr id="32" name="Rectangle 31"/>
            <p:cNvSpPr/>
            <p:nvPr/>
          </p:nvSpPr>
          <p:spPr bwMode="auto">
            <a:xfrm>
              <a:off x="1580695" y="2299770"/>
              <a:ext cx="5705949" cy="3540819"/>
            </a:xfrm>
            <a:prstGeom prst="rect">
              <a:avLst/>
            </a:prstGeom>
            <a:solidFill>
              <a:srgbClr val="B2B2B2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4" name="Arc 33"/>
            <p:cNvSpPr/>
            <p:nvPr/>
          </p:nvSpPr>
          <p:spPr bwMode="auto">
            <a:xfrm>
              <a:off x="3194457" y="4643446"/>
              <a:ext cx="2478424" cy="2562070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5" name="Line 13"/>
            <p:cNvSpPr>
              <a:spLocks noChangeShapeType="1"/>
            </p:cNvSpPr>
            <p:nvPr/>
          </p:nvSpPr>
          <p:spPr bwMode="auto">
            <a:xfrm flipV="1">
              <a:off x="1454176" y="5928795"/>
              <a:ext cx="631825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14"/>
            <p:cNvSpPr>
              <a:spLocks noChangeShapeType="1"/>
            </p:cNvSpPr>
            <p:nvPr/>
          </p:nvSpPr>
          <p:spPr bwMode="auto">
            <a:xfrm flipV="1">
              <a:off x="1451795" y="1998145"/>
              <a:ext cx="9525" cy="39417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Text Box 15"/>
            <p:cNvSpPr txBox="1">
              <a:spLocks noChangeArrowheads="1"/>
            </p:cNvSpPr>
            <p:nvPr/>
          </p:nvSpPr>
          <p:spPr bwMode="auto">
            <a:xfrm>
              <a:off x="7735913" y="5733532"/>
              <a:ext cx="479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1216845" y="1633020"/>
              <a:ext cx="479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rgbClr val="FF0000"/>
                  </a:solidFill>
                </a:rPr>
                <a:t>Y</a:t>
              </a:r>
            </a:p>
          </p:txBody>
        </p:sp>
        <p:sp>
          <p:nvSpPr>
            <p:cNvPr id="39" name="Text Box 17"/>
            <p:cNvSpPr txBox="1">
              <a:spLocks noChangeArrowheads="1"/>
            </p:cNvSpPr>
            <p:nvPr/>
          </p:nvSpPr>
          <p:spPr bwMode="auto">
            <a:xfrm>
              <a:off x="1043013" y="5900220"/>
              <a:ext cx="479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40" name="Line 24"/>
            <p:cNvSpPr>
              <a:spLocks noChangeShapeType="1"/>
            </p:cNvSpPr>
            <p:nvPr/>
          </p:nvSpPr>
          <p:spPr bwMode="auto">
            <a:xfrm>
              <a:off x="1580695" y="6286520"/>
              <a:ext cx="5705949" cy="0"/>
            </a:xfrm>
            <a:prstGeom prst="line">
              <a:avLst/>
            </a:prstGeom>
            <a:noFill/>
            <a:ln w="19050">
              <a:solidFill>
                <a:srgbClr val="000618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Line 27"/>
            <p:cNvSpPr>
              <a:spLocks noChangeShapeType="1"/>
            </p:cNvSpPr>
            <p:nvPr/>
          </p:nvSpPr>
          <p:spPr bwMode="auto">
            <a:xfrm flipV="1">
              <a:off x="931888" y="2299770"/>
              <a:ext cx="0" cy="3540817"/>
            </a:xfrm>
            <a:prstGeom prst="line">
              <a:avLst/>
            </a:prstGeom>
            <a:noFill/>
            <a:ln w="19050">
              <a:solidFill>
                <a:srgbClr val="000618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Text Box 28"/>
            <p:cNvSpPr txBox="1">
              <a:spLocks noChangeArrowheads="1"/>
            </p:cNvSpPr>
            <p:nvPr/>
          </p:nvSpPr>
          <p:spPr bwMode="auto">
            <a:xfrm rot="16200000">
              <a:off x="302529" y="3871741"/>
              <a:ext cx="8524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chemeClr val="tx1"/>
                  </a:solidFill>
                </a:rPr>
                <a:t>haut</a:t>
              </a:r>
            </a:p>
          </p:txBody>
        </p:sp>
        <p:sp>
          <p:nvSpPr>
            <p:cNvPr id="43" name="Text Box 29"/>
            <p:cNvSpPr txBox="1">
              <a:spLocks noChangeArrowheads="1"/>
            </p:cNvSpPr>
            <p:nvPr/>
          </p:nvSpPr>
          <p:spPr bwMode="auto">
            <a:xfrm>
              <a:off x="3828588" y="6199848"/>
              <a:ext cx="1210162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chemeClr val="tx1"/>
                  </a:solidFill>
                </a:rPr>
                <a:t>long</a:t>
              </a:r>
            </a:p>
          </p:txBody>
        </p:sp>
        <p:sp>
          <p:nvSpPr>
            <p:cNvPr id="44" name="Line 30"/>
            <p:cNvSpPr>
              <a:spLocks noChangeShapeType="1"/>
            </p:cNvSpPr>
            <p:nvPr/>
          </p:nvSpPr>
          <p:spPr bwMode="auto">
            <a:xfrm flipV="1">
              <a:off x="4429124" y="5286388"/>
              <a:ext cx="1074941" cy="571504"/>
            </a:xfrm>
            <a:prstGeom prst="line">
              <a:avLst/>
            </a:prstGeom>
            <a:noFill/>
            <a:ln w="19050">
              <a:solidFill>
                <a:srgbClr val="000618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 rot="19841794">
              <a:off x="4363128" y="4988563"/>
              <a:ext cx="1469720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dirty="0">
                  <a:solidFill>
                    <a:schemeClr val="tx1"/>
                  </a:solidFill>
                </a:rPr>
                <a:t>rayon</a:t>
              </a:r>
            </a:p>
          </p:txBody>
        </p:sp>
        <p:sp>
          <p:nvSpPr>
            <p:cNvPr id="46" name="Text Box 33"/>
            <p:cNvSpPr txBox="1">
              <a:spLocks noChangeArrowheads="1"/>
            </p:cNvSpPr>
            <p:nvPr/>
          </p:nvSpPr>
          <p:spPr bwMode="auto">
            <a:xfrm>
              <a:off x="3828588" y="1775895"/>
              <a:ext cx="1210162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nlong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47" name="Text Box 34"/>
            <p:cNvSpPr txBox="1">
              <a:spLocks noChangeArrowheads="1"/>
            </p:cNvSpPr>
            <p:nvPr/>
          </p:nvSpPr>
          <p:spPr bwMode="auto">
            <a:xfrm rot="16200000">
              <a:off x="6969460" y="3836893"/>
              <a:ext cx="1411303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nhaut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48" name="Text Box 35"/>
            <p:cNvSpPr txBox="1">
              <a:spLocks noChangeArrowheads="1"/>
            </p:cNvSpPr>
            <p:nvPr/>
          </p:nvSpPr>
          <p:spPr bwMode="auto">
            <a:xfrm>
              <a:off x="1812332" y="5244583"/>
              <a:ext cx="1172812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nbasg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49" name="Text Box 36"/>
            <p:cNvSpPr txBox="1">
              <a:spLocks noChangeArrowheads="1"/>
            </p:cNvSpPr>
            <p:nvPr/>
          </p:nvSpPr>
          <p:spPr bwMode="auto">
            <a:xfrm>
              <a:off x="5798944" y="5244583"/>
              <a:ext cx="1354577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nbasd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50" name="Text Box 37"/>
            <p:cNvSpPr txBox="1">
              <a:spLocks noChangeArrowheads="1"/>
            </p:cNvSpPr>
            <p:nvPr/>
          </p:nvSpPr>
          <p:spPr bwMode="auto">
            <a:xfrm rot="19151086">
              <a:off x="2754230" y="4426591"/>
              <a:ext cx="1425483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nqcg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51" name="Text Box 38"/>
            <p:cNvSpPr txBox="1">
              <a:spLocks noChangeArrowheads="1"/>
            </p:cNvSpPr>
            <p:nvPr/>
          </p:nvSpPr>
          <p:spPr bwMode="auto">
            <a:xfrm rot="2155824">
              <a:off x="4687276" y="4426591"/>
              <a:ext cx="1493448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nqcd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cxnSp>
          <p:nvCxnSpPr>
            <p:cNvPr id="52" name="Connecteur droit 51"/>
            <p:cNvCxnSpPr/>
            <p:nvPr/>
          </p:nvCxnSpPr>
          <p:spPr bwMode="auto">
            <a:xfrm flipH="1">
              <a:off x="420714" y="2299770"/>
              <a:ext cx="1159981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3" name="Connecteur droit 52"/>
            <p:cNvCxnSpPr/>
            <p:nvPr/>
          </p:nvCxnSpPr>
          <p:spPr bwMode="auto">
            <a:xfrm flipH="1">
              <a:off x="422539" y="5840587"/>
              <a:ext cx="1159981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4" name="Connecteur droit 53"/>
            <p:cNvCxnSpPr/>
            <p:nvPr/>
          </p:nvCxnSpPr>
          <p:spPr bwMode="auto">
            <a:xfrm>
              <a:off x="1580695" y="5840587"/>
              <a:ext cx="0" cy="908218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5" name="Connecteur droit 54"/>
            <p:cNvCxnSpPr/>
            <p:nvPr/>
          </p:nvCxnSpPr>
          <p:spPr bwMode="auto">
            <a:xfrm>
              <a:off x="7286644" y="5842986"/>
              <a:ext cx="0" cy="908218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xmlns="" val="184947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29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Options générales et paramètres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OPTIONS GENERALES ET TYPE D'ELEMENTS GEOMETRIQUES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'DIME'</a:t>
            </a:r>
            <a:r>
              <a:rPr lang="fr-FR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</a:t>
            </a:r>
            <a:r>
              <a:rPr lang="fr-FR" dirty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'ELEM' 'QUA8'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DEFINITION DES LONGUEURS ET DENSITES DE MAILLES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LONG    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24.E-1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HAUT     = 10.E-1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RAYON    = 2.E-1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NLONG    = 24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NHAUT    = 4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NBASG    = 10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NBASD    = 10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NQCG     = 8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NQCD     = 8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4698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nouveaux objets </a:t>
            </a:r>
            <a:r>
              <a:rPr lang="fr-FR" i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Symbol" pitchFamily="18" charset="2"/>
              </a:rPr>
              <a:t>ENTIER</a:t>
            </a:r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, </a:t>
            </a:r>
            <a:r>
              <a:rPr lang="fr-FR" i="1" dirty="0" smtClean="0">
                <a:solidFill>
                  <a:srgbClr val="5A0F4F"/>
                </a:solidFill>
                <a:sym typeface="Symbol" pitchFamily="18" charset="2"/>
              </a:rPr>
              <a:t>FLOTTANT</a:t>
            </a:r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, </a:t>
            </a:r>
            <a:r>
              <a:rPr lang="fr-FR" i="1" dirty="0" smtClean="0">
                <a:solidFill>
                  <a:srgbClr val="00B050"/>
                </a:solidFill>
                <a:sym typeface="Symbol" pitchFamily="18" charset="2"/>
              </a:rPr>
              <a:t>MOT</a:t>
            </a:r>
            <a:endParaRPr lang="fr-FR" i="1" dirty="0">
              <a:solidFill>
                <a:srgbClr val="00B050"/>
              </a:solidFill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578860" y="2793841"/>
            <a:ext cx="5351612" cy="3897390"/>
            <a:chOff x="420714" y="1528970"/>
            <a:chExt cx="7794624" cy="5676546"/>
          </a:xfrm>
        </p:grpSpPr>
        <p:sp>
          <p:nvSpPr>
            <p:cNvPr id="8" name="Rectangle 7"/>
            <p:cNvSpPr/>
            <p:nvPr/>
          </p:nvSpPr>
          <p:spPr bwMode="auto">
            <a:xfrm>
              <a:off x="1580695" y="2299770"/>
              <a:ext cx="5705949" cy="3540819"/>
            </a:xfrm>
            <a:prstGeom prst="rect">
              <a:avLst/>
            </a:prstGeom>
            <a:solidFill>
              <a:srgbClr val="B2B2B2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" name="Arc 8"/>
            <p:cNvSpPr/>
            <p:nvPr/>
          </p:nvSpPr>
          <p:spPr bwMode="auto">
            <a:xfrm>
              <a:off x="3194457" y="4643446"/>
              <a:ext cx="2478424" cy="2562070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1454176" y="5928795"/>
              <a:ext cx="631825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 flipV="1">
              <a:off x="1451795" y="1998145"/>
              <a:ext cx="9525" cy="39417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7735913" y="5733532"/>
              <a:ext cx="479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1216844" y="1528970"/>
              <a:ext cx="479425" cy="396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rgbClr val="FF0000"/>
                  </a:solidFill>
                </a:rPr>
                <a:t>Y</a:t>
              </a:r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1043013" y="5900220"/>
              <a:ext cx="479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16" name="Line 24"/>
            <p:cNvSpPr>
              <a:spLocks noChangeShapeType="1"/>
            </p:cNvSpPr>
            <p:nvPr/>
          </p:nvSpPr>
          <p:spPr bwMode="auto">
            <a:xfrm>
              <a:off x="1580695" y="6286520"/>
              <a:ext cx="5705949" cy="0"/>
            </a:xfrm>
            <a:prstGeom prst="line">
              <a:avLst/>
            </a:prstGeom>
            <a:noFill/>
            <a:ln w="19050">
              <a:solidFill>
                <a:srgbClr val="000618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Line 27"/>
            <p:cNvSpPr>
              <a:spLocks noChangeShapeType="1"/>
            </p:cNvSpPr>
            <p:nvPr/>
          </p:nvSpPr>
          <p:spPr bwMode="auto">
            <a:xfrm flipV="1">
              <a:off x="931888" y="2299770"/>
              <a:ext cx="0" cy="3540817"/>
            </a:xfrm>
            <a:prstGeom prst="line">
              <a:avLst/>
            </a:prstGeom>
            <a:noFill/>
            <a:ln w="19050">
              <a:solidFill>
                <a:srgbClr val="000618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Text Box 28"/>
            <p:cNvSpPr txBox="1">
              <a:spLocks noChangeArrowheads="1"/>
            </p:cNvSpPr>
            <p:nvPr/>
          </p:nvSpPr>
          <p:spPr bwMode="auto">
            <a:xfrm rot="16200000">
              <a:off x="99234" y="3982092"/>
              <a:ext cx="1259080" cy="58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chemeClr val="tx1"/>
                  </a:solidFill>
                </a:rPr>
                <a:t>haut</a:t>
              </a:r>
            </a:p>
          </p:txBody>
        </p:sp>
        <p:sp>
          <p:nvSpPr>
            <p:cNvPr id="19" name="Text Box 29"/>
            <p:cNvSpPr txBox="1">
              <a:spLocks noChangeArrowheads="1"/>
            </p:cNvSpPr>
            <p:nvPr/>
          </p:nvSpPr>
          <p:spPr bwMode="auto">
            <a:xfrm>
              <a:off x="3828588" y="6199848"/>
              <a:ext cx="1210162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>
                  <a:solidFill>
                    <a:schemeClr val="tx1"/>
                  </a:solidFill>
                </a:rPr>
                <a:t>long</a:t>
              </a:r>
            </a:p>
          </p:txBody>
        </p:sp>
        <p:sp>
          <p:nvSpPr>
            <p:cNvPr id="20" name="Line 30"/>
            <p:cNvSpPr>
              <a:spLocks noChangeShapeType="1"/>
            </p:cNvSpPr>
            <p:nvPr/>
          </p:nvSpPr>
          <p:spPr bwMode="auto">
            <a:xfrm flipV="1">
              <a:off x="4429124" y="5286388"/>
              <a:ext cx="1074941" cy="571504"/>
            </a:xfrm>
            <a:prstGeom prst="line">
              <a:avLst/>
            </a:prstGeom>
            <a:noFill/>
            <a:ln w="19050">
              <a:solidFill>
                <a:srgbClr val="000618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 rot="19841794">
              <a:off x="4363128" y="4988563"/>
              <a:ext cx="1469720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dirty="0">
                  <a:solidFill>
                    <a:schemeClr val="tx1"/>
                  </a:solidFill>
                </a:rPr>
                <a:t>rayon</a:t>
              </a:r>
            </a:p>
          </p:txBody>
        </p:sp>
        <p:sp>
          <p:nvSpPr>
            <p:cNvPr id="22" name="Text Box 33"/>
            <p:cNvSpPr txBox="1">
              <a:spLocks noChangeArrowheads="1"/>
            </p:cNvSpPr>
            <p:nvPr/>
          </p:nvSpPr>
          <p:spPr bwMode="auto">
            <a:xfrm>
              <a:off x="3828588" y="1775895"/>
              <a:ext cx="1210162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nlong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 Box 34"/>
            <p:cNvSpPr txBox="1">
              <a:spLocks noChangeArrowheads="1"/>
            </p:cNvSpPr>
            <p:nvPr/>
          </p:nvSpPr>
          <p:spPr bwMode="auto">
            <a:xfrm rot="16200000">
              <a:off x="6814277" y="3836895"/>
              <a:ext cx="1411303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nhaut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 Box 35"/>
            <p:cNvSpPr txBox="1">
              <a:spLocks noChangeArrowheads="1"/>
            </p:cNvSpPr>
            <p:nvPr/>
          </p:nvSpPr>
          <p:spPr bwMode="auto">
            <a:xfrm>
              <a:off x="1812331" y="5244584"/>
              <a:ext cx="1382125" cy="58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nbasg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5798944" y="5244583"/>
              <a:ext cx="1354577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nbasd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 rot="19151086">
              <a:off x="2754230" y="4426591"/>
              <a:ext cx="1425483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nqcg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 Box 38"/>
            <p:cNvSpPr txBox="1">
              <a:spLocks noChangeArrowheads="1"/>
            </p:cNvSpPr>
            <p:nvPr/>
          </p:nvSpPr>
          <p:spPr bwMode="auto">
            <a:xfrm rot="2155824">
              <a:off x="4687276" y="4426591"/>
              <a:ext cx="1493448" cy="466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dirty="0" err="1">
                  <a:solidFill>
                    <a:srgbClr val="FF0000"/>
                  </a:solidFill>
                </a:rPr>
                <a:t>nqcd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cxnSp>
          <p:nvCxnSpPr>
            <p:cNvPr id="28" name="Connecteur droit 27"/>
            <p:cNvCxnSpPr/>
            <p:nvPr/>
          </p:nvCxnSpPr>
          <p:spPr bwMode="auto">
            <a:xfrm flipH="1">
              <a:off x="420714" y="2299770"/>
              <a:ext cx="1159981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0" name="Connecteur droit 29"/>
            <p:cNvCxnSpPr/>
            <p:nvPr/>
          </p:nvCxnSpPr>
          <p:spPr bwMode="auto">
            <a:xfrm flipH="1">
              <a:off x="422539" y="5840587"/>
              <a:ext cx="1159981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1" name="Connecteur droit 30"/>
            <p:cNvCxnSpPr/>
            <p:nvPr/>
          </p:nvCxnSpPr>
          <p:spPr bwMode="auto">
            <a:xfrm>
              <a:off x="1580695" y="5840587"/>
              <a:ext cx="0" cy="908218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2" name="Connecteur droit 31"/>
            <p:cNvCxnSpPr/>
            <p:nvPr/>
          </p:nvCxnSpPr>
          <p:spPr bwMode="auto">
            <a:xfrm>
              <a:off x="7286644" y="5842986"/>
              <a:ext cx="0" cy="908218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000618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xmlns="" val="368224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Présentation de Cast3M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242706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Création de points géométriques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CREATION DES POINTS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D'APPUI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DU MAILLAGE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PA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0. 0.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PB       = </a:t>
            </a:r>
            <a:r>
              <a:rPr lang="fr-FR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((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0.5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LONG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–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RAYON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       = 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0.5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LONG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RAYON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PD       = 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((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0.5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LONG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+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RAYON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0.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PE       = LONG 0.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PF       = LONG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HAUT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PG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0. HAUT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PCEN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0.5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LONG</a:t>
            </a:r>
            <a:r>
              <a:rPr lang="fr-FR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0.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sz="36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b="1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36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3600" b="1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36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3600" b="1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nouvel objet POINT</a:t>
            </a:r>
            <a:endParaRPr lang="fr-FR" i="1" dirty="0"/>
          </a:p>
        </p:txBody>
      </p:sp>
      <p:grpSp>
        <p:nvGrpSpPr>
          <p:cNvPr id="3" name="Groupe 2"/>
          <p:cNvGrpSpPr/>
          <p:nvPr/>
        </p:nvGrpSpPr>
        <p:grpSpPr>
          <a:xfrm>
            <a:off x="4491169" y="2066782"/>
            <a:ext cx="4596331" cy="3616171"/>
            <a:chOff x="5120021" y="1485668"/>
            <a:chExt cx="4003546" cy="3149797"/>
          </a:xfrm>
        </p:grpSpPr>
        <p:grpSp>
          <p:nvGrpSpPr>
            <p:cNvPr id="6" name="Groupe 5"/>
            <p:cNvGrpSpPr/>
            <p:nvPr/>
          </p:nvGrpSpPr>
          <p:grpSpPr>
            <a:xfrm>
              <a:off x="5357683" y="1879110"/>
              <a:ext cx="3030929" cy="2605874"/>
              <a:chOff x="1580695" y="2299770"/>
              <a:chExt cx="5705949" cy="4905746"/>
            </a:xfrm>
          </p:grpSpPr>
          <p:sp>
            <p:nvSpPr>
              <p:cNvPr id="8" name="Rectangle 7"/>
              <p:cNvSpPr/>
              <p:nvPr/>
            </p:nvSpPr>
            <p:spPr bwMode="auto">
              <a:xfrm>
                <a:off x="1580695" y="2299770"/>
                <a:ext cx="5705949" cy="3540819"/>
              </a:xfrm>
              <a:prstGeom prst="rect">
                <a:avLst/>
              </a:prstGeom>
              <a:noFill/>
              <a:ln w="12700" cap="flat" cmpd="sng" algn="ctr">
                <a:solidFill>
                  <a:srgbClr val="666666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9" name="Arc 8"/>
              <p:cNvSpPr/>
              <p:nvPr/>
            </p:nvSpPr>
            <p:spPr bwMode="auto">
              <a:xfrm>
                <a:off x="3194457" y="4643446"/>
                <a:ext cx="2478424" cy="2562070"/>
              </a:xfrm>
              <a:prstGeom prst="arc">
                <a:avLst>
                  <a:gd name="adj1" fmla="val 10954367"/>
                  <a:gd name="adj2" fmla="val 21437270"/>
                </a:avLst>
              </a:prstGeom>
              <a:solidFill>
                <a:schemeClr val="bg1"/>
              </a:solidFill>
              <a:ln w="12700" cap="flat" cmpd="sng" algn="ctr">
                <a:solidFill>
                  <a:srgbClr val="666666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2" name="ZoneTexte 1"/>
            <p:cNvSpPr txBox="1"/>
            <p:nvPr/>
          </p:nvSpPr>
          <p:spPr>
            <a:xfrm>
              <a:off x="5120021" y="3830149"/>
              <a:ext cx="4753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PA</a:t>
              </a:r>
              <a:endParaRPr lang="fr-FR" dirty="0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5904809" y="383890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PB</a:t>
              </a:r>
              <a:endParaRPr lang="fr-FR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6620514" y="2763054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PC</a:t>
              </a:r>
              <a:endParaRPr lang="fr-FR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7278768" y="3788759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PD</a:t>
              </a:r>
              <a:endParaRPr lang="fr-FR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8135979" y="3795965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PE</a:t>
              </a:r>
              <a:endParaRPr lang="fr-FR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8156125" y="1506950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PF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5120021" y="1485668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PG</a:t>
              </a:r>
              <a:endParaRPr lang="fr-FR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6476290" y="3480773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PCEN</a:t>
              </a:r>
              <a:endParaRPr lang="fr-FR" dirty="0"/>
            </a:p>
          </p:txBody>
        </p:sp>
        <p:cxnSp>
          <p:nvCxnSpPr>
            <p:cNvPr id="4" name="Connecteur droit avec flèche 3"/>
            <p:cNvCxnSpPr/>
            <p:nvPr/>
          </p:nvCxnSpPr>
          <p:spPr>
            <a:xfrm>
              <a:off x="5357683" y="4272897"/>
              <a:ext cx="303093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avec flèche 40"/>
            <p:cNvCxnSpPr/>
            <p:nvPr/>
          </p:nvCxnSpPr>
          <p:spPr>
            <a:xfrm flipV="1">
              <a:off x="8785077" y="1879111"/>
              <a:ext cx="0" cy="188083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/>
          </p:nvSpPr>
          <p:spPr>
            <a:xfrm rot="16200000">
              <a:off x="8280874" y="2361395"/>
              <a:ext cx="13160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HAUT</a:t>
              </a:r>
              <a:endParaRPr lang="fr-FR" dirty="0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6431436" y="4266133"/>
              <a:ext cx="13160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LONG</a:t>
              </a:r>
              <a:endParaRPr lang="fr-FR" dirty="0"/>
            </a:p>
          </p:txBody>
        </p:sp>
      </p:grpSp>
      <p:sp>
        <p:nvSpPr>
          <p:cNvPr id="13" name="Ellipse 12"/>
          <p:cNvSpPr/>
          <p:nvPr/>
        </p:nvSpPr>
        <p:spPr>
          <a:xfrm>
            <a:off x="4663638" y="2418098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5647772" y="4580546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4663635" y="4569300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6403489" y="3874036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7159209" y="4557635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8151748" y="4557634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6403488" y="4580546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8151748" y="2428342"/>
            <a:ext cx="200763" cy="200763"/>
          </a:xfrm>
          <a:prstGeom prst="ellipse">
            <a:avLst/>
          </a:prstGeom>
          <a:gradFill flip="none" rotWithShape="1">
            <a:gsLst>
              <a:gs pos="100000">
                <a:schemeClr val="tx1"/>
              </a:gs>
              <a:gs pos="81000">
                <a:schemeClr val="tx1"/>
              </a:gs>
              <a:gs pos="32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90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Création de lignes et du contour fermé</a:t>
            </a:r>
            <a:endParaRPr lang="fr-FR" sz="2000" b="1" dirty="0" smtClean="0">
              <a:solidFill>
                <a:srgbClr val="7030A0"/>
              </a:solidFill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CONSTRUCTION DES LIGNES DROITES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LIAB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NBASG PA PB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LIDE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NBASD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PD PE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LIEF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NHAUT PE PF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LIFG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NLONG PF PG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LIGA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NHAUT PG PA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CONSTRUCTION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CERCLES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1200" i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</a:t>
            </a:r>
            <a:r>
              <a:rPr lang="fr-FR" sz="1200" i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jouer: Consulter la notice)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CONTOUR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FERME OBTENU PAR 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ASSEMBLAGE DE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LIGNES 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ELEMENTAIRES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 = LIAB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CE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LIDE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LIEF 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LIFG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LIGA ;</a:t>
            </a:r>
          </a:p>
        </p:txBody>
      </p:sp>
      <p:grpSp>
        <p:nvGrpSpPr>
          <p:cNvPr id="2059" name="Groupe 2058"/>
          <p:cNvGrpSpPr/>
          <p:nvPr/>
        </p:nvGrpSpPr>
        <p:grpSpPr>
          <a:xfrm>
            <a:off x="4793483" y="2390223"/>
            <a:ext cx="4276780" cy="3145713"/>
            <a:chOff x="4518814" y="2229585"/>
            <a:chExt cx="4495177" cy="3306351"/>
          </a:xfrm>
        </p:grpSpPr>
        <p:grpSp>
          <p:nvGrpSpPr>
            <p:cNvPr id="25" name="Groupe 24"/>
            <p:cNvGrpSpPr/>
            <p:nvPr/>
          </p:nvGrpSpPr>
          <p:grpSpPr>
            <a:xfrm>
              <a:off x="4560277" y="2229585"/>
              <a:ext cx="4453714" cy="3306351"/>
              <a:chOff x="5180216" y="1627474"/>
              <a:chExt cx="3879322" cy="2879934"/>
            </a:xfrm>
          </p:grpSpPr>
          <p:sp>
            <p:nvSpPr>
              <p:cNvPr id="41" name="Arc 40"/>
              <p:cNvSpPr/>
              <p:nvPr/>
            </p:nvSpPr>
            <p:spPr bwMode="auto">
              <a:xfrm>
                <a:off x="6214893" y="3124043"/>
                <a:ext cx="1316508" cy="1360941"/>
              </a:xfrm>
              <a:prstGeom prst="arc">
                <a:avLst>
                  <a:gd name="adj1" fmla="val 10954367"/>
                  <a:gd name="adj2" fmla="val 21437270"/>
                </a:avLst>
              </a:prstGeom>
              <a:ln>
                <a:headEnd type="none" w="sm" len="sm"/>
                <a:tailEnd type="arrow" w="sm" len="sm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7" name="ZoneTexte 26"/>
              <p:cNvSpPr txBox="1"/>
              <p:nvPr/>
            </p:nvSpPr>
            <p:spPr>
              <a:xfrm>
                <a:off x="5192867" y="3758549"/>
                <a:ext cx="329630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PA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28" name="ZoneTexte 27"/>
              <p:cNvSpPr txBox="1"/>
              <p:nvPr/>
            </p:nvSpPr>
            <p:spPr>
              <a:xfrm>
                <a:off x="6045107" y="3763303"/>
                <a:ext cx="33957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PB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6620514" y="2763054"/>
                <a:ext cx="346554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PC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31" name="ZoneTexte 30"/>
              <p:cNvSpPr txBox="1"/>
              <p:nvPr/>
            </p:nvSpPr>
            <p:spPr>
              <a:xfrm>
                <a:off x="7356875" y="3761949"/>
                <a:ext cx="346554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PD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8218826" y="3758549"/>
                <a:ext cx="33957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PE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33" name="ZoneTexte 32"/>
              <p:cNvSpPr txBox="1"/>
              <p:nvPr/>
            </p:nvSpPr>
            <p:spPr>
              <a:xfrm>
                <a:off x="8222316" y="1627474"/>
                <a:ext cx="33259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PF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34" name="ZoneTexte 33"/>
              <p:cNvSpPr txBox="1"/>
              <p:nvPr/>
            </p:nvSpPr>
            <p:spPr>
              <a:xfrm>
                <a:off x="5180216" y="1646758"/>
                <a:ext cx="35493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PG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35" name="ZoneTexte 34"/>
              <p:cNvSpPr txBox="1"/>
              <p:nvPr/>
            </p:nvSpPr>
            <p:spPr>
              <a:xfrm>
                <a:off x="6476290" y="3480773"/>
                <a:ext cx="532256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PCEN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cxnSp>
            <p:nvCxnSpPr>
              <p:cNvPr id="36" name="Connecteur droit avec flèche 35"/>
              <p:cNvCxnSpPr/>
              <p:nvPr/>
            </p:nvCxnSpPr>
            <p:spPr>
              <a:xfrm>
                <a:off x="5357683" y="4272897"/>
                <a:ext cx="303093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/>
              <p:cNvCxnSpPr/>
              <p:nvPr/>
            </p:nvCxnSpPr>
            <p:spPr>
              <a:xfrm flipV="1">
                <a:off x="8785077" y="1879111"/>
                <a:ext cx="0" cy="18808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ZoneTexte 37"/>
              <p:cNvSpPr txBox="1"/>
              <p:nvPr/>
            </p:nvSpPr>
            <p:spPr>
              <a:xfrm rot="16200000">
                <a:off x="8280874" y="2425423"/>
                <a:ext cx="1316053" cy="241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/>
                  <a:t>HAUT</a:t>
                </a:r>
                <a:endParaRPr lang="fr-FR" sz="1200" dirty="0"/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>
                <a:off x="6431436" y="4266133"/>
                <a:ext cx="1316053" cy="241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/>
                  <a:t>LONG</a:t>
                </a:r>
                <a:endParaRPr lang="fr-FR" sz="1200" dirty="0"/>
              </a:p>
            </p:txBody>
          </p:sp>
          <p:sp>
            <p:nvSpPr>
              <p:cNvPr id="42" name="ZoneTexte 41"/>
              <p:cNvSpPr txBox="1"/>
              <p:nvPr/>
            </p:nvSpPr>
            <p:spPr>
              <a:xfrm>
                <a:off x="5483103" y="3497799"/>
                <a:ext cx="451273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LIAB</a:t>
                </a:r>
                <a:endParaRPr lang="fr-FR" sz="1200" dirty="0"/>
              </a:p>
            </p:txBody>
          </p:sp>
          <p:sp>
            <p:nvSpPr>
              <p:cNvPr id="43" name="ZoneTexte 42"/>
              <p:cNvSpPr txBox="1"/>
              <p:nvPr/>
            </p:nvSpPr>
            <p:spPr>
              <a:xfrm rot="18540611">
                <a:off x="6101123" y="3161130"/>
                <a:ext cx="420555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CE1</a:t>
                </a:r>
                <a:endParaRPr lang="fr-FR" sz="1200" dirty="0"/>
              </a:p>
            </p:txBody>
          </p:sp>
          <p:sp>
            <p:nvSpPr>
              <p:cNvPr id="44" name="ZoneTexte 43"/>
              <p:cNvSpPr txBox="1"/>
              <p:nvPr/>
            </p:nvSpPr>
            <p:spPr>
              <a:xfrm>
                <a:off x="6639512" y="3136733"/>
                <a:ext cx="346554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CE</a:t>
                </a:r>
                <a:endParaRPr lang="fr-FR" sz="1200" dirty="0"/>
              </a:p>
            </p:txBody>
          </p:sp>
          <p:sp>
            <p:nvSpPr>
              <p:cNvPr id="47" name="ZoneTexte 46"/>
              <p:cNvSpPr txBox="1"/>
              <p:nvPr/>
            </p:nvSpPr>
            <p:spPr>
              <a:xfrm>
                <a:off x="6545170" y="1667122"/>
                <a:ext cx="45965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LIFG</a:t>
                </a:r>
                <a:endParaRPr lang="fr-FR" sz="1200" dirty="0"/>
              </a:p>
            </p:txBody>
          </p:sp>
          <p:cxnSp>
            <p:nvCxnSpPr>
              <p:cNvPr id="60" name="Connecteur droit avec flèche 59"/>
              <p:cNvCxnSpPr/>
              <p:nvPr/>
            </p:nvCxnSpPr>
            <p:spPr>
              <a:xfrm flipV="1">
                <a:off x="8388613" y="1885817"/>
                <a:ext cx="0" cy="18808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ZoneTexte 44"/>
            <p:cNvSpPr txBox="1"/>
            <p:nvPr/>
          </p:nvSpPr>
          <p:spPr>
            <a:xfrm>
              <a:off x="7457726" y="4388509"/>
              <a:ext cx="5261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LIDE</a:t>
              </a:r>
              <a:endParaRPr lang="fr-FR" sz="1200" dirty="0"/>
            </a:p>
          </p:txBody>
        </p:sp>
        <p:sp>
          <p:nvSpPr>
            <p:cNvPr id="46" name="ZoneTexte 45"/>
            <p:cNvSpPr txBox="1"/>
            <p:nvPr/>
          </p:nvSpPr>
          <p:spPr>
            <a:xfrm rot="16200000">
              <a:off x="7883313" y="3474998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LIEF</a:t>
              </a:r>
              <a:endParaRPr lang="fr-FR" sz="1200" dirty="0"/>
            </a:p>
          </p:txBody>
        </p:sp>
        <p:sp>
          <p:nvSpPr>
            <p:cNvPr id="48" name="ZoneTexte 47"/>
            <p:cNvSpPr txBox="1"/>
            <p:nvPr/>
          </p:nvSpPr>
          <p:spPr>
            <a:xfrm rot="16200000">
              <a:off x="4389452" y="3528853"/>
              <a:ext cx="5357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LIGA</a:t>
              </a:r>
              <a:endParaRPr lang="fr-FR" sz="1200" dirty="0"/>
            </a:p>
          </p:txBody>
        </p:sp>
        <p:cxnSp>
          <p:nvCxnSpPr>
            <p:cNvPr id="3" name="Connecteur droit avec flèche 2"/>
            <p:cNvCxnSpPr/>
            <p:nvPr/>
          </p:nvCxnSpPr>
          <p:spPr>
            <a:xfrm flipH="1" flipV="1">
              <a:off x="4764020" y="2518479"/>
              <a:ext cx="3479705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8" name="Connecteur droit avec flèche 2047"/>
            <p:cNvCxnSpPr/>
            <p:nvPr/>
          </p:nvCxnSpPr>
          <p:spPr>
            <a:xfrm>
              <a:off x="4764020" y="2518479"/>
              <a:ext cx="0" cy="21593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2" name="Connecteur droit avec flèche 2051"/>
            <p:cNvCxnSpPr/>
            <p:nvPr/>
          </p:nvCxnSpPr>
          <p:spPr>
            <a:xfrm>
              <a:off x="4764020" y="4677805"/>
              <a:ext cx="98413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5" name="Connecteur droit avec flèche 2054"/>
            <p:cNvCxnSpPr/>
            <p:nvPr/>
          </p:nvCxnSpPr>
          <p:spPr>
            <a:xfrm flipV="1">
              <a:off x="7259589" y="4677806"/>
              <a:ext cx="984136" cy="76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ZoneTexte 60"/>
            <p:cNvSpPr txBox="1"/>
            <p:nvPr/>
          </p:nvSpPr>
          <p:spPr>
            <a:xfrm rot="16200000">
              <a:off x="4564586" y="3540621"/>
              <a:ext cx="567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nhaut</a:t>
              </a:r>
              <a:endParaRPr lang="fr-FR" sz="1200" i="1" dirty="0"/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6099499" y="2498230"/>
              <a:ext cx="5581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nlong</a:t>
              </a:r>
              <a:endParaRPr lang="fr-FR" sz="1200" i="1" dirty="0"/>
            </a:p>
          </p:txBody>
        </p:sp>
        <p:sp>
          <p:nvSpPr>
            <p:cNvPr id="64" name="ZoneTexte 63"/>
            <p:cNvSpPr txBox="1"/>
            <p:nvPr/>
          </p:nvSpPr>
          <p:spPr>
            <a:xfrm rot="16200000">
              <a:off x="8098332" y="3512823"/>
              <a:ext cx="567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nhaut</a:t>
              </a:r>
              <a:endParaRPr lang="fr-FR" sz="1200" i="1" dirty="0"/>
            </a:p>
          </p:txBody>
        </p:sp>
        <p:sp>
          <p:nvSpPr>
            <p:cNvPr id="65" name="ZoneTexte 64"/>
            <p:cNvSpPr txBox="1"/>
            <p:nvPr/>
          </p:nvSpPr>
          <p:spPr>
            <a:xfrm>
              <a:off x="4909986" y="4675897"/>
              <a:ext cx="6014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nbasg</a:t>
              </a:r>
              <a:endParaRPr lang="fr-FR" sz="1200" i="1" dirty="0"/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7447352" y="4685505"/>
              <a:ext cx="6014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nbasd</a:t>
              </a:r>
              <a:endParaRPr lang="fr-FR" sz="1200" i="1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4498104" y="6375723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nouvel objet MAILLAGE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xmlns="" val="307853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Création de lignes et du contour fermé</a:t>
            </a:r>
            <a:endParaRPr lang="fr-FR" sz="2000" b="1" dirty="0" smtClean="0">
              <a:solidFill>
                <a:srgbClr val="7030A0"/>
              </a:solidFill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CONSTRUCTION DES LIGNES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DROITES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LIAB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NBASG PA PB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LIDE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NBASD PD PE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LIEF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NHAUT PE PF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LIFG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NLONG PF PG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LIGA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NHAUT PG PA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CONSTRUCTION 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CERCLES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CE1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NQCG PB PCEN PC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NQCD CE1 PCEN PD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 CONTOUR FERME OBTENU PAR 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ASSEMBLAGE DE LIGNES 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ELEMENTAIRES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 = LIAB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CE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LIDE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LIEF 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LIFG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LIGA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grpSp>
        <p:nvGrpSpPr>
          <p:cNvPr id="39" name="Groupe 38"/>
          <p:cNvGrpSpPr/>
          <p:nvPr/>
        </p:nvGrpSpPr>
        <p:grpSpPr>
          <a:xfrm>
            <a:off x="4793483" y="2390223"/>
            <a:ext cx="4276780" cy="3145713"/>
            <a:chOff x="4518814" y="2229585"/>
            <a:chExt cx="4495177" cy="3306351"/>
          </a:xfrm>
        </p:grpSpPr>
        <p:grpSp>
          <p:nvGrpSpPr>
            <p:cNvPr id="40" name="Groupe 39"/>
            <p:cNvGrpSpPr/>
            <p:nvPr/>
          </p:nvGrpSpPr>
          <p:grpSpPr>
            <a:xfrm>
              <a:off x="4560277" y="2229585"/>
              <a:ext cx="4453714" cy="3306351"/>
              <a:chOff x="5180216" y="1627474"/>
              <a:chExt cx="3879322" cy="2879934"/>
            </a:xfrm>
          </p:grpSpPr>
          <p:sp>
            <p:nvSpPr>
              <p:cNvPr id="106" name="Arc 105"/>
              <p:cNvSpPr/>
              <p:nvPr/>
            </p:nvSpPr>
            <p:spPr bwMode="auto">
              <a:xfrm>
                <a:off x="6214893" y="3124043"/>
                <a:ext cx="1316508" cy="1360941"/>
              </a:xfrm>
              <a:prstGeom prst="arc">
                <a:avLst>
                  <a:gd name="adj1" fmla="val 10954367"/>
                  <a:gd name="adj2" fmla="val 21437270"/>
                </a:avLst>
              </a:prstGeom>
              <a:ln>
                <a:headEnd type="none" w="sm" len="sm"/>
                <a:tailEnd type="arrow" w="sm" len="sm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88" name="ZoneTexte 87"/>
              <p:cNvSpPr txBox="1"/>
              <p:nvPr/>
            </p:nvSpPr>
            <p:spPr>
              <a:xfrm>
                <a:off x="5192867" y="3758549"/>
                <a:ext cx="329630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PA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89" name="ZoneTexte 88"/>
              <p:cNvSpPr txBox="1"/>
              <p:nvPr/>
            </p:nvSpPr>
            <p:spPr>
              <a:xfrm>
                <a:off x="6045107" y="3763303"/>
                <a:ext cx="33957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PB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90" name="ZoneTexte 89"/>
              <p:cNvSpPr txBox="1"/>
              <p:nvPr/>
            </p:nvSpPr>
            <p:spPr>
              <a:xfrm>
                <a:off x="6620514" y="2763054"/>
                <a:ext cx="346554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PC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356875" y="3761949"/>
                <a:ext cx="346554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PD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92" name="ZoneTexte 91"/>
              <p:cNvSpPr txBox="1"/>
              <p:nvPr/>
            </p:nvSpPr>
            <p:spPr>
              <a:xfrm>
                <a:off x="8218826" y="3758549"/>
                <a:ext cx="33957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PE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93" name="ZoneTexte 92"/>
              <p:cNvSpPr txBox="1"/>
              <p:nvPr/>
            </p:nvSpPr>
            <p:spPr>
              <a:xfrm>
                <a:off x="8222316" y="1627474"/>
                <a:ext cx="33259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PF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94" name="ZoneTexte 93"/>
              <p:cNvSpPr txBox="1"/>
              <p:nvPr/>
            </p:nvSpPr>
            <p:spPr>
              <a:xfrm>
                <a:off x="5180216" y="1646758"/>
                <a:ext cx="35493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PG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95" name="ZoneTexte 94"/>
              <p:cNvSpPr txBox="1"/>
              <p:nvPr/>
            </p:nvSpPr>
            <p:spPr>
              <a:xfrm>
                <a:off x="6476290" y="3480773"/>
                <a:ext cx="532256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>
                        <a:lumMod val="85000"/>
                      </a:schemeClr>
                    </a:solidFill>
                  </a:rPr>
                  <a:t>PCEN</a:t>
                </a:r>
                <a:endParaRPr lang="fr-FR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cxnSp>
            <p:nvCxnSpPr>
              <p:cNvPr id="96" name="Connecteur droit avec flèche 95"/>
              <p:cNvCxnSpPr/>
              <p:nvPr/>
            </p:nvCxnSpPr>
            <p:spPr>
              <a:xfrm>
                <a:off x="5357683" y="4272897"/>
                <a:ext cx="303093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 flipV="1">
                <a:off x="8785077" y="1879111"/>
                <a:ext cx="0" cy="18808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ZoneTexte 97"/>
              <p:cNvSpPr txBox="1"/>
              <p:nvPr/>
            </p:nvSpPr>
            <p:spPr>
              <a:xfrm rot="16200000">
                <a:off x="8280874" y="2425423"/>
                <a:ext cx="1316053" cy="241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/>
                  <a:t>HAUT</a:t>
                </a:r>
                <a:endParaRPr lang="fr-FR" sz="1200" dirty="0"/>
              </a:p>
            </p:txBody>
          </p:sp>
          <p:sp>
            <p:nvSpPr>
              <p:cNvPr id="99" name="ZoneTexte 98"/>
              <p:cNvSpPr txBox="1"/>
              <p:nvPr/>
            </p:nvSpPr>
            <p:spPr>
              <a:xfrm>
                <a:off x="6431436" y="4266133"/>
                <a:ext cx="1316053" cy="241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/>
                  <a:t>LONG</a:t>
                </a:r>
                <a:endParaRPr lang="fr-FR" sz="1200" dirty="0"/>
              </a:p>
            </p:txBody>
          </p:sp>
          <p:sp>
            <p:nvSpPr>
              <p:cNvPr id="100" name="ZoneTexte 99"/>
              <p:cNvSpPr txBox="1"/>
              <p:nvPr/>
            </p:nvSpPr>
            <p:spPr>
              <a:xfrm>
                <a:off x="5483103" y="3497799"/>
                <a:ext cx="451273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LIAB</a:t>
                </a:r>
                <a:endParaRPr lang="fr-FR" sz="1200" dirty="0"/>
              </a:p>
            </p:txBody>
          </p:sp>
          <p:sp>
            <p:nvSpPr>
              <p:cNvPr id="101" name="ZoneTexte 100"/>
              <p:cNvSpPr txBox="1"/>
              <p:nvPr/>
            </p:nvSpPr>
            <p:spPr>
              <a:xfrm rot="18540611">
                <a:off x="6101123" y="3161130"/>
                <a:ext cx="420555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CE1</a:t>
                </a:r>
                <a:endParaRPr lang="fr-FR" sz="1200" dirty="0"/>
              </a:p>
            </p:txBody>
          </p:sp>
          <p:sp>
            <p:nvSpPr>
              <p:cNvPr id="102" name="ZoneTexte 101"/>
              <p:cNvSpPr txBox="1"/>
              <p:nvPr/>
            </p:nvSpPr>
            <p:spPr>
              <a:xfrm>
                <a:off x="6639512" y="3136733"/>
                <a:ext cx="346554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CE</a:t>
                </a:r>
                <a:endParaRPr lang="fr-FR" sz="1200" dirty="0"/>
              </a:p>
            </p:txBody>
          </p:sp>
          <p:sp>
            <p:nvSpPr>
              <p:cNvPr id="103" name="ZoneTexte 102"/>
              <p:cNvSpPr txBox="1"/>
              <p:nvPr/>
            </p:nvSpPr>
            <p:spPr>
              <a:xfrm>
                <a:off x="6545170" y="1667122"/>
                <a:ext cx="459651" cy="241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LIFG</a:t>
                </a:r>
                <a:endParaRPr lang="fr-FR" sz="1200" dirty="0"/>
              </a:p>
            </p:txBody>
          </p:sp>
          <p:cxnSp>
            <p:nvCxnSpPr>
              <p:cNvPr id="104" name="Connecteur droit avec flèche 103"/>
              <p:cNvCxnSpPr/>
              <p:nvPr/>
            </p:nvCxnSpPr>
            <p:spPr>
              <a:xfrm flipV="1">
                <a:off x="8388613" y="1885817"/>
                <a:ext cx="0" cy="18808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7457726" y="4388509"/>
              <a:ext cx="5261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LIDE</a:t>
              </a:r>
              <a:endParaRPr lang="fr-FR" sz="1200" dirty="0"/>
            </a:p>
          </p:txBody>
        </p:sp>
        <p:sp>
          <p:nvSpPr>
            <p:cNvPr id="42" name="ZoneTexte 41"/>
            <p:cNvSpPr txBox="1"/>
            <p:nvPr/>
          </p:nvSpPr>
          <p:spPr>
            <a:xfrm rot="16200000">
              <a:off x="7883313" y="3474998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LIEF</a:t>
              </a:r>
              <a:endParaRPr lang="fr-FR" sz="1200" dirty="0"/>
            </a:p>
          </p:txBody>
        </p:sp>
        <p:sp>
          <p:nvSpPr>
            <p:cNvPr id="43" name="ZoneTexte 42"/>
            <p:cNvSpPr txBox="1"/>
            <p:nvPr/>
          </p:nvSpPr>
          <p:spPr>
            <a:xfrm rot="16200000">
              <a:off x="4389452" y="3528853"/>
              <a:ext cx="5357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LIGA</a:t>
              </a:r>
              <a:endParaRPr lang="fr-FR" sz="1200" dirty="0"/>
            </a:p>
          </p:txBody>
        </p:sp>
        <p:cxnSp>
          <p:nvCxnSpPr>
            <p:cNvPr id="44" name="Connecteur droit avec flèche 43"/>
            <p:cNvCxnSpPr/>
            <p:nvPr/>
          </p:nvCxnSpPr>
          <p:spPr>
            <a:xfrm flipH="1" flipV="1">
              <a:off x="4764020" y="2518479"/>
              <a:ext cx="3479705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avec flèche 44"/>
            <p:cNvCxnSpPr/>
            <p:nvPr/>
          </p:nvCxnSpPr>
          <p:spPr>
            <a:xfrm>
              <a:off x="4764020" y="2518479"/>
              <a:ext cx="0" cy="21593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/>
            <p:cNvCxnSpPr/>
            <p:nvPr/>
          </p:nvCxnSpPr>
          <p:spPr>
            <a:xfrm>
              <a:off x="4764020" y="4677805"/>
              <a:ext cx="98413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avec flèche 46"/>
            <p:cNvCxnSpPr/>
            <p:nvPr/>
          </p:nvCxnSpPr>
          <p:spPr>
            <a:xfrm flipV="1">
              <a:off x="7259589" y="4677806"/>
              <a:ext cx="984136" cy="76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/>
            <p:cNvSpPr txBox="1"/>
            <p:nvPr/>
          </p:nvSpPr>
          <p:spPr>
            <a:xfrm rot="16200000">
              <a:off x="4564586" y="3540621"/>
              <a:ext cx="567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nhaut</a:t>
              </a:r>
              <a:endParaRPr lang="fr-FR" sz="1200" i="1" dirty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6099499" y="2498230"/>
              <a:ext cx="5581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nlong</a:t>
              </a:r>
              <a:endParaRPr lang="fr-FR" sz="1200" i="1" dirty="0"/>
            </a:p>
          </p:txBody>
        </p:sp>
        <p:sp>
          <p:nvSpPr>
            <p:cNvPr id="84" name="ZoneTexte 83"/>
            <p:cNvSpPr txBox="1"/>
            <p:nvPr/>
          </p:nvSpPr>
          <p:spPr>
            <a:xfrm rot="16200000">
              <a:off x="8098332" y="3512823"/>
              <a:ext cx="567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nhaut</a:t>
              </a:r>
              <a:endParaRPr lang="fr-FR" sz="1200" i="1" dirty="0"/>
            </a:p>
          </p:txBody>
        </p:sp>
        <p:sp>
          <p:nvSpPr>
            <p:cNvPr id="85" name="ZoneTexte 84"/>
            <p:cNvSpPr txBox="1"/>
            <p:nvPr/>
          </p:nvSpPr>
          <p:spPr>
            <a:xfrm>
              <a:off x="4909986" y="4675897"/>
              <a:ext cx="6014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nbasg</a:t>
              </a:r>
              <a:endParaRPr lang="fr-FR" sz="1200" i="1" dirty="0"/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7447352" y="4685505"/>
              <a:ext cx="6014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err="1" smtClean="0"/>
                <a:t>nbasd</a:t>
              </a:r>
              <a:endParaRPr lang="fr-FR" sz="1200" i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505783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Maillage de la surface (maillage libre depuis le contour fermé)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SURF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CO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'[1] Maillage libre de la demi plaque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percee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4393" y="3094785"/>
            <a:ext cx="5798142" cy="246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orme libre 17"/>
          <p:cNvSpPr/>
          <p:nvPr/>
        </p:nvSpPr>
        <p:spPr>
          <a:xfrm>
            <a:off x="6913548" y="3358497"/>
            <a:ext cx="230736" cy="256374"/>
          </a:xfrm>
          <a:custGeom>
            <a:avLst/>
            <a:gdLst>
              <a:gd name="connsiteX0" fmla="*/ 34183 w 230736"/>
              <a:gd name="connsiteY0" fmla="*/ 256374 h 256374"/>
              <a:gd name="connsiteX1" fmla="*/ 230736 w 230736"/>
              <a:gd name="connsiteY1" fmla="*/ 68367 h 256374"/>
              <a:gd name="connsiteX2" fmla="*/ 0 w 230736"/>
              <a:gd name="connsiteY2" fmla="*/ 0 h 256374"/>
              <a:gd name="connsiteX3" fmla="*/ 34183 w 230736"/>
              <a:gd name="connsiteY3" fmla="*/ 256374 h 25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36" h="256374">
                <a:moveTo>
                  <a:pt x="34183" y="256374"/>
                </a:moveTo>
                <a:lnTo>
                  <a:pt x="230736" y="68367"/>
                </a:lnTo>
                <a:lnTo>
                  <a:pt x="0" y="0"/>
                </a:lnTo>
                <a:lnTo>
                  <a:pt x="34183" y="256374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 18"/>
          <p:cNvSpPr/>
          <p:nvPr/>
        </p:nvSpPr>
        <p:spPr>
          <a:xfrm>
            <a:off x="6973368" y="4674550"/>
            <a:ext cx="478565" cy="350377"/>
          </a:xfrm>
          <a:custGeom>
            <a:avLst/>
            <a:gdLst>
              <a:gd name="connsiteX0" fmla="*/ 0 w 478565"/>
              <a:gd name="connsiteY0" fmla="*/ 350377 h 350377"/>
              <a:gd name="connsiteX1" fmla="*/ 478565 w 478565"/>
              <a:gd name="connsiteY1" fmla="*/ 247828 h 350377"/>
              <a:gd name="connsiteX2" fmla="*/ 17092 w 478565"/>
              <a:gd name="connsiteY2" fmla="*/ 0 h 350377"/>
              <a:gd name="connsiteX3" fmla="*/ 0 w 478565"/>
              <a:gd name="connsiteY3" fmla="*/ 350377 h 35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565" h="350377">
                <a:moveTo>
                  <a:pt x="0" y="350377"/>
                </a:moveTo>
                <a:lnTo>
                  <a:pt x="478565" y="247828"/>
                </a:lnTo>
                <a:lnTo>
                  <a:pt x="17092" y="0"/>
                </a:lnTo>
                <a:lnTo>
                  <a:pt x="0" y="35037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 19"/>
          <p:cNvSpPr/>
          <p:nvPr/>
        </p:nvSpPr>
        <p:spPr>
          <a:xfrm>
            <a:off x="1717705" y="3589234"/>
            <a:ext cx="401652" cy="290557"/>
          </a:xfrm>
          <a:custGeom>
            <a:avLst/>
            <a:gdLst>
              <a:gd name="connsiteX0" fmla="*/ 401652 w 401652"/>
              <a:gd name="connsiteY0" fmla="*/ 290557 h 290557"/>
              <a:gd name="connsiteX1" fmla="*/ 358923 w 401652"/>
              <a:gd name="connsiteY1" fmla="*/ 0 h 290557"/>
              <a:gd name="connsiteX2" fmla="*/ 0 w 401652"/>
              <a:gd name="connsiteY2" fmla="*/ 145278 h 290557"/>
              <a:gd name="connsiteX3" fmla="*/ 401652 w 401652"/>
              <a:gd name="connsiteY3" fmla="*/ 290557 h 29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652" h="290557">
                <a:moveTo>
                  <a:pt x="401652" y="290557"/>
                </a:moveTo>
                <a:lnTo>
                  <a:pt x="358923" y="0"/>
                </a:lnTo>
                <a:lnTo>
                  <a:pt x="0" y="145278"/>
                </a:lnTo>
                <a:lnTo>
                  <a:pt x="401652" y="29055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orme libre 20"/>
          <p:cNvSpPr/>
          <p:nvPr/>
        </p:nvSpPr>
        <p:spPr>
          <a:xfrm>
            <a:off x="2127903" y="3896882"/>
            <a:ext cx="264919" cy="401653"/>
          </a:xfrm>
          <a:custGeom>
            <a:avLst/>
            <a:gdLst>
              <a:gd name="connsiteX0" fmla="*/ 25637 w 264919"/>
              <a:gd name="connsiteY0" fmla="*/ 401653 h 401653"/>
              <a:gd name="connsiteX1" fmla="*/ 264919 w 264919"/>
              <a:gd name="connsiteY1" fmla="*/ 111096 h 401653"/>
              <a:gd name="connsiteX2" fmla="*/ 0 w 264919"/>
              <a:gd name="connsiteY2" fmla="*/ 0 h 401653"/>
              <a:gd name="connsiteX3" fmla="*/ 25637 w 264919"/>
              <a:gd name="connsiteY3" fmla="*/ 401653 h 40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919" h="401653">
                <a:moveTo>
                  <a:pt x="25637" y="401653"/>
                </a:moveTo>
                <a:lnTo>
                  <a:pt x="264919" y="111096"/>
                </a:lnTo>
                <a:lnTo>
                  <a:pt x="0" y="0"/>
                </a:lnTo>
                <a:lnTo>
                  <a:pt x="25637" y="401653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orme libre 21"/>
          <p:cNvSpPr/>
          <p:nvPr/>
        </p:nvSpPr>
        <p:spPr>
          <a:xfrm>
            <a:off x="1717705" y="4666004"/>
            <a:ext cx="487110" cy="341832"/>
          </a:xfrm>
          <a:custGeom>
            <a:avLst/>
            <a:gdLst>
              <a:gd name="connsiteX0" fmla="*/ 0 w 487110"/>
              <a:gd name="connsiteY0" fmla="*/ 256374 h 341832"/>
              <a:gd name="connsiteX1" fmla="*/ 452927 w 487110"/>
              <a:gd name="connsiteY1" fmla="*/ 0 h 341832"/>
              <a:gd name="connsiteX2" fmla="*/ 487110 w 487110"/>
              <a:gd name="connsiteY2" fmla="*/ 341832 h 341832"/>
              <a:gd name="connsiteX3" fmla="*/ 0 w 487110"/>
              <a:gd name="connsiteY3" fmla="*/ 256374 h 341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110" h="341832">
                <a:moveTo>
                  <a:pt x="0" y="256374"/>
                </a:moveTo>
                <a:lnTo>
                  <a:pt x="452927" y="0"/>
                </a:lnTo>
                <a:lnTo>
                  <a:pt x="487110" y="341832"/>
                </a:lnTo>
                <a:lnTo>
                  <a:pt x="0" y="256374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orme libre 22"/>
          <p:cNvSpPr/>
          <p:nvPr/>
        </p:nvSpPr>
        <p:spPr>
          <a:xfrm>
            <a:off x="5050564" y="5426579"/>
            <a:ext cx="256374" cy="102550"/>
          </a:xfrm>
          <a:custGeom>
            <a:avLst/>
            <a:gdLst>
              <a:gd name="connsiteX0" fmla="*/ 8546 w 256374"/>
              <a:gd name="connsiteY0" fmla="*/ 94004 h 102550"/>
              <a:gd name="connsiteX1" fmla="*/ 256374 w 256374"/>
              <a:gd name="connsiteY1" fmla="*/ 102550 h 102550"/>
              <a:gd name="connsiteX2" fmla="*/ 0 w 256374"/>
              <a:gd name="connsiteY2" fmla="*/ 0 h 102550"/>
              <a:gd name="connsiteX3" fmla="*/ 8546 w 256374"/>
              <a:gd name="connsiteY3" fmla="*/ 94004 h 10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74" h="102550">
                <a:moveTo>
                  <a:pt x="8546" y="94004"/>
                </a:moveTo>
                <a:lnTo>
                  <a:pt x="256374" y="102550"/>
                </a:lnTo>
                <a:lnTo>
                  <a:pt x="0" y="0"/>
                </a:lnTo>
                <a:lnTo>
                  <a:pt x="8546" y="94004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 23"/>
          <p:cNvSpPr/>
          <p:nvPr/>
        </p:nvSpPr>
        <p:spPr>
          <a:xfrm>
            <a:off x="5033473" y="5272755"/>
            <a:ext cx="128187" cy="145279"/>
          </a:xfrm>
          <a:custGeom>
            <a:avLst/>
            <a:gdLst>
              <a:gd name="connsiteX0" fmla="*/ 17091 w 128187"/>
              <a:gd name="connsiteY0" fmla="*/ 145279 h 145279"/>
              <a:gd name="connsiteX1" fmla="*/ 128187 w 128187"/>
              <a:gd name="connsiteY1" fmla="*/ 0 h 145279"/>
              <a:gd name="connsiteX2" fmla="*/ 0 w 128187"/>
              <a:gd name="connsiteY2" fmla="*/ 76912 h 145279"/>
              <a:gd name="connsiteX3" fmla="*/ 17091 w 128187"/>
              <a:gd name="connsiteY3" fmla="*/ 145279 h 14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87" h="145279">
                <a:moveTo>
                  <a:pt x="17091" y="145279"/>
                </a:moveTo>
                <a:lnTo>
                  <a:pt x="128187" y="0"/>
                </a:lnTo>
                <a:lnTo>
                  <a:pt x="0" y="76912"/>
                </a:lnTo>
                <a:lnTo>
                  <a:pt x="17091" y="145279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orme libre 24"/>
          <p:cNvSpPr/>
          <p:nvPr/>
        </p:nvSpPr>
        <p:spPr>
          <a:xfrm>
            <a:off x="2606467" y="4050707"/>
            <a:ext cx="290557" cy="307648"/>
          </a:xfrm>
          <a:custGeom>
            <a:avLst/>
            <a:gdLst>
              <a:gd name="connsiteX0" fmla="*/ 230737 w 290557"/>
              <a:gd name="connsiteY0" fmla="*/ 307648 h 307648"/>
              <a:gd name="connsiteX1" fmla="*/ 290557 w 290557"/>
              <a:gd name="connsiteY1" fmla="*/ 0 h 307648"/>
              <a:gd name="connsiteX2" fmla="*/ 0 w 290557"/>
              <a:gd name="connsiteY2" fmla="*/ 51274 h 307648"/>
              <a:gd name="connsiteX3" fmla="*/ 230737 w 290557"/>
              <a:gd name="connsiteY3" fmla="*/ 307648 h 3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557" h="307648">
                <a:moveTo>
                  <a:pt x="230737" y="307648"/>
                </a:moveTo>
                <a:lnTo>
                  <a:pt x="290557" y="0"/>
                </a:lnTo>
                <a:lnTo>
                  <a:pt x="0" y="51274"/>
                </a:lnTo>
                <a:lnTo>
                  <a:pt x="230737" y="307648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orme libre 25"/>
          <p:cNvSpPr/>
          <p:nvPr/>
        </p:nvSpPr>
        <p:spPr>
          <a:xfrm>
            <a:off x="1709159" y="3127761"/>
            <a:ext cx="196553" cy="606751"/>
          </a:xfrm>
          <a:custGeom>
            <a:avLst/>
            <a:gdLst>
              <a:gd name="connsiteX0" fmla="*/ 8546 w 196553"/>
              <a:gd name="connsiteY0" fmla="*/ 606751 h 606751"/>
              <a:gd name="connsiteX1" fmla="*/ 196553 w 196553"/>
              <a:gd name="connsiteY1" fmla="*/ 264919 h 606751"/>
              <a:gd name="connsiteX2" fmla="*/ 0 w 196553"/>
              <a:gd name="connsiteY2" fmla="*/ 0 h 606751"/>
              <a:gd name="connsiteX3" fmla="*/ 8546 w 196553"/>
              <a:gd name="connsiteY3" fmla="*/ 606751 h 60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553" h="606751">
                <a:moveTo>
                  <a:pt x="8546" y="606751"/>
                </a:moveTo>
                <a:lnTo>
                  <a:pt x="196553" y="264919"/>
                </a:lnTo>
                <a:lnTo>
                  <a:pt x="0" y="0"/>
                </a:lnTo>
                <a:lnTo>
                  <a:pt x="8546" y="606751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4383993" y="4307080"/>
            <a:ext cx="205099" cy="222191"/>
          </a:xfrm>
          <a:custGeom>
            <a:avLst/>
            <a:gdLst>
              <a:gd name="connsiteX0" fmla="*/ 205099 w 205099"/>
              <a:gd name="connsiteY0" fmla="*/ 0 h 222191"/>
              <a:gd name="connsiteX1" fmla="*/ 136732 w 205099"/>
              <a:gd name="connsiteY1" fmla="*/ 222191 h 222191"/>
              <a:gd name="connsiteX2" fmla="*/ 0 w 205099"/>
              <a:gd name="connsiteY2" fmla="*/ 85458 h 222191"/>
              <a:gd name="connsiteX3" fmla="*/ 205099 w 205099"/>
              <a:gd name="connsiteY3" fmla="*/ 0 h 222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099" h="222191">
                <a:moveTo>
                  <a:pt x="205099" y="0"/>
                </a:moveTo>
                <a:lnTo>
                  <a:pt x="136732" y="222191"/>
                </a:lnTo>
                <a:lnTo>
                  <a:pt x="0" y="85458"/>
                </a:lnTo>
                <a:lnTo>
                  <a:pt x="205099" y="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4452359" y="4529271"/>
            <a:ext cx="162370" cy="188008"/>
          </a:xfrm>
          <a:custGeom>
            <a:avLst/>
            <a:gdLst>
              <a:gd name="connsiteX0" fmla="*/ 0 w 162370"/>
              <a:gd name="connsiteY0" fmla="*/ 188008 h 188008"/>
              <a:gd name="connsiteX1" fmla="*/ 85458 w 162370"/>
              <a:gd name="connsiteY1" fmla="*/ 0 h 188008"/>
              <a:gd name="connsiteX2" fmla="*/ 162370 w 162370"/>
              <a:gd name="connsiteY2" fmla="*/ 188008 h 188008"/>
              <a:gd name="connsiteX3" fmla="*/ 0 w 162370"/>
              <a:gd name="connsiteY3" fmla="*/ 188008 h 18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370" h="188008">
                <a:moveTo>
                  <a:pt x="0" y="188008"/>
                </a:moveTo>
                <a:lnTo>
                  <a:pt x="85458" y="0"/>
                </a:lnTo>
                <a:lnTo>
                  <a:pt x="162370" y="188008"/>
                </a:lnTo>
                <a:lnTo>
                  <a:pt x="0" y="188008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orme libre 29"/>
          <p:cNvSpPr/>
          <p:nvPr/>
        </p:nvSpPr>
        <p:spPr>
          <a:xfrm>
            <a:off x="4119073" y="4580546"/>
            <a:ext cx="196553" cy="324740"/>
          </a:xfrm>
          <a:custGeom>
            <a:avLst/>
            <a:gdLst>
              <a:gd name="connsiteX0" fmla="*/ 0 w 196553"/>
              <a:gd name="connsiteY0" fmla="*/ 324740 h 324740"/>
              <a:gd name="connsiteX1" fmla="*/ 76912 w 196553"/>
              <a:gd name="connsiteY1" fmla="*/ 0 h 324740"/>
              <a:gd name="connsiteX2" fmla="*/ 196553 w 196553"/>
              <a:gd name="connsiteY2" fmla="*/ 256374 h 324740"/>
              <a:gd name="connsiteX3" fmla="*/ 0 w 196553"/>
              <a:gd name="connsiteY3" fmla="*/ 324740 h 32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553" h="324740">
                <a:moveTo>
                  <a:pt x="0" y="324740"/>
                </a:moveTo>
                <a:lnTo>
                  <a:pt x="76912" y="0"/>
                </a:lnTo>
                <a:lnTo>
                  <a:pt x="196553" y="256374"/>
                </a:lnTo>
                <a:lnTo>
                  <a:pt x="0" y="32474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 30"/>
          <p:cNvSpPr/>
          <p:nvPr/>
        </p:nvSpPr>
        <p:spPr>
          <a:xfrm>
            <a:off x="4195985" y="4554908"/>
            <a:ext cx="239282" cy="299103"/>
          </a:xfrm>
          <a:custGeom>
            <a:avLst/>
            <a:gdLst>
              <a:gd name="connsiteX0" fmla="*/ 239282 w 239282"/>
              <a:gd name="connsiteY0" fmla="*/ 170916 h 299103"/>
              <a:gd name="connsiteX1" fmla="*/ 0 w 239282"/>
              <a:gd name="connsiteY1" fmla="*/ 0 h 299103"/>
              <a:gd name="connsiteX2" fmla="*/ 119641 w 239282"/>
              <a:gd name="connsiteY2" fmla="*/ 299103 h 299103"/>
              <a:gd name="connsiteX3" fmla="*/ 239282 w 239282"/>
              <a:gd name="connsiteY3" fmla="*/ 170916 h 29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282" h="299103">
                <a:moveTo>
                  <a:pt x="239282" y="170916"/>
                </a:moveTo>
                <a:lnTo>
                  <a:pt x="0" y="0"/>
                </a:lnTo>
                <a:lnTo>
                  <a:pt x="119641" y="299103"/>
                </a:lnTo>
                <a:lnTo>
                  <a:pt x="239282" y="170916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8" name="Forme libre 2047"/>
          <p:cNvSpPr/>
          <p:nvPr/>
        </p:nvSpPr>
        <p:spPr>
          <a:xfrm>
            <a:off x="4358355" y="4854011"/>
            <a:ext cx="145279" cy="111096"/>
          </a:xfrm>
          <a:custGeom>
            <a:avLst/>
            <a:gdLst>
              <a:gd name="connsiteX0" fmla="*/ 0 w 145279"/>
              <a:gd name="connsiteY0" fmla="*/ 111096 h 111096"/>
              <a:gd name="connsiteX1" fmla="*/ 145279 w 145279"/>
              <a:gd name="connsiteY1" fmla="*/ 102550 h 111096"/>
              <a:gd name="connsiteX2" fmla="*/ 136733 w 145279"/>
              <a:gd name="connsiteY2" fmla="*/ 0 h 111096"/>
              <a:gd name="connsiteX3" fmla="*/ 0 w 145279"/>
              <a:gd name="connsiteY3" fmla="*/ 111096 h 11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79" h="111096">
                <a:moveTo>
                  <a:pt x="0" y="111096"/>
                </a:moveTo>
                <a:lnTo>
                  <a:pt x="145279" y="102550"/>
                </a:lnTo>
                <a:lnTo>
                  <a:pt x="136733" y="0"/>
                </a:lnTo>
                <a:lnTo>
                  <a:pt x="0" y="111096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9" name="Forme libre 2048"/>
          <p:cNvSpPr/>
          <p:nvPr/>
        </p:nvSpPr>
        <p:spPr>
          <a:xfrm>
            <a:off x="4828374" y="4708733"/>
            <a:ext cx="170916" cy="136732"/>
          </a:xfrm>
          <a:custGeom>
            <a:avLst/>
            <a:gdLst>
              <a:gd name="connsiteX0" fmla="*/ 0 w 170916"/>
              <a:gd name="connsiteY0" fmla="*/ 128187 h 136732"/>
              <a:gd name="connsiteX1" fmla="*/ 68366 w 170916"/>
              <a:gd name="connsiteY1" fmla="*/ 0 h 136732"/>
              <a:gd name="connsiteX2" fmla="*/ 170916 w 170916"/>
              <a:gd name="connsiteY2" fmla="*/ 136732 h 136732"/>
              <a:gd name="connsiteX3" fmla="*/ 0 w 170916"/>
              <a:gd name="connsiteY3" fmla="*/ 128187 h 13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916" h="136732">
                <a:moveTo>
                  <a:pt x="0" y="128187"/>
                </a:moveTo>
                <a:lnTo>
                  <a:pt x="68366" y="0"/>
                </a:lnTo>
                <a:lnTo>
                  <a:pt x="170916" y="136732"/>
                </a:lnTo>
                <a:lnTo>
                  <a:pt x="0" y="12818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1" name="Forme libre 2050"/>
          <p:cNvSpPr/>
          <p:nvPr/>
        </p:nvSpPr>
        <p:spPr>
          <a:xfrm>
            <a:off x="5050564" y="5118931"/>
            <a:ext cx="119642" cy="136733"/>
          </a:xfrm>
          <a:custGeom>
            <a:avLst/>
            <a:gdLst>
              <a:gd name="connsiteX0" fmla="*/ 119642 w 119642"/>
              <a:gd name="connsiteY0" fmla="*/ 136733 h 136733"/>
              <a:gd name="connsiteX1" fmla="*/ 119642 w 119642"/>
              <a:gd name="connsiteY1" fmla="*/ 0 h 136733"/>
              <a:gd name="connsiteX2" fmla="*/ 0 w 119642"/>
              <a:gd name="connsiteY2" fmla="*/ 59820 h 136733"/>
              <a:gd name="connsiteX3" fmla="*/ 119642 w 119642"/>
              <a:gd name="connsiteY3" fmla="*/ 136733 h 136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42" h="136733">
                <a:moveTo>
                  <a:pt x="119642" y="136733"/>
                </a:moveTo>
                <a:lnTo>
                  <a:pt x="119642" y="0"/>
                </a:lnTo>
                <a:lnTo>
                  <a:pt x="0" y="59820"/>
                </a:lnTo>
                <a:lnTo>
                  <a:pt x="119642" y="136733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3642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2048" grpId="0" animBg="1"/>
      <p:bldP spid="2049" grpId="0" animBg="1"/>
      <p:bldP spid="205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: créer un 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beau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maillage de la demi plaque perforée</a:t>
            </a:r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: généralités et maillage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34</a:t>
            </a:fld>
            <a:endParaRPr lang="fr-FR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7672" y="4295858"/>
            <a:ext cx="4680776" cy="197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149" y="2188933"/>
            <a:ext cx="4545491" cy="193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en angle 2"/>
          <p:cNvCxnSpPr/>
          <p:nvPr/>
        </p:nvCxnSpPr>
        <p:spPr>
          <a:xfrm>
            <a:off x="5016380" y="2813750"/>
            <a:ext cx="1897944" cy="1140276"/>
          </a:xfrm>
          <a:prstGeom prst="bentConnector2">
            <a:avLst/>
          </a:prstGeom>
          <a:ln w="349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61268" y="4684156"/>
            <a:ext cx="44658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i="1" dirty="0" smtClean="0">
              <a:solidFill>
                <a:srgbClr val="666666"/>
              </a:solidFill>
            </a:endParaRPr>
          </a:p>
          <a:p>
            <a:r>
              <a:rPr lang="fr-FR" i="1" dirty="0" smtClean="0">
                <a:solidFill>
                  <a:srgbClr val="666666"/>
                </a:solidFill>
              </a:rPr>
              <a:t>- ne contient plus que des </a:t>
            </a:r>
            <a:r>
              <a:rPr lang="fr-FR" i="1" dirty="0">
                <a:solidFill>
                  <a:srgbClr val="666666"/>
                </a:solidFill>
              </a:rPr>
              <a:t>quadrangles</a:t>
            </a:r>
            <a:r>
              <a:rPr lang="fr-FR" i="1" dirty="0" smtClean="0">
                <a:solidFill>
                  <a:srgbClr val="666666"/>
                </a:solidFill>
              </a:rPr>
              <a:t>,</a:t>
            </a:r>
            <a:endParaRPr lang="fr-FR" i="1" dirty="0">
              <a:solidFill>
                <a:srgbClr val="666666"/>
              </a:solidFill>
            </a:endParaRPr>
          </a:p>
          <a:p>
            <a:r>
              <a:rPr lang="fr-FR" i="1" dirty="0" smtClean="0">
                <a:solidFill>
                  <a:srgbClr val="666666"/>
                </a:solidFill>
              </a:rPr>
              <a:t>- taille </a:t>
            </a:r>
            <a:r>
              <a:rPr lang="fr-FR" i="1" dirty="0">
                <a:solidFill>
                  <a:srgbClr val="666666"/>
                </a:solidFill>
              </a:rPr>
              <a:t>de maille </a:t>
            </a:r>
            <a:r>
              <a:rPr lang="fr-FR" i="1" dirty="0" smtClean="0">
                <a:solidFill>
                  <a:srgbClr val="666666"/>
                </a:solidFill>
              </a:rPr>
              <a:t>maîtrisée,</a:t>
            </a:r>
            <a:endParaRPr lang="fr-FR" i="1" dirty="0">
              <a:solidFill>
                <a:srgbClr val="666666"/>
              </a:solidFill>
            </a:endParaRPr>
          </a:p>
          <a:p>
            <a:r>
              <a:rPr lang="fr-FR" i="1" dirty="0" smtClean="0">
                <a:solidFill>
                  <a:srgbClr val="666666"/>
                </a:solidFill>
              </a:rPr>
              <a:t>- tient </a:t>
            </a:r>
            <a:r>
              <a:rPr lang="fr-FR" i="1" dirty="0">
                <a:solidFill>
                  <a:srgbClr val="666666"/>
                </a:solidFill>
              </a:rPr>
              <a:t>compte de la symétrie de la </a:t>
            </a:r>
            <a:r>
              <a:rPr lang="fr-FR" i="1" dirty="0" smtClean="0">
                <a:solidFill>
                  <a:srgbClr val="666666"/>
                </a:solidFill>
              </a:rPr>
              <a:t>pièce.</a:t>
            </a:r>
            <a:endParaRPr lang="fr-FR" i="1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8001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>
              <a:buNone/>
            </a:pPr>
            <a:r>
              <a:rPr lang="fr-FR" sz="1800" b="1" i="1" u="sng" dirty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fr-FR" sz="1800" i="1" dirty="0">
                <a:solidFill>
                  <a:schemeClr val="tx1"/>
                </a:solidFill>
                <a:sym typeface="Symbol" pitchFamily="18" charset="2"/>
              </a:rPr>
              <a:t>: créer un </a:t>
            </a:r>
            <a:r>
              <a:rPr lang="fr-FR" sz="1800" b="1" i="1" dirty="0">
                <a:solidFill>
                  <a:schemeClr val="tx1"/>
                </a:solidFill>
                <a:sym typeface="Symbol" pitchFamily="18" charset="2"/>
              </a:rPr>
              <a:t>beau </a:t>
            </a:r>
            <a:r>
              <a:rPr lang="fr-FR" sz="1800" i="1" dirty="0">
                <a:solidFill>
                  <a:schemeClr val="tx1"/>
                </a:solidFill>
                <a:sym typeface="Symbol" pitchFamily="18" charset="2"/>
              </a:rPr>
              <a:t>maillage de la demi plaque perforée</a:t>
            </a:r>
          </a:p>
          <a:p>
            <a:pPr lvl="1">
              <a:buNone/>
            </a:pPr>
            <a:endParaRPr lang="fr-FR" sz="2400" i="1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1800" i="1" dirty="0" smtClean="0">
                <a:sym typeface="Wingdings" panose="05000000000000000000" pitchFamily="2" charset="2"/>
              </a:rPr>
              <a:t>maillage réglé, symétrie, taille de maille variable</a:t>
            </a:r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: généralités et maillage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35</a:t>
            </a:fld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277887" y="2156221"/>
            <a:ext cx="8522696" cy="4387217"/>
            <a:chOff x="277887" y="2010939"/>
            <a:chExt cx="8522696" cy="4387217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416" y="2311120"/>
              <a:ext cx="8023940" cy="3388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Rectangle 33"/>
            <p:cNvSpPr/>
            <p:nvPr/>
          </p:nvSpPr>
          <p:spPr bwMode="auto">
            <a:xfrm>
              <a:off x="611360" y="2349953"/>
              <a:ext cx="7891705" cy="3281726"/>
            </a:xfrm>
            <a:prstGeom prst="rect">
              <a:avLst/>
            </a:prstGeom>
            <a:solidFill>
              <a:srgbClr val="B2B2B2">
                <a:alpha val="36000"/>
              </a:srgbClr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5" name="Arc 34"/>
            <p:cNvSpPr/>
            <p:nvPr/>
          </p:nvSpPr>
          <p:spPr bwMode="auto">
            <a:xfrm>
              <a:off x="3890053" y="5001905"/>
              <a:ext cx="1350666" cy="1396251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8" name="Text Box 34"/>
            <p:cNvSpPr txBox="1">
              <a:spLocks noChangeArrowheads="1"/>
            </p:cNvSpPr>
            <p:nvPr/>
          </p:nvSpPr>
          <p:spPr bwMode="auto">
            <a:xfrm rot="16200000">
              <a:off x="-125465" y="3714293"/>
              <a:ext cx="121027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400" i="1" dirty="0" err="1">
                  <a:solidFill>
                    <a:schemeClr val="tx1"/>
                  </a:solidFill>
                </a:rPr>
                <a:t>nhaut</a:t>
              </a:r>
              <a:endParaRPr lang="fr-FR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49" name="Text Box 35"/>
            <p:cNvSpPr txBox="1">
              <a:spLocks noChangeArrowheads="1"/>
            </p:cNvSpPr>
            <p:nvPr/>
          </p:nvSpPr>
          <p:spPr bwMode="auto">
            <a:xfrm>
              <a:off x="1245882" y="5601232"/>
              <a:ext cx="19528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400" i="1" dirty="0" smtClean="0">
                  <a:solidFill>
                    <a:schemeClr val="tx1"/>
                  </a:solidFill>
                </a:rPr>
                <a:t>densité variable</a:t>
              </a:r>
              <a:br>
                <a:rPr lang="fr-FR" sz="1400" i="1" dirty="0" smtClean="0">
                  <a:solidFill>
                    <a:schemeClr val="tx1"/>
                  </a:solidFill>
                </a:rPr>
              </a:br>
              <a:r>
                <a:rPr lang="fr-FR" sz="1400" i="1" dirty="0" smtClean="0">
                  <a:solidFill>
                    <a:schemeClr val="tx1"/>
                  </a:solidFill>
                </a:rPr>
                <a:t>0.1 – 0.05</a:t>
              </a:r>
            </a:p>
          </p:txBody>
        </p:sp>
        <p:sp>
          <p:nvSpPr>
            <p:cNvPr id="51" name="Text Box 37"/>
            <p:cNvSpPr txBox="1">
              <a:spLocks noChangeArrowheads="1"/>
            </p:cNvSpPr>
            <p:nvPr/>
          </p:nvSpPr>
          <p:spPr bwMode="auto">
            <a:xfrm rot="18729394">
              <a:off x="3506099" y="5181303"/>
              <a:ext cx="12224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400" i="1" dirty="0" err="1">
                  <a:solidFill>
                    <a:schemeClr val="tx1"/>
                  </a:solidFill>
                </a:rPr>
                <a:t>nqcg</a:t>
              </a:r>
              <a:endParaRPr lang="fr-FR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565385" y="2320369"/>
              <a:ext cx="3937679" cy="3311310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57102" y="5655351"/>
              <a:ext cx="4753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PA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3695128" y="5667600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PB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4307002" y="4963746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PC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130586" y="5685114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PD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8308140" y="5724525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PE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8316154" y="2010939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PF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277887" y="2024356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PG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4259853" y="5599248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>
                      <a:lumMod val="65000"/>
                    </a:schemeClr>
                  </a:solidFill>
                </a:rPr>
                <a:t>PCEN</a:t>
              </a:r>
              <a:endParaRPr lang="fr-FR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304578" y="2024356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FF0000"/>
                  </a:solidFill>
                </a:rPr>
                <a:t>PH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73327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Maillage de la surface (maillage réglé entre 2 lignes)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NHAUT    =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10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NQCG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20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PH   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(placer le point PH 		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voir opérateur </a:t>
            </a:r>
            <a:r>
              <a:rPr lang="fr-FR" i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POIN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LIHG 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(définir le segment HG 	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voir opérateur </a:t>
            </a:r>
            <a:r>
              <a:rPr lang="fr-FR" i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LIGA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(définir le segment GA 	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voir opérateur </a:t>
            </a:r>
            <a:r>
              <a:rPr lang="fr-FR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DROI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CE1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(définir le demi-cercle CE1	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voir opérateur </a:t>
            </a:r>
            <a:r>
              <a:rPr lang="fr-FR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CERC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SU1  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(mailler la surface SU1 	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voir opérateur </a:t>
            </a:r>
            <a:r>
              <a:rPr lang="fr-FR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REGL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SU2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(faire la symétrie de SU1	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voir opérateur </a:t>
            </a:r>
            <a:r>
              <a:rPr lang="fr-FR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SYME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(assembler les deux surfaces	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 voir opérateur </a:t>
            </a:r>
            <a:r>
              <a:rPr lang="fr-FR" i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ET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2031362" y="4361830"/>
            <a:ext cx="4741734" cy="2371949"/>
            <a:chOff x="-32156" y="1897287"/>
            <a:chExt cx="9054086" cy="4506326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416" y="2311120"/>
              <a:ext cx="8023940" cy="3388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 bwMode="auto">
            <a:xfrm>
              <a:off x="611360" y="2349953"/>
              <a:ext cx="7891705" cy="3281726"/>
            </a:xfrm>
            <a:prstGeom prst="rect">
              <a:avLst/>
            </a:prstGeom>
            <a:solidFill>
              <a:srgbClr val="B2B2B2">
                <a:alpha val="36000"/>
              </a:srgbClr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1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" name="Arc 9"/>
            <p:cNvSpPr/>
            <p:nvPr/>
          </p:nvSpPr>
          <p:spPr bwMode="auto">
            <a:xfrm>
              <a:off x="3890053" y="5001905"/>
              <a:ext cx="1350666" cy="1396251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1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2" name="Text Box 34"/>
            <p:cNvSpPr txBox="1">
              <a:spLocks noChangeArrowheads="1"/>
            </p:cNvSpPr>
            <p:nvPr/>
          </p:nvSpPr>
          <p:spPr bwMode="auto">
            <a:xfrm rot="16200000">
              <a:off x="-223375" y="3618419"/>
              <a:ext cx="1210277" cy="499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100" i="1" dirty="0" err="1">
                  <a:solidFill>
                    <a:schemeClr val="tx1"/>
                  </a:solidFill>
                </a:rPr>
                <a:t>nhaut</a:t>
              </a:r>
              <a:endParaRPr lang="fr-FR" sz="1100" i="1" dirty="0">
                <a:solidFill>
                  <a:schemeClr val="tx1"/>
                </a:solidFill>
              </a:endParaRPr>
            </a:p>
          </p:txBody>
        </p:sp>
        <p:sp>
          <p:nvSpPr>
            <p:cNvPr id="13" name="Text Box 35"/>
            <p:cNvSpPr txBox="1">
              <a:spLocks noChangeArrowheads="1"/>
            </p:cNvSpPr>
            <p:nvPr/>
          </p:nvSpPr>
          <p:spPr bwMode="auto">
            <a:xfrm>
              <a:off x="1001110" y="5584996"/>
              <a:ext cx="2644171" cy="81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100" i="1" dirty="0" smtClean="0">
                  <a:solidFill>
                    <a:schemeClr val="tx1"/>
                  </a:solidFill>
                </a:rPr>
                <a:t>densité variable</a:t>
              </a:r>
              <a:br>
                <a:rPr lang="fr-FR" sz="1100" i="1" dirty="0" smtClean="0">
                  <a:solidFill>
                    <a:schemeClr val="tx1"/>
                  </a:solidFill>
                </a:rPr>
              </a:br>
              <a:r>
                <a:rPr lang="fr-FR" sz="1100" i="1" dirty="0" smtClean="0">
                  <a:solidFill>
                    <a:schemeClr val="tx1"/>
                  </a:solidFill>
                </a:rPr>
                <a:t>0.1 – 0.05</a:t>
              </a:r>
            </a:p>
          </p:txBody>
        </p:sp>
        <p:sp>
          <p:nvSpPr>
            <p:cNvPr id="14" name="Text Box 37"/>
            <p:cNvSpPr txBox="1">
              <a:spLocks noChangeArrowheads="1"/>
            </p:cNvSpPr>
            <p:nvPr/>
          </p:nvSpPr>
          <p:spPr bwMode="auto">
            <a:xfrm rot="18729394">
              <a:off x="3555053" y="5101663"/>
              <a:ext cx="1222436" cy="499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100" i="1" dirty="0" err="1">
                  <a:solidFill>
                    <a:schemeClr val="tx1"/>
                  </a:solidFill>
                </a:rPr>
                <a:t>nqcg</a:t>
              </a:r>
              <a:endParaRPr lang="fr-FR" sz="1100" i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65386" y="2320368"/>
              <a:ext cx="3937679" cy="3311311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96012" y="5606643"/>
              <a:ext cx="713789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PA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3531948" y="5553949"/>
              <a:ext cx="713789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PB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4307001" y="4963746"/>
              <a:ext cx="729095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PC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4967406" y="5571462"/>
              <a:ext cx="729095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PD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8308141" y="5578402"/>
              <a:ext cx="713789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PE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8316155" y="1897287"/>
              <a:ext cx="698487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PF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-32156" y="1959412"/>
              <a:ext cx="741339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PG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998761" y="5501833"/>
              <a:ext cx="1105579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chemeClr val="bg1">
                      <a:lumMod val="65000"/>
                    </a:schemeClr>
                  </a:solidFill>
                </a:rPr>
                <a:t>PCEN</a:t>
              </a:r>
              <a:endParaRPr lang="fr-FR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304576" y="1910704"/>
              <a:ext cx="729095" cy="497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solidFill>
                    <a:srgbClr val="FF0000"/>
                  </a:solidFill>
                </a:rPr>
                <a:t>PH</a:t>
              </a:r>
              <a:endParaRPr lang="fr-FR" sz="11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1607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Maillage de la surface (maillage réglé entre 2 lignes)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NHAUT    =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10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NQCG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20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PH       = (0.5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LONG) HAUT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LIHG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(NQCG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NHAUT) PH PG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LIGA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DROI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NHAUT PG PA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CE1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NQCG PB PCEN PC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SU1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REGL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'DINI'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0.05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'DFIN'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0.1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INVE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CE1) (LIHG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LIGA)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SU2      = SU1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SYME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'DROI'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PCEN PH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      = SU1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SU2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'[1] Maillage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regle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 la demi plaque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percee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693" y="4930725"/>
            <a:ext cx="3743210" cy="158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773926" y="4714356"/>
            <a:ext cx="2998475" cy="20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droit 2"/>
          <p:cNvCxnSpPr/>
          <p:nvPr/>
        </p:nvCxnSpPr>
        <p:spPr>
          <a:xfrm flipH="1">
            <a:off x="1659988" y="4783015"/>
            <a:ext cx="3113938" cy="8440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659988" y="4867422"/>
            <a:ext cx="872197" cy="576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/>
          <p:nvPr/>
        </p:nvCxnSpPr>
        <p:spPr>
          <a:xfrm flipH="1" flipV="1">
            <a:off x="1659988" y="5444197"/>
            <a:ext cx="3113938" cy="128384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901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Élimination des nœuds doubles, directive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ELIM</a:t>
            </a:r>
          </a:p>
          <a:p>
            <a:pPr lvl="1"/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ELIM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1.E-9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'[1] Maillage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regle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 la demi plaque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percee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2"/>
            <a:r>
              <a:rPr lang="fr-FR" sz="2000" b="1" dirty="0" smtClean="0">
                <a:sym typeface="Wingdings" panose="05000000000000000000" pitchFamily="2" charset="2"/>
              </a:rPr>
              <a:t> </a:t>
            </a:r>
            <a:r>
              <a:rPr lang="fr-FR" sz="2000" b="1" dirty="0" smtClean="0">
                <a:sym typeface="Symbol" pitchFamily="18" charset="2"/>
              </a:rPr>
              <a:t>Tous les nœuds de SU espacés de moins de 10</a:t>
            </a:r>
            <a:r>
              <a:rPr lang="fr-FR" sz="2000" b="1" baseline="30000" dirty="0" smtClean="0">
                <a:sym typeface="Symbol" pitchFamily="18" charset="2"/>
              </a:rPr>
              <a:t>-9</a:t>
            </a:r>
            <a:r>
              <a:rPr lang="fr-FR" sz="2000" b="1" dirty="0" smtClean="0">
                <a:sym typeface="Symbol" pitchFamily="18" charset="2"/>
              </a:rPr>
              <a:t> m sont fusionnés en un seul</a:t>
            </a:r>
          </a:p>
          <a:p>
            <a:pPr lvl="2"/>
            <a:endParaRPr lang="fr-FR" sz="2000" b="1" dirty="0" smtClean="0">
              <a:sym typeface="Wingdings" panose="05000000000000000000" pitchFamily="2" charset="2"/>
            </a:endParaRPr>
          </a:p>
          <a:p>
            <a:pPr lvl="2"/>
            <a:r>
              <a:rPr lang="fr-FR" sz="2000" b="1" dirty="0" smtClean="0">
                <a:sym typeface="Wingdings" panose="05000000000000000000" pitchFamily="2" charset="2"/>
              </a:rPr>
              <a:t> Ne change pas le type des éléments initiaux</a:t>
            </a:r>
            <a:endParaRPr lang="fr-FR" sz="2000" b="1" dirty="0" smtClean="0">
              <a:sym typeface="Symbol" pitchFamily="18" charset="2"/>
            </a:endParaRPr>
          </a:p>
          <a:p>
            <a:pPr lvl="2"/>
            <a:endParaRPr lang="fr-FR" sz="2000" b="1" dirty="0" smtClean="0">
              <a:sym typeface="Symbol" pitchFamily="18" charset="2"/>
            </a:endParaRPr>
          </a:p>
          <a:p>
            <a:pPr lvl="2"/>
            <a:r>
              <a:rPr lang="fr-FR" sz="2000" b="1" dirty="0" smtClean="0">
                <a:sym typeface="Wingdings" panose="05000000000000000000" pitchFamily="2" charset="2"/>
              </a:rPr>
              <a:t> </a:t>
            </a:r>
            <a:r>
              <a:rPr lang="fr-FR" sz="2000" b="1" dirty="0" smtClean="0">
                <a:sym typeface="Symbol" pitchFamily="18" charset="2"/>
              </a:rPr>
              <a:t>Directive à utiliser avec parcimonie !</a:t>
            </a: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Voir aussi l'opérateur 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REGE</a:t>
            </a:r>
          </a:p>
          <a:p>
            <a:pPr lvl="2"/>
            <a:r>
              <a:rPr lang="fr-FR" sz="2000" b="1" dirty="0" smtClean="0">
                <a:sym typeface="Wingdings" panose="05000000000000000000" pitchFamily="2" charset="2"/>
              </a:rPr>
              <a:t> </a:t>
            </a:r>
            <a:r>
              <a:rPr lang="fr-FR" sz="2000" b="1" dirty="0" smtClean="0">
                <a:sym typeface="Symbol" pitchFamily="18" charset="2"/>
              </a:rPr>
              <a:t>régénération des éléments à nœuds confondus</a:t>
            </a:r>
          </a:p>
          <a:p>
            <a:pPr lvl="2"/>
            <a:endParaRPr lang="fr-FR" sz="2000" b="1" dirty="0" smtClean="0">
              <a:sym typeface="Wingdings" panose="05000000000000000000" pitchFamily="2" charset="2"/>
            </a:endParaRPr>
          </a:p>
          <a:p>
            <a:pPr lvl="2"/>
            <a:r>
              <a:rPr lang="fr-FR" sz="2000" b="1" dirty="0" smtClean="0">
                <a:sym typeface="Wingdings" panose="05000000000000000000" pitchFamily="2" charset="2"/>
              </a:rPr>
              <a:t> changement du type d'éléments si besoin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354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39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Récupération de zones maillées</a:t>
            </a: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RECUPERATION DU MAILLAGE DU DEMI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CERCLE, DE LA LIGNE SUPPERIEURE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 LIGNES INFERIEURES AVEC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CSU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;                          (Définition du contour 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          du maillage SU) 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 =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'SPHE'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PCEN PC 1.E-9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 (Récupération des points situés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		         sur le cercle CE)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CSU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'APPU'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'STRI'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 ;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(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Récupération 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éléments qui 					         contiennent strictement ces                         					 points)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PLHAUT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jouer);        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(Récupération des points situés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          sur la ligne FG) 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LHAUT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jouer); 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(Récupération des éléments qui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			 contiennent strictement ces  						 points) 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PLBAS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jouer); 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Récupération 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points situés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     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sur la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ligne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AB)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LBAS  = 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jouer); 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Récupération des éléments qui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				 contiennent strictement ces  						 points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350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peu d'histoire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1981 </a:t>
            </a:r>
            <a:r>
              <a:rPr lang="fr-FR" sz="2000" dirty="0" smtClean="0"/>
              <a:t>Système CEASEMT, plusieurs </a:t>
            </a:r>
            <a:r>
              <a:rPr lang="fr-FR" sz="2000" dirty="0"/>
              <a:t>codes </a:t>
            </a:r>
            <a:r>
              <a:rPr lang="fr-FR" sz="2000" dirty="0" smtClean="0"/>
              <a:t>spécialisés :</a:t>
            </a:r>
            <a:endParaRPr lang="fr-FR" sz="2000" dirty="0"/>
          </a:p>
          <a:p>
            <a:pPr lvl="2"/>
            <a:r>
              <a:rPr lang="fr-FR" sz="2000" dirty="0" smtClean="0"/>
              <a:t>	maillage : COCO</a:t>
            </a:r>
          </a:p>
          <a:p>
            <a:pPr lvl="2"/>
            <a:r>
              <a:rPr lang="fr-FR" sz="2000" dirty="0"/>
              <a:t>	calcul : PASTEL, TRICO, BILBO, TEDEL, TETHYS, INCA</a:t>
            </a:r>
          </a:p>
          <a:p>
            <a:pPr lvl="2"/>
            <a:r>
              <a:rPr lang="fr-FR" sz="2000" dirty="0"/>
              <a:t>	post traitement : VISU, TEMPS, </a:t>
            </a:r>
            <a:r>
              <a:rPr lang="fr-FR" sz="2000" dirty="0" smtClean="0"/>
              <a:t>ESPACE</a:t>
            </a:r>
          </a:p>
          <a:p>
            <a:pPr lvl="2" algn="ctr"/>
            <a:r>
              <a:rPr lang="fr-FR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olidFill>
                  <a:srgbClr val="FF0000"/>
                </a:solidFill>
              </a:rPr>
              <a:t>Démarrage de </a:t>
            </a:r>
            <a:r>
              <a:rPr lang="fr-FR" sz="2000" b="1" dirty="0" smtClean="0">
                <a:solidFill>
                  <a:srgbClr val="FF0000"/>
                </a:solidFill>
              </a:rPr>
              <a:t>GIBI </a:t>
            </a:r>
            <a:r>
              <a:rPr lang="fr-FR" sz="2000" dirty="0" smtClean="0">
                <a:solidFill>
                  <a:srgbClr val="FF0000"/>
                </a:solidFill>
              </a:rPr>
              <a:t>(maillage)</a:t>
            </a:r>
            <a:endParaRPr lang="fr-FR" sz="2000" dirty="0">
              <a:solidFill>
                <a:srgbClr val="FF0000"/>
              </a:solidFill>
            </a:endParaRP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1983 </a:t>
            </a:r>
            <a:r>
              <a:rPr lang="fr-FR" sz="2000" dirty="0" smtClean="0"/>
              <a:t>Lancement de </a:t>
            </a:r>
            <a:r>
              <a:rPr lang="fr-FR" sz="2000" b="1" dirty="0" err="1" smtClean="0">
                <a:solidFill>
                  <a:srgbClr val="FF0000"/>
                </a:solidFill>
              </a:rPr>
              <a:t>Castem</a:t>
            </a:r>
            <a:r>
              <a:rPr lang="fr-FR" sz="2000" b="1" dirty="0" smtClean="0">
                <a:solidFill>
                  <a:srgbClr val="FF0000"/>
                </a:solidFill>
              </a:rPr>
              <a:t> 2000</a:t>
            </a:r>
            <a:br>
              <a:rPr lang="fr-FR" sz="2000" b="1" dirty="0" smtClean="0">
                <a:solidFill>
                  <a:srgbClr val="FF0000"/>
                </a:solidFill>
              </a:rPr>
            </a:br>
            <a:r>
              <a:rPr lang="fr-FR" sz="2000" b="1" dirty="0" smtClean="0"/>
              <a:t>	</a:t>
            </a:r>
            <a:r>
              <a:rPr lang="fr-FR" sz="2000" dirty="0" smtClean="0"/>
              <a:t>basé sur GIBI, étendu aux calculs mécaniques</a:t>
            </a:r>
          </a:p>
          <a:p>
            <a:pPr lvl="2"/>
            <a:r>
              <a:rPr lang="fr-FR" sz="2000" dirty="0"/>
              <a:t>	</a:t>
            </a:r>
            <a:r>
              <a:rPr lang="fr-FR" sz="2000" dirty="0" smtClean="0"/>
              <a:t>calculs mécaniques, analyse modale (Oscar)</a:t>
            </a:r>
          </a:p>
          <a:p>
            <a:pPr lvl="2"/>
            <a:r>
              <a:rPr lang="fr-FR" sz="2000" dirty="0"/>
              <a:t>	</a:t>
            </a:r>
            <a:r>
              <a:rPr lang="fr-FR" sz="2000" dirty="0" smtClean="0"/>
              <a:t>post-traitement intégré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1986 </a:t>
            </a:r>
            <a:r>
              <a:rPr lang="fr-FR" sz="2000" dirty="0" smtClean="0"/>
              <a:t>Procédures, puis arrivée des fluides et autres physiques</a:t>
            </a:r>
            <a:endParaRPr lang="fr-FR" sz="2000" dirty="0"/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Années 90 </a:t>
            </a:r>
            <a:r>
              <a:rPr lang="fr-FR" sz="2000" dirty="0" smtClean="0"/>
              <a:t>Développement d'outils métier (Toutatis, </a:t>
            </a:r>
            <a:r>
              <a:rPr lang="fr-FR" sz="2000" dirty="0" err="1" smtClean="0"/>
              <a:t>Esus</a:t>
            </a:r>
            <a:r>
              <a:rPr lang="fr-FR" sz="2000" dirty="0" smtClean="0"/>
              <a:t>, …)</a:t>
            </a:r>
          </a:p>
          <a:p>
            <a:pPr lvl="1"/>
            <a:endParaRPr lang="fr-FR" sz="2000" dirty="0"/>
          </a:p>
          <a:p>
            <a:pPr lvl="1"/>
            <a:r>
              <a:rPr lang="fr-FR" sz="2000" b="1" dirty="0" smtClean="0"/>
              <a:t>2000 </a:t>
            </a:r>
            <a:r>
              <a:rPr lang="fr-FR" sz="2000" dirty="0" err="1" smtClean="0"/>
              <a:t>Castem</a:t>
            </a:r>
            <a:r>
              <a:rPr lang="fr-FR" sz="2000" dirty="0" smtClean="0"/>
              <a:t> 2000 </a:t>
            </a:r>
            <a:r>
              <a:rPr lang="fr-FR" sz="2000" dirty="0" smtClean="0">
                <a:sym typeface="Wingdings" panose="05000000000000000000" pitchFamily="2" charset="2"/>
              </a:rPr>
              <a:t> Cast3M</a:t>
            </a:r>
          </a:p>
          <a:p>
            <a:pPr lvl="1"/>
            <a:endParaRPr lang="fr-FR" sz="2000" dirty="0">
              <a:sym typeface="Wingdings" panose="05000000000000000000" pitchFamily="2" charset="2"/>
            </a:endParaRPr>
          </a:p>
          <a:p>
            <a:pPr lvl="1"/>
            <a:r>
              <a:rPr lang="fr-FR" sz="2000" b="1" dirty="0" smtClean="0">
                <a:sym typeface="Wingdings" panose="05000000000000000000" pitchFamily="2" charset="2"/>
              </a:rPr>
              <a:t>Années 2000</a:t>
            </a:r>
            <a:endParaRPr lang="fr-FR" sz="2000" dirty="0" smtClean="0">
              <a:sym typeface="Wingdings" panose="05000000000000000000" pitchFamily="2" charset="2"/>
            </a:endParaRPr>
          </a:p>
          <a:p>
            <a:pPr lvl="2"/>
            <a:r>
              <a:rPr lang="fr-FR" sz="2000" dirty="0" smtClean="0">
                <a:sym typeface="Wingdings" panose="05000000000000000000" pitchFamily="2" charset="2"/>
              </a:rPr>
              <a:t>	Plateforme de développement d'outils métier</a:t>
            </a:r>
            <a:br>
              <a:rPr lang="fr-FR" sz="2000" dirty="0" smtClean="0">
                <a:sym typeface="Wingdings" panose="05000000000000000000" pitchFamily="2" charset="2"/>
              </a:rPr>
            </a:br>
            <a:r>
              <a:rPr lang="fr-FR" sz="2000" dirty="0" smtClean="0">
                <a:sym typeface="Wingdings" panose="05000000000000000000" pitchFamily="2" charset="2"/>
              </a:rPr>
              <a:t>	(Pléiades, Alliance, …)</a:t>
            </a:r>
          </a:p>
          <a:p>
            <a:pPr lvl="2"/>
            <a:r>
              <a:rPr lang="fr-FR" sz="2000" dirty="0"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Nouveaux outils métier (Brasero, Gerboise, Rotor, …)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86409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Récupération de zones maillées</a:t>
            </a: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RECUPERATION DU MAILLAGE DU DEMI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CERCLE, DE LA LIGNE SUPPERIEURE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 LIGNES INFERIEURES AVEC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CSU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;                          (Définition du contour 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          du maillage SU) 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 =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'SPHE'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PCEN PC 1.E-9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 (Récupération des points situés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		         sur le cercle CE)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CSU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'APPU'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'STRI'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PCE ;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(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Récupération 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éléments qui 					         contiennent strictement ces                         					 points)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PLHAUT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‘DROI'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PF PG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1.E-9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(Récupération des points situés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          sur la ligne FG) 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LHAUT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CSU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'APPU'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'STRI'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PLHAUT ; (Récupération des éléments qui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			 contiennent strictement ces  						 points) 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PLBAS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‘DROI'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PE PCEN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1.E-9 ;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(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Récupération 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points situés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     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sur la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ligne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AB)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LBAS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CSU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'APPU'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'STRI'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PLBAS ;  (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Récupération des éléments qui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					 contiennent strictement ces  						 points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3771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</a:t>
            </a:r>
            <a:r>
              <a:rPr lang="fr-FR" dirty="0" smtClean="0"/>
              <a:t>maillage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Maillage de volumes (complément hors TD)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PASSAGE EN DIMENSION 3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'DIME'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3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'ELEM' 'CU20'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VOLUME PAR TRANSLATION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SU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VOLU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6 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'TRAN'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(0. 0. 2.)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VOLUME PAR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ROTATION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i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       = 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jouer, consulter la notice)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3538" y="3936747"/>
            <a:ext cx="2493961" cy="285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7100" y="4219224"/>
            <a:ext cx="3228535" cy="240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22680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</a:t>
            </a:r>
            <a:r>
              <a:rPr lang="fr-FR" dirty="0" smtClean="0"/>
              <a:t>maillage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Maillage de volumes (complément hors TD)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PASSAGE EN DIMENSION 3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'DIME'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3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'ELEM' 'CU20'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VOLUME PAR TRANSLATION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SU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VOLU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6 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'TRAN'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(0. 0. 2.)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VOLUME PAR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ROTATION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       = SU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VOLU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10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'ROTA'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90. (0. -1. 0.) (1. -1. 0.)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7100" y="4219224"/>
            <a:ext cx="3228535" cy="240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633538" y="3936747"/>
            <a:ext cx="2493961" cy="285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13709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et maillage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Instructions conditionnelles, tests logiques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CARACTERISTIQUES DU MATERIAU, AU CHOIX DU MATERIAU SELON LA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VARIABLE MATYPE (INSTRUCTIONS CONDITIONNELLES SI/FINSI)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 : ALUMINIUM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2 : ACIER</a:t>
            </a:r>
          </a:p>
          <a:p>
            <a:pPr marL="0" lvl="1" indent="0">
              <a:lnSpc>
                <a:spcPct val="100000"/>
              </a:lnSpc>
              <a:buNone/>
            </a:pP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MATYPE   = 1 ;</a:t>
            </a:r>
          </a:p>
          <a:p>
            <a:pPr marL="0" lvl="1" indent="0">
              <a:lnSpc>
                <a:spcPct val="100000"/>
              </a:lnSpc>
              <a:buNone/>
            </a:pPr>
            <a:endParaRPr lang="fr-FR" sz="12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LOG1 =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EGA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MATYPE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LOG1 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RHOMAT   = 2700. ;</a:t>
            </a: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YOUNGMAT = 70.E9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NUMAT    = 0.36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ALPHAMAT = 24.E-6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CAPAMAT  = 900.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CONDUMAT = 210.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SIGYMAT  = 150.E6 </a:t>
            </a:r>
            <a:r>
              <a:rPr lang="fr-FR" sz="12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SINON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RHOMAT   = 7800.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YOUNGMAT = 210.E9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NUMAT    = 0.3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ALPHAMAT = 12.E-6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CAPAMAT  = 470.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CONDUMAT = 43.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SIGYMAT  = 250.E6 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FINSI</a:t>
            </a:r>
            <a:r>
              <a:rPr lang="fr-FR" sz="12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lnSpc>
                <a:spcPct val="100000"/>
              </a:lnSpc>
              <a:buNone/>
            </a:pPr>
            <a:endParaRPr lang="fr-FR" sz="12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nouvel objet LOGIQUE</a:t>
            </a:r>
            <a:endParaRPr lang="fr-FR" i="1" dirty="0"/>
          </a:p>
        </p:txBody>
      </p:sp>
      <p:sp>
        <p:nvSpPr>
          <p:cNvPr id="4" name="Rectangle 3"/>
          <p:cNvSpPr/>
          <p:nvPr/>
        </p:nvSpPr>
        <p:spPr>
          <a:xfrm>
            <a:off x="3757611" y="4307503"/>
            <a:ext cx="5285457" cy="1713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1" indent="-360363">
              <a:lnSpc>
                <a:spcPts val="2000"/>
              </a:lnSpc>
              <a:buSzPct val="90000"/>
              <a:buBlip>
                <a:blip r:embed="rId2"/>
              </a:buBlip>
            </a:pPr>
            <a:r>
              <a:rPr lang="fr-FR" sz="2000" b="1" dirty="0">
                <a:solidFill>
                  <a:srgbClr val="666666"/>
                </a:solidFill>
                <a:sym typeface="Symbol" pitchFamily="18" charset="2"/>
              </a:rPr>
              <a:t>Voir aussi d'autres tests logiques</a:t>
            </a:r>
          </a:p>
          <a:p>
            <a:pPr marL="0" lvl="1">
              <a:lnSpc>
                <a:spcPts val="2000"/>
              </a:lnSpc>
              <a:buSzPct val="90000"/>
            </a:pPr>
            <a:endParaRPr lang="fr-FR" sz="2000" b="1" dirty="0">
              <a:solidFill>
                <a:srgbClr val="666666"/>
              </a:solidFill>
              <a:sym typeface="Symbol" pitchFamily="18" charset="2"/>
            </a:endParaRPr>
          </a:p>
          <a:p>
            <a:pPr marL="0" lvl="1">
              <a:buSzPct val="90000"/>
            </a:pP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LOG1 =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NON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LOG1 ;</a:t>
            </a:r>
          </a:p>
          <a:p>
            <a:pPr marL="0" lvl="1">
              <a:buSzPct val="90000"/>
            </a:pP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LOG2 =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EXIS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OBJ1 OBJ2 ;</a:t>
            </a:r>
          </a:p>
          <a:p>
            <a:pPr marL="0" lvl="1">
              <a:buSzPct val="90000"/>
            </a:pP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LOG3 =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DANS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OBJ1 OBJ2 ;</a:t>
            </a:r>
          </a:p>
          <a:p>
            <a:pPr marL="0" lvl="1">
              <a:buSzPct val="90000"/>
            </a:pP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LOG4 = OBJ1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EGA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OBJ2 </a:t>
            </a:r>
            <a:r>
              <a:rPr lang="fr-FR" sz="1200" dirty="0" smtClean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	(</a:t>
            </a:r>
            <a:r>
              <a:rPr lang="fr-FR" sz="1200" i="1" dirty="0" smtClean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mais </a:t>
            </a:r>
            <a:r>
              <a:rPr lang="fr-FR" sz="1200" i="1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aussi </a:t>
            </a:r>
            <a:r>
              <a:rPr lang="fr-FR" sz="1200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&lt;EG</a:t>
            </a:r>
            <a:r>
              <a:rPr lang="fr-FR" sz="1200" i="1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</a:t>
            </a:r>
            <a:r>
              <a:rPr lang="fr-FR" sz="1200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EG&gt;</a:t>
            </a:r>
            <a:r>
              <a:rPr lang="fr-FR" sz="1200" i="1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</a:t>
            </a:r>
            <a:r>
              <a:rPr lang="fr-FR" sz="1200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&lt;</a:t>
            </a:r>
            <a:r>
              <a:rPr lang="fr-FR" sz="1200" i="1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</a:t>
            </a:r>
            <a:r>
              <a:rPr lang="fr-FR" sz="1200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&gt;</a:t>
            </a:r>
            <a:r>
              <a:rPr lang="fr-FR" sz="1200" i="1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</a:p>
          <a:p>
            <a:pPr marL="0" lvl="1">
              <a:buSzPct val="90000"/>
            </a:pP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LOG5 = OJB1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NEG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OBJ2 ;</a:t>
            </a:r>
          </a:p>
          <a:p>
            <a:pPr marL="0" lvl="1">
              <a:buSzPct val="90000"/>
            </a:pP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LOG6 = (LOG1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LOG2) </a:t>
            </a:r>
            <a:r>
              <a:rPr lang="fr-FR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OU</a:t>
            </a:r>
            <a:r>
              <a:rPr lang="fr-FR" sz="12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LOG3 ;</a:t>
            </a:r>
          </a:p>
        </p:txBody>
      </p:sp>
    </p:spTree>
    <p:extLst>
      <p:ext uri="{BB962C8B-B14F-4D97-AF65-F5344CB8AC3E}">
        <p14:creationId xmlns:p14="http://schemas.microsoft.com/office/powerpoint/2010/main" xmlns="" val="3863830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1 </a:t>
            </a:r>
            <a:r>
              <a:rPr lang="fr-FR" dirty="0"/>
              <a:t>: généralités </a:t>
            </a:r>
            <a:r>
              <a:rPr lang="fr-FR" dirty="0" smtClean="0"/>
              <a:t>et maillage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Sauvegarde des données et fin du programme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NOM DU FICHIER DE SAUVEGARDE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'SAUV'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'Part1.sauv'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ECRITURE DES FICHIERS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SAUV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FIN DU PROGRAMME GIBIANE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Tous les objets en mémoire sont sauvegardés</a:t>
            </a:r>
          </a:p>
          <a:p>
            <a:pPr lvl="1"/>
            <a:r>
              <a:rPr lang="fr-FR" sz="2000" b="1" dirty="0" smtClean="0">
                <a:sym typeface="Symbol" pitchFamily="18" charset="2"/>
              </a:rPr>
              <a:t>Le fichier est binaire (format XDR)</a:t>
            </a:r>
          </a:p>
          <a:p>
            <a:pPr lvl="1"/>
            <a:r>
              <a:rPr lang="fr-FR" sz="2000" b="1" dirty="0" smtClean="0">
                <a:sym typeface="Symbol" pitchFamily="18" charset="2"/>
              </a:rPr>
              <a:t>D'autre formats possibles (texte, …), voir les notices de</a:t>
            </a:r>
            <a:br>
              <a:rPr lang="fr-FR" sz="2000" b="1" dirty="0" smtClean="0">
                <a:sym typeface="Symbol" pitchFamily="18" charset="2"/>
              </a:rPr>
            </a:b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 'SAUV'</a:t>
            </a:r>
            <a:r>
              <a:rPr lang="fr-FR" sz="2000" dirty="0" smtClean="0">
                <a:sym typeface="Symbol" pitchFamily="18" charset="2"/>
              </a:rPr>
              <a:t> </a:t>
            </a:r>
            <a:r>
              <a:rPr lang="fr-FR" sz="2000" b="1" dirty="0" smtClean="0">
                <a:sym typeface="Symbol" pitchFamily="18" charset="2"/>
              </a:rPr>
              <a:t>et de </a:t>
            </a:r>
            <a:r>
              <a:rPr lang="fr-FR" sz="2000" dirty="0" smtClean="0"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SAUV</a:t>
            </a:r>
            <a:endParaRPr lang="fr-FR" sz="20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endParaRPr lang="fr-FR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834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2 : thermique linéaire stationnaire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45</a:t>
            </a:fld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Espace réservé du contenu 11"/>
              <p:cNvSpPr>
                <a:spLocks noGrp="1"/>
              </p:cNvSpPr>
              <p:nvPr>
                <p:ph idx="1"/>
              </p:nvPr>
            </p:nvSpPr>
            <p:spPr>
              <a:xfrm>
                <a:off x="576000" y="1268760"/>
                <a:ext cx="8388488" cy="4968552"/>
              </a:xfrm>
            </p:spPr>
            <p:txBody>
              <a:bodyPr/>
              <a:lstStyle/>
              <a:p>
                <a:pPr marL="0" lvl="1" indent="0" defTabSz="1262063">
                  <a:buNone/>
                </a:pPr>
                <a:r>
                  <a:rPr lang="fr-FR" sz="1800" b="1" i="1" u="sng" dirty="0" smtClean="0">
                    <a:solidFill>
                      <a:schemeClr val="tx1"/>
                    </a:solidFill>
                    <a:sym typeface="Symbol" pitchFamily="18" charset="2"/>
                  </a:rPr>
                  <a:t>Objectif</a:t>
                </a:r>
                <a:r>
                  <a:rPr lang="fr-FR" sz="1800" b="1" i="1" dirty="0" smtClean="0">
                    <a:solidFill>
                      <a:schemeClr val="tx1"/>
                    </a:solidFill>
                    <a:sym typeface="Symbol" pitchFamily="18" charset="2"/>
                  </a:rPr>
                  <a:t> :</a:t>
                </a:r>
                <a:r>
                  <a:rPr lang="fr-FR" sz="1800" i="1" dirty="0" smtClean="0">
                    <a:solidFill>
                      <a:schemeClr val="tx1"/>
                    </a:solidFill>
                    <a:sym typeface="Symbol" pitchFamily="18" charset="2"/>
                  </a:rPr>
                  <a:t>	calcul thermique </a:t>
                </a:r>
                <a:r>
                  <a:rPr lang="fr-FR" sz="1800" i="1" dirty="0" smtClean="0">
                    <a:solidFill>
                      <a:srgbClr val="FF0000"/>
                    </a:solidFill>
                    <a:sym typeface="Symbol" pitchFamily="18" charset="2"/>
                  </a:rPr>
                  <a:t>stationnaire </a:t>
                </a:r>
                <a:r>
                  <a:rPr lang="fr-FR" sz="1800" i="1" dirty="0" smtClean="0">
                    <a:solidFill>
                      <a:schemeClr val="tx1"/>
                    </a:solidFill>
                    <a:sym typeface="Symbol" pitchFamily="18" charset="2"/>
                  </a:rPr>
                  <a:t>en températures</a:t>
                </a:r>
                <a:r>
                  <a:rPr lang="fr-FR" sz="1800" i="1" dirty="0">
                    <a:solidFill>
                      <a:schemeClr val="tx1"/>
                    </a:solidFill>
                    <a:sym typeface="Symbol" pitchFamily="18" charset="2"/>
                  </a:rPr>
                  <a:t> </a:t>
                </a:r>
                <a:r>
                  <a:rPr lang="fr-FR" sz="1800" i="1" dirty="0" smtClean="0">
                    <a:solidFill>
                      <a:schemeClr val="tx1"/>
                    </a:solidFill>
                    <a:sym typeface="Symbol" pitchFamily="18" charset="2"/>
                  </a:rPr>
                  <a:t>imposées (le « temps »  	n’intervient pas)</a:t>
                </a:r>
              </a:p>
              <a:p>
                <a:pPr marL="0" lvl="1" indent="0" defTabSz="1262063">
                  <a:buNone/>
                </a:pPr>
                <a:endParaRPr lang="fr-FR" sz="2400" i="1" dirty="0" smtClean="0">
                  <a:solidFill>
                    <a:schemeClr val="tx1"/>
                  </a:solidFill>
                  <a:sym typeface="Symbol" pitchFamily="18" charset="2"/>
                </a:endParaRPr>
              </a:p>
              <a:p>
                <a:pPr marL="0" lvl="1" indent="0">
                  <a:buNone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Système linéaire :	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/>
                            <a:ea typeface="Cambria Math"/>
                          </a:rPr>
                          <m:t>Λ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fr-FR" sz="20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d>
                    <m:r>
                      <a:rPr lang="fr-FR" sz="2000" b="0" i="1" smtClean="0">
                        <a:solidFill>
                          <a:srgbClr val="666666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FR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endParaRPr lang="fr-FR" sz="2000" i="1" dirty="0" smtClean="0">
                  <a:solidFill>
                    <a:srgbClr val="666666"/>
                  </a:solidFill>
                  <a:sym typeface="Wingdings" panose="05000000000000000000" pitchFamily="2" charset="2"/>
                </a:endParaRPr>
              </a:p>
              <a:p>
                <a:pPr marL="0" lvl="1" indent="0">
                  <a:buNone/>
                </a:pPr>
                <a:endParaRPr lang="fr-FR" sz="1800" i="1" dirty="0" smtClean="0">
                  <a:solidFill>
                    <a:srgbClr val="666666"/>
                  </a:solidFill>
                  <a:sym typeface="Wingdings" panose="05000000000000000000" pitchFamily="2" charset="2"/>
                </a:endParaRPr>
              </a:p>
              <a:p>
                <a:pPr marL="342900" lvl="1" indent="-342900">
                  <a:buFont typeface="+mj-lt"/>
                  <a:buAutoNum type="arabicPeriod"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calcul de la matrice de conductivité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/>
                            <a:ea typeface="Cambria Math"/>
                          </a:rPr>
                          <m:t>Λ</m:t>
                        </m:r>
                      </m:e>
                    </m:d>
                  </m:oMath>
                </a14:m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  (1</a:t>
                </a:r>
                <a:r>
                  <a:rPr lang="fr-FR" sz="1800" i="1" baseline="30000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er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 membre, </a:t>
                </a:r>
                <a:r>
                  <a:rPr lang="fr-FR" sz="1800" i="1" dirty="0" err="1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analo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. matrice de rigidité)</a:t>
                </a:r>
              </a:p>
              <a:p>
                <a:pPr marL="342900" lvl="1" indent="-342900">
                  <a:buFont typeface="+mj-lt"/>
                  <a:buAutoNum type="arabicPeriod"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calcul des flux nodaux imposés	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 (2</a:t>
                </a:r>
                <a:r>
                  <a:rPr lang="fr-FR" sz="1800" i="1" baseline="30000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nd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 membre, </a:t>
                </a:r>
                <a:r>
                  <a:rPr lang="fr-FR" sz="1800" i="1" dirty="0" err="1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analo</a:t>
                </a:r>
                <a:r>
                  <a:rPr lang="fr-FR" sz="1800" i="1" dirty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.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 forces)</a:t>
                </a:r>
              </a:p>
              <a:p>
                <a:pPr marL="342900" lvl="1" indent="-342900">
                  <a:buFont typeface="+mj-lt"/>
                  <a:buAutoNum type="arabicPeriod"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résolution avec </a:t>
                </a:r>
                <a:r>
                  <a:rPr lang="fr-FR" sz="1800" dirty="0" smtClean="0">
                    <a:solidFill>
                      <a:srgbClr val="666666"/>
                    </a:solidFill>
                    <a:latin typeface="Consolas" panose="020B0609020204030204" pitchFamily="49" charset="0"/>
                    <a:cs typeface="Consolas" panose="020B0609020204030204" pitchFamily="49" charset="0"/>
                    <a:sym typeface="Wingdings" panose="05000000000000000000" pitchFamily="2" charset="2"/>
                  </a:rPr>
                  <a:t>RESO		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8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d>
                  </m:oMath>
                </a14:m>
                <a:r>
                  <a:rPr lang="fr-FR" sz="1800" dirty="0" smtClean="0">
                    <a:solidFill>
                      <a:srgbClr val="666666"/>
                    </a:solidFill>
                    <a:latin typeface="Consolas" panose="020B0609020204030204" pitchFamily="49" charset="0"/>
                    <a:cs typeface="Consolas" panose="020B0609020204030204" pitchFamily="49" charset="0"/>
                    <a:sym typeface="Symbol" pitchFamily="18" charset="2"/>
                  </a:rPr>
                  <a:t> </a:t>
                </a:r>
                <a:r>
                  <a:rPr lang="fr-FR" sz="1800" i="1" dirty="0">
                    <a:solidFill>
                      <a:srgbClr val="666666"/>
                    </a:solidFill>
                    <a:sym typeface="Symbol" pitchFamily="18" charset="2"/>
                  </a:rPr>
                  <a:t>(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Symbol" pitchFamily="18" charset="2"/>
                  </a:rPr>
                  <a:t>inconnue, </a:t>
                </a:r>
                <a:r>
                  <a:rPr lang="fr-FR" sz="1800" i="1" dirty="0" err="1" smtClean="0">
                    <a:solidFill>
                      <a:srgbClr val="666666"/>
                    </a:solidFill>
                    <a:sym typeface="Symbol" pitchFamily="18" charset="2"/>
                  </a:rPr>
                  <a:t>analo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Symbol" pitchFamily="18" charset="2"/>
                  </a:rPr>
                  <a:t>. déplacements)</a:t>
                </a:r>
              </a:p>
            </p:txBody>
          </p:sp>
        </mc:Choice>
        <mc:Fallback>
          <p:sp>
            <p:nvSpPr>
              <p:cNvPr id="29" name="Espace réservé du contenu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6000" y="1268760"/>
                <a:ext cx="8388488" cy="4968552"/>
              </a:xfrm>
              <a:blipFill rotWithShape="0">
                <a:blip r:embed="rId2"/>
                <a:stretch>
                  <a:fillRect l="-1670" t="-1963" r="-24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/>
          <p:cNvGrpSpPr>
            <a:grpSpLocks noChangeAspect="1"/>
          </p:cNvGrpSpPr>
          <p:nvPr/>
        </p:nvGrpSpPr>
        <p:grpSpPr>
          <a:xfrm>
            <a:off x="1135739" y="3567246"/>
            <a:ext cx="5636345" cy="3925738"/>
            <a:chOff x="52748" y="2923872"/>
            <a:chExt cx="7043396" cy="4905746"/>
          </a:xfrm>
        </p:grpSpPr>
        <p:sp>
          <p:nvSpPr>
            <p:cNvPr id="6" name="Rectangle 5"/>
            <p:cNvSpPr/>
            <p:nvPr/>
          </p:nvSpPr>
          <p:spPr bwMode="auto">
            <a:xfrm>
              <a:off x="1390195" y="2923872"/>
              <a:ext cx="5705949" cy="3540819"/>
            </a:xfrm>
            <a:prstGeom prst="rect">
              <a:avLst/>
            </a:prstGeom>
            <a:solidFill>
              <a:srgbClr val="B2B2B2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9" name="Text Box 33"/>
            <p:cNvSpPr txBox="1">
              <a:spLocks noChangeArrowheads="1"/>
            </p:cNvSpPr>
            <p:nvPr/>
          </p:nvSpPr>
          <p:spPr bwMode="auto">
            <a:xfrm>
              <a:off x="52748" y="3511063"/>
              <a:ext cx="164307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800" i="1" dirty="0" smtClean="0">
                  <a:solidFill>
                    <a:schemeClr val="accent4">
                      <a:lumMod val="50000"/>
                    </a:schemeClr>
                  </a:solidFill>
                  <a:latin typeface="+mn-lt"/>
                </a:rPr>
                <a:t>50 °C</a:t>
              </a:r>
              <a:endParaRPr lang="fr-FR" sz="1800" i="1" dirty="0">
                <a:solidFill>
                  <a:schemeClr val="accent4">
                    <a:lumMod val="50000"/>
                  </a:schemeClr>
                </a:solidFill>
                <a:latin typeface="+mn-lt"/>
              </a:endParaRPr>
            </a:p>
          </p:txBody>
        </p:sp>
        <p:cxnSp>
          <p:nvCxnSpPr>
            <p:cNvPr id="90" name="Connecteur droit 89"/>
            <p:cNvCxnSpPr/>
            <p:nvPr/>
          </p:nvCxnSpPr>
          <p:spPr>
            <a:xfrm flipV="1">
              <a:off x="1406094" y="2925007"/>
              <a:ext cx="0" cy="3553803"/>
            </a:xfrm>
            <a:prstGeom prst="line">
              <a:avLst/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Arc 91"/>
            <p:cNvSpPr/>
            <p:nvPr/>
          </p:nvSpPr>
          <p:spPr bwMode="auto">
            <a:xfrm>
              <a:off x="3003957" y="5267548"/>
              <a:ext cx="2478424" cy="2562070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3" name="Text Box 33"/>
            <p:cNvSpPr txBox="1">
              <a:spLocks noChangeArrowheads="1"/>
            </p:cNvSpPr>
            <p:nvPr/>
          </p:nvSpPr>
          <p:spPr bwMode="auto">
            <a:xfrm>
              <a:off x="3207318" y="5478473"/>
              <a:ext cx="20717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800" i="1" dirty="0" smtClean="0">
                  <a:solidFill>
                    <a:schemeClr val="accent4">
                      <a:lumMod val="50000"/>
                    </a:schemeClr>
                  </a:solidFill>
                  <a:latin typeface="+mn-lt"/>
                </a:rPr>
                <a:t>100 °C</a:t>
              </a:r>
              <a:endParaRPr lang="fr-FR" sz="1800" i="1" dirty="0">
                <a:solidFill>
                  <a:schemeClr val="accent4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98" name="Arc 97"/>
            <p:cNvSpPr/>
            <p:nvPr/>
          </p:nvSpPr>
          <p:spPr bwMode="auto">
            <a:xfrm>
              <a:off x="2998218" y="5267548"/>
              <a:ext cx="2478424" cy="2562070"/>
            </a:xfrm>
            <a:prstGeom prst="arc">
              <a:avLst>
                <a:gd name="adj1" fmla="val 10954367"/>
                <a:gd name="adj2" fmla="val 21437270"/>
              </a:avLst>
            </a:prstGeom>
            <a:noFill/>
            <a:ln w="76200" cap="flat" cmpd="sng" algn="ctr">
              <a:solidFill>
                <a:schemeClr val="accent4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Restitution des objets (maillage, paramètres, …)</a:t>
            </a:r>
            <a:endParaRPr lang="fr-FR" sz="2000" dirty="0" smtClean="0">
              <a:sym typeface="Symbol" pitchFamily="18" charset="2"/>
            </a:endParaRPr>
          </a:p>
          <a:p>
            <a:pPr lvl="1"/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NOM DU FICHIER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 RESTITUER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'REST'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'Part1.sauv'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CHARGEMENT EN MEMOIRE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b="1" dirty="0" smtClean="0">
                <a:sym typeface="Symbol" pitchFamily="18" charset="2"/>
              </a:rPr>
              <a:t>Tous </a:t>
            </a:r>
            <a:r>
              <a:rPr lang="fr-FR" b="1" dirty="0">
                <a:sym typeface="Symbol" pitchFamily="18" charset="2"/>
              </a:rPr>
              <a:t>les objets </a:t>
            </a:r>
            <a:r>
              <a:rPr lang="fr-FR" b="1" dirty="0" smtClean="0">
                <a:sym typeface="Symbol" pitchFamily="18" charset="2"/>
              </a:rPr>
              <a:t>sauvegardés sont chargés en mémoire</a:t>
            </a:r>
          </a:p>
          <a:p>
            <a:pPr lvl="1"/>
            <a:r>
              <a:rPr lang="fr-FR" b="1" dirty="0" smtClean="0">
                <a:sym typeface="Symbol" pitchFamily="18" charset="2"/>
              </a:rPr>
              <a:t>Ils sont disponibles de suite</a:t>
            </a:r>
            <a:endParaRPr lang="fr-FR" b="1" dirty="0">
              <a:sym typeface="Symbol" pitchFamily="18" charset="2"/>
            </a:endParaRPr>
          </a:p>
        </p:txBody>
      </p:sp>
      <p:sp>
        <p:nvSpPr>
          <p:cNvPr id="8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2 : thermique linéaire stationnaire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23788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Formulation mathématique</a:t>
            </a:r>
            <a:r>
              <a:rPr lang="fr-FR" sz="2000" dirty="0" smtClean="0">
                <a:sym typeface="Symbol" pitchFamily="18" charset="2"/>
              </a:rPr>
              <a:t>:</a:t>
            </a:r>
          </a:p>
          <a:p>
            <a:pPr lvl="1"/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MODELE THERMIQUE (CONDUCTION) A MATERIAU UNIFORME ET CONSTANT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MOT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MODE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'THERMIQUE' 'ISOTROPE' 'CONDUCTIVITE'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'K'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CONDUMAT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CAPAMAT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'RHO'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RHOMAT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CALCUL DE LA MATRICE DE CONDUCTIVITE (PREMIER MEMBRE)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COND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 MAT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CONDITIONS AUX LIMITES: TEMPERATURE IMPOSEE SUR LE TROU ET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LE BORD GAUCHE (CONTRIBUTION AU PREMIER MEMBRE)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BLT1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CE  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BLT2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LIGA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 (Définir la condition limite sur le bord gauche)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BLT      = BLT1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BLT2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FLUX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NODAUX (CHARGEMENT)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POUR LES BLOCAGES (SECOND MEMBRE)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DEPIT1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BLT1 100.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DEPIT2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BLT2 50.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DEPIT    = DEPIT1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DEPIT2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6365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nouveaux objets MMODEL, MCHAML, RIGIDITE, CHPOINT</a:t>
            </a:r>
            <a:endParaRPr lang="fr-FR" i="1" dirty="0"/>
          </a:p>
        </p:txBody>
      </p:sp>
      <p:sp>
        <p:nvSpPr>
          <p:cNvPr id="8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2 : thermique linéaire stationnaire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2 : thermique linéaire stationnaire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48</a:t>
            </a:fld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2000" y="1814512"/>
            <a:ext cx="7295628" cy="495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>
                <a:sym typeface="Symbol" pitchFamily="18" charset="2"/>
              </a:rPr>
              <a:t>Résolution du système linéaire</a:t>
            </a:r>
            <a:endParaRPr lang="fr-FR" sz="20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CALCUL DU CHAMP DE TEMPERATURES PAR APPEL AU SOLVEUR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TCON1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(CON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BLT) DEPIT ;</a:t>
            </a:r>
          </a:p>
          <a:p>
            <a:pPr marL="0" lvl="1" indent="0">
              <a:buNone/>
            </a:pPr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Visualisation des résultats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AFFICHAGE DU CHAMP DE TEMPERATURE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TCON1 SU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'[2]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 l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etat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stationnaire'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670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 smtClean="0"/>
              <a:t>Remarques : les CHAMPS PAR POINTS (CHPOINT)</a:t>
            </a:r>
            <a:endParaRPr lang="fr-FR" sz="20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49</a:t>
            </a:fld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3688" y="4287235"/>
            <a:ext cx="3065093" cy="208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Objet CHPOINT</a:t>
            </a:r>
            <a:endParaRPr lang="fr-FR" sz="20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olidFill>
                <a:schemeClr val="tx1"/>
              </a:solidFill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Représente un champ de </a:t>
            </a:r>
            <a:r>
              <a:rPr lang="fr-FR" sz="1800" b="1" u="sng" dirty="0" smtClean="0">
                <a:cs typeface="Consolas" panose="020B0609020204030204" pitchFamily="49" charset="0"/>
                <a:sym typeface="Symbol" pitchFamily="18" charset="2"/>
              </a:rPr>
              <a:t>valeurs exprimées aux NŒUDS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 d'un maillage</a:t>
            </a:r>
          </a:p>
          <a:p>
            <a:pPr marL="0" lvl="1" indent="0">
              <a:buNone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Exemples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champ scalaire de température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champ vectoriel de déplacement (3 composantes)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champ vectoriel de coordonnées des nœuds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second membre d'un problème linéaire K.U = F, c'est-à-dire 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 forces nodales équivalentes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flux nodaux équivalents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et bien d'autres …</a:t>
            </a:r>
          </a:p>
          <a:p>
            <a:pPr lvl="1">
              <a:buFontTx/>
              <a:buChar char="-"/>
            </a:pPr>
            <a:endParaRPr lang="fr-FR" sz="1800" dirty="0" smtClean="0"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Quelques caractéristiques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une valeur par nœud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ne dépend pas du maillage, seulement des nœuds !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continu d'un élément à l'autre</a:t>
            </a:r>
            <a:endParaRPr lang="fr-FR" sz="1800" dirty="0"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755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Cast3M</a:t>
            </a:r>
            <a:r>
              <a:rPr lang="fr-FR" smtClean="0"/>
              <a:t>, c'est </a:t>
            </a:r>
            <a:r>
              <a:rPr lang="fr-FR" dirty="0" smtClean="0"/>
              <a:t>quoi ?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Logiciel de calcul par </a:t>
            </a:r>
            <a:r>
              <a:rPr lang="fr-FR" sz="2400" b="1" dirty="0" smtClean="0"/>
              <a:t>éléments finis </a:t>
            </a:r>
            <a:r>
              <a:rPr lang="fr-FR" sz="2400" dirty="0" smtClean="0"/>
              <a:t>en</a:t>
            </a:r>
            <a:br>
              <a:rPr lang="fr-FR" sz="2400" dirty="0" smtClean="0"/>
            </a:br>
            <a:r>
              <a:rPr lang="fr-FR" sz="2400" dirty="0" smtClean="0"/>
              <a:t>mécanique des </a:t>
            </a:r>
            <a:r>
              <a:rPr lang="fr-FR" sz="2400" b="1" dirty="0" smtClean="0"/>
              <a:t>structures </a:t>
            </a:r>
            <a:r>
              <a:rPr lang="fr-FR" sz="2400" dirty="0" smtClean="0"/>
              <a:t>et des </a:t>
            </a:r>
            <a:r>
              <a:rPr lang="fr-FR" sz="2400" b="1" dirty="0" smtClean="0"/>
              <a:t>fluides</a:t>
            </a:r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Résolution d'</a:t>
            </a:r>
            <a:r>
              <a:rPr lang="fr-FR" sz="2000" b="1" dirty="0" smtClean="0"/>
              <a:t>équations aux dérivées partielles </a:t>
            </a:r>
            <a:r>
              <a:rPr lang="fr-FR" sz="2000" dirty="0" smtClean="0"/>
              <a:t>par la méthode des éléments finis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Basé sur un langage de commande : </a:t>
            </a:r>
            <a:r>
              <a:rPr lang="fr-FR" sz="2000" b="1" dirty="0" smtClean="0"/>
              <a:t>Gibiane </a:t>
            </a:r>
            <a:r>
              <a:rPr lang="fr-FR" sz="2000" dirty="0" smtClean="0"/>
              <a:t>(orienté objet)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De nombreux </a:t>
            </a:r>
            <a:r>
              <a:rPr lang="fr-FR" sz="2000" b="1" dirty="0" smtClean="0"/>
              <a:t>fonctions élémentaires </a:t>
            </a:r>
            <a:r>
              <a:rPr lang="fr-FR" sz="2000" dirty="0" smtClean="0"/>
              <a:t>(~ 1400)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Procédure PASAPAS : solveur déterministe implicite</a:t>
            </a:r>
            <a:endParaRPr lang="fr-FR" sz="2000" dirty="0"/>
          </a:p>
          <a:p>
            <a:pPr lvl="1"/>
            <a:endParaRPr lang="fr-FR" sz="2000" dirty="0" smtClean="0"/>
          </a:p>
          <a:p>
            <a:pPr lvl="1"/>
            <a:r>
              <a:rPr lang="fr-FR" sz="2000" b="1" dirty="0" smtClean="0"/>
              <a:t>Système complet </a:t>
            </a:r>
            <a:r>
              <a:rPr lang="fr-FR" sz="2000" dirty="0" smtClean="0"/>
              <a:t>: solveur, </a:t>
            </a:r>
            <a:r>
              <a:rPr lang="fr-FR" sz="2000" dirty="0" err="1" smtClean="0"/>
              <a:t>pré-processeur</a:t>
            </a:r>
            <a:r>
              <a:rPr lang="fr-FR" sz="2000" dirty="0" smtClean="0"/>
              <a:t>, post-processeur, visualisation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 smtClean="0"/>
              <a:t>Remarques : les CHAMPS PAR éléments (MCHAML)</a:t>
            </a:r>
            <a:endParaRPr lang="fr-FR" sz="20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50</a:t>
            </a:fld>
            <a:endParaRPr lang="fr-FR" dirty="0"/>
          </a:p>
        </p:txBody>
      </p:sp>
      <p:sp>
        <p:nvSpPr>
          <p:cNvPr id="5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Objet MCHAML</a:t>
            </a:r>
            <a:endParaRPr lang="fr-FR" sz="20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olidFill>
                <a:schemeClr val="tx1"/>
              </a:solidFill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Représente un champ de </a:t>
            </a:r>
            <a:r>
              <a:rPr lang="fr-FR" sz="1800" b="1" u="sng" dirty="0" smtClean="0">
                <a:cs typeface="Consolas" panose="020B0609020204030204" pitchFamily="49" charset="0"/>
                <a:sym typeface="Symbol" pitchFamily="18" charset="2"/>
              </a:rPr>
              <a:t>valeurs exprimées dans </a:t>
            </a:r>
            <a:r>
              <a:rPr lang="fr-FR" sz="1800" b="1" u="sng" dirty="0">
                <a:cs typeface="Consolas" panose="020B0609020204030204" pitchFamily="49" charset="0"/>
                <a:sym typeface="Symbol" pitchFamily="18" charset="2"/>
              </a:rPr>
              <a:t>les </a:t>
            </a:r>
            <a:r>
              <a:rPr lang="fr-FR" sz="1800" b="1" u="sng" dirty="0" smtClean="0">
                <a:cs typeface="Consolas" panose="020B0609020204030204" pitchFamily="49" charset="0"/>
                <a:sym typeface="Symbol" pitchFamily="18" charset="2"/>
              </a:rPr>
              <a:t>ÉLÉMENTS</a:t>
            </a:r>
            <a:r>
              <a:rPr lang="fr-FR" sz="1800" b="1" dirty="0" smtClean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d'un maillage</a:t>
            </a:r>
          </a:p>
          <a:p>
            <a:pPr marL="0" lvl="1" indent="0">
              <a:buNone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Exemples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champ de paramètres matériau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champ de contraintes, déformations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champ de variables internes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et bien d'autres …</a:t>
            </a:r>
          </a:p>
          <a:p>
            <a:pPr lvl="1">
              <a:buFontTx/>
              <a:buChar char="-"/>
            </a:pPr>
            <a:endParaRPr lang="fr-FR" sz="1800" dirty="0" smtClean="0"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Quelques caractéristiques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plusieurs points support possibles 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points d'intégration des contraintes (points de Gauss)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point d'intégration de la rigidité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points d'intégration de la masse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centre de gravité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sz="1800" dirty="0"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nœuds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interpolé par les fonctions d'interpolation du modèle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smtClean="0">
                <a:cs typeface="Consolas" panose="020B0609020204030204" pitchFamily="49" charset="0"/>
                <a:sym typeface="Symbol" pitchFamily="18" charset="2"/>
              </a:rPr>
              <a:t>non continu d'un élément à l'autre.</a:t>
            </a:r>
            <a:endParaRPr lang="fr-FR" sz="1800" dirty="0"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7901" y="4241360"/>
            <a:ext cx="2956594" cy="199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1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>
              <a:buNone/>
            </a:pPr>
            <a:r>
              <a:rPr lang="fr-FR" sz="1800" b="1" i="1" u="sng" dirty="0">
                <a:solidFill>
                  <a:schemeClr val="tx1"/>
                </a:solidFill>
                <a:sym typeface="Symbol" pitchFamily="18" charset="2"/>
              </a:rPr>
              <a:t>Objectif </a:t>
            </a: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:</a:t>
            </a:r>
            <a:r>
              <a:rPr lang="fr-FR" sz="1800" dirty="0" smtClean="0">
                <a:solidFill>
                  <a:schemeClr val="tx1"/>
                </a:solidFill>
                <a:sym typeface="Symbol" pitchFamily="18" charset="2"/>
              </a:rPr>
              <a:t>                 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calcul </a:t>
            </a:r>
            <a:r>
              <a:rPr lang="fr-FR" sz="1800" i="1" dirty="0">
                <a:solidFill>
                  <a:schemeClr val="tx1"/>
                </a:solidFill>
                <a:sym typeface="Symbol" pitchFamily="18" charset="2"/>
              </a:rPr>
              <a:t>thermique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précédent </a:t>
            </a:r>
          </a:p>
          <a:p>
            <a:pPr marL="0" lvl="1" indent="0">
              <a:buNone/>
            </a:pPr>
            <a:r>
              <a:rPr lang="fr-FR" sz="1800" i="1" dirty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                                 + </a:t>
            </a:r>
            <a:r>
              <a:rPr lang="fr-FR" sz="1800" i="1" dirty="0">
                <a:solidFill>
                  <a:schemeClr val="tx1"/>
                </a:solidFill>
                <a:sym typeface="Symbol" pitchFamily="18" charset="2"/>
              </a:rPr>
              <a:t>en transitoire (température initiale = à 25 °C)</a:t>
            </a:r>
          </a:p>
          <a:p>
            <a:pPr marL="0" lvl="1" indent="0">
              <a:buNone/>
            </a:pPr>
            <a:endParaRPr lang="fr-FR" sz="2400" i="1" dirty="0" smtClean="0">
              <a:sym typeface="Symbol" pitchFamily="18" charset="2"/>
            </a:endParaRPr>
          </a:p>
          <a:p>
            <a:pPr lvl="1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description </a:t>
            </a:r>
            <a:r>
              <a:rPr lang="fr-FR" sz="1800" i="1" dirty="0">
                <a:sym typeface="Wingdings" panose="05000000000000000000" pitchFamily="2" charset="2"/>
              </a:rPr>
              <a:t>temporelle du chargement</a:t>
            </a:r>
          </a:p>
          <a:p>
            <a:pPr lvl="1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conditions </a:t>
            </a:r>
            <a:r>
              <a:rPr lang="fr-FR" sz="1800" i="1" dirty="0">
                <a:sym typeface="Wingdings" panose="05000000000000000000" pitchFamily="2" charset="2"/>
              </a:rPr>
              <a:t>initiales</a:t>
            </a:r>
          </a:p>
          <a:p>
            <a:pPr lvl="1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résolution </a:t>
            </a:r>
            <a:r>
              <a:rPr lang="fr-FR" sz="1800" i="1" dirty="0">
                <a:sym typeface="Wingdings" panose="05000000000000000000" pitchFamily="2" charset="2"/>
              </a:rPr>
              <a:t>avec la procédure </a:t>
            </a:r>
            <a:r>
              <a:rPr lang="fr-FR" sz="1800" dirty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PASAPAS</a:t>
            </a:r>
            <a:endParaRPr lang="fr-FR" sz="1800" dirty="0"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grpSp>
        <p:nvGrpSpPr>
          <p:cNvPr id="18" name="Groupe 17"/>
          <p:cNvGrpSpPr>
            <a:grpSpLocks noChangeAspect="1"/>
          </p:cNvGrpSpPr>
          <p:nvPr/>
        </p:nvGrpSpPr>
        <p:grpSpPr>
          <a:xfrm>
            <a:off x="1135739" y="3551090"/>
            <a:ext cx="5636345" cy="3941894"/>
            <a:chOff x="52748" y="2903683"/>
            <a:chExt cx="7043396" cy="4925935"/>
          </a:xfrm>
        </p:grpSpPr>
        <p:sp>
          <p:nvSpPr>
            <p:cNvPr id="19" name="Rectangle 18"/>
            <p:cNvSpPr/>
            <p:nvPr/>
          </p:nvSpPr>
          <p:spPr bwMode="auto">
            <a:xfrm>
              <a:off x="1390195" y="2923872"/>
              <a:ext cx="5705949" cy="3540819"/>
            </a:xfrm>
            <a:prstGeom prst="rect">
              <a:avLst/>
            </a:prstGeom>
            <a:solidFill>
              <a:srgbClr val="B2B2B2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" name="Text Box 33"/>
            <p:cNvSpPr txBox="1">
              <a:spLocks noChangeArrowheads="1"/>
            </p:cNvSpPr>
            <p:nvPr/>
          </p:nvSpPr>
          <p:spPr bwMode="auto">
            <a:xfrm>
              <a:off x="52748" y="3511063"/>
              <a:ext cx="164307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800" i="1" dirty="0" smtClean="0">
                  <a:solidFill>
                    <a:schemeClr val="accent4">
                      <a:lumMod val="50000"/>
                    </a:schemeClr>
                  </a:solidFill>
                  <a:latin typeface="+mn-lt"/>
                </a:rPr>
                <a:t>50 °C</a:t>
              </a:r>
              <a:endParaRPr lang="fr-FR" sz="1800" i="1" dirty="0">
                <a:solidFill>
                  <a:schemeClr val="accent4">
                    <a:lumMod val="50000"/>
                  </a:schemeClr>
                </a:solidFill>
                <a:latin typeface="+mn-lt"/>
              </a:endParaRPr>
            </a:p>
          </p:txBody>
        </p:sp>
        <p:cxnSp>
          <p:nvCxnSpPr>
            <p:cNvPr id="21" name="Connecteur droit 20"/>
            <p:cNvCxnSpPr/>
            <p:nvPr/>
          </p:nvCxnSpPr>
          <p:spPr>
            <a:xfrm flipV="1">
              <a:off x="1406094" y="2903683"/>
              <a:ext cx="0" cy="3553803"/>
            </a:xfrm>
            <a:prstGeom prst="line">
              <a:avLst/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c 21"/>
            <p:cNvSpPr/>
            <p:nvPr/>
          </p:nvSpPr>
          <p:spPr bwMode="auto">
            <a:xfrm>
              <a:off x="3003957" y="5267548"/>
              <a:ext cx="2478424" cy="2562070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3207318" y="5478473"/>
              <a:ext cx="20717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800" i="1" dirty="0" smtClean="0">
                  <a:solidFill>
                    <a:schemeClr val="accent4">
                      <a:lumMod val="50000"/>
                    </a:schemeClr>
                  </a:solidFill>
                  <a:latin typeface="+mn-lt"/>
                </a:rPr>
                <a:t>100 °C</a:t>
              </a:r>
              <a:endParaRPr lang="fr-FR" sz="1800" i="1" dirty="0">
                <a:solidFill>
                  <a:schemeClr val="accent4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4" name="Arc 23"/>
            <p:cNvSpPr/>
            <p:nvPr/>
          </p:nvSpPr>
          <p:spPr bwMode="auto">
            <a:xfrm>
              <a:off x="2998218" y="5267548"/>
              <a:ext cx="2478424" cy="2562070"/>
            </a:xfrm>
            <a:prstGeom prst="arc">
              <a:avLst>
                <a:gd name="adj1" fmla="val 10954367"/>
                <a:gd name="adj2" fmla="val 21437270"/>
              </a:avLst>
            </a:prstGeom>
            <a:noFill/>
            <a:ln w="76200" cap="flat" cmpd="sng" algn="ctr">
              <a:solidFill>
                <a:schemeClr val="accent4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Définition d'un chargement (CL dans le temps et l'espace)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INSTANT FINAL DU CALCUL THERMIQUE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TPSFIN   = 5.E4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CHARGEMENTS THERMIQUES POUR LES TEMPERATURES IMPOSEES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TEMPERATURES MAINTENUES AU COURS DU TEMPS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LIST1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TPSFIN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LIST2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1. 1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EVT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'MANU'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'Temps' LIST1 '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Coef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LIST2;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CHT1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'TIMP'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DEPIT1 EVT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CHT2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'TIMP'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DEPIT2 EVT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      = CHT1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CHT2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Conditions initiales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CHAMP DE TEMPERATURES INITIALES (UNIFORME ET EGAL A 25 DEGRES C)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T_INI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MANU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SU 1 'T' 25. ;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6288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nouveaux objets LISTREEL, </a:t>
            </a:r>
            <a:r>
              <a:rPr lang="fr-FR" i="1" dirty="0" err="1" smtClean="0">
                <a:solidFill>
                  <a:srgbClr val="7030A0"/>
                </a:solidFill>
                <a:sym typeface="Symbol" pitchFamily="18" charset="2"/>
              </a:rPr>
              <a:t>EVOLUTIOn</a:t>
            </a:r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 et </a:t>
            </a:r>
            <a:r>
              <a:rPr lang="fr-FR" i="1" dirty="0" err="1" smtClean="0">
                <a:solidFill>
                  <a:srgbClr val="7030A0"/>
                </a:solidFill>
                <a:sym typeface="Symbol" pitchFamily="18" charset="2"/>
              </a:rPr>
              <a:t>CHARGEMEnt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Construction de la table pour la procédure PASAPAS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DEFINITION DE LA TABLE D'ARGUMENTS A FOURNIR EN DONNEE D'ENTREE A LA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PROCEDURE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                 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'MODELE'              = MOT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'CARACTERISTIQUES'    = MAT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'BLOCAGES_THERMIQUES' = BLT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'CHARGEMENT'          = CHT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'TEMPS_CALCULES'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(TPSFIN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20.) TPSFIN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'TEMPERATURES' 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'TEMPERATURES' . 0    = T_INI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avec la procédure PASAPAS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APPEL A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PASAPAS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TAB1 ;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2270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nouvel objet TABLE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courbes d'évolution, tracés de champs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EVOLUTION TEMPORELLE DE LE TEMPERATURE EN UN POINT TEST POUR VERIFIER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QUE L'ON A ATTEINT L'ETAT STATIONNAIRE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PTEST    = SU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'PROC'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((0.5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LONG) (0.5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HAUT))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EV1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'TEMP'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TAB1 'TEMPERATURES' 'T' PTEST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EV1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'[3]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 point test vs Temps' ;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83755"/>
            <a:ext cx="4749800" cy="347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55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</a:t>
            </a:r>
            <a:r>
              <a:rPr lang="fr-FR" sz="2000" b="1" dirty="0">
                <a:sym typeface="Symbol" pitchFamily="18" charset="2"/>
              </a:rPr>
              <a:t>traitement : boucle itérative pour le tracé</a:t>
            </a:r>
          </a:p>
          <a:p>
            <a:pPr lvl="1"/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BOUCLE SUR TOUS LES PAS DE TEMPS ET TRACE DU CHAMP DE TEMPERATURES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N1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(TAB1 . 'TEMPERATURES')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B1 N1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T_I      = TAB1 . 'TEMPERATURES'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TPS_I    = TAB1 . 'TEMPS'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MOT_I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'[3]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 temps ' TPS_I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T_I 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MOT_I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2.5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100.)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377" r="4591"/>
          <a:stretch/>
        </p:blipFill>
        <p:spPr bwMode="auto">
          <a:xfrm>
            <a:off x="4762" y="3914140"/>
            <a:ext cx="2721769" cy="134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73" r="6963"/>
          <a:stretch/>
        </p:blipFill>
        <p:spPr bwMode="auto">
          <a:xfrm>
            <a:off x="2567953" y="4537707"/>
            <a:ext cx="2715247" cy="134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2256" y="4258625"/>
            <a:ext cx="3490006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92808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Création d'une procédure (calcul du vecteur flux de chaleur)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VECTEUR FLUX DE CHALEUR ==&gt; CREATION D'UNE PROCEDURE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DEBP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@VECFLU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CHP1*'CHPOINT'  MOD1*'MMODEL'  MAT1*'MCHAML'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CALCUL DU GRADIENT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 T ET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CHANGEMENT DU TYPE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G1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GRAD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CHP1 MOD1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G2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CHAN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'TYPE'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G1 'CARACTERISTIQUES'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MULTIPLICATION DES CHAMPS ENTRE EUX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Q = MAT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G2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MOTS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'K' 'K')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MOTS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'T,X' 'T,Y')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MOTS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'QX' 'QY'))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Q = -1.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Q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CREATION D'UN OBJET VECTEUR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Q2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CHAN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Q MOD1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VEC1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@VECOUL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Q2 5.E-6 0.5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FINP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VEC1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865" y="6375723"/>
            <a:ext cx="4608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>
                <a:solidFill>
                  <a:srgbClr val="7030A0"/>
                </a:solidFill>
                <a:sym typeface="Symbol" pitchFamily="18" charset="2"/>
              </a:rPr>
              <a:t>nouveaux objets </a:t>
            </a:r>
            <a:r>
              <a:rPr lang="fr-FR" i="1" dirty="0" err="1">
                <a:solidFill>
                  <a:srgbClr val="7030A0"/>
                </a:solidFill>
                <a:sym typeface="Symbol" pitchFamily="18" charset="2"/>
              </a:rPr>
              <a:t>PROCEDURe</a:t>
            </a:r>
            <a:r>
              <a:rPr lang="fr-FR" i="1" dirty="0">
                <a:solidFill>
                  <a:srgbClr val="7030A0"/>
                </a:solidFill>
                <a:sym typeface="Symbol" pitchFamily="18" charset="2"/>
              </a:rPr>
              <a:t>, </a:t>
            </a:r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VECTEUR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xmlns="" val="220266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tracés du vecteur flux de chaleur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BOUCLE SUR TOUS LES PAS DE TEMPS ET TRACE VECTEUR FLUX DE CHALEUR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N1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T_I      = TAB1 . 'TEMPERATURES'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VF_I     = 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@VECFLU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T_I MOT MAT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TPS_I    = TAB1 . 'TEMPS' . (&amp;B1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MOT_I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'[3] Vecteur flux de chaleur au temps ' TPS_I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VF_I CSU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MOT_I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183568" y="3421856"/>
            <a:ext cx="7780920" cy="317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077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3 : thermique linéaire transitoire</a:t>
            </a:r>
            <a:br>
              <a:rPr lang="fr-FR" dirty="0" smtClean="0"/>
            </a:br>
            <a:r>
              <a:rPr lang="fr-FR" sz="1600" dirty="0" smtClean="0"/>
              <a:t>	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tracés du vecteur flux de chaleur et des lignes d'</a:t>
            </a:r>
            <a:r>
              <a:rPr lang="fr-FR" sz="2000" b="1" dirty="0" err="1" smtClean="0">
                <a:sym typeface="Symbol" pitchFamily="18" charset="2"/>
              </a:rPr>
              <a:t>isovaleurs</a:t>
            </a:r>
            <a:endParaRPr lang="fr-FR" sz="2000" b="1" dirty="0" smtClean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VECTEUR FLUX ET CHAMP DE TEMPRATURE SOUS FORME DE LIGNES D'ISOVALEURS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'ISOV' 'LIGN'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VF_I T_I SU CSU 15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MOT_I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'ISOV' 'SURF'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211919" y="3829051"/>
            <a:ext cx="6113129" cy="290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077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59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 defTabSz="1262063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: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calcul thermique précédent</a:t>
            </a:r>
          </a:p>
          <a:p>
            <a:pPr marL="0" lvl="1" indent="0" defTabSz="1262063">
              <a:buNone/>
            </a:pPr>
            <a:r>
              <a:rPr lang="fr-FR" sz="1800" i="1" dirty="0" smtClean="0">
                <a:sym typeface="Symbol" pitchFamily="18" charset="2"/>
              </a:rPr>
              <a:t>	</a:t>
            </a:r>
            <a:r>
              <a:rPr lang="fr-FR" sz="1800" i="1" dirty="0" smtClean="0">
                <a:solidFill>
                  <a:srgbClr val="00B050"/>
                </a:solidFill>
                <a:sym typeface="Symbol" pitchFamily="18" charset="2"/>
              </a:rPr>
              <a:t>+ convection</a:t>
            </a:r>
          </a:p>
          <a:p>
            <a:pPr marL="0" lvl="1" indent="0" defTabSz="1262063">
              <a:buNone/>
            </a:pPr>
            <a:r>
              <a:rPr lang="fr-FR" sz="18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sym typeface="Symbol" pitchFamily="18" charset="2"/>
              </a:rPr>
              <a:t>	</a:t>
            </a:r>
            <a:r>
              <a:rPr lang="fr-FR" sz="1800" i="1" dirty="0" smtClean="0">
                <a:solidFill>
                  <a:srgbClr val="FF0000"/>
                </a:solidFill>
                <a:sym typeface="Symbol" pitchFamily="18" charset="2"/>
              </a:rPr>
              <a:t>+ rayonnement</a:t>
            </a:r>
          </a:p>
          <a:p>
            <a:pPr marL="0" lvl="1" indent="0" defTabSz="1262063">
              <a:buNone/>
            </a:pPr>
            <a:endParaRPr lang="fr-FR" sz="2400" i="1" dirty="0">
              <a:solidFill>
                <a:srgbClr val="0070C0"/>
              </a:solidFill>
              <a:sym typeface="Symbol" pitchFamily="18" charset="2"/>
            </a:endParaRP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ajout modèle et chargement de convection</a:t>
            </a: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ajout modèle </a:t>
            </a:r>
            <a:r>
              <a:rPr lang="fr-FR" sz="1800" i="1" dirty="0">
                <a:sym typeface="Wingdings" panose="05000000000000000000" pitchFamily="2" charset="2"/>
              </a:rPr>
              <a:t>et chargement de </a:t>
            </a:r>
            <a:r>
              <a:rPr lang="fr-FR" sz="1800" i="1" dirty="0" smtClean="0">
                <a:sym typeface="Wingdings" panose="05000000000000000000" pitchFamily="2" charset="2"/>
              </a:rPr>
              <a:t>rayonnement</a:t>
            </a:r>
            <a:endParaRPr lang="fr-FR" sz="1800" i="1" dirty="0" smtClean="0">
              <a:sym typeface="Symbol" pitchFamily="18" charset="2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2190532" y="4209462"/>
            <a:ext cx="3880044" cy="2407757"/>
          </a:xfrm>
          <a:prstGeom prst="rect">
            <a:avLst/>
          </a:prstGeom>
          <a:solidFill>
            <a:srgbClr val="B2B2B2"/>
          </a:solidFill>
          <a:ln w="50800" cap="flat" cmpd="sng" algn="ctr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000" i="1" dirty="0" smtClean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75" name="Text Box 33"/>
          <p:cNvSpPr txBox="1">
            <a:spLocks noChangeArrowheads="1"/>
          </p:cNvSpPr>
          <p:nvPr/>
        </p:nvSpPr>
        <p:spPr bwMode="auto">
          <a:xfrm>
            <a:off x="1281068" y="4608752"/>
            <a:ext cx="1117290" cy="25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50 °C</a:t>
            </a:r>
            <a:endParaRPr lang="fr-FR" sz="1800" i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76" name="Connecteur droit 75"/>
          <p:cNvCxnSpPr/>
          <p:nvPr/>
        </p:nvCxnSpPr>
        <p:spPr>
          <a:xfrm flipV="1">
            <a:off x="2201343" y="4215309"/>
            <a:ext cx="0" cy="2416586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rc 76"/>
          <p:cNvSpPr/>
          <p:nvPr/>
        </p:nvSpPr>
        <p:spPr bwMode="auto">
          <a:xfrm>
            <a:off x="3287890" y="5812215"/>
            <a:ext cx="1685328" cy="1742208"/>
          </a:xfrm>
          <a:prstGeom prst="arc">
            <a:avLst>
              <a:gd name="adj1" fmla="val 10954367"/>
              <a:gd name="adj2" fmla="val 21437270"/>
            </a:avLst>
          </a:prstGeom>
          <a:solidFill>
            <a:schemeClr val="bg1"/>
          </a:solidFill>
          <a:ln w="50800" cap="flat" cmpd="sng" algn="ctr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78" name="Text Box 33"/>
          <p:cNvSpPr txBox="1">
            <a:spLocks noChangeArrowheads="1"/>
          </p:cNvSpPr>
          <p:nvPr/>
        </p:nvSpPr>
        <p:spPr bwMode="auto">
          <a:xfrm>
            <a:off x="3426175" y="5946591"/>
            <a:ext cx="1408757" cy="25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100 °C</a:t>
            </a:r>
            <a:endParaRPr lang="fr-FR" sz="1800" i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9" name="Arc 78"/>
          <p:cNvSpPr/>
          <p:nvPr/>
        </p:nvSpPr>
        <p:spPr bwMode="auto">
          <a:xfrm>
            <a:off x="3283987" y="5803162"/>
            <a:ext cx="1685328" cy="1742208"/>
          </a:xfrm>
          <a:prstGeom prst="arc">
            <a:avLst>
              <a:gd name="adj1" fmla="val 10954367"/>
              <a:gd name="adj2" fmla="val 21437270"/>
            </a:avLst>
          </a:prstGeom>
          <a:noFill/>
          <a:ln w="7620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80" name="Text Box 33"/>
          <p:cNvSpPr txBox="1">
            <a:spLocks noChangeArrowheads="1"/>
          </p:cNvSpPr>
          <p:nvPr/>
        </p:nvSpPr>
        <p:spPr bwMode="auto">
          <a:xfrm>
            <a:off x="4960595" y="3140186"/>
            <a:ext cx="18787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rgbClr val="FF0000"/>
                </a:solidFill>
                <a:latin typeface="+mn-lt"/>
              </a:rPr>
              <a:t>T</a:t>
            </a:r>
            <a:r>
              <a:rPr lang="fr-FR" sz="1800" i="1" baseline="-25000" dirty="0" smtClean="0">
                <a:solidFill>
                  <a:srgbClr val="FF0000"/>
                </a:solidFill>
              </a:rPr>
              <a:t>∞</a:t>
            </a:r>
            <a:r>
              <a:rPr lang="fr-FR" sz="1800" i="1" dirty="0" smtClean="0">
                <a:solidFill>
                  <a:srgbClr val="FF0000"/>
                </a:solidFill>
                <a:latin typeface="+mn-lt"/>
              </a:rPr>
              <a:t> = 200 °C</a:t>
            </a:r>
            <a:br>
              <a:rPr lang="fr-FR" sz="1800" i="1" dirty="0" smtClean="0">
                <a:solidFill>
                  <a:srgbClr val="FF0000"/>
                </a:solidFill>
                <a:latin typeface="+mn-lt"/>
              </a:rPr>
            </a:br>
            <a:r>
              <a:rPr lang="el-GR" sz="1800" i="1" dirty="0" smtClean="0">
                <a:solidFill>
                  <a:srgbClr val="FF0000"/>
                </a:solidFill>
                <a:latin typeface="+mn-lt"/>
              </a:rPr>
              <a:t>ε</a:t>
            </a:r>
            <a:r>
              <a:rPr lang="fr-FR" sz="1800" i="1" dirty="0" smtClean="0">
                <a:solidFill>
                  <a:srgbClr val="FF0000"/>
                </a:solidFill>
                <a:latin typeface="+mn-lt"/>
              </a:rPr>
              <a:t> = 0.8</a:t>
            </a:r>
            <a:endParaRPr lang="fr-FR" sz="1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1" name="Text Box 33"/>
          <p:cNvSpPr txBox="1">
            <a:spLocks noChangeArrowheads="1"/>
          </p:cNvSpPr>
          <p:nvPr/>
        </p:nvSpPr>
        <p:spPr bwMode="auto">
          <a:xfrm>
            <a:off x="6491549" y="4882359"/>
            <a:ext cx="2051964" cy="646331"/>
          </a:xfrm>
          <a:prstGeom prst="rect">
            <a:avLst/>
          </a:prstGeom>
          <a:noFill/>
          <a:ln w="508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i="1" dirty="0" smtClean="0">
                <a:solidFill>
                  <a:srgbClr val="00B050"/>
                </a:solidFill>
              </a:rPr>
              <a:t>T</a:t>
            </a:r>
            <a:r>
              <a:rPr lang="fr-FR" sz="1800" i="1" baseline="-25000" dirty="0" smtClean="0">
                <a:solidFill>
                  <a:srgbClr val="00B050"/>
                </a:solidFill>
              </a:rPr>
              <a:t>∞</a:t>
            </a:r>
            <a:r>
              <a:rPr lang="fr-FR" sz="1800" i="1" dirty="0" smtClean="0">
                <a:solidFill>
                  <a:srgbClr val="00B050"/>
                </a:solidFill>
              </a:rPr>
              <a:t> = 50 °C</a:t>
            </a:r>
            <a:br>
              <a:rPr lang="fr-FR" sz="1800" i="1" dirty="0" smtClean="0">
                <a:solidFill>
                  <a:srgbClr val="00B050"/>
                </a:solidFill>
              </a:rPr>
            </a:br>
            <a:r>
              <a:rPr lang="fr-FR" sz="1800" i="1" dirty="0" smtClean="0">
                <a:solidFill>
                  <a:srgbClr val="00B050"/>
                </a:solidFill>
              </a:rPr>
              <a:t>h = 200 W.K</a:t>
            </a:r>
            <a:r>
              <a:rPr lang="fr-FR" sz="1800" i="1" baseline="30000" dirty="0" smtClean="0">
                <a:solidFill>
                  <a:srgbClr val="00B050"/>
                </a:solidFill>
              </a:rPr>
              <a:t>-1</a:t>
            </a:r>
            <a:r>
              <a:rPr lang="fr-FR" sz="1800" i="1" dirty="0" smtClean="0">
                <a:solidFill>
                  <a:srgbClr val="00B050"/>
                </a:solidFill>
              </a:rPr>
              <a:t>.m</a:t>
            </a:r>
            <a:r>
              <a:rPr lang="fr-FR" sz="1800" i="1" baseline="30000" dirty="0" smtClean="0">
                <a:solidFill>
                  <a:srgbClr val="00B050"/>
                </a:solidFill>
              </a:rPr>
              <a:t>-2</a:t>
            </a:r>
          </a:p>
        </p:txBody>
      </p:sp>
      <p:grpSp>
        <p:nvGrpSpPr>
          <p:cNvPr id="105" name="Groupe 104"/>
          <p:cNvGrpSpPr/>
          <p:nvPr/>
        </p:nvGrpSpPr>
        <p:grpSpPr>
          <a:xfrm>
            <a:off x="5778599" y="3725615"/>
            <a:ext cx="97156" cy="448931"/>
            <a:chOff x="3500430" y="1554362"/>
            <a:chExt cx="142876" cy="660192"/>
          </a:xfrm>
        </p:grpSpPr>
        <p:sp>
          <p:nvSpPr>
            <p:cNvPr id="106" name="Arc 105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7" name="Arc 106"/>
            <p:cNvSpPr/>
            <p:nvPr/>
          </p:nvSpPr>
          <p:spPr bwMode="auto">
            <a:xfrm rot="5400000">
              <a:off x="3500430" y="1785925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8" name="Arc 107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9" name="Arc 108"/>
            <p:cNvSpPr/>
            <p:nvPr/>
          </p:nvSpPr>
          <p:spPr bwMode="auto">
            <a:xfrm rot="16200000">
              <a:off x="3500430" y="1643052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10" name="Connecteur droit 109"/>
            <p:cNvCxnSpPr>
              <a:stCxn id="109" idx="2"/>
            </p:cNvCxnSpPr>
            <p:nvPr/>
          </p:nvCxnSpPr>
          <p:spPr>
            <a:xfrm flipH="1" flipV="1">
              <a:off x="3500430" y="1554362"/>
              <a:ext cx="19" cy="158506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Arc 123"/>
          <p:cNvSpPr/>
          <p:nvPr/>
        </p:nvSpPr>
        <p:spPr bwMode="auto">
          <a:xfrm rot="16200000">
            <a:off x="6264887" y="4608752"/>
            <a:ext cx="194311" cy="194311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125" name="Arc 124"/>
          <p:cNvSpPr/>
          <p:nvPr/>
        </p:nvSpPr>
        <p:spPr bwMode="auto">
          <a:xfrm rot="16200000">
            <a:off x="6264887" y="5355392"/>
            <a:ext cx="194311" cy="194311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126" name="Arc 125"/>
          <p:cNvSpPr/>
          <p:nvPr/>
        </p:nvSpPr>
        <p:spPr bwMode="auto">
          <a:xfrm rot="16200000">
            <a:off x="6264887" y="6102032"/>
            <a:ext cx="194311" cy="194311"/>
          </a:xfrm>
          <a:prstGeom prst="arc">
            <a:avLst>
              <a:gd name="adj1" fmla="val 7583798"/>
              <a:gd name="adj2" fmla="val 3609854"/>
            </a:avLst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cxnSp>
        <p:nvCxnSpPr>
          <p:cNvPr id="149" name="Connecteur droit 148"/>
          <p:cNvCxnSpPr/>
          <p:nvPr/>
        </p:nvCxnSpPr>
        <p:spPr>
          <a:xfrm>
            <a:off x="2183810" y="4208036"/>
            <a:ext cx="388568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149"/>
          <p:cNvCxnSpPr/>
          <p:nvPr/>
        </p:nvCxnSpPr>
        <p:spPr>
          <a:xfrm flipV="1">
            <a:off x="6070576" y="4208036"/>
            <a:ext cx="0" cy="241658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e 72"/>
          <p:cNvGrpSpPr/>
          <p:nvPr/>
        </p:nvGrpSpPr>
        <p:grpSpPr>
          <a:xfrm>
            <a:off x="4912017" y="3725615"/>
            <a:ext cx="97156" cy="448931"/>
            <a:chOff x="3500430" y="1554362"/>
            <a:chExt cx="142876" cy="660192"/>
          </a:xfrm>
        </p:grpSpPr>
        <p:sp>
          <p:nvSpPr>
            <p:cNvPr id="89" name="Arc 88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0" name="Arc 89"/>
            <p:cNvSpPr/>
            <p:nvPr/>
          </p:nvSpPr>
          <p:spPr bwMode="auto">
            <a:xfrm rot="5400000">
              <a:off x="3500430" y="1785925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2" name="Arc 91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3" name="Arc 92"/>
            <p:cNvSpPr/>
            <p:nvPr/>
          </p:nvSpPr>
          <p:spPr bwMode="auto">
            <a:xfrm rot="16200000">
              <a:off x="3500430" y="1643052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98" name="Connecteur droit 97"/>
            <p:cNvCxnSpPr>
              <a:stCxn id="93" idx="2"/>
            </p:cNvCxnSpPr>
            <p:nvPr/>
          </p:nvCxnSpPr>
          <p:spPr>
            <a:xfrm flipH="1" flipV="1">
              <a:off x="3500430" y="1554362"/>
              <a:ext cx="19" cy="158506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e 122"/>
          <p:cNvGrpSpPr/>
          <p:nvPr/>
        </p:nvGrpSpPr>
        <p:grpSpPr>
          <a:xfrm>
            <a:off x="4045437" y="3725615"/>
            <a:ext cx="97156" cy="448931"/>
            <a:chOff x="3500430" y="1554362"/>
            <a:chExt cx="142876" cy="660192"/>
          </a:xfrm>
        </p:grpSpPr>
        <p:sp>
          <p:nvSpPr>
            <p:cNvPr id="127" name="Arc 126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28" name="Arc 127"/>
            <p:cNvSpPr/>
            <p:nvPr/>
          </p:nvSpPr>
          <p:spPr bwMode="auto">
            <a:xfrm rot="5400000">
              <a:off x="3500430" y="1785925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29" name="Arc 128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0" name="Arc 129"/>
            <p:cNvSpPr/>
            <p:nvPr/>
          </p:nvSpPr>
          <p:spPr bwMode="auto">
            <a:xfrm rot="16200000">
              <a:off x="3500430" y="1643052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31" name="Connecteur droit 130"/>
            <p:cNvCxnSpPr>
              <a:stCxn id="130" idx="2"/>
            </p:cNvCxnSpPr>
            <p:nvPr/>
          </p:nvCxnSpPr>
          <p:spPr>
            <a:xfrm flipH="1" flipV="1">
              <a:off x="3500430" y="1554362"/>
              <a:ext cx="19" cy="158506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Groupe 131"/>
          <p:cNvGrpSpPr/>
          <p:nvPr/>
        </p:nvGrpSpPr>
        <p:grpSpPr>
          <a:xfrm>
            <a:off x="3178857" y="3725615"/>
            <a:ext cx="97156" cy="448931"/>
            <a:chOff x="3500430" y="1554362"/>
            <a:chExt cx="142876" cy="660192"/>
          </a:xfrm>
        </p:grpSpPr>
        <p:sp>
          <p:nvSpPr>
            <p:cNvPr id="133" name="Arc 132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4" name="Arc 133"/>
            <p:cNvSpPr/>
            <p:nvPr/>
          </p:nvSpPr>
          <p:spPr bwMode="auto">
            <a:xfrm rot="5400000">
              <a:off x="3500430" y="1785925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5" name="Arc 134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6" name="Arc 135"/>
            <p:cNvSpPr/>
            <p:nvPr/>
          </p:nvSpPr>
          <p:spPr bwMode="auto">
            <a:xfrm rot="16200000">
              <a:off x="3500430" y="1643052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51" name="Connecteur droit 150"/>
            <p:cNvCxnSpPr>
              <a:stCxn id="136" idx="2"/>
            </p:cNvCxnSpPr>
            <p:nvPr/>
          </p:nvCxnSpPr>
          <p:spPr>
            <a:xfrm flipH="1" flipV="1">
              <a:off x="3500430" y="1554362"/>
              <a:ext cx="19" cy="158506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oupe 151"/>
          <p:cNvGrpSpPr/>
          <p:nvPr/>
        </p:nvGrpSpPr>
        <p:grpSpPr>
          <a:xfrm>
            <a:off x="2312277" y="3725615"/>
            <a:ext cx="97156" cy="448931"/>
            <a:chOff x="3500430" y="1554362"/>
            <a:chExt cx="142876" cy="660192"/>
          </a:xfrm>
        </p:grpSpPr>
        <p:sp>
          <p:nvSpPr>
            <p:cNvPr id="153" name="Arc 152"/>
            <p:cNvSpPr/>
            <p:nvPr/>
          </p:nvSpPr>
          <p:spPr bwMode="auto">
            <a:xfrm rot="5400000">
              <a:off x="3500430" y="2071678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4" name="Arc 153"/>
            <p:cNvSpPr/>
            <p:nvPr/>
          </p:nvSpPr>
          <p:spPr bwMode="auto">
            <a:xfrm rot="5400000">
              <a:off x="3500430" y="1785925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5" name="Arc 154"/>
            <p:cNvSpPr/>
            <p:nvPr/>
          </p:nvSpPr>
          <p:spPr bwMode="auto">
            <a:xfrm rot="16200000">
              <a:off x="3500430" y="1928802"/>
              <a:ext cx="142876" cy="142876"/>
            </a:xfrm>
            <a:prstGeom prst="arc">
              <a:avLst>
                <a:gd name="adj1" fmla="val 10800009"/>
                <a:gd name="adj2" fmla="val 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6" name="Arc 155"/>
            <p:cNvSpPr/>
            <p:nvPr/>
          </p:nvSpPr>
          <p:spPr bwMode="auto">
            <a:xfrm rot="16200000">
              <a:off x="3500430" y="1643052"/>
              <a:ext cx="142876" cy="142876"/>
            </a:xfrm>
            <a:prstGeom prst="arc">
              <a:avLst>
                <a:gd name="adj1" fmla="val 10800009"/>
                <a:gd name="adj2" fmla="val 16278086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57" name="Connecteur droit 156"/>
            <p:cNvCxnSpPr>
              <a:stCxn id="156" idx="2"/>
            </p:cNvCxnSpPr>
            <p:nvPr/>
          </p:nvCxnSpPr>
          <p:spPr>
            <a:xfrm flipH="1" flipV="1">
              <a:off x="3500430" y="1554362"/>
              <a:ext cx="19" cy="158506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 nombreux </a:t>
            </a:r>
            <a:r>
              <a:rPr lang="fr-FR" smtClean="0"/>
              <a:t>domaines d'application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Mécanique des structures (historique)</a:t>
            </a:r>
          </a:p>
          <a:p>
            <a:pPr lvl="2"/>
            <a:r>
              <a:rPr lang="fr-FR" sz="2000" dirty="0" smtClean="0"/>
              <a:t>Quasi-statique (non linéarités matériau, géométrie, conditions limites)</a:t>
            </a:r>
          </a:p>
          <a:p>
            <a:pPr lvl="2"/>
            <a:r>
              <a:rPr lang="fr-FR" sz="2000" dirty="0" smtClean="0"/>
              <a:t>Contact/frottement</a:t>
            </a:r>
          </a:p>
          <a:p>
            <a:pPr lvl="2"/>
            <a:r>
              <a:rPr lang="fr-FR" sz="2000" dirty="0" smtClean="0"/>
              <a:t>Flambage</a:t>
            </a:r>
          </a:p>
          <a:p>
            <a:pPr lvl="2"/>
            <a:r>
              <a:rPr lang="fr-FR" sz="2000" dirty="0" smtClean="0"/>
              <a:t>Dynamique </a:t>
            </a:r>
            <a:r>
              <a:rPr lang="fr-FR" sz="2000" dirty="0"/>
              <a:t>(temporelle, </a:t>
            </a:r>
            <a:r>
              <a:rPr lang="fr-FR" sz="2000" dirty="0" smtClean="0"/>
              <a:t>modale, interaction fluide/structure)</a:t>
            </a:r>
          </a:p>
          <a:p>
            <a:pPr lvl="2"/>
            <a:r>
              <a:rPr lang="fr-FR" sz="2000" dirty="0" smtClean="0"/>
              <a:t>Rupture (XFEM, propagation dynamique, zones cohésives)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Thermique</a:t>
            </a:r>
          </a:p>
          <a:p>
            <a:pPr lvl="2"/>
            <a:r>
              <a:rPr lang="fr-FR" sz="2000" dirty="0" smtClean="0"/>
              <a:t>Conduction, convection, rayonnement, changement de phase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b="1" dirty="0" smtClean="0"/>
              <a:t>Fluides</a:t>
            </a:r>
          </a:p>
          <a:p>
            <a:pPr lvl="1"/>
            <a:endParaRPr lang="fr-FR" sz="2000" b="1" dirty="0"/>
          </a:p>
          <a:p>
            <a:pPr lvl="1"/>
            <a:r>
              <a:rPr lang="fr-FR" sz="2000" b="1" dirty="0" smtClean="0"/>
              <a:t>Magnétostatique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Diffusion multi espèces (loi de </a:t>
            </a:r>
            <a:r>
              <a:rPr lang="fr-FR" sz="2000" b="1" dirty="0" err="1" smtClean="0"/>
              <a:t>Fick</a:t>
            </a:r>
            <a:r>
              <a:rPr lang="fr-FR" sz="2000" b="1" dirty="0" smtClean="0"/>
              <a:t>)</a:t>
            </a:r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Couplage thermo-</a:t>
            </a:r>
            <a:r>
              <a:rPr lang="fr-FR" sz="2000" b="1" dirty="0" err="1" smtClean="0"/>
              <a:t>hygro</a:t>
            </a:r>
            <a:r>
              <a:rPr lang="fr-FR" sz="2000" b="1" dirty="0" smtClean="0"/>
              <a:t>-mécanique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8830" y="5731335"/>
            <a:ext cx="1574048" cy="100138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8728" y="3698580"/>
            <a:ext cx="1603588" cy="13811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6062" y="5255030"/>
            <a:ext cx="976754" cy="141369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374" y="5720247"/>
            <a:ext cx="2796562" cy="106700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004" y="4935952"/>
            <a:ext cx="1039304" cy="179676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7525" y="3469980"/>
            <a:ext cx="500939" cy="136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6950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Modèle thermique de convection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RECUPERATION DE LA LIGNE A DROITE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PLD      =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COOR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1)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'EGAL'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LONG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LD       = CSU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'APPU' 'STRI'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PLD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MODELE DE CONVECTION SUR LA LIGNE DE DROITE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MOC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MODE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LD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'THERMIQUE' 'CONVECTION'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MATERIAU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REPRESENTANT LE COEFFICIENT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D'ECHANGE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MAC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MOC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'H'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200.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Chargement de température de convection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CHARGEMENT DE CONVECTION REPRESENTANT LA TEMPERATURE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EXTERIEURE (MAINTENUE A 50 DEGRES C)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CHTC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MANU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LD 1 'T' 50.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CHACONV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'TECO'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CHTC EVT ;</a:t>
            </a:r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Modèle thermique de rayonnement à l'infini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MODELE DE RAYONNEMENT SUR LA LIGNE DU HAUT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ET MATERIAU REPRESENTANT L'EMISSIVITE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MOR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MODE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LHAUT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'THERMIQUE' 'RAYONNEMENT' 'INFINI'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MAR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MOR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'EMIS'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0.8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Chargement de température de rayonnement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CHARGEMENT DE RAYONNEMENT REPRESENTANT LA TEMPERATURE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EXTERIEURE (MAINTENUE A 200 DEGRES C)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CHTR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MANU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LHAUT 1 'T' 200.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CHARAYE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'TERA'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CHTR EVT ;</a:t>
            </a:r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Construction de la table pour la procédure PASAPAS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REDEFINITION DE LA TABLE TAB1 POUR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                 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'MODELE'          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'CARACTERISTIQUES'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'BLOCAGES_THERMIQUES'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'CHARGEMENT'    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'TEMPS_CALCULES'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'TEMPERATURES'    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'TEMPERATURES' . 0    = T_INI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'CELSIUS'             = VRAI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avec la procédure PASAPAS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APPEL A PASAPAS</a:t>
            </a:r>
          </a:p>
          <a:p>
            <a:pPr marL="0" lvl="1" indent="0">
              <a:buNone/>
            </a:pP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4032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Construction de la table pour la procédure PASAPAS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REDEFINITION DE LA TABLE TAB1 POUR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                 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'MODELE'              = MOT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MOC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MOR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'CARACTERISTIQUES'    = MAT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MAC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MAR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'BLOCAGES_THERMIQUES' = BLT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'CHARGEMENT'          = CHT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CHACONV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CHARAYE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'TEMPS_CALCULES'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(TPSFIN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20.) TPSFIN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'TEMPERATURES' 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'TEMPERATURES' . 0    = T_INI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TAB1 . 'CELSIUS'             = VRAI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avec la procédure PASAPAS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APPEL A PASAPAS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PASAPAS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TAB1 ;</a:t>
            </a:r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EVOLUTION TEMPORELLE DE LA TEMPERATURE EN UN POINT TEST POUR VERIFIER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QUE L'ON A ATTEINT L'ETAT STATIONNAIRE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EV1  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65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EVOLUTION TEMPORELLE DE LA TEMPERATURE EN UN POINT TEST POUR VERIFIER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QUE L'ON A ATTEINT L'ETAT STATIONNAIRE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EV1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'TEMP'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TAB1 'TEMPERATURES' 'T' PTEST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EV1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'[4]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 point test vs Temps'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2216" y="2858585"/>
            <a:ext cx="5272068" cy="389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7975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N1   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DIME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(TAB1 . 'TEMPERATURES')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N1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T_I      = TAB1 . 'TEMPERATURES' . (&amp;B1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TPS_I    = TAB1 . 'TEMPS' . (&amp;B1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MOT_I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'[4]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 temps ' TPS_I ' (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conv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. + ray.)'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T_I SU CSU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MOT_I (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50.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'PAS'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2.5 100.)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B1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08" y="3914140"/>
            <a:ext cx="2701913" cy="134048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6270" y="4570491"/>
            <a:ext cx="2647405" cy="13077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5610" y="4232485"/>
            <a:ext cx="3571875" cy="24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396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4 : thermique NON linéaire transitoire</a:t>
            </a:r>
            <a:br>
              <a:rPr lang="fr-FR" dirty="0" smtClean="0"/>
            </a:br>
            <a:r>
              <a:rPr lang="fr-FR" sz="1600" dirty="0" smtClean="0"/>
              <a:t>	convection, rayonnement, PASAPAS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Sauvegarde des données et fin du programme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'SAUV'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'Part2.sauv'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SAUV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FIN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</p:txBody>
      </p:sp>
    </p:spTree>
    <p:extLst>
      <p:ext uri="{BB962C8B-B14F-4D97-AF65-F5344CB8AC3E}">
        <p14:creationId xmlns:p14="http://schemas.microsoft.com/office/powerpoint/2010/main" xmlns="" val="318290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68</a:t>
            </a:fld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Espace réservé du contenu 11"/>
              <p:cNvSpPr>
                <a:spLocks noGrp="1"/>
              </p:cNvSpPr>
              <p:nvPr>
                <p:ph idx="1"/>
              </p:nvPr>
            </p:nvSpPr>
            <p:spPr>
              <a:xfrm>
                <a:off x="576000" y="1268760"/>
                <a:ext cx="8388488" cy="4968552"/>
              </a:xfrm>
            </p:spPr>
            <p:txBody>
              <a:bodyPr/>
              <a:lstStyle/>
              <a:p>
                <a:pPr marL="0" lvl="1" indent="0">
                  <a:buNone/>
                </a:pPr>
                <a:r>
                  <a:rPr lang="fr-FR" sz="1800" b="1" i="1" u="sng" dirty="0" smtClean="0">
                    <a:solidFill>
                      <a:schemeClr val="tx1"/>
                    </a:solidFill>
                    <a:sym typeface="Symbol" pitchFamily="18" charset="2"/>
                  </a:rPr>
                  <a:t>Objectif :</a:t>
                </a:r>
                <a:r>
                  <a:rPr lang="fr-FR" sz="1800" dirty="0">
                    <a:solidFill>
                      <a:schemeClr val="tx1"/>
                    </a:solidFill>
                    <a:sym typeface="Symbol" pitchFamily="18" charset="2"/>
                  </a:rPr>
                  <a:t>	calcul mécanique élastique</a:t>
                </a:r>
              </a:p>
              <a:p>
                <a:pPr marL="0" lvl="1" indent="0">
                  <a:buNone/>
                </a:pPr>
                <a:r>
                  <a:rPr lang="fr-FR" sz="1800" dirty="0" smtClean="0">
                    <a:solidFill>
                      <a:schemeClr val="tx1"/>
                    </a:solidFill>
                    <a:sym typeface="Symbol" pitchFamily="18" charset="2"/>
                  </a:rPr>
                  <a:t>		avec </a:t>
                </a:r>
                <a:r>
                  <a:rPr lang="fr-FR" sz="1800" dirty="0">
                    <a:solidFill>
                      <a:schemeClr val="tx1"/>
                    </a:solidFill>
                    <a:sym typeface="Symbol" pitchFamily="18" charset="2"/>
                  </a:rPr>
                  <a:t>blocages des déplacements</a:t>
                </a:r>
              </a:p>
              <a:p>
                <a:pPr marL="0" lvl="1" indent="0">
                  <a:buNone/>
                </a:pPr>
                <a:r>
                  <a:rPr lang="fr-FR" sz="1800" dirty="0">
                    <a:solidFill>
                      <a:schemeClr val="tx1"/>
                    </a:solidFill>
                    <a:sym typeface="Symbol" pitchFamily="18" charset="2"/>
                  </a:rPr>
                  <a:t>	</a:t>
                </a:r>
                <a:r>
                  <a:rPr lang="fr-FR" sz="1800" dirty="0" smtClean="0">
                    <a:solidFill>
                      <a:schemeClr val="tx1"/>
                    </a:solidFill>
                    <a:sym typeface="Symbol" pitchFamily="18" charset="2"/>
                  </a:rPr>
                  <a:t>	et </a:t>
                </a:r>
                <a:r>
                  <a:rPr lang="fr-FR" sz="1800" dirty="0">
                    <a:solidFill>
                      <a:schemeClr val="tx1"/>
                    </a:solidFill>
                    <a:sym typeface="Symbol" pitchFamily="18" charset="2"/>
                  </a:rPr>
                  <a:t>pression imposée</a:t>
                </a:r>
              </a:p>
              <a:p>
                <a:pPr marL="0" lvl="1" indent="0">
                  <a:buNone/>
                </a:pPr>
                <a:endParaRPr lang="fr-FR" sz="1800" dirty="0">
                  <a:solidFill>
                    <a:schemeClr val="tx1"/>
                  </a:solidFill>
                  <a:sym typeface="Symbol" pitchFamily="18" charset="2"/>
                </a:endParaRPr>
              </a:p>
              <a:p>
                <a:pPr marL="0" lvl="1" indent="0">
                  <a:buNone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Système linéaire :	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80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fr-FR" sz="180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fr-FR" sz="1800" b="0" i="1">
                        <a:solidFill>
                          <a:srgbClr val="666666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FR" sz="18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endParaRPr lang="fr-FR" sz="1800" i="1" dirty="0">
                  <a:solidFill>
                    <a:srgbClr val="666666"/>
                  </a:solidFill>
                  <a:sym typeface="Wingdings" panose="05000000000000000000" pitchFamily="2" charset="2"/>
                </a:endParaRPr>
              </a:p>
              <a:p>
                <a:pPr marL="342900" lvl="1" indent="-342900">
                  <a:buFont typeface="+mj-lt"/>
                  <a:buAutoNum type="arabicPeriod"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calcul </a:t>
                </a:r>
                <a:r>
                  <a:rPr lang="fr-FR" sz="1800" i="1" dirty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de la matrice de raideur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	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lang="fr-FR" sz="1800" i="1" dirty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 (1er 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membre)</a:t>
                </a:r>
                <a:endParaRPr lang="fr-FR" sz="1800" i="1" dirty="0">
                  <a:solidFill>
                    <a:srgbClr val="666666"/>
                  </a:solidFill>
                  <a:sym typeface="Wingdings" panose="05000000000000000000" pitchFamily="2" charset="2"/>
                </a:endParaRPr>
              </a:p>
              <a:p>
                <a:pPr marL="342900" lvl="1" indent="-342900">
                  <a:buFont typeface="+mj-lt"/>
                  <a:buAutoNum type="arabicPeriod"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calcul </a:t>
                </a:r>
                <a:r>
                  <a:rPr lang="fr-FR" sz="1800" i="1" dirty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des efforts nodaux 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imposés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(</a:t>
                </a:r>
                <a:r>
                  <a:rPr lang="fr-FR" sz="1800" i="1" dirty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2nd </a:t>
                </a: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membre)</a:t>
                </a:r>
                <a:endParaRPr lang="fr-FR" sz="1800" i="1" dirty="0">
                  <a:solidFill>
                    <a:srgbClr val="666666"/>
                  </a:solidFill>
                  <a:sym typeface="Wingdings" panose="05000000000000000000" pitchFamily="2" charset="2"/>
                </a:endParaRPr>
              </a:p>
              <a:p>
                <a:pPr marL="342900" lvl="1" indent="-342900">
                  <a:buFont typeface="+mj-lt"/>
                  <a:buAutoNum type="arabicPeriod"/>
                </a:pPr>
                <a:r>
                  <a:rPr lang="fr-FR" sz="1800" i="1" dirty="0" smtClean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résolution </a:t>
                </a:r>
                <a:r>
                  <a:rPr lang="fr-FR" sz="1800" i="1" dirty="0">
                    <a:solidFill>
                      <a:srgbClr val="666666"/>
                    </a:solidFill>
                    <a:sym typeface="Wingdings" panose="05000000000000000000" pitchFamily="2" charset="2"/>
                  </a:rPr>
                  <a:t>avec </a:t>
                </a:r>
                <a:r>
                  <a:rPr lang="fr-FR" sz="1800" dirty="0" smtClean="0">
                    <a:solidFill>
                      <a:srgbClr val="666666"/>
                    </a:solidFill>
                    <a:latin typeface="Consolas" panose="020B0609020204030204" pitchFamily="49" charset="0"/>
                    <a:cs typeface="Consolas" panose="020B0609020204030204" pitchFamily="49" charset="0"/>
                    <a:sym typeface="Wingdings" panose="05000000000000000000" pitchFamily="2" charset="2"/>
                  </a:rPr>
                  <a:t>RESO		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fr-FR" sz="18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𝑢</m:t>
                        </m:r>
                      </m:e>
                    </m:d>
                  </m:oMath>
                </a14:m>
                <a:r>
                  <a:rPr lang="fr-FR" sz="1800" dirty="0">
                    <a:latin typeface="Consolas" panose="020B0609020204030204" pitchFamily="49" charset="0"/>
                    <a:cs typeface="Consolas" panose="020B0609020204030204" pitchFamily="49" charset="0"/>
                    <a:sym typeface="Symbol" pitchFamily="18" charset="2"/>
                  </a:rPr>
                  <a:t> </a:t>
                </a:r>
                <a:r>
                  <a:rPr lang="fr-FR" sz="1800" i="1" dirty="0">
                    <a:sym typeface="Symbol" pitchFamily="18" charset="2"/>
                  </a:rPr>
                  <a:t>(</a:t>
                </a:r>
                <a:r>
                  <a:rPr lang="fr-FR" sz="1800" i="1" dirty="0" smtClean="0">
                    <a:sym typeface="Symbol" pitchFamily="18" charset="2"/>
                  </a:rPr>
                  <a:t>inconnue)</a:t>
                </a:r>
                <a:endParaRPr lang="fr-FR" sz="1800" dirty="0">
                  <a:solidFill>
                    <a:srgbClr val="666666"/>
                  </a:solidFill>
                  <a:latin typeface="Consolas" panose="020B0609020204030204" pitchFamily="49" charset="0"/>
                  <a:cs typeface="Consolas" panose="020B0609020204030204" pitchFamily="49" charset="0"/>
                  <a:sym typeface="Symbol" pitchFamily="18" charset="2"/>
                </a:endParaRPr>
              </a:p>
              <a:p>
                <a:pPr marL="0" lvl="1" indent="0" defTabSz="1262063">
                  <a:buNone/>
                </a:pPr>
                <a:endParaRPr lang="fr-FR" sz="2400" i="1" dirty="0" smtClean="0">
                  <a:solidFill>
                    <a:srgbClr val="FF0000"/>
                  </a:solidFill>
                  <a:sym typeface="Symbol" pitchFamily="18" charset="2"/>
                </a:endParaRPr>
              </a:p>
              <a:p>
                <a:pPr marL="0" lvl="1" indent="0">
                  <a:buNone/>
                </a:pPr>
                <a:endParaRPr lang="fr-FR" sz="2000" i="1" dirty="0" smtClean="0">
                  <a:sym typeface="Symbol" pitchFamily="18" charset="2"/>
                </a:endParaRPr>
              </a:p>
            </p:txBody>
          </p:sp>
        </mc:Choice>
        <mc:Fallback>
          <p:sp>
            <p:nvSpPr>
              <p:cNvPr id="29" name="Espace réservé du contenu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6000" y="1268760"/>
                <a:ext cx="8388488" cy="4968552"/>
              </a:xfrm>
              <a:blipFill rotWithShape="0">
                <a:blip r:embed="rId2"/>
                <a:stretch>
                  <a:fillRect l="-1670" t="-1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e 24"/>
          <p:cNvGrpSpPr/>
          <p:nvPr/>
        </p:nvGrpSpPr>
        <p:grpSpPr>
          <a:xfrm>
            <a:off x="777132" y="3366849"/>
            <a:ext cx="7391401" cy="4142658"/>
            <a:chOff x="891432" y="3316049"/>
            <a:chExt cx="7391401" cy="4142658"/>
          </a:xfrm>
        </p:grpSpPr>
        <p:sp>
          <p:nvSpPr>
            <p:cNvPr id="74" name="Rectangle 73"/>
            <p:cNvSpPr/>
            <p:nvPr/>
          </p:nvSpPr>
          <p:spPr bwMode="auto">
            <a:xfrm>
              <a:off x="2193646" y="3710057"/>
              <a:ext cx="4349584" cy="2699128"/>
            </a:xfrm>
            <a:prstGeom prst="rect">
              <a:avLst/>
            </a:prstGeom>
            <a:solidFill>
              <a:srgbClr val="B2B2B2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7" name="Arc 76"/>
            <p:cNvSpPr/>
            <p:nvPr/>
          </p:nvSpPr>
          <p:spPr bwMode="auto">
            <a:xfrm>
              <a:off x="3423799" y="5505669"/>
              <a:ext cx="1889276" cy="1953038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 flipH="1" flipV="1">
              <a:off x="2006920" y="3506646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Connecteur droit avec flèche 157"/>
            <p:cNvCxnSpPr/>
            <p:nvPr/>
          </p:nvCxnSpPr>
          <p:spPr>
            <a:xfrm rot="5400000" flipH="1" flipV="1">
              <a:off x="3095896" y="3506041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cteur droit avec flèche 158"/>
            <p:cNvCxnSpPr/>
            <p:nvPr/>
          </p:nvCxnSpPr>
          <p:spPr>
            <a:xfrm rot="5400000" flipH="1" flipV="1">
              <a:off x="2551408" y="3506646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cteur droit avec flèche 159"/>
            <p:cNvCxnSpPr/>
            <p:nvPr/>
          </p:nvCxnSpPr>
          <p:spPr>
            <a:xfrm rot="5400000" flipH="1" flipV="1">
              <a:off x="3640384" y="3506041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cteur droit avec flèche 160"/>
            <p:cNvCxnSpPr/>
            <p:nvPr/>
          </p:nvCxnSpPr>
          <p:spPr>
            <a:xfrm rot="5400000" flipH="1" flipV="1">
              <a:off x="4184872" y="3506646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onnecteur droit avec flèche 161"/>
            <p:cNvCxnSpPr/>
            <p:nvPr/>
          </p:nvCxnSpPr>
          <p:spPr>
            <a:xfrm rot="5400000" flipH="1" flipV="1">
              <a:off x="5273848" y="3506041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cteur droit avec flèche 162"/>
            <p:cNvCxnSpPr/>
            <p:nvPr/>
          </p:nvCxnSpPr>
          <p:spPr>
            <a:xfrm rot="5400000" flipH="1" flipV="1">
              <a:off x="4729360" y="3506646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cteur droit avec flèche 163"/>
            <p:cNvCxnSpPr/>
            <p:nvPr/>
          </p:nvCxnSpPr>
          <p:spPr>
            <a:xfrm rot="5400000" flipH="1" flipV="1">
              <a:off x="5818336" y="3506041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cteur droit avec flèche 164"/>
            <p:cNvCxnSpPr/>
            <p:nvPr/>
          </p:nvCxnSpPr>
          <p:spPr>
            <a:xfrm rot="5400000" flipH="1" flipV="1">
              <a:off x="6362828" y="3506041"/>
              <a:ext cx="381195" cy="12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 Box 33"/>
            <p:cNvSpPr txBox="1">
              <a:spLocks noChangeArrowheads="1"/>
            </p:cNvSpPr>
            <p:nvPr/>
          </p:nvSpPr>
          <p:spPr bwMode="auto">
            <a:xfrm>
              <a:off x="6662943" y="3366482"/>
              <a:ext cx="16198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1800" i="1" dirty="0" smtClean="0">
                  <a:solidFill>
                    <a:srgbClr val="FF0000"/>
                  </a:solidFill>
                  <a:latin typeface="+mn-lt"/>
                </a:rPr>
                <a:t>σ</a:t>
              </a:r>
              <a:r>
                <a:rPr lang="fr-FR" sz="1800" i="1" dirty="0" smtClean="0">
                  <a:solidFill>
                    <a:srgbClr val="FF0000"/>
                  </a:solidFill>
                  <a:latin typeface="+mn-lt"/>
                </a:rPr>
                <a:t> = 100 </a:t>
              </a:r>
              <a:r>
                <a:rPr lang="fr-FR" sz="1800" i="1" dirty="0" err="1" smtClean="0">
                  <a:solidFill>
                    <a:srgbClr val="FF0000"/>
                  </a:solidFill>
                  <a:latin typeface="+mn-lt"/>
                </a:rPr>
                <a:t>MPa</a:t>
              </a:r>
              <a:endParaRPr lang="fr-FR" sz="1800" i="1" dirty="0">
                <a:solidFill>
                  <a:srgbClr val="FF0000"/>
                </a:solidFill>
                <a:latin typeface="+mn-lt"/>
              </a:endParaRPr>
            </a:p>
          </p:txBody>
        </p:sp>
        <p:sp>
          <p:nvSpPr>
            <p:cNvPr id="179" name="Triangle isocèle 178"/>
            <p:cNvSpPr/>
            <p:nvPr/>
          </p:nvSpPr>
          <p:spPr>
            <a:xfrm>
              <a:off x="2088604" y="6450110"/>
              <a:ext cx="217826" cy="187781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0" name="Triangle isocèle 179"/>
            <p:cNvSpPr/>
            <p:nvPr/>
          </p:nvSpPr>
          <p:spPr>
            <a:xfrm rot="5400000">
              <a:off x="1964669" y="6326175"/>
              <a:ext cx="217826" cy="187781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1" name="Triangle isocèle 180"/>
            <p:cNvSpPr/>
            <p:nvPr/>
          </p:nvSpPr>
          <p:spPr>
            <a:xfrm>
              <a:off x="2714853" y="6450110"/>
              <a:ext cx="217826" cy="187781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2" name="Triangle isocèle 181"/>
            <p:cNvSpPr/>
            <p:nvPr/>
          </p:nvSpPr>
          <p:spPr>
            <a:xfrm>
              <a:off x="3341102" y="6450110"/>
              <a:ext cx="217826" cy="187781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3" name="Triangle isocèle 182"/>
            <p:cNvSpPr/>
            <p:nvPr/>
          </p:nvSpPr>
          <p:spPr>
            <a:xfrm>
              <a:off x="5192620" y="6450110"/>
              <a:ext cx="217826" cy="187781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4" name="Triangle isocèle 183"/>
            <p:cNvSpPr/>
            <p:nvPr/>
          </p:nvSpPr>
          <p:spPr>
            <a:xfrm>
              <a:off x="5818869" y="6450110"/>
              <a:ext cx="217826" cy="187781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5" name="Triangle isocèle 184"/>
            <p:cNvSpPr/>
            <p:nvPr/>
          </p:nvSpPr>
          <p:spPr>
            <a:xfrm>
              <a:off x="6445118" y="6450110"/>
              <a:ext cx="217826" cy="187781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6" name="Text Box 33"/>
            <p:cNvSpPr txBox="1">
              <a:spLocks noChangeArrowheads="1"/>
            </p:cNvSpPr>
            <p:nvPr/>
          </p:nvSpPr>
          <p:spPr bwMode="auto">
            <a:xfrm>
              <a:off x="891432" y="6222211"/>
              <a:ext cx="108787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fr-FR" sz="1800" i="1" dirty="0" err="1" smtClean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Ux</a:t>
              </a:r>
              <a:r>
                <a:rPr lang="fr-FR" sz="1800" i="1" dirty="0" smtClean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 = 0</a:t>
              </a:r>
              <a:endParaRPr lang="fr-FR" sz="1800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cxnSp>
          <p:nvCxnSpPr>
            <p:cNvPr id="189" name="Connecteur droit 188"/>
            <p:cNvCxnSpPr/>
            <p:nvPr/>
          </p:nvCxnSpPr>
          <p:spPr>
            <a:xfrm flipV="1">
              <a:off x="2204447" y="6406876"/>
              <a:ext cx="1245568" cy="1"/>
            </a:xfrm>
            <a:prstGeom prst="line">
              <a:avLst/>
            </a:prstGeom>
            <a:ln w="7620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cteur droit 189"/>
            <p:cNvCxnSpPr/>
            <p:nvPr/>
          </p:nvCxnSpPr>
          <p:spPr>
            <a:xfrm flipV="1">
              <a:off x="5311157" y="6404590"/>
              <a:ext cx="1245568" cy="1"/>
            </a:xfrm>
            <a:prstGeom prst="line">
              <a:avLst/>
            </a:prstGeom>
            <a:ln w="7620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necteur droit 190"/>
            <p:cNvCxnSpPr/>
            <p:nvPr/>
          </p:nvCxnSpPr>
          <p:spPr>
            <a:xfrm>
              <a:off x="2200816" y="3704313"/>
              <a:ext cx="4355909" cy="0"/>
            </a:xfrm>
            <a:prstGeom prst="line">
              <a:avLst/>
            </a:prstGeom>
            <a:ln w="762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Text Box 33"/>
            <p:cNvSpPr txBox="1">
              <a:spLocks noChangeArrowheads="1"/>
            </p:cNvSpPr>
            <p:nvPr/>
          </p:nvSpPr>
          <p:spPr bwMode="auto">
            <a:xfrm>
              <a:off x="3827856" y="6222211"/>
              <a:ext cx="10811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rgbClr val="000099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99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FR" sz="1800" i="1" dirty="0" err="1" smtClean="0">
                  <a:solidFill>
                    <a:srgbClr val="FFC000"/>
                  </a:solidFill>
                  <a:latin typeface="+mn-lt"/>
                </a:rPr>
                <a:t>Uy</a:t>
              </a:r>
              <a:r>
                <a:rPr lang="fr-FR" sz="1800" i="1" dirty="0" smtClean="0">
                  <a:solidFill>
                    <a:srgbClr val="FFC000"/>
                  </a:solidFill>
                  <a:latin typeface="+mn-lt"/>
                </a:rPr>
                <a:t> = 0</a:t>
              </a:r>
              <a:endParaRPr lang="fr-FR" sz="1800" i="1" dirty="0">
                <a:solidFill>
                  <a:srgbClr val="FFC00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69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>
                <a:sym typeface="Symbol" pitchFamily="18" charset="2"/>
              </a:rPr>
              <a:t>Restitution des données des précédents calculs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'REST'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'Part2.sauv'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REST</a:t>
            </a:r>
            <a:r>
              <a:rPr lang="fr-FR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endParaRPr lang="fr-FR" sz="2000" b="1" dirty="0" smtClean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b="1" dirty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Hypothèse des contraintes planes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HYPOTHESE SUR LES CONTRAINTES PLANES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OPTI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'MODE' 'PLAN' 'CONT'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Modèle mécanique élastique linéaire isotrope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MODELE MECANIQUE A MATERIAU CONSTANT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MOM1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MODE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'MECANIQUE' 'ELASTIQUE' 'ISOTROPE'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MAM1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MOM1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'YOUN'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YOUNGMAT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NUMAT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'ALPH'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ALPHAMAT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>
                <a:sym typeface="Symbol" pitchFamily="18" charset="2"/>
              </a:rPr>
              <a:t>Matrice de </a:t>
            </a:r>
            <a:r>
              <a:rPr lang="fr-FR" sz="2000" b="1" dirty="0" smtClean="0">
                <a:sym typeface="Symbol" pitchFamily="18" charset="2"/>
              </a:rPr>
              <a:t>raideur </a:t>
            </a:r>
            <a:r>
              <a:rPr lang="fr-FR" sz="2000" b="1" dirty="0">
                <a:sym typeface="Symbol" pitchFamily="18" charset="2"/>
              </a:rPr>
              <a:t>(1</a:t>
            </a:r>
            <a:r>
              <a:rPr lang="fr-FR" sz="2000" b="1" baseline="30000" dirty="0">
                <a:sym typeface="Symbol" pitchFamily="18" charset="2"/>
              </a:rPr>
              <a:t>er</a:t>
            </a:r>
            <a:r>
              <a:rPr lang="fr-FR" sz="2000" b="1" dirty="0">
                <a:sym typeface="Symbol" pitchFamily="18" charset="2"/>
              </a:rPr>
              <a:t> membre</a:t>
            </a:r>
            <a:r>
              <a:rPr lang="fr-FR" sz="2000" b="1" dirty="0" smtClean="0">
                <a:sym typeface="Symbol" pitchFamily="18" charset="2"/>
              </a:rPr>
              <a:t>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RIGI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MOM1 MAM1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38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REMARQUES GENERALES (1/2)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5999" y="858560"/>
            <a:ext cx="8265545" cy="4968552"/>
          </a:xfrm>
        </p:spPr>
        <p:txBody>
          <a:bodyPr/>
          <a:lstStyle/>
          <a:p>
            <a:pPr marL="0" lvl="1" indent="0">
              <a:buNone/>
            </a:pPr>
            <a:endParaRPr lang="fr-FR" sz="2000" b="1" dirty="0"/>
          </a:p>
          <a:p>
            <a:pPr lvl="1"/>
            <a:r>
              <a:rPr lang="fr-FR" sz="2000" b="1" dirty="0" smtClean="0"/>
              <a:t>Où télécharger Cast3M ?</a:t>
            </a:r>
          </a:p>
          <a:p>
            <a:pPr lvl="2"/>
            <a:r>
              <a:rPr lang="fr-FR" sz="2000" dirty="0" smtClean="0">
                <a:hlinkClick r:id="rId2"/>
              </a:rPr>
              <a:t>http://www-cast3M.cea.fr/index.php?page=dlcastem</a:t>
            </a:r>
            <a:endParaRPr lang="fr-FR" sz="2000" dirty="0" smtClean="0"/>
          </a:p>
          <a:p>
            <a:pPr marL="0" lvl="1" indent="0">
              <a:buNone/>
            </a:pPr>
            <a:endParaRPr lang="fr-FR" sz="2000" b="1" dirty="0" smtClean="0"/>
          </a:p>
          <a:p>
            <a:pPr marL="0" lvl="1"/>
            <a:r>
              <a:rPr lang="fr-FR" sz="2000" b="1" dirty="0" smtClean="0"/>
              <a:t>Pour quelles plateformes Cast3M est-il disponible ?</a:t>
            </a:r>
          </a:p>
          <a:p>
            <a:pPr marL="411162" lvl="3" indent="0">
              <a:buNone/>
            </a:pPr>
            <a:r>
              <a:rPr lang="fr-FR" sz="2000" b="1" dirty="0" smtClean="0">
                <a:sym typeface="Wingdings" panose="05000000000000000000" pitchFamily="2" charset="2"/>
              </a:rPr>
              <a:t> </a:t>
            </a:r>
            <a:r>
              <a:rPr lang="fr-FR" sz="2000" b="1" dirty="0" smtClean="0">
                <a:solidFill>
                  <a:srgbClr val="0070C0"/>
                </a:solidFill>
              </a:rPr>
              <a:t>Windows</a:t>
            </a:r>
            <a:r>
              <a:rPr lang="fr-FR" sz="2000" b="1" dirty="0" smtClean="0"/>
              <a:t>	</a:t>
            </a:r>
            <a:r>
              <a:rPr lang="fr-FR" sz="2000" dirty="0" smtClean="0"/>
              <a:t>(32 bits et 64 bits)</a:t>
            </a:r>
          </a:p>
          <a:p>
            <a:pPr marL="411162" lvl="3" indent="0">
              <a:buNone/>
            </a:pPr>
            <a:r>
              <a:rPr lang="fr-FR" sz="2000" b="1" dirty="0" smtClean="0">
                <a:sym typeface="Wingdings" panose="05000000000000000000" pitchFamily="2" charset="2"/>
              </a:rPr>
              <a:t> </a:t>
            </a:r>
            <a:r>
              <a:rPr lang="fr-FR" sz="2000" b="1" dirty="0" smtClean="0">
                <a:solidFill>
                  <a:srgbClr val="FF0000"/>
                </a:solidFill>
              </a:rPr>
              <a:t>Linux</a:t>
            </a:r>
            <a:r>
              <a:rPr lang="fr-FR" sz="2000" b="1" dirty="0" smtClean="0"/>
              <a:t>		</a:t>
            </a:r>
            <a:r>
              <a:rPr lang="fr-FR" sz="2000" dirty="0" smtClean="0"/>
              <a:t>(32 bits et 64 bits)</a:t>
            </a:r>
          </a:p>
          <a:p>
            <a:pPr marL="411162" lvl="3" indent="0">
              <a:buNone/>
            </a:pPr>
            <a:r>
              <a:rPr lang="fr-FR" sz="2000" b="1" dirty="0" smtClean="0">
                <a:sym typeface="Wingdings" panose="05000000000000000000" pitchFamily="2" charset="2"/>
              </a:rPr>
              <a:t> </a:t>
            </a:r>
            <a:r>
              <a:rPr lang="fr-FR" sz="2000" b="1" dirty="0" smtClean="0">
                <a:solidFill>
                  <a:srgbClr val="00B050"/>
                </a:solidFill>
              </a:rPr>
              <a:t>Mac OS X</a:t>
            </a:r>
            <a:r>
              <a:rPr lang="fr-FR" sz="2000" dirty="0" smtClean="0"/>
              <a:t>	(64 bits)</a:t>
            </a:r>
            <a:endParaRPr lang="fr-FR" sz="2000" b="1" dirty="0" smtClean="0"/>
          </a:p>
          <a:p>
            <a:pPr marL="0" lvl="1" indent="0">
              <a:buNone/>
            </a:pPr>
            <a:endParaRPr lang="fr-FR" sz="2000" b="1" dirty="0" smtClean="0"/>
          </a:p>
          <a:p>
            <a:pPr marL="0" lvl="1"/>
            <a:r>
              <a:rPr lang="fr-FR" sz="2000" b="1" dirty="0" smtClean="0"/>
              <a:t>Quelles version de Cast3M sont disponibles ?</a:t>
            </a:r>
          </a:p>
          <a:p>
            <a:pPr marL="411162" lvl="3" indent="0">
              <a:buNone/>
            </a:pPr>
            <a:r>
              <a:rPr lang="fr-FR" sz="2000" dirty="0" smtClean="0"/>
              <a:t>Version Utilisateur		(on ne peut pas modifier les sources)</a:t>
            </a:r>
          </a:p>
          <a:p>
            <a:pPr marL="411162" lvl="3" indent="0"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V</a:t>
            </a:r>
            <a:r>
              <a:rPr lang="fr-FR" sz="2000" dirty="0" smtClean="0"/>
              <a:t>ersion Développeur	(</a:t>
            </a:r>
            <a:r>
              <a:rPr lang="fr-FR" sz="2000" dirty="0"/>
              <a:t>on </a:t>
            </a:r>
            <a:r>
              <a:rPr lang="fr-FR" sz="2000" dirty="0" smtClean="0"/>
              <a:t>peut </a:t>
            </a:r>
            <a:r>
              <a:rPr lang="fr-FR" sz="2000" dirty="0"/>
              <a:t>modifier </a:t>
            </a:r>
            <a:r>
              <a:rPr lang="fr-FR" sz="2000" dirty="0" smtClean="0"/>
              <a:t>les </a:t>
            </a:r>
            <a:r>
              <a:rPr lang="fr-FR" sz="2000" dirty="0"/>
              <a:t>sources</a:t>
            </a:r>
            <a:r>
              <a:rPr lang="fr-FR" sz="2000" dirty="0" smtClean="0"/>
              <a:t>)</a:t>
            </a:r>
          </a:p>
          <a:p>
            <a:pPr marL="0" lvl="1" indent="0">
              <a:buNone/>
            </a:pPr>
            <a:endParaRPr lang="fr-FR" sz="2000" b="1" dirty="0" smtClean="0"/>
          </a:p>
          <a:p>
            <a:pPr lvl="1"/>
            <a:r>
              <a:rPr lang="fr-FR" sz="2000" b="1" dirty="0" smtClean="0"/>
              <a:t>Y-a-t-il une interface graphique avec Cast3M ?</a:t>
            </a:r>
          </a:p>
          <a:p>
            <a:pPr marL="411162" lvl="3" indent="0"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Non, </a:t>
            </a:r>
            <a:r>
              <a:rPr lang="fr-FR" sz="2000" dirty="0" smtClean="0"/>
              <a:t>Cast3M fonctionne uniquement en ligne de commande. Les instructions en langage Gibiane sont écrites dans un fichier texte d’extension .</a:t>
            </a:r>
            <a:r>
              <a:rPr lang="fr-FR" sz="2000" dirty="0" err="1" smtClean="0"/>
              <a:t>dgibi</a:t>
            </a:r>
            <a:endParaRPr lang="fr-FR" sz="2000" b="1" dirty="0" smtClean="0"/>
          </a:p>
          <a:p>
            <a:pPr marL="0" lvl="1" indent="0">
              <a:buNone/>
            </a:pPr>
            <a:endParaRPr lang="fr-FR" sz="2000" b="1" dirty="0"/>
          </a:p>
          <a:p>
            <a:pPr lvl="1"/>
            <a:r>
              <a:rPr lang="fr-FR" sz="2000" b="1" dirty="0" smtClean="0"/>
              <a:t>Cast3M </a:t>
            </a:r>
            <a:r>
              <a:rPr lang="fr-FR" sz="2000" b="1" dirty="0"/>
              <a:t>est-il </a:t>
            </a:r>
            <a:r>
              <a:rPr lang="fr-FR" sz="2000" b="1" dirty="0" smtClean="0"/>
              <a:t>gratuit ?</a:t>
            </a:r>
            <a:endParaRPr lang="fr-FR" sz="2000" b="1" dirty="0"/>
          </a:p>
          <a:p>
            <a:pPr marL="411162" lvl="3" indent="0">
              <a:buNone/>
            </a:pPr>
            <a:r>
              <a:rPr lang="fr-FR" sz="2000" dirty="0" smtClean="0">
                <a:solidFill>
                  <a:srgbClr val="00B050"/>
                </a:solidFill>
              </a:rPr>
              <a:t>Oui</a:t>
            </a:r>
            <a:r>
              <a:rPr lang="fr-FR" sz="2000" dirty="0"/>
              <a:t>, s’il est utilisé pour la recherche et </a:t>
            </a:r>
            <a:r>
              <a:rPr lang="fr-FR" sz="2000" dirty="0" smtClean="0"/>
              <a:t>l’enseignement</a:t>
            </a:r>
          </a:p>
          <a:p>
            <a:pPr marL="411162" lvl="3" indent="0"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Non</a:t>
            </a:r>
            <a:r>
              <a:rPr lang="fr-FR" sz="2000" dirty="0"/>
              <a:t>, s’il est utilisé de manière </a:t>
            </a:r>
            <a:r>
              <a:rPr lang="fr-FR" sz="2000" dirty="0" smtClean="0"/>
              <a:t>industrielle</a:t>
            </a:r>
            <a:endParaRPr lang="fr-FR" sz="2000" b="1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17680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Conditions aux limites de déplacements imposés (1</a:t>
            </a:r>
            <a:r>
              <a:rPr lang="fr-FR" sz="2000" b="1" baseline="30000" dirty="0" smtClean="0">
                <a:sym typeface="Symbol" pitchFamily="18" charset="2"/>
              </a:rPr>
              <a:t>er</a:t>
            </a:r>
            <a:r>
              <a:rPr lang="fr-FR" sz="2000" b="1" dirty="0" smtClean="0">
                <a:sym typeface="Symbol" pitchFamily="18" charset="2"/>
              </a:rPr>
              <a:t> membre)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CONDITIONS AUX LIMITES: DEPLACEMENT IMPOSE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BLMX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PA   'UX'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    (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Bloquage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selon x du point A)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BLMY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);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Bloquage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selon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y de la ligne du bas)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RITOT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);     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(Assemblage des rigidités)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Forces nodales représentatives de la pression (2</a:t>
            </a:r>
            <a:r>
              <a:rPr lang="fr-FR" sz="2000" b="1" baseline="30000" dirty="0" smtClean="0">
                <a:sym typeface="Symbol" pitchFamily="18" charset="2"/>
              </a:rPr>
              <a:t>nd</a:t>
            </a:r>
            <a:r>
              <a:rPr lang="fr-FR" sz="2000" b="1" dirty="0" smtClean="0">
                <a:sym typeface="Symbol" pitchFamily="18" charset="2"/>
              </a:rPr>
              <a:t> membre)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CONDITIONS AUX LIMITES: TRACTION IMPOSEE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'MASS'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MOM1 LHAUT (-100.E6)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du système linéaire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CALCUL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DU CHAMP DE DEPLACEMENT PAR APPEL AU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SOLVEUR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U5   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</p:txBody>
      </p:sp>
    </p:spTree>
    <p:extLst>
      <p:ext uri="{BB962C8B-B14F-4D97-AF65-F5344CB8AC3E}">
        <p14:creationId xmlns:p14="http://schemas.microsoft.com/office/powerpoint/2010/main" xmlns="" val="2277787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Conditions aux limites de déplacements imposés (1</a:t>
            </a:r>
            <a:r>
              <a:rPr lang="fr-FR" sz="2000" b="1" baseline="30000" dirty="0" smtClean="0">
                <a:sym typeface="Symbol" pitchFamily="18" charset="2"/>
              </a:rPr>
              <a:t>er</a:t>
            </a:r>
            <a:r>
              <a:rPr lang="fr-FR" sz="2000" b="1" dirty="0" smtClean="0">
                <a:sym typeface="Symbol" pitchFamily="18" charset="2"/>
              </a:rPr>
              <a:t> membre)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CONDITIONS AUX LIMITES: DEPLACEMENT IMPOSE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BLMX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PA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'UX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BLMY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BLOQ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LBAS 'UY'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RITOT    = RI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BLMY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Forces nodales représentatives de la pression (2</a:t>
            </a:r>
            <a:r>
              <a:rPr lang="fr-FR" sz="2000" b="1" baseline="30000" dirty="0" smtClean="0">
                <a:sym typeface="Symbol" pitchFamily="18" charset="2"/>
              </a:rPr>
              <a:t>nd</a:t>
            </a:r>
            <a:r>
              <a:rPr lang="fr-FR" sz="2000" b="1" dirty="0" smtClean="0">
                <a:sym typeface="Symbol" pitchFamily="18" charset="2"/>
              </a:rPr>
              <a:t> membre)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CONDITIONS AUX LIMITES: TRACTION IMPOSEE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'MASS'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MOM1 LHAUT (-100.E6)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du système linéaire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CALCUL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DU CHAMP DE DEPLACEMENT PAR APPEL AU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SOLVEUR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U5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RITOT TR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901074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déformations, contraintes, maillage déformé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2000" dirty="0" smtClean="0">
                <a:sym typeface="Symbol" pitchFamily="18" charset="2"/>
              </a:rPr>
              <a:t>En deux coups : </a:t>
            </a: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CALCUL DES DEFORMATIONS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EPSI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U5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CONTRAINTES A PARTIR DES DEFORMATIONS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sz="2000" dirty="0">
                <a:sym typeface="Symbol" pitchFamily="18" charset="2"/>
              </a:rPr>
              <a:t>En un seul </a:t>
            </a:r>
            <a:r>
              <a:rPr lang="fr-FR" sz="2000" dirty="0" smtClean="0">
                <a:sym typeface="Symbol" pitchFamily="18" charset="2"/>
              </a:rPr>
              <a:t>coup : </a:t>
            </a:r>
            <a:endParaRPr lang="fr-FR" sz="2000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CONTRAINTES A PARTIR DES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DEPLACEMENTS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U5  MOM1 MAM1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5823142" y="1992782"/>
                <a:ext cx="2649345" cy="911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>
                          <a:solidFill>
                            <a:srgbClr val="000618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𝐆</m:t>
                      </m:r>
                      <m:r>
                        <a:rPr lang="fr-FR" b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𝐫𝐚𝐝</m:t>
                      </m:r>
                      <m:d>
                        <m:d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fr-FR" i="1" dirty="0" smtClean="0">
                  <a:solidFill>
                    <a:srgbClr val="000618"/>
                  </a:solidFill>
                  <a:latin typeface="Cambria Math" panose="02040503050406030204" pitchFamily="18" charset="0"/>
                  <a:ea typeface="Cambria Math"/>
                </a:endParaRPr>
              </a:p>
              <a:p>
                <a:pPr lvl="0"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𝐻</m:t>
                              </m:r>
                            </m:e>
                          </m:acc>
                          <m:r>
                            <a:rPr lang="fr-FR" b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̿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𝐻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b="1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𝑻</m:t>
                              </m:r>
                            </m:sup>
                          </m:sSup>
                          <m:r>
                            <a:rPr lang="fr-FR" b="1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̿"/>
                                  <m:ctrlP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𝐻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b="1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𝑻</m:t>
                              </m:r>
                            </m:sup>
                          </m:s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.</m:t>
                          </m:r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𝐻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fr-FR" dirty="0">
                  <a:solidFill>
                    <a:srgbClr val="000618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142" y="1992782"/>
                <a:ext cx="2649345" cy="911019"/>
              </a:xfrm>
              <a:prstGeom prst="rect">
                <a:avLst/>
              </a:prstGeom>
              <a:blipFill rotWithShape="0">
                <a:blip r:embed="rId2"/>
                <a:stretch>
                  <a:fillRect t="-46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5823142" y="3258491"/>
                <a:ext cx="10407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tabLst>
                    <a:tab pos="421322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fr-FR" b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fr-FR" b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 :</m:t>
                      </m:r>
                      <m:acc>
                        <m:accPr>
                          <m:chr m:val="̿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142" y="3258491"/>
                <a:ext cx="1040798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6667" r="-26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740491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déformations, contraintes, maillage déformé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TRACE DU MAILLAGE DEFORME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DEF_5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U5 150.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'ROUG'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DEF_INI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U5 0.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DEF_5)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elastique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sous traction uniforme'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TRACE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DU CONTOUR DEFORME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DEF_5C)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du contour sous traction uniforme'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nouvel objet DEFORMEE</a:t>
            </a:r>
            <a:endParaRPr lang="fr-FR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6112" y="4578114"/>
            <a:ext cx="4264726" cy="227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5943174"/>
              </p:ext>
            </p:extLst>
          </p:nvPr>
        </p:nvGraphicFramePr>
        <p:xfrm>
          <a:off x="4114800" y="3321050"/>
          <a:ext cx="914400" cy="215900"/>
        </p:xfrm>
        <a:graphic>
          <a:graphicData uri="http://schemas.openxmlformats.org/presentationml/2006/ole">
            <p:oleObj spid="_x0000_s2188" name="Équation" r:id="rId4" imgW="914400" imgH="2156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0825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déformations, contraintes, maillage déformé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TRACE DU MAILLAGE DEFORME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DEF_5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U5 150.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'ROUG'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DEF_INI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U5 0.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DEF_5)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elastique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sous traction uniforme'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TRACE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DU CONTOUR DEFORME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DEF_5C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CSU U5 150.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'ROUG'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DEF_INIC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CSU U5 0.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DEF_5C)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du contour sous traction uniforme'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865" y="6375723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srgbClr val="7030A0"/>
                </a:solidFill>
                <a:sym typeface="Symbol" pitchFamily="18" charset="2"/>
              </a:rPr>
              <a:t>nouvel objet DEFORMEE</a:t>
            </a:r>
            <a:endParaRPr lang="fr-FR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6112" y="4578114"/>
            <a:ext cx="4264726" cy="227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25971225"/>
              </p:ext>
            </p:extLst>
          </p:nvPr>
        </p:nvGraphicFramePr>
        <p:xfrm>
          <a:off x="4114800" y="3321050"/>
          <a:ext cx="914400" cy="215900"/>
        </p:xfrm>
        <a:graphic>
          <a:graphicData uri="http://schemas.openxmlformats.org/presentationml/2006/ole">
            <p:oleObj spid="_x0000_s3208" name="Équation" r:id="rId4" imgW="914400" imgH="2156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46609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75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contraintes sur maillage déformé</a:t>
            </a:r>
          </a:p>
          <a:p>
            <a:pPr marL="0" lvl="1" indent="0">
              <a:buNone/>
            </a:pPr>
            <a:endParaRPr lang="fr-FR" sz="2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*TRACE DES CONTRAINTES SUR CONFIGURATION NON DERFORMEE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'[5] Contraintes, traction uniforme'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*TRACE DES CONTRAINTES SUR CONFIGURATION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DERFORMEE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DEF_5B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U5 150.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 MOM1 DEF_5B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CSU 15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Contraintes, traction uniforme, maillage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599" y="2591990"/>
            <a:ext cx="6493365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26630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contraintes sur maillage déformé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*TRACE DES CONTRAINTES SUR CONFIGURATION NON DERFORMEE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 MOM1 CSU 15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'[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5] Contraintes, traction uniforme'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*TRACE DES CONTRAINTES SUR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CONFIGURATION DERFORMEE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DEF_5B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U5 150.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 MOM1 DEF_5B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CSU 15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Contraintes, traction uniforme, maillage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599" y="2591990"/>
            <a:ext cx="6493365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9388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</a:t>
            </a:r>
            <a:r>
              <a:rPr lang="fr-FR" sz="2000" b="1" dirty="0">
                <a:sym typeface="Symbol" pitchFamily="18" charset="2"/>
              </a:rPr>
              <a:t>traitement : </a:t>
            </a:r>
            <a:r>
              <a:rPr lang="fr-FR" sz="2000" b="1" dirty="0" smtClean="0">
                <a:sym typeface="Symbol" pitchFamily="18" charset="2"/>
              </a:rPr>
              <a:t>courbe d'évolution de la concentration de contrainte (le long du cote bas)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SIGB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LBASG    = LBAS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ELEM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'COMP'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PB PA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EVSIG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SIGB 'SMYY' LBASG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EVK      = EVSIG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100.E6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EVK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'[5] Concentration de contrainte le long de LBAS'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8874" y="3348210"/>
            <a:ext cx="4736426" cy="346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4429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7512" y="1268108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Efforts et réactions aux appuis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Representation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reactions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d'appui  sous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forme de vecteurs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REAC1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U5 (BLMX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BLMY)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(Calcul des réactions aux CL)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VREAC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VECT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REAC1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'FORC' 'ROUG'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Representation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des efforts appliques sous forme de vecteurs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VFIMP    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Efforts imposes(V) et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reactions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aux appuis(R)'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001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5 : mécanique élastique linéaire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79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7512" y="1268108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Efforts et réactions aux appuis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Representation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des 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reactions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d'appui  sous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forme de vecteurs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REAC1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U5 (BLMX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BLMY)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(Calcul des réactions aux CL)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VREAC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VECT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REAC1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'FORC' 'ROUG'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Representation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des efforts appliques sous forme de vecteurs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VFIMP    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VECT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TR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'FORC' 'VERT'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    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(VFIMP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VREAC) CSU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'[5] Efforts imposes(V) et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reactions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aux appuis(R)'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072553"/>
            <a:ext cx="4391652" cy="270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55260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Remarques GENERALES (2/2)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Cast3M </a:t>
            </a:r>
            <a:r>
              <a:rPr lang="fr-FR" sz="2000" b="1" dirty="0"/>
              <a:t>est-il </a:t>
            </a:r>
            <a:r>
              <a:rPr lang="fr-FR" sz="2000" b="1" dirty="0" smtClean="0"/>
              <a:t>un logiciel libre ?</a:t>
            </a:r>
            <a:endParaRPr lang="fr-FR" sz="2000" b="1" dirty="0"/>
          </a:p>
          <a:p>
            <a:pPr marL="411162" lvl="3" indent="0"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Non</a:t>
            </a:r>
            <a:r>
              <a:rPr lang="fr-FR" sz="2000" dirty="0"/>
              <a:t>, l’utilisateur ne dispose en aucun cas de toutes </a:t>
            </a:r>
            <a:r>
              <a:rPr lang="fr-FR" sz="2000" dirty="0" smtClean="0"/>
              <a:t>les sources, </a:t>
            </a:r>
            <a:r>
              <a:rPr lang="fr-FR" sz="2000" dirty="0">
                <a:solidFill>
                  <a:srgbClr val="00B050"/>
                </a:solidFill>
              </a:rPr>
              <a:t>mais dispose d’une grande liberté </a:t>
            </a:r>
            <a:r>
              <a:rPr lang="fr-FR" sz="2000" dirty="0"/>
              <a:t>pour l’adapter à ses </a:t>
            </a:r>
            <a:r>
              <a:rPr lang="fr-FR" sz="2000" dirty="0" smtClean="0"/>
              <a:t>besoins :</a:t>
            </a:r>
            <a:endParaRPr lang="fr-FR" sz="2000" b="1" dirty="0"/>
          </a:p>
          <a:p>
            <a:pPr marL="0" lvl="1" indent="0">
              <a:buNone/>
            </a:pPr>
            <a:endParaRPr lang="fr-FR" sz="2000" i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000" i="1" dirty="0" smtClean="0"/>
              <a:t>Accès au code source (langage Esope, extension du Fortran 77)</a:t>
            </a:r>
          </a:p>
          <a:p>
            <a:pPr lvl="2"/>
            <a:r>
              <a:rPr lang="fr-FR" sz="1800" dirty="0" smtClean="0"/>
              <a:t>L'utilisateur </a:t>
            </a:r>
            <a:r>
              <a:rPr lang="fr-FR" sz="1800" dirty="0"/>
              <a:t>peut </a:t>
            </a:r>
            <a:r>
              <a:rPr lang="fr-FR" sz="1800" dirty="0">
                <a:solidFill>
                  <a:srgbClr val="00B050"/>
                </a:solidFill>
              </a:rPr>
              <a:t>modifier/corriger/ajouter</a:t>
            </a:r>
            <a:r>
              <a:rPr lang="fr-FR" sz="1800" dirty="0"/>
              <a:t> des </a:t>
            </a:r>
            <a:r>
              <a:rPr lang="fr-FR" sz="1800" dirty="0" smtClean="0"/>
              <a:t>fonctions </a:t>
            </a:r>
            <a:r>
              <a:rPr lang="fr-FR" sz="1800" dirty="0"/>
              <a:t>:</a:t>
            </a:r>
          </a:p>
          <a:p>
            <a:pPr marL="771525" lvl="3" indent="0">
              <a:buNone/>
            </a:pPr>
            <a:r>
              <a:rPr lang="fr-FR" sz="1800" dirty="0" smtClean="0"/>
              <a:t>1</a:t>
            </a:r>
            <a:r>
              <a:rPr lang="fr-FR" sz="1800" dirty="0"/>
              <a:t>) compilation Esope (commande </a:t>
            </a:r>
            <a:r>
              <a:rPr lang="fr-FR" sz="18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compilcast16</a:t>
            </a:r>
            <a:r>
              <a:rPr lang="fr-F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toto.eso</a:t>
            </a:r>
            <a:r>
              <a:rPr lang="fr-FR" sz="1800" dirty="0"/>
              <a:t>)</a:t>
            </a:r>
          </a:p>
          <a:p>
            <a:pPr marL="771525" lvl="3" indent="0">
              <a:buNone/>
            </a:pPr>
            <a:r>
              <a:rPr lang="fr-FR" sz="1800" dirty="0" smtClean="0"/>
              <a:t>2</a:t>
            </a:r>
            <a:r>
              <a:rPr lang="fr-FR" sz="1800" dirty="0"/>
              <a:t>) édition des liens (commande </a:t>
            </a:r>
            <a:r>
              <a:rPr lang="fr-FR" sz="18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essaicast16</a:t>
            </a:r>
            <a:r>
              <a:rPr lang="fr-FR" sz="1800" dirty="0" smtClean="0"/>
              <a:t>)</a:t>
            </a:r>
            <a:endParaRPr lang="fr-FR" sz="1800" dirty="0"/>
          </a:p>
          <a:p>
            <a:pPr marL="771525" lvl="3" indent="0"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 </a:t>
            </a:r>
            <a:r>
              <a:rPr lang="fr-FR" sz="1800" dirty="0" smtClean="0"/>
              <a:t>création </a:t>
            </a:r>
            <a:r>
              <a:rPr lang="fr-FR" sz="1800" dirty="0"/>
              <a:t>d'une « version locale » de Cast3M </a:t>
            </a:r>
            <a:r>
              <a:rPr lang="fr-FR" sz="1800" dirty="0" smtClean="0"/>
              <a:t>(accessible comme d'habitude avec commande </a:t>
            </a:r>
            <a:r>
              <a:rPr lang="fr-FR" sz="18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castem16</a:t>
            </a:r>
            <a:r>
              <a:rPr lang="fr-FR" sz="1800" dirty="0" smtClean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FR" sz="2000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000" i="1" dirty="0" smtClean="0"/>
              <a:t>Développement communautaire</a:t>
            </a:r>
          </a:p>
          <a:p>
            <a:pPr lvl="2"/>
            <a:r>
              <a:rPr lang="fr-FR" sz="1800" dirty="0" smtClean="0">
                <a:solidFill>
                  <a:srgbClr val="0070C0"/>
                </a:solidFill>
              </a:rPr>
              <a:t>Tout le monde </a:t>
            </a:r>
            <a:r>
              <a:rPr lang="fr-FR" sz="1800" dirty="0" smtClean="0"/>
              <a:t>peut proposer ses développements/corrections pour les intégrer dans la version standard de Cast3M</a:t>
            </a:r>
            <a:endParaRPr lang="fr-FR" sz="2000" dirty="0" smtClean="0"/>
          </a:p>
          <a:p>
            <a:pPr lvl="1"/>
            <a:endParaRPr lang="fr-FR" sz="2000" b="1" dirty="0" smtClean="0"/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Peut-on faire remonter une anomalie rencontrée dans Cast3M ?</a:t>
            </a:r>
            <a:endParaRPr lang="fr-FR" sz="2000" dirty="0"/>
          </a:p>
          <a:p>
            <a:pPr lvl="2"/>
            <a:r>
              <a:rPr lang="fr-FR" sz="2000" dirty="0" smtClean="0">
                <a:solidFill>
                  <a:srgbClr val="00B050"/>
                </a:solidFill>
              </a:rPr>
              <a:t>Oui</a:t>
            </a:r>
            <a:r>
              <a:rPr lang="fr-FR" sz="2000" dirty="0" smtClean="0"/>
              <a:t>, contacter le support Cast3M, via le site web</a:t>
            </a:r>
          </a:p>
          <a:p>
            <a:pPr lvl="2"/>
            <a:r>
              <a:rPr lang="fr-FR" sz="2000" dirty="0">
                <a:hlinkClick r:id="rId2"/>
              </a:rPr>
              <a:t>http://</a:t>
            </a:r>
            <a:r>
              <a:rPr lang="fr-FR" sz="2000" dirty="0" smtClean="0">
                <a:hlinkClick r:id="rId2"/>
              </a:rPr>
              <a:t>www-cast3m.cea.fr/index.php?page=mailsupport</a:t>
            </a:r>
            <a:endParaRPr lang="fr-FR" sz="2000" dirty="0" smtClean="0"/>
          </a:p>
          <a:p>
            <a:pPr lvl="2"/>
            <a:endParaRPr lang="fr-FR" sz="2000" dirty="0" smtClean="0"/>
          </a:p>
          <a:p>
            <a:pPr lvl="1"/>
            <a:endParaRPr lang="fr-FR" sz="2000" b="1" dirty="0" smtClean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5465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 defTabSz="1262063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: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calcul mécanique précédent</a:t>
            </a:r>
          </a:p>
          <a:p>
            <a:pPr marL="0" lvl="1" indent="0" defTabSz="1262063">
              <a:buNone/>
            </a:pPr>
            <a:r>
              <a:rPr lang="fr-FR" sz="1800" i="1" dirty="0" smtClean="0">
                <a:sym typeface="Symbol" pitchFamily="18" charset="2"/>
              </a:rPr>
              <a:t>	+ </a:t>
            </a:r>
            <a:r>
              <a:rPr lang="fr-FR" sz="1800" i="1" dirty="0" smtClean="0">
                <a:solidFill>
                  <a:srgbClr val="FF0000"/>
                </a:solidFill>
                <a:sym typeface="Symbol" pitchFamily="18" charset="2"/>
              </a:rPr>
              <a:t>chargement thermique</a:t>
            </a:r>
          </a:p>
          <a:p>
            <a:pPr marL="0" lvl="1" indent="0" defTabSz="1262063">
              <a:buNone/>
            </a:pPr>
            <a:endParaRPr lang="fr-FR" sz="2400" i="1" dirty="0">
              <a:solidFill>
                <a:srgbClr val="FF0000"/>
              </a:solidFill>
              <a:sym typeface="Symbol" pitchFamily="18" charset="2"/>
            </a:endParaRPr>
          </a:p>
          <a:p>
            <a:pPr marL="342900" lvl="1" indent="-342900" defTabSz="1262063">
              <a:buFont typeface="+mj-lt"/>
              <a:buAutoNum type="arabicPeriod"/>
            </a:pPr>
            <a:r>
              <a:rPr lang="fr-FR" sz="1800" i="1" dirty="0">
                <a:sym typeface="Wingdings" panose="05000000000000000000" pitchFamily="2" charset="2"/>
              </a:rPr>
              <a:t>c</a:t>
            </a:r>
            <a:r>
              <a:rPr lang="fr-FR" sz="1800" i="1" dirty="0" smtClean="0">
                <a:sym typeface="Wingdings" panose="05000000000000000000" pitchFamily="2" charset="2"/>
              </a:rPr>
              <a:t>alcul de la déformée thermomécanique</a:t>
            </a:r>
          </a:p>
          <a:p>
            <a:pPr marL="342900" lvl="1" indent="-342900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ajout des forces nodales représentatives de la</a:t>
            </a:r>
            <a:br>
              <a:rPr lang="fr-FR" sz="1800" i="1" dirty="0" smtClean="0">
                <a:sym typeface="Wingdings" panose="05000000000000000000" pitchFamily="2" charset="2"/>
              </a:rPr>
            </a:br>
            <a:r>
              <a:rPr lang="fr-FR" sz="1800" i="1" dirty="0" smtClean="0">
                <a:sym typeface="Wingdings" panose="05000000000000000000" pitchFamily="2" charset="2"/>
              </a:rPr>
              <a:t>déformation thermique	</a:t>
            </a:r>
            <a:r>
              <a:rPr lang="fr-FR" sz="24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			</a:t>
            </a:r>
            <a:r>
              <a:rPr lang="fr-FR" sz="2000" b="1" dirty="0" smtClean="0">
                <a:solidFill>
                  <a:srgbClr val="00B050"/>
                </a:solidFill>
                <a:sym typeface="Wingdings" panose="05000000000000000000" pitchFamily="2" charset="2"/>
                <a:hlinkClick r:id="rId2" action="ppaction://hlinksldjump"/>
              </a:rPr>
              <a:t>(lien)</a:t>
            </a:r>
            <a:endParaRPr lang="fr-FR" sz="2400" b="1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51514" y="3437758"/>
            <a:ext cx="3690785" cy="3270318"/>
            <a:chOff x="1113332" y="2406998"/>
            <a:chExt cx="6143668" cy="5443761"/>
          </a:xfrm>
        </p:grpSpPr>
        <p:sp>
          <p:nvSpPr>
            <p:cNvPr id="5" name="Rectangle 4"/>
            <p:cNvSpPr/>
            <p:nvPr/>
          </p:nvSpPr>
          <p:spPr bwMode="auto">
            <a:xfrm>
              <a:off x="1394005" y="2923872"/>
              <a:ext cx="5705949" cy="3540819"/>
            </a:xfrm>
            <a:prstGeom prst="rect">
              <a:avLst/>
            </a:prstGeom>
            <a:solidFill>
              <a:srgbClr val="B2B2B2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 rot="5400000" flipH="1" flipV="1">
              <a:off x="1149051" y="2657031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 rot="5400000" flipH="1" flipV="1">
              <a:off x="2577611" y="2656237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/>
            <p:nvPr/>
          </p:nvCxnSpPr>
          <p:spPr>
            <a:xfrm rot="5400000" flipH="1" flipV="1">
              <a:off x="1863331" y="2657031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/>
            <p:cNvCxnSpPr/>
            <p:nvPr/>
          </p:nvCxnSpPr>
          <p:spPr>
            <a:xfrm rot="5400000" flipH="1" flipV="1">
              <a:off x="3291891" y="2656237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 rot="5400000" flipH="1" flipV="1">
              <a:off x="4006171" y="2657031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/>
            <p:nvPr/>
          </p:nvCxnSpPr>
          <p:spPr>
            <a:xfrm rot="5400000" flipH="1" flipV="1">
              <a:off x="5434731" y="2656237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/>
            <p:nvPr/>
          </p:nvCxnSpPr>
          <p:spPr>
            <a:xfrm rot="5400000" flipH="1" flipV="1">
              <a:off x="4720451" y="2657031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rot="5400000" flipH="1" flipV="1">
              <a:off x="6149011" y="2656237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 rot="5400000" flipH="1" flipV="1">
              <a:off x="6863297" y="2656237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riangle isocèle 16"/>
            <p:cNvSpPr/>
            <p:nvPr/>
          </p:nvSpPr>
          <p:spPr>
            <a:xfrm>
              <a:off x="1256208" y="6518378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Triangle isocèle 17"/>
            <p:cNvSpPr/>
            <p:nvPr/>
          </p:nvSpPr>
          <p:spPr>
            <a:xfrm rot="5400000">
              <a:off x="1093625" y="6355795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riangle isocèle 18"/>
            <p:cNvSpPr/>
            <p:nvPr/>
          </p:nvSpPr>
          <p:spPr>
            <a:xfrm>
              <a:off x="2077745" y="6518378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riangle isocèle 19"/>
            <p:cNvSpPr/>
            <p:nvPr/>
          </p:nvSpPr>
          <p:spPr>
            <a:xfrm>
              <a:off x="2899282" y="6518378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Triangle isocèle 20"/>
            <p:cNvSpPr/>
            <p:nvPr/>
          </p:nvSpPr>
          <p:spPr>
            <a:xfrm>
              <a:off x="5328174" y="6518378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Triangle isocèle 21"/>
            <p:cNvSpPr/>
            <p:nvPr/>
          </p:nvSpPr>
          <p:spPr>
            <a:xfrm>
              <a:off x="6149711" y="6518378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Triangle isocèle 22"/>
            <p:cNvSpPr/>
            <p:nvPr/>
          </p:nvSpPr>
          <p:spPr>
            <a:xfrm>
              <a:off x="6971248" y="6518378"/>
              <a:ext cx="285752" cy="246338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5" name="Connecteur droit 24"/>
            <p:cNvCxnSpPr/>
            <p:nvPr/>
          </p:nvCxnSpPr>
          <p:spPr>
            <a:xfrm flipV="1">
              <a:off x="1408175" y="6461662"/>
              <a:ext cx="1633983" cy="1"/>
            </a:xfrm>
            <a:prstGeom prst="line">
              <a:avLst/>
            </a:prstGeom>
            <a:ln w="7620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V="1">
              <a:off x="5483675" y="6458663"/>
              <a:ext cx="1633983" cy="1"/>
            </a:xfrm>
            <a:prstGeom prst="line">
              <a:avLst/>
            </a:prstGeom>
            <a:ln w="7620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1403412" y="2916338"/>
              <a:ext cx="5714246" cy="0"/>
            </a:xfrm>
            <a:prstGeom prst="line">
              <a:avLst/>
            </a:prstGeom>
            <a:ln w="762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Arc 36"/>
            <p:cNvSpPr/>
            <p:nvPr/>
          </p:nvSpPr>
          <p:spPr bwMode="auto">
            <a:xfrm>
              <a:off x="3007768" y="5288688"/>
              <a:ext cx="2478424" cy="2562071"/>
            </a:xfrm>
            <a:prstGeom prst="arc">
              <a:avLst>
                <a:gd name="adj1" fmla="val 10954367"/>
                <a:gd name="adj2" fmla="val 21437270"/>
              </a:avLst>
            </a:prstGeom>
            <a:solidFill>
              <a:schemeClr val="bg1"/>
            </a:solidFill>
            <a:ln w="50800" cap="flat" cmpd="sng" algn="ctr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4146884" y="4581001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i="1" dirty="0" smtClean="0">
                <a:solidFill>
                  <a:srgbClr val="DC0528"/>
                </a:solidFill>
                <a:sym typeface="Symbol" pitchFamily="18" charset="2"/>
              </a:rPr>
              <a:t>+</a:t>
            </a:r>
            <a:endParaRPr lang="fr-FR" dirty="0"/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492012" y="3603335"/>
            <a:ext cx="4538584" cy="235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483594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Forces nodales dues aux déformations thermiques (2</a:t>
            </a:r>
            <a:r>
              <a:rPr lang="fr-FR" sz="2000" b="1" baseline="30000" dirty="0" smtClean="0">
                <a:sym typeface="Symbol" pitchFamily="18" charset="2"/>
              </a:rPr>
              <a:t>nd</a:t>
            </a:r>
            <a:r>
              <a:rPr lang="fr-FR" sz="2000" b="1" dirty="0" smtClean="0">
                <a:sym typeface="Symbol" pitchFamily="18" charset="2"/>
              </a:rPr>
              <a:t> membre)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DEFORMATIONS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THERMIQUES PURES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AU DERNIER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CHAMP DE TEMPERATURE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DU CALCUL THERMIQUE AVEC CONVECTION + RAYONNEMENT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DELTA_TE = (TAB1 . 'TEMPERATURES' . (N1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1))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T_INI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EPTH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DELTA_TE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PSEUDO CONTRAINTES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POUR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CES DEFORMATIONS THERMIQUES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EPT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rgbClr val="000618"/>
              </a:solidFill>
              <a:ea typeface="Cambria Math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FORCES NODALES POUR CETTE DEFORMATION THERMIQUE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FFT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BSIG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SIT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du système linéaire (ajout d'un terme au second membre)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DEPLACEMENTS, PAR APPEL AU SOLVEUR EN SUPERPOSANT LES FORCES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PUREMENT MECANIQUES ET LES PSEUDO FORCES THERMIQUES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U6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jouer);</a:t>
            </a:r>
            <a:endParaRPr lang="fr-FR" i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6815903" y="2485836"/>
                <a:ext cx="1286314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</m:acc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𝑡h</m:t>
                          </m:r>
                        </m:sup>
                      </m:sSup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̿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𝑇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903" y="2485836"/>
                <a:ext cx="1286314" cy="374270"/>
              </a:xfrm>
              <a:prstGeom prst="rect">
                <a:avLst/>
              </a:prstGeom>
              <a:blipFill rotWithShape="0">
                <a:blip r:embed="rId2"/>
                <a:stretch>
                  <a:fillRect t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6815903" y="3167394"/>
                <a:ext cx="1436291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𝑡h</m:t>
                          </m:r>
                        </m:sup>
                      </m:sSup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𝐂</m:t>
                      </m:r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</m:acc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𝑡h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903" y="3167394"/>
                <a:ext cx="1436291" cy="374270"/>
              </a:xfrm>
              <a:prstGeom prst="rect">
                <a:avLst/>
              </a:prstGeom>
              <a:blipFill rotWithShape="0">
                <a:blip r:embed="rId3"/>
                <a:stretch>
                  <a:fillRect t="-4918" r="-80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592027" y="3822944"/>
                <a:ext cx="1884042" cy="739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𝑉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𝑡h</m:t>
                                  </m:r>
                                </m:sup>
                              </m:sSup>
                            </m:e>
                          </m:d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027" y="3822944"/>
                <a:ext cx="1884042" cy="7394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00933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5999" y="1268760"/>
            <a:ext cx="8504695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Forces nodales dues aux déformations thermiques (2</a:t>
            </a:r>
            <a:r>
              <a:rPr lang="fr-FR" sz="2000" b="1" baseline="30000" dirty="0" smtClean="0">
                <a:sym typeface="Symbol" pitchFamily="18" charset="2"/>
              </a:rPr>
              <a:t>nd</a:t>
            </a:r>
            <a:r>
              <a:rPr lang="fr-FR" sz="2000" b="1" dirty="0" smtClean="0">
                <a:sym typeface="Symbol" pitchFamily="18" charset="2"/>
              </a:rPr>
              <a:t> membre)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DEFORMATIONS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THERMIQUES PURES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AU DERNIER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CHAMP DE TEMPERATURE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DU CALCUL THERMIQUE AVEC CONVECTION + RAYONNEMENT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DELTA_TE = (TAB1 . 'TEMPERATURES' . (N1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1))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T_INI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EPTH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DELTA_TE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PSEUDO CONTRAINTES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POUR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CES DEFORMATIONS THERMIQUES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EPT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rgbClr val="000618"/>
              </a:solidFill>
              <a:ea typeface="Cambria Math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FORCES NODALES POUR CETTE DEFORMATION THERMIQUE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FFT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BSIG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SIT MOM1 MAM1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du système linéaire (ajout d'un terme au second membre)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DEPLACEMENTS, PAR APPEL AU SOLVEUR EN SUPERPOSANT LES FORCES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PUREMENT MECANIQUES ET LES PSEUDO FORCES THERMIQUES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U6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RITOT (TR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FFT)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6815903" y="2485836"/>
                <a:ext cx="1286314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</m:acc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𝑡h</m:t>
                          </m:r>
                        </m:sup>
                      </m:sSup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̿"/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acc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𝑇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903" y="2485836"/>
                <a:ext cx="1286314" cy="374270"/>
              </a:xfrm>
              <a:prstGeom prst="rect">
                <a:avLst/>
              </a:prstGeom>
              <a:blipFill rotWithShape="0">
                <a:blip r:embed="rId2"/>
                <a:stretch>
                  <a:fillRect t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6815903" y="3167394"/>
                <a:ext cx="1436291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𝑡h</m:t>
                          </m:r>
                        </m:sup>
                      </m:sSup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𝐂</m:t>
                      </m:r>
                      <m:r>
                        <a:rPr lang="fr-FR" i="1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  <m:sSup>
                        <m:sSupPr>
                          <m:ctrlPr>
                            <a:rPr lang="fr-FR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</m:acc>
                        </m:e>
                        <m:sup>
                          <m:r>
                            <a:rPr lang="fr-FR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𝑡h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903" y="3167394"/>
                <a:ext cx="1436291" cy="374270"/>
              </a:xfrm>
              <a:prstGeom prst="rect">
                <a:avLst/>
              </a:prstGeom>
              <a:blipFill rotWithShape="0">
                <a:blip r:embed="rId3"/>
                <a:stretch>
                  <a:fillRect t="-4918" r="-80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6592027" y="3822944"/>
                <a:ext cx="1884042" cy="739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𝑉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𝑡h</m:t>
                                  </m:r>
                                </m:sup>
                              </m:sSup>
                            </m:e>
                          </m:d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027" y="3822944"/>
                <a:ext cx="1884042" cy="7394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194831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 THERMOMECANIQUE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DEF_6    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DEF_6C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endParaRPr lang="fr-FR" i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'[6]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traction seule(R), traction +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847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 THERMOMECANIQUE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DEF_6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 U6 150.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DEF_6C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CSU U6 150.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'JAUN'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DEF_5C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DEF_6C)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'[6]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traction seule(R), traction +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0500" y="3185547"/>
            <a:ext cx="5956300" cy="360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401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85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DEFORMATIONS TOTALES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jouer, opérateur EPSI)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DEFORMATIONS ELASTIQUES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EPE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EP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EPT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LES CONTRAINTES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SONT CALCULEES A PARTIR DES DEFORMATIONS ELASTIQUES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SIGT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EPE MOM1 MAM1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MOM1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DEF_6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CSU 15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'[6] Contraintes, traction +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2093"/>
            <a:ext cx="4991100" cy="327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986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6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DEFORMATIONS TOTALES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EPSI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U6 MOM1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DEFORMATIONS ELASTIQUES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EPE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EP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EPT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LES CONTRAINTES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SONT CALCULEES A PARTIR DES DEFORMATIONS ELASTIQUES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SIGT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EPE MOM1 MAM1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SIGT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DEF_6 CSU 15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'[6] Contraintes, traction +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temperature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2093"/>
            <a:ext cx="4991100" cy="327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60434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 defTabSz="1262063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:	calcul </a:t>
            </a:r>
            <a:r>
              <a:rPr lang="fr-FR" sz="1800" i="1" dirty="0" err="1" smtClean="0">
                <a:solidFill>
                  <a:schemeClr val="tx1"/>
                </a:solidFill>
                <a:sym typeface="Symbol" pitchFamily="18" charset="2"/>
              </a:rPr>
              <a:t>thermo-mécanique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 précédent</a:t>
            </a:r>
          </a:p>
          <a:p>
            <a:pPr marL="0" lvl="1" indent="0" defTabSz="1262063">
              <a:buNone/>
            </a:pP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+ caractéristique </a:t>
            </a:r>
            <a:r>
              <a:rPr lang="el-GR" sz="1800" i="1" dirty="0" smtClean="0">
                <a:solidFill>
                  <a:srgbClr val="FF0000"/>
                </a:solidFill>
                <a:sym typeface="Symbol" pitchFamily="18" charset="2"/>
              </a:rPr>
              <a:t>α</a:t>
            </a:r>
            <a:r>
              <a:rPr lang="fr-FR" sz="1800" i="1" dirty="0" smtClean="0">
                <a:solidFill>
                  <a:srgbClr val="FF0000"/>
                </a:solidFill>
                <a:sym typeface="Symbol" pitchFamily="18" charset="2"/>
              </a:rPr>
              <a:t> variable 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dans l'espace</a:t>
            </a:r>
          </a:p>
          <a:p>
            <a:pPr marL="0" lvl="1" indent="0" defTabSz="1262063">
              <a:buNone/>
            </a:pPr>
            <a:endParaRPr lang="fr-FR" sz="1800" i="1" dirty="0">
              <a:sym typeface="Symbol" pitchFamily="18" charset="2"/>
            </a:endParaRP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calcul du champ </a:t>
            </a:r>
            <a:r>
              <a:rPr lang="el-GR" sz="1800" i="1" dirty="0" smtClean="0">
                <a:sym typeface="Wingdings" panose="05000000000000000000" pitchFamily="2" charset="2"/>
              </a:rPr>
              <a:t>α</a:t>
            </a:r>
            <a:r>
              <a:rPr lang="fr-FR" sz="1800" i="1" dirty="0" smtClean="0">
                <a:sym typeface="Wingdings" panose="05000000000000000000" pitchFamily="2" charset="2"/>
              </a:rPr>
              <a:t>(x)</a:t>
            </a: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caractéristique matériau décrite par ce champ</a:t>
            </a: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mise à jour des forces nodales de déformation thermique</a:t>
            </a:r>
          </a:p>
        </p:txBody>
      </p:sp>
      <p:sp>
        <p:nvSpPr>
          <p:cNvPr id="3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matériau variable</a:t>
            </a:r>
            <a:endParaRPr lang="fr-FR" sz="1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Rectangle 1"/>
              <p:cNvSpPr/>
              <p:nvPr/>
            </p:nvSpPr>
            <p:spPr>
              <a:xfrm>
                <a:off x="96957" y="4116577"/>
                <a:ext cx="4863704" cy="10574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 smtClean="0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α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rgbClr val="000618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FR" sz="2400" b="0" i="1" smtClean="0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fr-FR" sz="2400" i="1">
                              <a:solidFill>
                                <a:srgbClr val="000618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l-GR" sz="2400" i="1">
                              <a:solidFill>
                                <a:srgbClr val="000618"/>
                              </a:solidFill>
                              <a:latin typeface="Cambria Math"/>
                              <a:ea typeface="Cambria Math"/>
                            </a:rPr>
                            <m:t>β</m:t>
                          </m:r>
                          <m:sSup>
                            <m:sSupPr>
                              <m:ctrlPr>
                                <a:rPr lang="el-GR" sz="2400" i="1" smtClean="0">
                                  <a:solidFill>
                                    <a:srgbClr val="000618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2400" i="1" smtClean="0">
                                      <a:solidFill>
                                        <a:srgbClr val="000618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l-GR" sz="2400" i="1" smtClean="0">
                                          <a:solidFill>
                                            <a:srgbClr val="000618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400" b="0" i="1" smtClean="0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fr-FR" sz="2400" b="0" i="1" smtClean="0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sz="2400" b="0" i="1" smtClean="0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sz="2400" b="0" i="1" smtClean="0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sz="2400" b="0" i="0" smtClean="0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moy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fr-FR" sz="2400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sz="2400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sz="2400" i="0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m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sz="2400" b="0" i="0" smtClean="0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ax</m:t>
                                          </m:r>
                                        </m:sub>
                                      </m:sSub>
                                      <m:r>
                                        <a:rPr lang="fr-FR" sz="2400" b="0" i="1" smtClean="0">
                                          <a:solidFill>
                                            <a:srgbClr val="000618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sz="2400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sz="2400" i="1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sz="2400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m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fr-FR" sz="2400" b="0" i="0" smtClean="0">
                                              <a:solidFill>
                                                <a:srgbClr val="000618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in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sz="2400" b="0" i="1" smtClean="0">
                                  <a:solidFill>
                                    <a:srgbClr val="000618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7" y="4116577"/>
                <a:ext cx="4863704" cy="10574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avec flèche 7"/>
          <p:cNvCxnSpPr/>
          <p:nvPr/>
        </p:nvCxnSpPr>
        <p:spPr>
          <a:xfrm flipV="1">
            <a:off x="5860861" y="3473318"/>
            <a:ext cx="0" cy="2132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871093" y="5604707"/>
            <a:ext cx="2611934" cy="9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5574932" y="3052925"/>
            <a:ext cx="5718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2800" i="1" dirty="0" smtClean="0">
                <a:solidFill>
                  <a:schemeClr val="tx1"/>
                </a:solidFill>
                <a:latin typeface="+mn-lt"/>
              </a:rPr>
              <a:t>α</a:t>
            </a:r>
            <a:endParaRPr lang="fr-FR" sz="28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8420324" y="5231101"/>
            <a:ext cx="5204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800" i="1" dirty="0" smtClean="0">
                <a:solidFill>
                  <a:schemeClr val="tx1"/>
                </a:solidFill>
                <a:latin typeface="+mn-lt"/>
              </a:rPr>
              <a:t>x</a:t>
            </a:r>
            <a:endParaRPr lang="fr-FR" sz="28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5860366" y="3647130"/>
            <a:ext cx="2461910" cy="1338147"/>
          </a:xfrm>
          <a:custGeom>
            <a:avLst/>
            <a:gdLst>
              <a:gd name="connsiteX0" fmla="*/ 0 w 2829464"/>
              <a:gd name="connsiteY0" fmla="*/ 1923691 h 1923691"/>
              <a:gd name="connsiteX1" fmla="*/ 854015 w 2829464"/>
              <a:gd name="connsiteY1" fmla="*/ 0 h 1923691"/>
              <a:gd name="connsiteX2" fmla="*/ 2829464 w 2829464"/>
              <a:gd name="connsiteY2" fmla="*/ 0 h 1923691"/>
              <a:gd name="connsiteX0" fmla="*/ 0 w 2829464"/>
              <a:gd name="connsiteY0" fmla="*/ 1923691 h 1923691"/>
              <a:gd name="connsiteX1" fmla="*/ 523815 w 2829464"/>
              <a:gd name="connsiteY1" fmla="*/ 876300 h 1923691"/>
              <a:gd name="connsiteX2" fmla="*/ 2829464 w 2829464"/>
              <a:gd name="connsiteY2" fmla="*/ 0 h 1923691"/>
              <a:gd name="connsiteX0" fmla="*/ 0 w 2829464"/>
              <a:gd name="connsiteY0" fmla="*/ 1923691 h 1923691"/>
              <a:gd name="connsiteX1" fmla="*/ 523815 w 2829464"/>
              <a:gd name="connsiteY1" fmla="*/ 876300 h 1923691"/>
              <a:gd name="connsiteX2" fmla="*/ 1544129 w 2829464"/>
              <a:gd name="connsiteY2" fmla="*/ 528369 h 1923691"/>
              <a:gd name="connsiteX3" fmla="*/ 2829464 w 2829464"/>
              <a:gd name="connsiteY3" fmla="*/ 0 h 1923691"/>
              <a:gd name="connsiteX0" fmla="*/ 0 w 2829464"/>
              <a:gd name="connsiteY0" fmla="*/ 1923691 h 1923691"/>
              <a:gd name="connsiteX1" fmla="*/ 523815 w 2829464"/>
              <a:gd name="connsiteY1" fmla="*/ 876300 h 1923691"/>
              <a:gd name="connsiteX2" fmla="*/ 1544129 w 2829464"/>
              <a:gd name="connsiteY2" fmla="*/ 528369 h 1923691"/>
              <a:gd name="connsiteX3" fmla="*/ 2395029 w 2829464"/>
              <a:gd name="connsiteY3" fmla="*/ 198169 h 1923691"/>
              <a:gd name="connsiteX4" fmla="*/ 2829464 w 2829464"/>
              <a:gd name="connsiteY4" fmla="*/ 0 h 1923691"/>
              <a:gd name="connsiteX0" fmla="*/ 0 w 3959764"/>
              <a:gd name="connsiteY0" fmla="*/ 2152291 h 2152291"/>
              <a:gd name="connsiteX1" fmla="*/ 523815 w 3959764"/>
              <a:gd name="connsiteY1" fmla="*/ 1104900 h 2152291"/>
              <a:gd name="connsiteX2" fmla="*/ 1544129 w 3959764"/>
              <a:gd name="connsiteY2" fmla="*/ 756969 h 2152291"/>
              <a:gd name="connsiteX3" fmla="*/ 2395029 w 3959764"/>
              <a:gd name="connsiteY3" fmla="*/ 426769 h 2152291"/>
              <a:gd name="connsiteX4" fmla="*/ 3959764 w 3959764"/>
              <a:gd name="connsiteY4" fmla="*/ 0 h 2152291"/>
              <a:gd name="connsiteX0" fmla="*/ 0 w 3959764"/>
              <a:gd name="connsiteY0" fmla="*/ 2152291 h 2152291"/>
              <a:gd name="connsiteX1" fmla="*/ 523815 w 3959764"/>
              <a:gd name="connsiteY1" fmla="*/ 1104900 h 2152291"/>
              <a:gd name="connsiteX2" fmla="*/ 2204529 w 3959764"/>
              <a:gd name="connsiteY2" fmla="*/ 883969 h 2152291"/>
              <a:gd name="connsiteX3" fmla="*/ 2395029 w 3959764"/>
              <a:gd name="connsiteY3" fmla="*/ 426769 h 2152291"/>
              <a:gd name="connsiteX4" fmla="*/ 3959764 w 3959764"/>
              <a:gd name="connsiteY4" fmla="*/ 0 h 2152291"/>
              <a:gd name="connsiteX0" fmla="*/ 0 w 3959764"/>
              <a:gd name="connsiteY0" fmla="*/ 2152291 h 2152291"/>
              <a:gd name="connsiteX1" fmla="*/ 892115 w 3959764"/>
              <a:gd name="connsiteY1" fmla="*/ 1104900 h 2152291"/>
              <a:gd name="connsiteX2" fmla="*/ 2204529 w 3959764"/>
              <a:gd name="connsiteY2" fmla="*/ 883969 h 2152291"/>
              <a:gd name="connsiteX3" fmla="*/ 2395029 w 3959764"/>
              <a:gd name="connsiteY3" fmla="*/ 426769 h 2152291"/>
              <a:gd name="connsiteX4" fmla="*/ 3959764 w 3959764"/>
              <a:gd name="connsiteY4" fmla="*/ 0 h 2152291"/>
              <a:gd name="connsiteX0" fmla="*/ 0 w 3959764"/>
              <a:gd name="connsiteY0" fmla="*/ 2152291 h 2152291"/>
              <a:gd name="connsiteX1" fmla="*/ 892115 w 3959764"/>
              <a:gd name="connsiteY1" fmla="*/ 1104900 h 2152291"/>
              <a:gd name="connsiteX2" fmla="*/ 2204529 w 3959764"/>
              <a:gd name="connsiteY2" fmla="*/ 883969 h 2152291"/>
              <a:gd name="connsiteX3" fmla="*/ 2395029 w 3959764"/>
              <a:gd name="connsiteY3" fmla="*/ 426769 h 2152291"/>
              <a:gd name="connsiteX4" fmla="*/ 3959764 w 3959764"/>
              <a:gd name="connsiteY4" fmla="*/ 0 h 2152291"/>
              <a:gd name="connsiteX0" fmla="*/ 0 w 3959764"/>
              <a:gd name="connsiteY0" fmla="*/ 2152291 h 2152291"/>
              <a:gd name="connsiteX1" fmla="*/ 892115 w 3959764"/>
              <a:gd name="connsiteY1" fmla="*/ 1104900 h 2152291"/>
              <a:gd name="connsiteX2" fmla="*/ 2204529 w 3959764"/>
              <a:gd name="connsiteY2" fmla="*/ 883969 h 2152291"/>
              <a:gd name="connsiteX3" fmla="*/ 3004629 w 3959764"/>
              <a:gd name="connsiteY3" fmla="*/ 439469 h 2152291"/>
              <a:gd name="connsiteX4" fmla="*/ 3959764 w 3959764"/>
              <a:gd name="connsiteY4" fmla="*/ 0 h 2152291"/>
              <a:gd name="connsiteX0" fmla="*/ 0 w 3959764"/>
              <a:gd name="connsiteY0" fmla="*/ 2152291 h 2152291"/>
              <a:gd name="connsiteX1" fmla="*/ 2204529 w 3959764"/>
              <a:gd name="connsiteY1" fmla="*/ 883969 h 2152291"/>
              <a:gd name="connsiteX2" fmla="*/ 3004629 w 3959764"/>
              <a:gd name="connsiteY2" fmla="*/ 439469 h 2152291"/>
              <a:gd name="connsiteX3" fmla="*/ 3959764 w 3959764"/>
              <a:gd name="connsiteY3" fmla="*/ 0 h 2152291"/>
              <a:gd name="connsiteX0" fmla="*/ 0 w 3959764"/>
              <a:gd name="connsiteY0" fmla="*/ 2152291 h 2152291"/>
              <a:gd name="connsiteX1" fmla="*/ 2204529 w 3959764"/>
              <a:gd name="connsiteY1" fmla="*/ 8839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12429 w 3959764"/>
              <a:gd name="connsiteY1" fmla="*/ 10871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12429 w 3959764"/>
              <a:gd name="connsiteY1" fmla="*/ 10871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12429 w 3959764"/>
              <a:gd name="connsiteY1" fmla="*/ 10871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1252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1252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1252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1252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1252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125269 h 2152291"/>
              <a:gd name="connsiteX2" fmla="*/ 3959764 w 3959764"/>
              <a:gd name="connsiteY2" fmla="*/ 0 h 2152291"/>
              <a:gd name="connsiteX0" fmla="*/ 0 w 3959764"/>
              <a:gd name="connsiteY0" fmla="*/ 2152291 h 2152291"/>
              <a:gd name="connsiteX1" fmla="*/ 1963229 w 3959764"/>
              <a:gd name="connsiteY1" fmla="*/ 1036369 h 2152291"/>
              <a:gd name="connsiteX2" fmla="*/ 3959764 w 3959764"/>
              <a:gd name="connsiteY2" fmla="*/ 0 h 2152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59764" h="2152291">
                <a:moveTo>
                  <a:pt x="0" y="2152291"/>
                </a:moveTo>
                <a:cubicBezTo>
                  <a:pt x="319976" y="1187650"/>
                  <a:pt x="1112768" y="1052184"/>
                  <a:pt x="1963229" y="1036369"/>
                </a:cubicBezTo>
                <a:cubicBezTo>
                  <a:pt x="2813690" y="1020554"/>
                  <a:pt x="3492490" y="1009660"/>
                  <a:pt x="3959764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3" name="Connecteur droit 12"/>
          <p:cNvCxnSpPr>
            <a:stCxn id="12" idx="1"/>
            <a:endCxn id="14" idx="3"/>
          </p:cNvCxnSpPr>
          <p:nvPr/>
        </p:nvCxnSpPr>
        <p:spPr>
          <a:xfrm flipH="1">
            <a:off x="5731393" y="4291473"/>
            <a:ext cx="1349574" cy="3063"/>
          </a:xfrm>
          <a:prstGeom prst="line">
            <a:avLst/>
          </a:prstGeom>
          <a:ln w="19050"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5161379" y="4032926"/>
            <a:ext cx="5700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2800" i="1" dirty="0" smtClean="0">
                <a:solidFill>
                  <a:schemeClr val="tx1"/>
                </a:solidFill>
                <a:latin typeface="+mn-lt"/>
              </a:rPr>
              <a:t>α</a:t>
            </a:r>
            <a:r>
              <a:rPr lang="fr-FR" sz="2800" i="1" baseline="-25000" dirty="0" smtClean="0">
                <a:solidFill>
                  <a:schemeClr val="tx1"/>
                </a:solidFill>
                <a:latin typeface="+mn-lt"/>
              </a:rPr>
              <a:t>0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447866" y="5599492"/>
            <a:ext cx="831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800" i="1" dirty="0" err="1" smtClean="0">
                <a:solidFill>
                  <a:schemeClr val="tx1"/>
                </a:solidFill>
                <a:latin typeface="+mn-lt"/>
              </a:rPr>
              <a:t>x</a:t>
            </a:r>
            <a:r>
              <a:rPr lang="fr-FR" sz="2800" i="1" baseline="-25000" dirty="0" err="1" smtClean="0">
                <a:solidFill>
                  <a:schemeClr val="tx1"/>
                </a:solidFill>
                <a:latin typeface="+mn-lt"/>
              </a:rPr>
              <a:t>min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7987866" y="5599492"/>
            <a:ext cx="831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800" i="1" dirty="0" err="1" smtClean="0">
                <a:solidFill>
                  <a:schemeClr val="tx1"/>
                </a:solidFill>
                <a:latin typeface="+mn-lt"/>
              </a:rPr>
              <a:t>x</a:t>
            </a:r>
            <a:r>
              <a:rPr lang="fr-FR" sz="2800" i="1" baseline="-25000" dirty="0" err="1" smtClean="0">
                <a:solidFill>
                  <a:schemeClr val="tx1"/>
                </a:solidFill>
                <a:latin typeface="+mn-lt"/>
              </a:rPr>
              <a:t>max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6768666" y="5599492"/>
            <a:ext cx="831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800" i="1" dirty="0" err="1" smtClean="0">
                <a:solidFill>
                  <a:schemeClr val="tx1"/>
                </a:solidFill>
                <a:latin typeface="+mn-lt"/>
              </a:rPr>
              <a:t>x</a:t>
            </a:r>
            <a:r>
              <a:rPr lang="fr-FR" sz="2800" i="1" baseline="-25000" dirty="0" err="1" smtClean="0">
                <a:solidFill>
                  <a:schemeClr val="tx1"/>
                </a:solidFill>
                <a:latin typeface="+mn-lt"/>
              </a:rPr>
              <a:t>moy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8312866" y="3651083"/>
            <a:ext cx="0" cy="1954611"/>
          </a:xfrm>
          <a:prstGeom prst="line">
            <a:avLst/>
          </a:prstGeom>
          <a:ln w="19050"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7233367" y="4294536"/>
            <a:ext cx="0" cy="1311158"/>
          </a:xfrm>
          <a:prstGeom prst="line">
            <a:avLst/>
          </a:prstGeom>
          <a:ln w="19050"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matériau 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Coefficient de dilatation thermique variable dans l'espace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XX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COOR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1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XMAX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MAXI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XX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XMIN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MINI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XX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XMOY     = 0.5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(XMAX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+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XMIN)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XXU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MANU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'CHPO'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 SU 'SCAL' 1.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CALCUL DU CHAMP PAR POINTS SCALAIRE DE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BETA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7.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CHP_ALPH = ALPHAMAT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(XXU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+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(BETA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(((XX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(XMOY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XXU))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/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(XMAX – XMIN))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**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3)))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CHP_ALPH 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'[7] Coefficient de dilatation thermique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lineaire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58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matériau 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89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Mise à jour des caractéristiques du matériau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CONVERSION DU CHPOINT -&gt; EN MCHAML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CHM_ALPH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CHAN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'CHAM'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CHP_ALPH MOM1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DU MCHAML DU MATERIAU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MAM1B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MOM1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'YOUN'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YOUNGMAT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NUMAT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'ALPH'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CHM_ALPH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Mise à jour de la matrice de raideur (1</a:t>
            </a:r>
            <a:r>
              <a:rPr lang="fr-FR" sz="2000" b="1" baseline="30000" dirty="0" smtClean="0">
                <a:sym typeface="Symbol" pitchFamily="18" charset="2"/>
              </a:rPr>
              <a:t>er</a:t>
            </a:r>
            <a:r>
              <a:rPr lang="fr-FR" sz="2000" b="1" dirty="0" smtClean="0">
                <a:sym typeface="Symbol" pitchFamily="18" charset="2"/>
              </a:rPr>
              <a:t> membre)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MISE A JOUR DE LA MATRICE DE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RAIDEUR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EN FONCTION DU NOUVEAU MCHAML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 MATERIAU (MEME SI LA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RAIDEUR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EST INDEPENDANTE DE ALPHA !)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RIGI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MAM1B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RITOT    = RI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BLMX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BLMY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211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lancer Cast3M EN LIGNE DE COMMANDE ?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2000" b="1" dirty="0" smtClean="0"/>
              <a:t>Ouvrir une console / invite de commande</a:t>
            </a:r>
            <a:endParaRPr lang="fr-FR" sz="2000" dirty="0" smtClean="0"/>
          </a:p>
          <a:p>
            <a:pPr lvl="2"/>
            <a:r>
              <a:rPr lang="fr-FR" sz="2000" dirty="0" smtClean="0"/>
              <a:t>Sous </a:t>
            </a:r>
            <a:r>
              <a:rPr lang="fr-FR" sz="2000" b="1" dirty="0" smtClean="0">
                <a:solidFill>
                  <a:srgbClr val="FF0000"/>
                </a:solidFill>
              </a:rPr>
              <a:t>Linux </a:t>
            </a:r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fr-FR" sz="2000" dirty="0" smtClean="0"/>
              <a:t> nombreux émulateurs : </a:t>
            </a:r>
            <a:r>
              <a:rPr lang="fr-FR" sz="20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xterm</a:t>
            </a:r>
            <a:r>
              <a:rPr lang="fr-FR" sz="2000" dirty="0" smtClean="0">
                <a:solidFill>
                  <a:srgbClr val="FF0000"/>
                </a:solidFill>
              </a:rPr>
              <a:t>, </a:t>
            </a:r>
            <a:r>
              <a:rPr lang="fr-FR" sz="20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terminal</a:t>
            </a:r>
            <a:r>
              <a:rPr lang="fr-FR" sz="2000" dirty="0" smtClean="0">
                <a:solidFill>
                  <a:srgbClr val="FF0000"/>
                </a:solidFill>
              </a:rPr>
              <a:t>, </a:t>
            </a:r>
            <a:r>
              <a:rPr lang="fr-FR" sz="2000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konsole</a:t>
            </a:r>
            <a:r>
              <a:rPr lang="fr-FR" sz="2000" dirty="0" smtClean="0">
                <a:solidFill>
                  <a:srgbClr val="FF0000"/>
                </a:solidFill>
              </a:rPr>
              <a:t>, …</a:t>
            </a:r>
            <a:endParaRPr lang="fr-FR" sz="2000" dirty="0" smtClean="0"/>
          </a:p>
          <a:p>
            <a:pPr lvl="2"/>
            <a:r>
              <a:rPr lang="fr-FR" sz="2000" dirty="0" smtClean="0"/>
              <a:t>Sous </a:t>
            </a:r>
            <a:r>
              <a:rPr lang="fr-FR" sz="2000" b="1" dirty="0" smtClean="0">
                <a:solidFill>
                  <a:srgbClr val="00B050"/>
                </a:solidFill>
              </a:rPr>
              <a:t>Mac OS X</a:t>
            </a:r>
            <a:r>
              <a:rPr lang="fr-FR" sz="2000" dirty="0" smtClean="0"/>
              <a:t> :</a:t>
            </a:r>
          </a:p>
          <a:p>
            <a:pPr lvl="2"/>
            <a:r>
              <a:rPr lang="fr-FR" sz="2000" dirty="0">
                <a:solidFill>
                  <a:srgbClr val="00B050"/>
                </a:solidFill>
              </a:rPr>
              <a:t>	</a:t>
            </a:r>
            <a:r>
              <a:rPr lang="fr-FR" dirty="0" smtClean="0">
                <a:solidFill>
                  <a:srgbClr val="00B050"/>
                </a:solidFill>
              </a:rPr>
              <a:t>Applications / Utilitaires / Terminal ou X11</a:t>
            </a:r>
            <a:endParaRPr lang="fr-FR" sz="2000" dirty="0" smtClean="0">
              <a:solidFill>
                <a:srgbClr val="00B050"/>
              </a:solidFill>
            </a:endParaRPr>
          </a:p>
          <a:p>
            <a:pPr lvl="2"/>
            <a:r>
              <a:rPr lang="fr-FR" sz="2000" dirty="0" smtClean="0"/>
              <a:t>Sous </a:t>
            </a:r>
            <a:r>
              <a:rPr lang="fr-FR" sz="2000" b="1" dirty="0" smtClean="0">
                <a:solidFill>
                  <a:srgbClr val="0070C0"/>
                </a:solidFill>
              </a:rPr>
              <a:t>Windows</a:t>
            </a:r>
            <a:r>
              <a:rPr lang="fr-FR" sz="2000" dirty="0" smtClean="0">
                <a:solidFill>
                  <a:srgbClr val="0070C0"/>
                </a:solidFill>
              </a:rPr>
              <a:t> </a:t>
            </a:r>
            <a:r>
              <a:rPr lang="fr-FR" sz="2000" dirty="0" smtClean="0"/>
              <a:t>:</a:t>
            </a:r>
            <a:br>
              <a:rPr lang="fr-FR" sz="2000" dirty="0" smtClean="0"/>
            </a:br>
            <a:r>
              <a:rPr lang="fr-FR" dirty="0"/>
              <a:t>	</a:t>
            </a:r>
            <a:r>
              <a:rPr lang="fr-FR" dirty="0" smtClean="0">
                <a:solidFill>
                  <a:srgbClr val="0070C0"/>
                </a:solidFill>
              </a:rPr>
              <a:t>Menu Démarrer / Tous les programmes / Accessoires / Invite de commande</a:t>
            </a:r>
            <a:endParaRPr lang="fr-FR" sz="2000" dirty="0" smtClean="0">
              <a:solidFill>
                <a:srgbClr val="0070C0"/>
              </a:solidFill>
            </a:endParaRPr>
          </a:p>
          <a:p>
            <a:pPr lvl="1"/>
            <a:endParaRPr lang="fr-FR" sz="2000" b="1" dirty="0" smtClean="0"/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Quelques commandes Linux utiles</a:t>
            </a: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cd</a:t>
            </a:r>
            <a:r>
              <a:rPr lang="fr-FR" sz="20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toto/		</a:t>
            </a:r>
            <a:r>
              <a:rPr lang="fr-FR" sz="2000" dirty="0" smtClean="0"/>
              <a:t>changer de répertoire</a:t>
            </a:r>
          </a:p>
          <a:p>
            <a:pPr lvl="2"/>
            <a:r>
              <a:rPr lang="fr-FR" sz="20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</a:t>
            </a:r>
            <a:r>
              <a:rPr lang="fr-FR" sz="2000" dirty="0" smtClean="0"/>
              <a:t>			lister le contenu d'un répertoire</a:t>
            </a:r>
          </a:p>
          <a:p>
            <a:pPr lvl="2"/>
            <a:r>
              <a:rPr lang="fr-FR" sz="20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pwd</a:t>
            </a:r>
            <a:r>
              <a:rPr lang="fr-FR" sz="20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fr-FR" sz="2000" dirty="0" smtClean="0"/>
              <a:t>		afficher le chemin d'arborescence où l'on est</a:t>
            </a:r>
          </a:p>
          <a:p>
            <a:pPr lvl="1"/>
            <a:endParaRPr lang="fr-FR" sz="2000" b="1" dirty="0" smtClean="0"/>
          </a:p>
          <a:p>
            <a:pPr lvl="1"/>
            <a:endParaRPr lang="fr-FR" sz="2000" b="1" dirty="0" smtClean="0"/>
          </a:p>
          <a:p>
            <a:pPr lvl="1"/>
            <a:r>
              <a:rPr lang="fr-FR" sz="2000" b="1" dirty="0" smtClean="0"/>
              <a:t>Lancer Cast3M</a:t>
            </a:r>
          </a:p>
          <a:p>
            <a:pPr lvl="2"/>
            <a:r>
              <a:rPr lang="fr-FR" sz="20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castem16</a:t>
            </a:r>
            <a:r>
              <a:rPr lang="fr-FR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fr-FR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mon_fichier.dgibi</a:t>
            </a:r>
            <a:endParaRPr lang="fr-FR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5465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matériau 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90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Mise à </a:t>
            </a:r>
            <a:r>
              <a:rPr lang="fr-FR" sz="2000" b="1" dirty="0">
                <a:sym typeface="Symbol" pitchFamily="18" charset="2"/>
              </a:rPr>
              <a:t>jour </a:t>
            </a:r>
            <a:r>
              <a:rPr lang="fr-FR" sz="2000" b="1" dirty="0" smtClean="0">
                <a:sym typeface="Symbol" pitchFamily="18" charset="2"/>
              </a:rPr>
              <a:t>des forces </a:t>
            </a:r>
            <a:r>
              <a:rPr lang="fr-FR" sz="2000" b="1" dirty="0">
                <a:sym typeface="Symbol" pitchFamily="18" charset="2"/>
              </a:rPr>
              <a:t>nodales dues aux déformations </a:t>
            </a:r>
            <a:r>
              <a:rPr lang="fr-FR" sz="2000" b="1" dirty="0" smtClean="0">
                <a:sym typeface="Symbol" pitchFamily="18" charset="2"/>
              </a:rPr>
              <a:t>thermiques</a:t>
            </a:r>
            <a:br>
              <a:rPr lang="fr-FR" sz="2000" b="1" dirty="0" smtClean="0">
                <a:sym typeface="Symbol" pitchFamily="18" charset="2"/>
              </a:rPr>
            </a:br>
            <a:r>
              <a:rPr lang="fr-FR" sz="2000" b="1" dirty="0" smtClean="0">
                <a:sym typeface="Symbol" pitchFamily="18" charset="2"/>
              </a:rPr>
              <a:t>(</a:t>
            </a:r>
            <a:r>
              <a:rPr lang="fr-FR" sz="2000" b="1" dirty="0">
                <a:sym typeface="Symbol" pitchFamily="18" charset="2"/>
              </a:rPr>
              <a:t>2</a:t>
            </a:r>
            <a:r>
              <a:rPr lang="fr-FR" sz="2000" b="1" baseline="30000" dirty="0">
                <a:sym typeface="Symbol" pitchFamily="18" charset="2"/>
              </a:rPr>
              <a:t>nd</a:t>
            </a:r>
            <a:r>
              <a:rPr lang="fr-FR" sz="2000" b="1" dirty="0">
                <a:sym typeface="Symbol" pitchFamily="18" charset="2"/>
              </a:rPr>
              <a:t> membre</a:t>
            </a:r>
            <a:r>
              <a:rPr lang="fr-FR" sz="2000" b="1" dirty="0" smtClean="0">
                <a:sym typeface="Symbol" pitchFamily="18" charset="2"/>
              </a:rPr>
              <a:t>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MISE A JOUR DES DEFORMATIONS THERMIQUES PURES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(Opérateur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EPTH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DES PSEUDO CONTRAINTES THERMIQUES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(Opérateur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DES FORCES NODALES POUR CETTE DEFORMATION THERMIQUE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FFT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(Opérateur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BSIG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du système linéaire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DEPLACEMENTS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U7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RITOT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(TR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FFT)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409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matériau 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91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Mise à </a:t>
            </a:r>
            <a:r>
              <a:rPr lang="fr-FR" sz="2000" b="1" dirty="0">
                <a:sym typeface="Symbol" pitchFamily="18" charset="2"/>
              </a:rPr>
              <a:t>jour </a:t>
            </a:r>
            <a:r>
              <a:rPr lang="fr-FR" sz="2000" b="1" dirty="0" smtClean="0">
                <a:sym typeface="Symbol" pitchFamily="18" charset="2"/>
              </a:rPr>
              <a:t>des forces </a:t>
            </a:r>
            <a:r>
              <a:rPr lang="fr-FR" sz="2000" b="1" dirty="0">
                <a:sym typeface="Symbol" pitchFamily="18" charset="2"/>
              </a:rPr>
              <a:t>nodales dues aux déformations </a:t>
            </a:r>
            <a:r>
              <a:rPr lang="fr-FR" sz="2000" b="1" dirty="0" smtClean="0">
                <a:sym typeface="Symbol" pitchFamily="18" charset="2"/>
              </a:rPr>
              <a:t>thermiques</a:t>
            </a:r>
            <a:br>
              <a:rPr lang="fr-FR" sz="2000" b="1" dirty="0" smtClean="0">
                <a:sym typeface="Symbol" pitchFamily="18" charset="2"/>
              </a:rPr>
            </a:br>
            <a:r>
              <a:rPr lang="fr-FR" sz="2000" b="1" dirty="0" smtClean="0">
                <a:sym typeface="Symbol" pitchFamily="18" charset="2"/>
              </a:rPr>
              <a:t>(</a:t>
            </a:r>
            <a:r>
              <a:rPr lang="fr-FR" sz="2000" b="1" dirty="0">
                <a:sym typeface="Symbol" pitchFamily="18" charset="2"/>
              </a:rPr>
              <a:t>2</a:t>
            </a:r>
            <a:r>
              <a:rPr lang="fr-FR" sz="2000" b="1" baseline="30000" dirty="0">
                <a:sym typeface="Symbol" pitchFamily="18" charset="2"/>
              </a:rPr>
              <a:t>nd</a:t>
            </a:r>
            <a:r>
              <a:rPr lang="fr-FR" sz="2000" b="1" dirty="0">
                <a:sym typeface="Symbol" pitchFamily="18" charset="2"/>
              </a:rPr>
              <a:t> membre</a:t>
            </a:r>
            <a:r>
              <a:rPr lang="fr-FR" sz="2000" b="1" dirty="0" smtClean="0">
                <a:sym typeface="Symbol" pitchFamily="18" charset="2"/>
              </a:rPr>
              <a:t>)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MISE A JOUR DES DEFORMATIONS THERMIQUES PURES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EPTH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DELTA_TE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MAM1B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DES PSEUDO CONTRAINTES THERMIQUES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EPT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MAM1B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DES FORCES NODALES POUR CETTE DEFORMATION THERMIQUE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FFT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BSIG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SIT MOM1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MAM1B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Résolution du système linéaire</a:t>
            </a:r>
            <a:endParaRPr lang="fr-FR" sz="2000" b="1" dirty="0"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DEPLACEMENTS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U7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RESO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RITOT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(TR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FFT)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4205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</a:t>
            </a:r>
            <a:r>
              <a:rPr lang="fr-FR" sz="1600" dirty="0"/>
              <a:t>matériau </a:t>
            </a:r>
            <a:r>
              <a:rPr lang="fr-FR" sz="1600" dirty="0" smtClean="0"/>
              <a:t>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92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DEFORMEE AVEC ALPHA VARIABLE</a:t>
            </a:r>
          </a:p>
          <a:p>
            <a:pPr marL="0" lvl="1" indent="0">
              <a:buNone/>
            </a:pP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</a:p>
          <a:p>
            <a:pPr marL="0" lvl="1" indent="0">
              <a:buNone/>
            </a:pP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'[7]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theromeca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(J), + alpha var.(V)'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169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</a:t>
            </a:r>
            <a:r>
              <a:rPr lang="fr-FR" sz="1600" dirty="0"/>
              <a:t>matériau </a:t>
            </a:r>
            <a:r>
              <a:rPr lang="fr-FR" sz="1600" dirty="0" smtClean="0"/>
              <a:t>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93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DEFORMEE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DEF_7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 U7 150.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DEF_7C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CSU U7 150.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'VERT'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(DEF_INIC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DEF_6C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ET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DEF_7C)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'[7]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Deformees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theromeca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(J), + alpha var.(V)' 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3687" y="3138821"/>
            <a:ext cx="5815013" cy="360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2372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</a:t>
            </a:r>
            <a:r>
              <a:rPr lang="fr-FR" sz="1600" dirty="0"/>
              <a:t>matériau </a:t>
            </a:r>
            <a:r>
              <a:rPr lang="fr-FR" sz="1600" dirty="0" smtClean="0"/>
              <a:t>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94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DEFORMATIONS TOTALES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DEFORMATION ELASTIQUES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EPE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CONTRAINTES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SIGT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 </a:t>
            </a: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'[7] Contraintes,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thermomeca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alpha var.'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320" y="3310082"/>
            <a:ext cx="5184480" cy="354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206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7 : mécanique élastique linéaire</a:t>
            </a:r>
            <a:br>
              <a:rPr lang="fr-FR" dirty="0" smtClean="0"/>
            </a:br>
            <a:r>
              <a:rPr lang="fr-FR" sz="1600" dirty="0" smtClean="0"/>
              <a:t>	CHARGEMENT thermique, </a:t>
            </a:r>
            <a:r>
              <a:rPr lang="fr-FR" sz="1600" dirty="0"/>
              <a:t>matériau </a:t>
            </a:r>
            <a:r>
              <a:rPr lang="fr-FR" sz="1600" dirty="0" smtClean="0"/>
              <a:t>variable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95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Post traitement : maillage déformé, déformations, contraintes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DEFORMATIONS TOTALES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 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EPSI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U7 MOM1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DEFORMATION ELASTIQUES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EPE 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EP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EPT 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CONTRAINTES AVEC ALPHA VARIABLE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SIGT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ELAS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EPE MOM1 MAM1B ;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TRAC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SIGT MOM1 DEF_7 CSU 15 </a:t>
            </a:r>
            <a:r>
              <a:rPr lang="fr-FR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'TITR'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'[7] Contraintes, 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thermomeca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, alpha var.'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320" y="3310082"/>
            <a:ext cx="5184480" cy="354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5022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96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marL="0" lvl="1" indent="0" defTabSz="1262063">
              <a:buNone/>
            </a:pPr>
            <a:r>
              <a:rPr lang="fr-FR" sz="1800" b="1" i="1" u="sng" dirty="0" smtClean="0">
                <a:solidFill>
                  <a:schemeClr val="tx1"/>
                </a:solidFill>
                <a:sym typeface="Symbol" pitchFamily="18" charset="2"/>
              </a:rPr>
              <a:t>Objectif</a:t>
            </a:r>
            <a:r>
              <a:rPr lang="fr-FR" sz="1800" b="1" i="1" dirty="0" smtClean="0">
                <a:solidFill>
                  <a:schemeClr val="tx1"/>
                </a:solidFill>
                <a:sym typeface="Symbol" pitchFamily="18" charset="2"/>
              </a:rPr>
              <a:t> :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calcul </a:t>
            </a:r>
            <a:r>
              <a:rPr lang="fr-FR" sz="1800" i="1" dirty="0" err="1" smtClean="0">
                <a:solidFill>
                  <a:schemeClr val="tx1"/>
                </a:solidFill>
                <a:sym typeface="Symbol" pitchFamily="18" charset="2"/>
              </a:rPr>
              <a:t>thermo-mécanique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 précédent</a:t>
            </a:r>
          </a:p>
          <a:p>
            <a:pPr marL="0" lvl="1" indent="0" defTabSz="1262063">
              <a:buNone/>
            </a:pP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	+ matériau </a:t>
            </a:r>
            <a:r>
              <a:rPr lang="fr-FR" sz="1800" i="1" dirty="0" err="1" smtClean="0">
                <a:solidFill>
                  <a:schemeClr val="tx1"/>
                </a:solidFill>
                <a:sym typeface="Symbol" pitchFamily="18" charset="2"/>
              </a:rPr>
              <a:t>élasto</a:t>
            </a:r>
            <a:r>
              <a:rPr lang="fr-FR" sz="1800" i="1" dirty="0" smtClean="0">
                <a:solidFill>
                  <a:schemeClr val="tx1"/>
                </a:solidFill>
                <a:sym typeface="Symbol" pitchFamily="18" charset="2"/>
              </a:rPr>
              <a:t>-</a:t>
            </a:r>
            <a:r>
              <a:rPr lang="fr-FR" sz="1800" i="1" dirty="0" smtClean="0">
                <a:solidFill>
                  <a:srgbClr val="FF0000"/>
                </a:solidFill>
                <a:sym typeface="Symbol" pitchFamily="18" charset="2"/>
              </a:rPr>
              <a:t>plastique parfait</a:t>
            </a:r>
          </a:p>
          <a:p>
            <a:pPr marL="0" lvl="1" indent="0" defTabSz="1262063">
              <a:buNone/>
            </a:pPr>
            <a:endParaRPr lang="fr-FR" sz="1800" i="1" dirty="0">
              <a:solidFill>
                <a:srgbClr val="FF0000"/>
              </a:solidFill>
              <a:sym typeface="Symbol" pitchFamily="18" charset="2"/>
            </a:endParaRP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nouveau modèle avec partie non linéaire</a:t>
            </a:r>
            <a:endParaRPr lang="fr-FR" sz="1800" i="1" dirty="0">
              <a:sym typeface="Wingdings" panose="05000000000000000000" pitchFamily="2" charset="2"/>
            </a:endParaRP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chargements appliqués progressivement</a:t>
            </a: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description </a:t>
            </a:r>
            <a:r>
              <a:rPr lang="fr-FR" sz="1800" b="1" i="1" dirty="0" smtClean="0">
                <a:sym typeface="Wingdings" panose="05000000000000000000" pitchFamily="2" charset="2"/>
              </a:rPr>
              <a:t>pseudo-temporelle</a:t>
            </a:r>
            <a:r>
              <a:rPr lang="fr-FR" sz="1800" i="1" dirty="0" smtClean="0">
                <a:sym typeface="Wingdings" panose="05000000000000000000" pitchFamily="2" charset="2"/>
              </a:rPr>
              <a:t> des chargements</a:t>
            </a:r>
          </a:p>
          <a:p>
            <a:pPr lvl="1" defTabSz="1262063">
              <a:buFont typeface="+mj-lt"/>
              <a:buAutoNum type="arabicPeriod"/>
            </a:pPr>
            <a:r>
              <a:rPr lang="fr-FR" sz="1800" i="1" dirty="0" smtClean="0">
                <a:sym typeface="Wingdings" panose="05000000000000000000" pitchFamily="2" charset="2"/>
              </a:rPr>
              <a:t>résolution avec la procédure </a:t>
            </a:r>
            <a:r>
              <a:rPr lang="fr-FR" sz="1800" dirty="0" smtClean="0">
                <a:latin typeface="Consolas" panose="020B0609020204030204" pitchFamily="49" charset="0"/>
                <a:cs typeface="Consolas" panose="020B0609020204030204" pitchFamily="49" charset="0"/>
                <a:sym typeface="Wingdings" panose="05000000000000000000" pitchFamily="2" charset="2"/>
              </a:rPr>
              <a:t>PASAPAS</a:t>
            </a: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</p:spPr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PASAPAS </a:t>
            </a:r>
            <a:endParaRPr lang="fr-FR" sz="1600" dirty="0"/>
          </a:p>
        </p:txBody>
      </p:sp>
      <p:cxnSp>
        <p:nvCxnSpPr>
          <p:cNvPr id="9" name="Connecteur droit avec flèche 8"/>
          <p:cNvCxnSpPr/>
          <p:nvPr/>
        </p:nvCxnSpPr>
        <p:spPr>
          <a:xfrm rot="5400000" flipH="1" flipV="1">
            <a:off x="1227109" y="5119539"/>
            <a:ext cx="2458529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2473624" y="6331548"/>
            <a:ext cx="420106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1955252" y="3452300"/>
            <a:ext cx="10038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2800" i="1" dirty="0" smtClean="0">
                <a:solidFill>
                  <a:schemeClr val="tx1"/>
                </a:solidFill>
                <a:latin typeface="+mn-lt"/>
              </a:rPr>
              <a:t>σ</a:t>
            </a:r>
            <a:endParaRPr lang="fr-FR" sz="28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6561137" y="6065192"/>
            <a:ext cx="5504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2800" i="1" dirty="0" smtClean="0">
                <a:solidFill>
                  <a:schemeClr val="tx1"/>
                </a:solidFill>
                <a:latin typeface="+mn-lt"/>
              </a:rPr>
              <a:t>ε</a:t>
            </a:r>
            <a:endParaRPr lang="fr-FR" sz="28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Forme libre 22"/>
          <p:cNvSpPr/>
          <p:nvPr/>
        </p:nvSpPr>
        <p:spPr>
          <a:xfrm>
            <a:off x="2456371" y="4399231"/>
            <a:ext cx="2829464" cy="1923691"/>
          </a:xfrm>
          <a:custGeom>
            <a:avLst/>
            <a:gdLst>
              <a:gd name="connsiteX0" fmla="*/ 0 w 2829464"/>
              <a:gd name="connsiteY0" fmla="*/ 1923691 h 1923691"/>
              <a:gd name="connsiteX1" fmla="*/ 854015 w 2829464"/>
              <a:gd name="connsiteY1" fmla="*/ 0 h 1923691"/>
              <a:gd name="connsiteX2" fmla="*/ 2829464 w 2829464"/>
              <a:gd name="connsiteY2" fmla="*/ 0 h 1923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9464" h="1923691">
                <a:moveTo>
                  <a:pt x="0" y="1923691"/>
                </a:moveTo>
                <a:lnTo>
                  <a:pt x="854015" y="0"/>
                </a:lnTo>
                <a:lnTo>
                  <a:pt x="2829464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cxnSp>
        <p:nvCxnSpPr>
          <p:cNvPr id="27" name="Connecteur droit 26"/>
          <p:cNvCxnSpPr>
            <a:stCxn id="23" idx="1"/>
          </p:cNvCxnSpPr>
          <p:nvPr/>
        </p:nvCxnSpPr>
        <p:spPr>
          <a:xfrm flipH="1">
            <a:off x="2282944" y="4399231"/>
            <a:ext cx="1027442" cy="1498"/>
          </a:xfrm>
          <a:prstGeom prst="line">
            <a:avLst/>
          </a:prstGeom>
          <a:ln w="19050"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33"/>
          <p:cNvSpPr txBox="1">
            <a:spLocks noChangeArrowheads="1"/>
          </p:cNvSpPr>
          <p:nvPr/>
        </p:nvSpPr>
        <p:spPr bwMode="auto">
          <a:xfrm>
            <a:off x="1524000" y="4135032"/>
            <a:ext cx="7664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2800" i="1" dirty="0" smtClean="0">
                <a:solidFill>
                  <a:schemeClr val="tx1"/>
                </a:solidFill>
                <a:latin typeface="+mn-lt"/>
              </a:rPr>
              <a:t>σ</a:t>
            </a:r>
            <a:r>
              <a:rPr lang="fr-FR" sz="2800" i="1" baseline="-25000" dirty="0" smtClean="0">
                <a:solidFill>
                  <a:schemeClr val="tx1"/>
                </a:solidFill>
                <a:latin typeface="+mn-lt"/>
              </a:rPr>
              <a:t>Y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xt Box 33"/>
          <p:cNvSpPr txBox="1">
            <a:spLocks noChangeArrowheads="1"/>
          </p:cNvSpPr>
          <p:nvPr/>
        </p:nvSpPr>
        <p:spPr bwMode="auto">
          <a:xfrm>
            <a:off x="3068397" y="5605057"/>
            <a:ext cx="5504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rgbClr val="0000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99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800" i="1" dirty="0" smtClean="0">
                <a:solidFill>
                  <a:schemeClr val="tx1"/>
                </a:solidFill>
                <a:latin typeface="+mn-lt"/>
              </a:rPr>
              <a:t>E</a:t>
            </a:r>
            <a:endParaRPr lang="fr-FR" sz="2800" i="1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Arc 30"/>
          <p:cNvSpPr/>
          <p:nvPr/>
        </p:nvSpPr>
        <p:spPr>
          <a:xfrm>
            <a:off x="1653659" y="5532299"/>
            <a:ext cx="1600200" cy="1600200"/>
          </a:xfrm>
          <a:prstGeom prst="arc">
            <a:avLst>
              <a:gd name="adj1" fmla="val 17721357"/>
              <a:gd name="adj2" fmla="val 0"/>
            </a:avLst>
          </a:prstGeom>
          <a:ln w="19050">
            <a:solidFill>
              <a:srgbClr val="B2B2B2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</p:spTree>
    <p:extLst>
      <p:ext uri="{BB962C8B-B14F-4D97-AF65-F5344CB8AC3E}">
        <p14:creationId xmlns:p14="http://schemas.microsoft.com/office/powerpoint/2010/main" xmlns="" val="257434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PASAPAS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97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 smtClean="0">
                <a:sym typeface="Symbol" pitchFamily="18" charset="2"/>
              </a:rPr>
              <a:t>Mise à jour du modèle et des caractéristiques du matériau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DU MODELE MECANIQUE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MOM2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MODE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SU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'MECANIQUE' 'ELASTIQUE' 'ISOTROPE'</a:t>
            </a:r>
          </a:p>
          <a:p>
            <a:pPr marL="0" lvl="1" indent="0">
              <a:buNone/>
            </a:pP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          'PLASTIQUE' 'PARFAIT'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</a:p>
          <a:p>
            <a:pPr marL="0" lvl="1" indent="0">
              <a:buNone/>
            </a:pP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MISE A JOUR DU MATERIAU (AJOUT DE LA LIMITE D'ELASTICITE 'SIGY')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MAM2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MATE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MOM2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'YOUN'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YOUNGMAT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NUMAT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'ALPH'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CHM_ALPH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                   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'SIGY'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SIGYMAT 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2523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98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>
                <a:sym typeface="Symbol" pitchFamily="18" charset="2"/>
              </a:rPr>
              <a:t>Chargement thermique progressif</a:t>
            </a:r>
            <a:endParaRPr lang="fr-FR" sz="2000" b="1" u="sng" dirty="0">
              <a:solidFill>
                <a:srgbClr val="0070C0"/>
              </a:solidFill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CHARGEMENT THERMIQUE PROGRESSIF AVEC 2 TABLES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 . 0   = 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 . 1   = 1.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T2 . 0   = T_INI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T2 . 1   = TAB1 . 'TEMPERATURES' . (N1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CHTM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T1 T2 ;</a:t>
            </a:r>
          </a:p>
          <a:p>
            <a:pPr marL="0" lvl="1" indent="0">
              <a:buNone/>
            </a:pPr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Chargement mécanique progressif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EVOLUTION TEMPORELLE LINEAIRE DU CHARGEMENT MECANIQUE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EVTM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'Temps'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1.) '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Coef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1.)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CHM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'MECA'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(A vous de jouer)</a:t>
            </a: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;</a:t>
            </a:r>
            <a:endParaRPr lang="fr-FR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805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Chap. 8 : mécanique </a:t>
            </a:r>
            <a:r>
              <a:rPr lang="fr-FR" dirty="0" err="1" smtClean="0"/>
              <a:t>élastO</a:t>
            </a:r>
            <a:r>
              <a:rPr lang="fr-FR" dirty="0" smtClean="0"/>
              <a:t>-PLASTIQUE</a:t>
            </a:r>
            <a:br>
              <a:rPr lang="fr-FR" dirty="0" smtClean="0"/>
            </a:br>
            <a:r>
              <a:rPr lang="fr-FR" sz="1600" dirty="0" smtClean="0"/>
              <a:t>	CHARGEMENT thermique, matériau variable, </a:t>
            </a:r>
            <a:r>
              <a:rPr lang="fr-FR" sz="1600" dirty="0" err="1" smtClean="0"/>
              <a:t>pasapas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025304" y="6303598"/>
            <a:ext cx="1118696" cy="365125"/>
          </a:xfrm>
        </p:spPr>
        <p:txBody>
          <a:bodyPr/>
          <a:lstStyle/>
          <a:p>
            <a:pPr algn="ctr"/>
            <a:r>
              <a:rPr lang="fr-FR" dirty="0" smtClean="0"/>
              <a:t>PAGE </a:t>
            </a:r>
            <a:fld id="{AEFB9B6D-867A-40B8-ACB0-35CC9F272C9C}" type="slidenum">
              <a:rPr lang="fr-FR" smtClean="0"/>
              <a:pPr algn="ctr"/>
              <a:t>99</a:t>
            </a:fld>
            <a:endParaRPr lang="fr-FR" dirty="0"/>
          </a:p>
        </p:txBody>
      </p:sp>
      <p:sp>
        <p:nvSpPr>
          <p:cNvPr id="29" name="Espace réservé du contenu 11"/>
          <p:cNvSpPr>
            <a:spLocks noGrp="1"/>
          </p:cNvSpPr>
          <p:nvPr>
            <p:ph idx="1"/>
          </p:nvPr>
        </p:nvSpPr>
        <p:spPr>
          <a:xfrm>
            <a:off x="576000" y="1268760"/>
            <a:ext cx="8388488" cy="4968552"/>
          </a:xfrm>
        </p:spPr>
        <p:txBody>
          <a:bodyPr/>
          <a:lstStyle/>
          <a:p>
            <a:pPr lvl="1"/>
            <a:r>
              <a:rPr lang="fr-FR" sz="2000" b="1" dirty="0">
                <a:sym typeface="Symbol" pitchFamily="18" charset="2"/>
              </a:rPr>
              <a:t>Chargement thermique progressif</a:t>
            </a:r>
            <a:endParaRPr lang="fr-FR" sz="2000" b="1" u="sng" dirty="0">
              <a:solidFill>
                <a:srgbClr val="0070C0"/>
              </a:solidFill>
              <a:sym typeface="Symbol" pitchFamily="18" charset="2"/>
            </a:endParaRPr>
          </a:p>
          <a:p>
            <a:pPr marL="0" lvl="1" indent="0">
              <a:buNone/>
            </a:pPr>
            <a:endParaRPr lang="fr-FR" sz="2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CHARGEMENT THERMIQUE PROGRESSIF AVEC 2 TABLES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 . 0   = 0.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T1 . 1   = 1.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T2 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TABL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T2 . 0   = T_INI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T2 . 1   = TAB1 . 'TEMPERATURES' . (N1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-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1)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CHTM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'T'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T1 T2 ;</a:t>
            </a:r>
          </a:p>
          <a:p>
            <a:pPr marL="0" lvl="1" indent="0">
              <a:buNone/>
            </a:pPr>
            <a:endParaRPr lang="fr-FR" sz="2000" b="1" dirty="0" smtClean="0">
              <a:sym typeface="Symbol" pitchFamily="18" charset="2"/>
            </a:endParaRPr>
          </a:p>
          <a:p>
            <a:pPr lvl="1"/>
            <a:r>
              <a:rPr lang="fr-FR" sz="2000" b="1" dirty="0" smtClean="0">
                <a:sym typeface="Symbol" pitchFamily="18" charset="2"/>
              </a:rPr>
              <a:t>Chargement mécanique progressif</a:t>
            </a:r>
          </a:p>
          <a:p>
            <a:pPr marL="0" lvl="1" indent="0">
              <a:buNone/>
            </a:pPr>
            <a:endParaRPr lang="fr-FR" sz="2000" dirty="0" smtClean="0">
              <a:sym typeface="Symbol" pitchFamily="18" charset="2"/>
            </a:endParaRP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*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EVOLUTION TEMPORELLE LINEAIRE DU CHARGEMENT MECANIQUE</a:t>
            </a:r>
          </a:p>
          <a:p>
            <a:pPr marL="0" lvl="1" indent="0">
              <a:buNone/>
            </a:pPr>
            <a:r>
              <a:rPr lang="fr-FR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EVTM     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EVOL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'MANU'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'Temps'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1.) '</a:t>
            </a:r>
            <a:r>
              <a:rPr lang="fr-FR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Coef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 (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PROG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0. 1.) ;</a:t>
            </a:r>
          </a:p>
          <a:p>
            <a:pPr marL="0" lvl="1" indent="0">
              <a:buNone/>
            </a:pP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CHM      = </a:t>
            </a:r>
            <a:r>
              <a:rPr lang="fr-F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CHAR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</a:t>
            </a:r>
            <a:r>
              <a:rPr lang="fr-F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'MECA'</a:t>
            </a:r>
            <a:r>
              <a:rPr lang="fr-F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 pitchFamily="18" charset="2"/>
              </a:rPr>
              <a:t> EVTM TR ;</a:t>
            </a: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  <a:p>
            <a:pPr marL="0" lvl="1" indent="0">
              <a:buNone/>
            </a:pPr>
            <a:endParaRPr lang="fr-FR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471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que principal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13798</TotalTime>
  <Words>8896</Words>
  <Application>Microsoft Office PowerPoint</Application>
  <PresentationFormat>Affichage à l'écran (4:3)</PresentationFormat>
  <Paragraphs>2110</Paragraphs>
  <Slides>134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134</vt:i4>
      </vt:variant>
    </vt:vector>
  </HeadingPairs>
  <TitlesOfParts>
    <vt:vector size="136" baseType="lpstr">
      <vt:lpstr>Masque principal</vt:lpstr>
      <vt:lpstr>Équation</vt:lpstr>
      <vt:lpstr>Débuter avec Cast3M Calculs thermo mécaniques</vt:lpstr>
      <vt:lpstr>sommaire</vt:lpstr>
      <vt:lpstr>Présentation de Cast3M</vt:lpstr>
      <vt:lpstr>Un peu d'histoire</vt:lpstr>
      <vt:lpstr>Cast3M, c'est quoi ?</vt:lpstr>
      <vt:lpstr>De nombreux domaines d'application</vt:lpstr>
      <vt:lpstr>REMARQUES GENERALES (1/2)</vt:lpstr>
      <vt:lpstr>Remarques GENERALES (2/2)</vt:lpstr>
      <vt:lpstr>Comment lancer Cast3M EN LIGNE DE COMMANDE ?</vt:lpstr>
      <vt:lpstr>Le langage Gibiane</vt:lpstr>
      <vt:lpstr>Le langage Gibiane : présentation</vt:lpstr>
      <vt:lpstr>Gibiane : la syntaxe</vt:lpstr>
      <vt:lpstr>Gibiane : la syntaxe</vt:lpstr>
      <vt:lpstr>Gibiane : objets</vt:lpstr>
      <vt:lpstr>Gibiane : objets</vt:lpstr>
      <vt:lpstr>Gibiane : opérateurs</vt:lpstr>
      <vt:lpstr>Gibiane : opérateurs</vt:lpstr>
      <vt:lpstr>Gibiane : opérateurs</vt:lpstr>
      <vt:lpstr>Gibiane : directives</vt:lpstr>
      <vt:lpstr>Gibiane : procédures</vt:lpstr>
      <vt:lpstr>Gibiane : procédures</vt:lpstr>
      <vt:lpstr>Gibiane : procédures</vt:lpstr>
      <vt:lpstr>Gibiane : quelques instructions utiles</vt:lpstr>
      <vt:lpstr>Documentation</vt:lpstr>
      <vt:lpstr>Travaux dirigés  modélisation du comportement thermo-mécanique d'une plaque perforée </vt:lpstr>
      <vt:lpstr>Problème étudie et conditions aux limites</vt:lpstr>
      <vt:lpstr>QUELQUES RAPPELS</vt:lpstr>
      <vt:lpstr>Chap. 1 : Choix de la géométrie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1 : généralités et maillage</vt:lpstr>
      <vt:lpstr>Chap. 2 : thermique linéaire stationnaire</vt:lpstr>
      <vt:lpstr>Chap. 2 : thermique linéaire stationnaire</vt:lpstr>
      <vt:lpstr>Chap. 2 : thermique linéaire stationnaire</vt:lpstr>
      <vt:lpstr>Chap. 2 : thermique linéaire stationnaire</vt:lpstr>
      <vt:lpstr>Remarques : les CHAMPS PAR POINTS (CHPOINT)</vt:lpstr>
      <vt:lpstr>Remarques : les CHAMPS PAR éléments (MCHAML)</vt:lpstr>
      <vt:lpstr>Chap. 3 : thermique linéaire transitoire  PASAPAS</vt:lpstr>
      <vt:lpstr>Chap. 3 : thermique linéaire transitoire  PASAPAS</vt:lpstr>
      <vt:lpstr>Chap. 3 : thermique linéaire transitoire  PASAPAS</vt:lpstr>
      <vt:lpstr>Chap. 3 : thermique linéaire transitoire  PASAPAS</vt:lpstr>
      <vt:lpstr>Chap. 3 : thermique linéaire transitoire  PASAPAS</vt:lpstr>
      <vt:lpstr>Chap. 3 : thermique linéaire transitoire  PASAPAS</vt:lpstr>
      <vt:lpstr>Chap. 3 : thermique linéaire transitoire  PASAPAS</vt:lpstr>
      <vt:lpstr>Chap. 3 : thermique linéaire transitoire 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4 : thermique NON linéaire transitoire  convection, rayonnement, PASAPAS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5 : mécanique élastique linéaire</vt:lpstr>
      <vt:lpstr>Chap. 6 : mécanique élastique linéaire  CHARGEMENT thermique</vt:lpstr>
      <vt:lpstr>Chap. 6 : mécanique élastique linéaire  CHARGEMENT thermique</vt:lpstr>
      <vt:lpstr>Chap. 6 : mécanique élastique linéaire  CHARGEMENT thermique</vt:lpstr>
      <vt:lpstr>Chap. 6 : mécanique élastique linéaire  CHARGEMENT thermique</vt:lpstr>
      <vt:lpstr>Chap. 6 : mécanique élastique linéaire  CHARGEMENT thermique</vt:lpstr>
      <vt:lpstr>Chap. 6 : mécanique élastique linéaire  CHARGEMENT thermique</vt:lpstr>
      <vt:lpstr>Chap. 6 : mécanique élastique linéaire  CHARGEMENT thermique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7 : mécanique élastique linéaire  CHARGEMENT thermique, matériau variable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8 : mécanique élastO-PLASTIQUE  CHARGEMENT thermique, matériau variable,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Chap. 9 : mécanique élastO-PLASTIQUE CHARGEMENT thermique, matériau variable (X, T), pasapas </vt:lpstr>
      <vt:lpstr>Compléments</vt:lpstr>
      <vt:lpstr>Lire / Sortir des données</vt:lpstr>
      <vt:lpstr>Lire / Sortir des données</vt:lpstr>
      <vt:lpstr>Lire / Sortir des données</vt:lpstr>
      <vt:lpstr>Lire / Sortir des données</vt:lpstr>
      <vt:lpstr>Regroupement de procédures</vt:lpstr>
      <vt:lpstr>Quelques infos</vt:lpstr>
      <vt:lpstr>Thermo-élasticité linéaire plane (1) Rappel des équations</vt:lpstr>
      <vt:lpstr>Thermo-élasticité linéaire plane (2) contraintes planes</vt:lpstr>
      <vt:lpstr>Thermo-élasticité linéaire plane (3) élément fini</vt:lpstr>
      <vt:lpstr>Thermo-élasticité linéaire plane (4) matrice de rigidité</vt:lpstr>
      <vt:lpstr>Thermo-élasticité linéaire plane (5) principe travaux virtuels</vt:lpstr>
      <vt:lpstr>Thermo-élasticité linéaire plane (6) chargement thermique</vt:lpstr>
      <vt:lpstr>Multiplicateurs de Lagrange</vt:lpstr>
      <vt:lpstr>Déformation plastique cumulée</vt:lpstr>
      <vt:lpstr>Description des objets Gibiane</vt:lpstr>
      <vt:lpstr>Description des objets</vt:lpstr>
      <vt:lpstr>Description des objets</vt:lpstr>
      <vt:lpstr>Description des objets</vt:lpstr>
      <vt:lpstr>DEN/DANS DM2S SEMT</vt:lpstr>
    </vt:vector>
  </TitlesOfParts>
  <Company>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</dc:creator>
  <cp:lastModifiedBy>Mr Arab</cp:lastModifiedBy>
  <cp:revision>559</cp:revision>
  <dcterms:created xsi:type="dcterms:W3CDTF">2012-05-16T13:45:41Z</dcterms:created>
  <dcterms:modified xsi:type="dcterms:W3CDTF">2016-11-07T11:53:58Z</dcterms:modified>
</cp:coreProperties>
</file>