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8" r:id="rId3"/>
    <p:sldId id="260" r:id="rId4"/>
    <p:sldId id="261" r:id="rId5"/>
    <p:sldId id="262" r:id="rId6"/>
    <p:sldId id="263" r:id="rId7"/>
    <p:sldId id="264" r:id="rId8"/>
    <p:sldId id="265" r:id="rId9"/>
    <p:sldId id="266" r:id="rId10"/>
    <p:sldId id="267" r:id="rId11"/>
    <p:sldId id="268" r:id="rId12"/>
    <p:sldId id="269" r:id="rId13"/>
    <p:sldId id="272" r:id="rId14"/>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563" autoAdjust="0"/>
  </p:normalViewPr>
  <p:slideViewPr>
    <p:cSldViewPr>
      <p:cViewPr varScale="1">
        <p:scale>
          <a:sx n="73" d="100"/>
          <a:sy n="73" d="100"/>
        </p:scale>
        <p:origin x="-1074" y="-102"/>
      </p:cViewPr>
      <p:guideLst>
        <p:guide orient="horz" pos="2160"/>
        <p:guide pos="2880"/>
      </p:guideLst>
    </p:cSldViewPr>
  </p:slideViewPr>
  <p:outlineViewPr>
    <p:cViewPr>
      <p:scale>
        <a:sx n="33" d="100"/>
        <a:sy n="33" d="100"/>
      </p:scale>
      <p:origin x="132" y="4949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6F36F1-1967-406D-BFAD-AE3D5EF370C2}" type="doc">
      <dgm:prSet loTypeId="urn:microsoft.com/office/officeart/2005/8/layout/default" loCatId="list" qsTypeId="urn:microsoft.com/office/officeart/2005/8/quickstyle/simple1" qsCatId="simple" csTypeId="urn:microsoft.com/office/officeart/2005/8/colors/accent1_2" csCatId="accent1" phldr="0"/>
      <dgm:spPr/>
      <dgm:t>
        <a:bodyPr/>
        <a:lstStyle/>
        <a:p>
          <a:endParaRPr lang="fr-FR"/>
        </a:p>
      </dgm:t>
    </dgm:pt>
    <dgm:pt modelId="{7658D9BF-6C01-439A-9729-4A7BC49C3715}" type="pres">
      <dgm:prSet presAssocID="{666F36F1-1967-406D-BFAD-AE3D5EF370C2}" presName="diagram" presStyleCnt="0">
        <dgm:presLayoutVars>
          <dgm:dir/>
          <dgm:resizeHandles val="exact"/>
        </dgm:presLayoutVars>
      </dgm:prSet>
      <dgm:spPr/>
      <dgm:t>
        <a:bodyPr/>
        <a:lstStyle/>
        <a:p>
          <a:endParaRPr lang="fr-FR"/>
        </a:p>
      </dgm:t>
    </dgm:pt>
  </dgm:ptLst>
  <dgm:cxnLst>
    <dgm:cxn modelId="{7A20BAA1-B6DB-44BE-B61B-13D678B5E00C}" type="presOf" srcId="{666F36F1-1967-406D-BFAD-AE3D5EF370C2}" destId="{7658D9BF-6C01-439A-9729-4A7BC49C3715}" srcOrd="0" destOrd="0" presId="urn:microsoft.com/office/officeart/2005/8/layout/default"/>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pPr>
              <a:defRPr/>
            </a:pPr>
            <a:fld id="{8B892659-F956-4D1E-ABFB-08810CC855C0}" type="datetimeFigureOut">
              <a:rPr lang="fr-FR" smtClean="0"/>
              <a:pPr>
                <a:defRPr/>
              </a:pPr>
              <a:t>24/05/2010</a:t>
            </a:fld>
            <a:endParaRPr lang="fr-FR" dirty="0"/>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pPr>
              <a:defRPr/>
            </a:pPr>
            <a:endParaRPr lang="fr-FR"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pPr>
              <a:defRPr/>
            </a:pPr>
            <a:fld id="{E17F0D0D-CC2E-47D5-BCBA-122B8F72BF74}" type="slidenum">
              <a:rPr lang="fr-FR" smtClean="0"/>
              <a:pPr>
                <a:defRPr/>
              </a:pPr>
              <a:t>‹N°›</a:t>
            </a:fld>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defRPr/>
            </a:pPr>
            <a:fld id="{7BEEACCC-8746-41BC-A096-C0736292470C}" type="datetimeFigureOut">
              <a:rPr lang="fr-FR" smtClean="0"/>
              <a:pPr>
                <a:defRPr/>
              </a:pPr>
              <a:t>24/05/2010</a:t>
            </a:fld>
            <a:endParaRPr lang="fr-FR" dirty="0"/>
          </a:p>
        </p:txBody>
      </p:sp>
      <p:sp>
        <p:nvSpPr>
          <p:cNvPr id="5" name="Espace réservé du pied de page 4"/>
          <p:cNvSpPr>
            <a:spLocks noGrp="1"/>
          </p:cNvSpPr>
          <p:nvPr>
            <p:ph type="ftr" sz="quarter" idx="11"/>
          </p:nvPr>
        </p:nvSpPr>
        <p:spPr/>
        <p:txBody>
          <a:bodyPr/>
          <a:lstStyle/>
          <a:p>
            <a:pPr>
              <a:defRPr/>
            </a:pPr>
            <a:endParaRPr lang="fr-FR" dirty="0"/>
          </a:p>
        </p:txBody>
      </p:sp>
      <p:sp>
        <p:nvSpPr>
          <p:cNvPr id="6" name="Espace réservé du numéro de diapositive 5"/>
          <p:cNvSpPr>
            <a:spLocks noGrp="1"/>
          </p:cNvSpPr>
          <p:nvPr>
            <p:ph type="sldNum" sz="quarter" idx="12"/>
          </p:nvPr>
        </p:nvSpPr>
        <p:spPr/>
        <p:txBody>
          <a:bodyPr/>
          <a:lstStyle/>
          <a:p>
            <a:pPr>
              <a:defRPr/>
            </a:pPr>
            <a:fld id="{78A695C6-79A5-410E-8E0D-83541D4D922A}" type="slidenum">
              <a:rPr lang="fr-FR" smtClean="0"/>
              <a:pPr>
                <a:defRPr/>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defRPr/>
            </a:pPr>
            <a:fld id="{E0360F69-2938-48FE-BF8F-1F9C8438DE02}" type="datetimeFigureOut">
              <a:rPr lang="fr-FR" smtClean="0"/>
              <a:pPr>
                <a:defRPr/>
              </a:pPr>
              <a:t>24/05/2010</a:t>
            </a:fld>
            <a:endParaRPr lang="fr-FR" dirty="0"/>
          </a:p>
        </p:txBody>
      </p:sp>
      <p:sp>
        <p:nvSpPr>
          <p:cNvPr id="5" name="Espace réservé du pied de page 4"/>
          <p:cNvSpPr>
            <a:spLocks noGrp="1"/>
          </p:cNvSpPr>
          <p:nvPr>
            <p:ph type="ftr" sz="quarter" idx="11"/>
          </p:nvPr>
        </p:nvSpPr>
        <p:spPr/>
        <p:txBody>
          <a:bodyPr/>
          <a:lstStyle/>
          <a:p>
            <a:pPr>
              <a:defRPr/>
            </a:pPr>
            <a:endParaRPr lang="fr-FR" dirty="0"/>
          </a:p>
        </p:txBody>
      </p:sp>
      <p:sp>
        <p:nvSpPr>
          <p:cNvPr id="6" name="Espace réservé du numéro de diapositive 5"/>
          <p:cNvSpPr>
            <a:spLocks noGrp="1"/>
          </p:cNvSpPr>
          <p:nvPr>
            <p:ph type="sldNum" sz="quarter" idx="12"/>
          </p:nvPr>
        </p:nvSpPr>
        <p:spPr/>
        <p:txBody>
          <a:bodyPr/>
          <a:lstStyle/>
          <a:p>
            <a:pPr>
              <a:defRPr/>
            </a:pPr>
            <a:fld id="{F7FA0E65-24BA-428F-B2E2-DAA8DFB4778E}" type="slidenum">
              <a:rPr lang="fr-FR" smtClean="0"/>
              <a:pPr>
                <a:defRPr/>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pPr>
              <a:defRPr/>
            </a:pPr>
            <a:fld id="{5AE23D40-7033-4D02-AC32-BA8C1450C0C3}" type="datetimeFigureOut">
              <a:rPr lang="fr-FR" smtClean="0"/>
              <a:pPr>
                <a:defRPr/>
              </a:pPr>
              <a:t>24/05/2010</a:t>
            </a:fld>
            <a:endParaRPr lang="fr-FR" dirty="0"/>
          </a:p>
        </p:txBody>
      </p:sp>
      <p:sp>
        <p:nvSpPr>
          <p:cNvPr id="9" name="Espace réservé du numéro de diapositive 8"/>
          <p:cNvSpPr>
            <a:spLocks noGrp="1"/>
          </p:cNvSpPr>
          <p:nvPr>
            <p:ph type="sldNum" sz="quarter" idx="15"/>
          </p:nvPr>
        </p:nvSpPr>
        <p:spPr/>
        <p:txBody>
          <a:bodyPr rtlCol="0"/>
          <a:lstStyle/>
          <a:p>
            <a:pPr>
              <a:defRPr/>
            </a:pPr>
            <a:fld id="{EF58EBA0-6576-44BC-9464-182B3A307131}" type="slidenum">
              <a:rPr lang="fr-FR" smtClean="0"/>
              <a:pPr>
                <a:defRPr/>
              </a:pPr>
              <a:t>‹N°›</a:t>
            </a:fld>
            <a:endParaRPr lang="fr-FR" dirty="0"/>
          </a:p>
        </p:txBody>
      </p:sp>
      <p:sp>
        <p:nvSpPr>
          <p:cNvPr id="10" name="Espace réservé du pied de page 9"/>
          <p:cNvSpPr>
            <a:spLocks noGrp="1"/>
          </p:cNvSpPr>
          <p:nvPr>
            <p:ph type="ftr" sz="quarter" idx="16"/>
          </p:nvPr>
        </p:nvSpPr>
        <p:spPr/>
        <p:txBody>
          <a:bodyPr rtlCol="0"/>
          <a:lstStyle/>
          <a:p>
            <a:pPr>
              <a:defRPr/>
            </a:pPr>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pPr>
              <a:defRPr/>
            </a:pPr>
            <a:fld id="{56B9FC5A-1E4E-4530-9238-EF67C7CE4369}" type="datetimeFigureOut">
              <a:rPr lang="fr-FR" smtClean="0"/>
              <a:pPr>
                <a:defRPr/>
              </a:pPr>
              <a:t>24/05/2010</a:t>
            </a:fld>
            <a:endParaRPr lang="fr-FR" dirty="0"/>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pPr>
              <a:defRPr/>
            </a:pPr>
            <a:endParaRPr lang="fr-FR"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pPr>
              <a:defRPr/>
            </a:pPr>
            <a:fld id="{78A180F9-36A7-42AA-BF22-95109EADFF26}" type="slidenum">
              <a:rPr lang="fr-FR" smtClean="0"/>
              <a:pPr>
                <a:defRPr/>
              </a:pPr>
              <a:t>‹N°›</a:t>
            </a:fld>
            <a:endParaRPr lang="fr-F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pPr>
              <a:defRPr/>
            </a:pPr>
            <a:fld id="{315DDD07-02C0-48FC-AD1C-2E002C3D4595}" type="datetimeFigureOut">
              <a:rPr lang="fr-FR" smtClean="0"/>
              <a:pPr>
                <a:defRPr/>
              </a:pPr>
              <a:t>24/05/2010</a:t>
            </a:fld>
            <a:endParaRPr lang="fr-FR" dirty="0"/>
          </a:p>
        </p:txBody>
      </p:sp>
      <p:sp>
        <p:nvSpPr>
          <p:cNvPr id="6" name="Espace réservé du pied de page 5"/>
          <p:cNvSpPr>
            <a:spLocks noGrp="1"/>
          </p:cNvSpPr>
          <p:nvPr>
            <p:ph type="ftr" sz="quarter" idx="11"/>
          </p:nvPr>
        </p:nvSpPr>
        <p:spPr/>
        <p:txBody>
          <a:bodyPr/>
          <a:lstStyle/>
          <a:p>
            <a:pPr>
              <a:defRPr/>
            </a:pPr>
            <a:endParaRPr lang="fr-FR" dirty="0"/>
          </a:p>
        </p:txBody>
      </p:sp>
      <p:sp>
        <p:nvSpPr>
          <p:cNvPr id="7" name="Espace réservé du numéro de diapositive 6"/>
          <p:cNvSpPr>
            <a:spLocks noGrp="1"/>
          </p:cNvSpPr>
          <p:nvPr>
            <p:ph type="sldNum" sz="quarter" idx="12"/>
          </p:nvPr>
        </p:nvSpPr>
        <p:spPr/>
        <p:txBody>
          <a:bodyPr/>
          <a:lstStyle/>
          <a:p>
            <a:pPr>
              <a:defRPr/>
            </a:pPr>
            <a:fld id="{7FFD2B9E-2968-42C8-B9DB-29601EF71F05}" type="slidenum">
              <a:rPr lang="fr-FR" smtClean="0"/>
              <a:pPr>
                <a:defRPr/>
              </a:pPr>
              <a:t>‹N°›</a:t>
            </a:fld>
            <a:endParaRPr lang="fr-FR" dirty="0"/>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pPr>
              <a:defRPr/>
            </a:pPr>
            <a:fld id="{87249540-5216-4D23-AB24-BA9575DEDA2F}" type="datetimeFigureOut">
              <a:rPr lang="fr-FR" smtClean="0"/>
              <a:pPr>
                <a:defRPr/>
              </a:pPr>
              <a:t>24/05/2010</a:t>
            </a:fld>
            <a:endParaRPr lang="fr-FR" dirty="0"/>
          </a:p>
        </p:txBody>
      </p:sp>
      <p:sp>
        <p:nvSpPr>
          <p:cNvPr id="8" name="Espace réservé du pied de page 7"/>
          <p:cNvSpPr>
            <a:spLocks noGrp="1"/>
          </p:cNvSpPr>
          <p:nvPr>
            <p:ph type="ftr" sz="quarter" idx="11"/>
          </p:nvPr>
        </p:nvSpPr>
        <p:spPr/>
        <p:txBody>
          <a:bodyPr/>
          <a:lstStyle/>
          <a:p>
            <a:pPr>
              <a:defRPr/>
            </a:pPr>
            <a:endParaRPr lang="fr-FR" dirty="0"/>
          </a:p>
        </p:txBody>
      </p:sp>
      <p:sp>
        <p:nvSpPr>
          <p:cNvPr id="9" name="Espace réservé du numéro de diapositive 8"/>
          <p:cNvSpPr>
            <a:spLocks noGrp="1"/>
          </p:cNvSpPr>
          <p:nvPr>
            <p:ph type="sldNum" sz="quarter" idx="12"/>
          </p:nvPr>
        </p:nvSpPr>
        <p:spPr/>
        <p:txBody>
          <a:bodyPr/>
          <a:lstStyle/>
          <a:p>
            <a:pPr>
              <a:defRPr/>
            </a:pPr>
            <a:fld id="{776C7FBE-6804-4B59-80A1-17D93DD194A2}" type="slidenum">
              <a:rPr lang="fr-FR" smtClean="0"/>
              <a:pPr>
                <a:defRPr/>
              </a:pPr>
              <a:t>‹N°›</a:t>
            </a:fld>
            <a:endParaRPr lang="fr-FR" dirty="0"/>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pPr>
              <a:defRPr/>
            </a:pPr>
            <a:fld id="{B75758A3-C204-43DC-8B18-9D4FCFD190AC}" type="datetimeFigureOut">
              <a:rPr lang="fr-FR" smtClean="0"/>
              <a:pPr>
                <a:defRPr/>
              </a:pPr>
              <a:t>24/05/2010</a:t>
            </a:fld>
            <a:endParaRPr lang="fr-FR" dirty="0"/>
          </a:p>
        </p:txBody>
      </p:sp>
      <p:sp>
        <p:nvSpPr>
          <p:cNvPr id="7" name="Espace réservé du numéro de diapositive 6"/>
          <p:cNvSpPr>
            <a:spLocks noGrp="1"/>
          </p:cNvSpPr>
          <p:nvPr>
            <p:ph type="sldNum" sz="quarter" idx="11"/>
          </p:nvPr>
        </p:nvSpPr>
        <p:spPr/>
        <p:txBody>
          <a:bodyPr rtlCol="0"/>
          <a:lstStyle/>
          <a:p>
            <a:pPr>
              <a:defRPr/>
            </a:pPr>
            <a:fld id="{3A20E894-E402-476B-908E-2B02BF613F38}" type="slidenum">
              <a:rPr lang="fr-FR" smtClean="0"/>
              <a:pPr>
                <a:defRPr/>
              </a:pPr>
              <a:t>‹N°›</a:t>
            </a:fld>
            <a:endParaRPr lang="fr-FR" dirty="0"/>
          </a:p>
        </p:txBody>
      </p:sp>
      <p:sp>
        <p:nvSpPr>
          <p:cNvPr id="8" name="Espace réservé du pied de page 7"/>
          <p:cNvSpPr>
            <a:spLocks noGrp="1"/>
          </p:cNvSpPr>
          <p:nvPr>
            <p:ph type="ftr" sz="quarter" idx="12"/>
          </p:nvPr>
        </p:nvSpPr>
        <p:spPr/>
        <p:txBody>
          <a:bodyPr rtlCol="0"/>
          <a:lstStyle/>
          <a:p>
            <a:pPr>
              <a:defRPr/>
            </a:pPr>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defRPr/>
            </a:pPr>
            <a:fld id="{B4BBAA45-C42B-4F49-BABC-127963F2E678}" type="datetimeFigureOut">
              <a:rPr lang="fr-FR" smtClean="0"/>
              <a:pPr>
                <a:defRPr/>
              </a:pPr>
              <a:t>24/05/2010</a:t>
            </a:fld>
            <a:endParaRPr lang="fr-FR" dirty="0"/>
          </a:p>
        </p:txBody>
      </p:sp>
      <p:sp>
        <p:nvSpPr>
          <p:cNvPr id="3" name="Espace réservé du pied de page 2"/>
          <p:cNvSpPr>
            <a:spLocks noGrp="1"/>
          </p:cNvSpPr>
          <p:nvPr>
            <p:ph type="ftr" sz="quarter" idx="11"/>
          </p:nvPr>
        </p:nvSpPr>
        <p:spPr/>
        <p:txBody>
          <a:bodyPr/>
          <a:lstStyle/>
          <a:p>
            <a:pPr>
              <a:defRPr/>
            </a:pPr>
            <a:endParaRPr lang="fr-FR" dirty="0"/>
          </a:p>
        </p:txBody>
      </p:sp>
      <p:sp>
        <p:nvSpPr>
          <p:cNvPr id="4" name="Espace réservé du numéro de diapositive 3"/>
          <p:cNvSpPr>
            <a:spLocks noGrp="1"/>
          </p:cNvSpPr>
          <p:nvPr>
            <p:ph type="sldNum" sz="quarter" idx="12"/>
          </p:nvPr>
        </p:nvSpPr>
        <p:spPr/>
        <p:txBody>
          <a:bodyPr/>
          <a:lstStyle/>
          <a:p>
            <a:pPr>
              <a:defRPr/>
            </a:pPr>
            <a:fld id="{A3535258-58A3-45B6-AC07-8C1E9B9766DA}" type="slidenum">
              <a:rPr lang="fr-FR" smtClean="0"/>
              <a:pPr>
                <a:defRPr/>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pPr>
              <a:defRPr/>
            </a:pPr>
            <a:fld id="{01415B37-70D1-4FC8-AC04-6AC70DD1B239}" type="datetimeFigureOut">
              <a:rPr lang="fr-FR" smtClean="0"/>
              <a:pPr>
                <a:defRPr/>
              </a:pPr>
              <a:t>24/05/2010</a:t>
            </a:fld>
            <a:endParaRPr lang="fr-FR" dirty="0"/>
          </a:p>
        </p:txBody>
      </p:sp>
      <p:sp>
        <p:nvSpPr>
          <p:cNvPr id="22" name="Espace réservé du numéro de diapositive 21"/>
          <p:cNvSpPr>
            <a:spLocks noGrp="1"/>
          </p:cNvSpPr>
          <p:nvPr>
            <p:ph type="sldNum" sz="quarter" idx="15"/>
          </p:nvPr>
        </p:nvSpPr>
        <p:spPr/>
        <p:txBody>
          <a:bodyPr rtlCol="0"/>
          <a:lstStyle/>
          <a:p>
            <a:pPr>
              <a:defRPr/>
            </a:pPr>
            <a:fld id="{99BFA1BB-9D9C-47B0-8001-38E821DE279D}" type="slidenum">
              <a:rPr lang="fr-FR" smtClean="0"/>
              <a:pPr>
                <a:defRPr/>
              </a:pPr>
              <a:t>‹N°›</a:t>
            </a:fld>
            <a:endParaRPr lang="fr-FR" dirty="0"/>
          </a:p>
        </p:txBody>
      </p:sp>
      <p:sp>
        <p:nvSpPr>
          <p:cNvPr id="23" name="Espace réservé du pied de page 22"/>
          <p:cNvSpPr>
            <a:spLocks noGrp="1"/>
          </p:cNvSpPr>
          <p:nvPr>
            <p:ph type="ftr" sz="quarter" idx="16"/>
          </p:nvPr>
        </p:nvSpPr>
        <p:spPr/>
        <p:txBody>
          <a:bodyPr rtlCol="0"/>
          <a:lstStyle/>
          <a:p>
            <a:pPr>
              <a:defRPr/>
            </a:pPr>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pPr>
              <a:defRPr/>
            </a:pPr>
            <a:fld id="{1CA2F27B-E9D1-452F-8F4C-F9C0D4C3F8BA}" type="datetimeFigureOut">
              <a:rPr lang="fr-FR" smtClean="0"/>
              <a:pPr>
                <a:defRPr/>
              </a:pPr>
              <a:t>24/05/2010</a:t>
            </a:fld>
            <a:endParaRPr lang="fr-FR" dirty="0"/>
          </a:p>
        </p:txBody>
      </p:sp>
      <p:sp>
        <p:nvSpPr>
          <p:cNvPr id="18" name="Espace réservé du numéro de diapositive 17"/>
          <p:cNvSpPr>
            <a:spLocks noGrp="1"/>
          </p:cNvSpPr>
          <p:nvPr>
            <p:ph type="sldNum" sz="quarter" idx="11"/>
          </p:nvPr>
        </p:nvSpPr>
        <p:spPr/>
        <p:txBody>
          <a:bodyPr rtlCol="0"/>
          <a:lstStyle/>
          <a:p>
            <a:pPr>
              <a:defRPr/>
            </a:pPr>
            <a:fld id="{B422F6F3-3D73-4D2C-B199-EA62B17A5BDF}" type="slidenum">
              <a:rPr lang="fr-FR" smtClean="0"/>
              <a:pPr>
                <a:defRPr/>
              </a:pPr>
              <a:t>‹N°›</a:t>
            </a:fld>
            <a:endParaRPr lang="fr-FR" dirty="0"/>
          </a:p>
        </p:txBody>
      </p:sp>
      <p:sp>
        <p:nvSpPr>
          <p:cNvPr id="21" name="Espace réservé du pied de page 20"/>
          <p:cNvSpPr>
            <a:spLocks noGrp="1"/>
          </p:cNvSpPr>
          <p:nvPr>
            <p:ph type="ftr" sz="quarter" idx="12"/>
          </p:nvPr>
        </p:nvSpPr>
        <p:spPr/>
        <p:txBody>
          <a:bodyPr rtlCol="0"/>
          <a:lstStyle/>
          <a:p>
            <a:pPr>
              <a:defRPr/>
            </a:pPr>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defRPr/>
            </a:pPr>
            <a:fld id="{FFD36920-F87D-410C-920B-1733A167ED67}" type="datetimeFigureOut">
              <a:rPr lang="fr-FR" smtClean="0"/>
              <a:pPr>
                <a:defRPr/>
              </a:pPr>
              <a:t>24/05/2010</a:t>
            </a:fld>
            <a:endParaRPr lang="fr-FR" dirty="0"/>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fr-FR" dirty="0"/>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6E9484BD-CF4C-4A15-B30F-16728F9447D0}" type="slidenum">
              <a:rPr lang="fr-FR" smtClean="0"/>
              <a:pPr>
                <a:defRPr/>
              </a:pPr>
              <a:t>‹N°›</a:t>
            </a:fld>
            <a:endParaRPr lang="fr-FR"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42976" y="2214554"/>
            <a:ext cx="6929486" cy="923330"/>
          </a:xfrm>
          <a:prstGeom prst="rect">
            <a:avLst/>
          </a:prstGeom>
          <a:noFill/>
        </p:spPr>
        <p:txBody>
          <a:bodyPr>
            <a:spAutoFit/>
          </a:bodyPr>
          <a:lstStyle/>
          <a:p>
            <a:pPr algn="ctr" fontAlgn="auto">
              <a:spcBef>
                <a:spcPts val="0"/>
              </a:spcBef>
              <a:spcAft>
                <a:spcPts val="0"/>
              </a:spcAft>
              <a:defRPr/>
            </a:pPr>
            <a:r>
              <a:rPr lang="fr-FR" sz="5400" b="1" i="1" dirty="0" err="1" smtClean="0">
                <a:ln w="900" cmpd="sng">
                  <a:solidFill>
                    <a:schemeClr val="accent1">
                      <a:satMod val="190000"/>
                      <a:alpha val="55000"/>
                    </a:schemeClr>
                  </a:solidFill>
                  <a:prstDash val="solid"/>
                </a:ln>
                <a:solidFill>
                  <a:schemeClr val="accent1"/>
                </a:solidFill>
                <a:effectLst>
                  <a:innerShdw blurRad="101600" dist="76200" dir="5400000">
                    <a:schemeClr val="accent1">
                      <a:satMod val="190000"/>
                      <a:tint val="100000"/>
                      <a:alpha val="74000"/>
                    </a:schemeClr>
                  </a:innerShdw>
                </a:effectLst>
                <a:latin typeface="+mn-lt"/>
                <a:cs typeface="+mn-cs"/>
              </a:rPr>
              <a:t>Immunoblot</a:t>
            </a:r>
            <a:endParaRPr lang="fr-FR" sz="5400" b="1" i="1" dirty="0">
              <a:ln w="900" cmpd="sng">
                <a:solidFill>
                  <a:schemeClr val="accent1">
                    <a:satMod val="190000"/>
                    <a:alpha val="55000"/>
                  </a:schemeClr>
                </a:solidFill>
                <a:prstDash val="solid"/>
              </a:ln>
              <a:solidFill>
                <a:schemeClr val="accent1"/>
              </a:solidFill>
              <a:effectLst>
                <a:innerShdw blurRad="101600" dist="76200" dir="5400000">
                  <a:schemeClr val="accent1">
                    <a:satMod val="190000"/>
                    <a:tint val="100000"/>
                    <a:alpha val="74000"/>
                  </a:schemeClr>
                </a:innerShdw>
              </a:effectLst>
              <a:latin typeface="+mn-lt"/>
              <a:cs typeface="+mn-cs"/>
            </a:endParaRPr>
          </a:p>
        </p:txBody>
      </p:sp>
    </p:spTree>
  </p:cSld>
  <p:clrMapOvr>
    <a:masterClrMapping/>
  </p:clrMapOvr>
  <p:transition>
    <p:wheel spokes="8"/>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928688"/>
            <a:ext cx="8229600" cy="5380037"/>
          </a:xfrm>
        </p:spPr>
        <p:txBody>
          <a:bodyPr>
            <a:normAutofit lnSpcReduction="10000"/>
          </a:bodyPr>
          <a:lstStyle/>
          <a:p>
            <a:pPr>
              <a:buNone/>
            </a:pPr>
            <a:r>
              <a:rPr lang="fr-FR" sz="1300" b="1" dirty="0" smtClean="0">
                <a:latin typeface="Times New Roman" pitchFamily="18" charset="0"/>
                <a:cs typeface="Times New Roman" pitchFamily="18" charset="0"/>
              </a:rPr>
              <a:t>Analyse</a:t>
            </a:r>
            <a:endParaRPr lang="fr-FR" sz="1300" dirty="0" smtClean="0">
              <a:latin typeface="Times New Roman" pitchFamily="18" charset="0"/>
              <a:cs typeface="Times New Roman" pitchFamily="18" charset="0"/>
            </a:endParaRPr>
          </a:p>
          <a:p>
            <a:r>
              <a:rPr lang="fr-FR" sz="1300" dirty="0" smtClean="0">
                <a:latin typeface="Times New Roman" pitchFamily="18" charset="0"/>
                <a:cs typeface="Times New Roman" pitchFamily="18" charset="0"/>
              </a:rPr>
              <a:t>Après rinçage des anticorps secondaires non-liés, le western blot est prêt pour la détection des sondes marquées et liées à la protéine d'intérêt. En pratique, tous les western blots ne révèlent pas la protéine sur une bande donnée de la membrane, les gels n'étant pas complètement exempts de protéines après avoir épongés. Une approximation sur la taille est réalisée en comparant les bandes marquées à celles des marqueurs de la gamme étalon chargé durant l'électrophorèse dans un puits à part. Le processus est répété pour une protéine de structure, comme l'actine ou la tubuline, dont la concentration ne devrait pas varier entre les échantillons (contrôle interne). La concentration de la protéine-cible est indexé à celui de la protéine servant de contrôle interne, afin de normaliser les expériences. Cette pratique permet la correction par rapport au taux de protéines totales sur la membrane, en cas d'erreur ou de transfert incomplet.</a:t>
            </a:r>
          </a:p>
          <a:p>
            <a:pPr>
              <a:buNone/>
            </a:pPr>
            <a:r>
              <a:rPr lang="fr-FR" sz="1300" b="1" dirty="0" smtClean="0">
                <a:latin typeface="Times New Roman" pitchFamily="18" charset="0"/>
                <a:cs typeface="Times New Roman" pitchFamily="18" charset="0"/>
              </a:rPr>
              <a:t>Détection colorimétrique</a:t>
            </a:r>
            <a:endParaRPr lang="fr-FR" sz="1300" dirty="0" smtClean="0">
              <a:latin typeface="Times New Roman" pitchFamily="18" charset="0"/>
              <a:cs typeface="Times New Roman" pitchFamily="18" charset="0"/>
            </a:endParaRPr>
          </a:p>
          <a:p>
            <a:r>
              <a:rPr lang="fr-FR" sz="1300" dirty="0" smtClean="0">
                <a:latin typeface="Times New Roman" pitchFamily="18" charset="0"/>
                <a:cs typeface="Times New Roman" pitchFamily="18" charset="0"/>
              </a:rPr>
              <a:t>Cette méthode est tributaire, lors de l'incubation du western blot, de la présence d'un substrat qui réagit au déclencheur présent sur l'anticorps secondaire (comme la </a:t>
            </a:r>
            <a:r>
              <a:rPr lang="fr-FR" sz="1300" dirty="0" err="1" smtClean="0">
                <a:latin typeface="Times New Roman" pitchFamily="18" charset="0"/>
                <a:cs typeface="Times New Roman" pitchFamily="18" charset="0"/>
              </a:rPr>
              <a:t>peroxidase</a:t>
            </a:r>
            <a:r>
              <a:rPr lang="fr-FR" sz="1300" dirty="0" smtClean="0">
                <a:latin typeface="Times New Roman" pitchFamily="18" charset="0"/>
                <a:cs typeface="Times New Roman" pitchFamily="18" charset="0"/>
              </a:rPr>
              <a:t>). Ceci convertit un colorant soluble en une forme insoluble, de couleur différente, qui précipite à côté de l'enzyme, teignant donc la membrane de nitrocellulose. Le développement du western blot est alors arrêté par rinçage du colorant soluble. La concentration de protéine est évalué par </a:t>
            </a:r>
            <a:r>
              <a:rPr lang="fr-FR" sz="1300" dirty="0" err="1" smtClean="0">
                <a:latin typeface="Times New Roman" pitchFamily="18" charset="0"/>
                <a:cs typeface="Times New Roman" pitchFamily="18" charset="0"/>
              </a:rPr>
              <a:t>densitométrie</a:t>
            </a:r>
            <a:r>
              <a:rPr lang="fr-FR" sz="1300" dirty="0" smtClean="0">
                <a:latin typeface="Times New Roman" pitchFamily="18" charset="0"/>
                <a:cs typeface="Times New Roman" pitchFamily="18" charset="0"/>
              </a:rPr>
              <a:t>, évaluation de l'intensité de la bande ou par spectrophotométrie.</a:t>
            </a:r>
          </a:p>
          <a:p>
            <a:pPr>
              <a:buNone/>
            </a:pPr>
            <a:r>
              <a:rPr lang="fr-FR" sz="1300" b="1" dirty="0" smtClean="0">
                <a:latin typeface="Times New Roman" pitchFamily="18" charset="0"/>
                <a:cs typeface="Times New Roman" pitchFamily="18" charset="0"/>
              </a:rPr>
              <a:t>Détection par chimioluminescence</a:t>
            </a:r>
            <a:endParaRPr lang="fr-FR" sz="1300" dirty="0" smtClean="0">
              <a:latin typeface="Times New Roman" pitchFamily="18" charset="0"/>
              <a:cs typeface="Times New Roman" pitchFamily="18" charset="0"/>
            </a:endParaRPr>
          </a:p>
          <a:p>
            <a:r>
              <a:rPr lang="fr-FR" sz="1300" dirty="0" smtClean="0">
                <a:latin typeface="Times New Roman" pitchFamily="18" charset="0"/>
                <a:cs typeface="Times New Roman" pitchFamily="18" charset="0"/>
              </a:rPr>
              <a:t>Cette méthode nécessite, lors de l'incubation du western blot, la présence d'un substrat qui émet de la lumière après exposition au déclencheur présent sur l'anticorps secondaire. La lumière émise sert à impressionner un film photographique, ou plus récemment, par des caméras CCD qui restituent une image numérique du western blot. L'image est analysée par </a:t>
            </a:r>
            <a:r>
              <a:rPr lang="fr-FR" sz="1300" dirty="0" err="1" smtClean="0">
                <a:latin typeface="Times New Roman" pitchFamily="18" charset="0"/>
                <a:cs typeface="Times New Roman" pitchFamily="18" charset="0"/>
              </a:rPr>
              <a:t>densitométrie</a:t>
            </a:r>
            <a:r>
              <a:rPr lang="fr-FR" sz="1300" dirty="0" smtClean="0">
                <a:latin typeface="Times New Roman" pitchFamily="18" charset="0"/>
                <a:cs typeface="Times New Roman" pitchFamily="18" charset="0"/>
              </a:rPr>
              <a:t>, qui évalue le taux relatif de marquage de la protéine, et quantifie les résultats en terme de densité optique. Des logiciels permettent une analyse plus poussée des données, comme l'analyse du poids moléculaire si les standards appropriés sont utilisés. Cette méthode appelée "détection améliorée de la chimioluminescence" ("</a:t>
            </a:r>
            <a:r>
              <a:rPr lang="fr-FR" sz="1300" dirty="0" err="1" smtClean="0">
                <a:latin typeface="Times New Roman" pitchFamily="18" charset="0"/>
                <a:cs typeface="Times New Roman" pitchFamily="18" charset="0"/>
              </a:rPr>
              <a:t>enhanced</a:t>
            </a:r>
            <a:r>
              <a:rPr lang="fr-FR" sz="1300" dirty="0" smtClean="0">
                <a:latin typeface="Times New Roman" pitchFamily="18" charset="0"/>
                <a:cs typeface="Times New Roman" pitchFamily="18" charset="0"/>
              </a:rPr>
              <a:t> </a:t>
            </a:r>
            <a:r>
              <a:rPr lang="fr-FR" sz="1300" dirty="0" err="1" smtClean="0">
                <a:latin typeface="Times New Roman" pitchFamily="18" charset="0"/>
                <a:cs typeface="Times New Roman" pitchFamily="18" charset="0"/>
              </a:rPr>
              <a:t>chemiluminescent</a:t>
            </a:r>
            <a:r>
              <a:rPr lang="fr-FR" sz="1300" dirty="0" smtClean="0">
                <a:latin typeface="Times New Roman" pitchFamily="18" charset="0"/>
                <a:cs typeface="Times New Roman" pitchFamily="18" charset="0"/>
              </a:rPr>
              <a:t>" - ECL) est considérée comme l'une des méthodes de détection les plus sensibles pour l'analyse des western blots.</a:t>
            </a:r>
          </a:p>
          <a:p>
            <a:pPr eaLnBrk="1" hangingPunct="1">
              <a:buFont typeface="Wingdings 2" pitchFamily="18" charset="2"/>
              <a:buNone/>
            </a:pPr>
            <a:endParaRPr lang="fr-FR" dirty="0" smtClean="0"/>
          </a:p>
        </p:txBody>
      </p:sp>
      <p:sp>
        <p:nvSpPr>
          <p:cNvPr id="14340" name="ZoneTexte 3"/>
          <p:cNvSpPr txBox="1">
            <a:spLocks noChangeArrowheads="1"/>
          </p:cNvSpPr>
          <p:nvPr/>
        </p:nvSpPr>
        <p:spPr bwMode="auto">
          <a:xfrm>
            <a:off x="928688" y="1500188"/>
            <a:ext cx="7786687" cy="369887"/>
          </a:xfrm>
          <a:prstGeom prst="rect">
            <a:avLst/>
          </a:prstGeom>
          <a:noFill/>
          <a:ln w="9525">
            <a:noFill/>
            <a:miter lim="800000"/>
            <a:headEnd/>
            <a:tailEnd/>
          </a:ln>
        </p:spPr>
        <p:txBody>
          <a:bodyPr>
            <a:spAutoFit/>
          </a:bodyPr>
          <a:lstStyle/>
          <a:p>
            <a:endParaRPr lang="fr-FR" dirty="0">
              <a:latin typeface="Book Antiqua" pitchFamily="18" charset="0"/>
            </a:endParaRPr>
          </a:p>
        </p:txBody>
      </p:sp>
      <p:sp>
        <p:nvSpPr>
          <p:cNvPr id="14356" name="ZoneTexte 5"/>
          <p:cNvSpPr txBox="1">
            <a:spLocks noChangeArrowheads="1"/>
          </p:cNvSpPr>
          <p:nvPr/>
        </p:nvSpPr>
        <p:spPr bwMode="auto">
          <a:xfrm>
            <a:off x="1214438" y="5286375"/>
            <a:ext cx="7143750" cy="369888"/>
          </a:xfrm>
          <a:prstGeom prst="rect">
            <a:avLst/>
          </a:prstGeom>
          <a:noFill/>
          <a:ln w="9525">
            <a:noFill/>
            <a:miter lim="800000"/>
            <a:headEnd/>
            <a:tailEnd/>
          </a:ln>
        </p:spPr>
        <p:txBody>
          <a:bodyPr>
            <a:spAutoFit/>
          </a:bodyPr>
          <a:lstStyle/>
          <a:p>
            <a:endParaRPr lang="fr-FR" dirty="0">
              <a:latin typeface="Book Antiqua" pitchFamily="18" charset="0"/>
            </a:endParaRPr>
          </a:p>
        </p:txBody>
      </p:sp>
      <p:sp>
        <p:nvSpPr>
          <p:cNvPr id="23553" name="Rectangle 1"/>
          <p:cNvSpPr>
            <a:spLocks noChangeArrowheads="1"/>
          </p:cNvSpPr>
          <p:nvPr/>
        </p:nvSpPr>
        <p:spPr bwMode="auto">
          <a:xfrm>
            <a:off x="3374288" y="5000338"/>
            <a:ext cx="1923925" cy="584775"/>
          </a:xfrm>
          <a:prstGeom prst="rect">
            <a:avLst/>
          </a:prstGeom>
          <a:noFill/>
          <a:ln w="9525">
            <a:noFill/>
            <a:miter lim="800000"/>
            <a:headEnd/>
            <a:tailEnd/>
          </a:ln>
        </p:spPr>
        <p:txBody>
          <a:bodyPr wrap="none" anchor="ctr">
            <a:spAutoFit/>
          </a:bodyPr>
          <a:lstStyle/>
          <a:p>
            <a:pPr algn="justLow"/>
            <a:r>
              <a:rPr lang="fr-FR" sz="1600" b="1" dirty="0">
                <a:cs typeface="Times New Roman" pitchFamily="18" charset="0"/>
              </a:rPr>
              <a:t>                              </a:t>
            </a:r>
          </a:p>
          <a:p>
            <a:pPr algn="justLow"/>
            <a:r>
              <a:rPr lang="fr-FR" sz="1600" b="1" dirty="0">
                <a:cs typeface="Times New Roman" pitchFamily="18" charset="0"/>
              </a:rPr>
              <a:t>                </a:t>
            </a:r>
            <a:endParaRPr lang="fr-FR" sz="1400" dirty="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par>
                                <p:cTn id="33" presetID="8" presetClass="exit" presetSubtype="16" fill="hold" nodeType="withEffect">
                                  <p:stCondLst>
                                    <p:cond delay="0"/>
                                  </p:stCondLst>
                                  <p:childTnLst>
                                    <p:animEffect transition="out" filter="diamond(in)">
                                      <p:cBhvr>
                                        <p:cTn id="34" dur="500"/>
                                        <p:tgtEl>
                                          <p:spTgt spid="3">
                                            <p:txEl>
                                              <p:pRg st="0" end="0"/>
                                            </p:txEl>
                                          </p:spTgt>
                                        </p:tgtEl>
                                      </p:cBhvr>
                                    </p:animEffect>
                                    <p:set>
                                      <p:cBhvr>
                                        <p:cTn id="35" dur="1" fill="hold">
                                          <p:stCondLst>
                                            <p:cond delay="499"/>
                                          </p:stCondLst>
                                        </p:cTn>
                                        <p:tgtEl>
                                          <p:spTgt spid="3">
                                            <p:txEl>
                                              <p:pRg st="0" end="0"/>
                                            </p:txEl>
                                          </p:spTgt>
                                        </p:tgtEl>
                                        <p:attrNameLst>
                                          <p:attrName>style.visibility</p:attrName>
                                        </p:attrNameLst>
                                      </p:cBhvr>
                                      <p:to>
                                        <p:strVal val="hidden"/>
                                      </p:to>
                                    </p:set>
                                  </p:childTnLst>
                                </p:cTn>
                              </p:par>
                              <p:par>
                                <p:cTn id="36" presetID="8" presetClass="exit" presetSubtype="16" fill="hold" nodeType="withEffect">
                                  <p:stCondLst>
                                    <p:cond delay="0"/>
                                  </p:stCondLst>
                                  <p:childTnLst>
                                    <p:animEffect transition="out" filter="diamond(in)">
                                      <p:cBhvr>
                                        <p:cTn id="37" dur="500"/>
                                        <p:tgtEl>
                                          <p:spTgt spid="3">
                                            <p:txEl>
                                              <p:pRg st="1" end="1"/>
                                            </p:txEl>
                                          </p:spTgt>
                                        </p:tgtEl>
                                      </p:cBhvr>
                                    </p:animEffect>
                                    <p:set>
                                      <p:cBhvr>
                                        <p:cTn id="38" dur="1" fill="hold">
                                          <p:stCondLst>
                                            <p:cond delay="499"/>
                                          </p:stCondLst>
                                        </p:cTn>
                                        <p:tgtEl>
                                          <p:spTgt spid="3">
                                            <p:txEl>
                                              <p:pRg st="1" end="1"/>
                                            </p:txEl>
                                          </p:spTgt>
                                        </p:tgtEl>
                                        <p:attrNameLst>
                                          <p:attrName>style.visibility</p:attrName>
                                        </p:attrNameLst>
                                      </p:cBhvr>
                                      <p:to>
                                        <p:strVal val="hidden"/>
                                      </p:to>
                                    </p:set>
                                  </p:childTnLst>
                                </p:cTn>
                              </p:par>
                              <p:par>
                                <p:cTn id="39" presetID="8" presetClass="exit" presetSubtype="16" fill="hold" nodeType="withEffect">
                                  <p:stCondLst>
                                    <p:cond delay="0"/>
                                  </p:stCondLst>
                                  <p:childTnLst>
                                    <p:animEffect transition="out" filter="diamond(in)">
                                      <p:cBhvr>
                                        <p:cTn id="40" dur="500"/>
                                        <p:tgtEl>
                                          <p:spTgt spid="3">
                                            <p:txEl>
                                              <p:pRg st="2" end="2"/>
                                            </p:txEl>
                                          </p:spTgt>
                                        </p:tgtEl>
                                      </p:cBhvr>
                                    </p:animEffect>
                                    <p:set>
                                      <p:cBhvr>
                                        <p:cTn id="41" dur="1" fill="hold">
                                          <p:stCondLst>
                                            <p:cond delay="499"/>
                                          </p:stCondLst>
                                        </p:cTn>
                                        <p:tgtEl>
                                          <p:spTgt spid="3">
                                            <p:txEl>
                                              <p:pRg st="2" end="2"/>
                                            </p:txEl>
                                          </p:spTgt>
                                        </p:tgtEl>
                                        <p:attrNameLst>
                                          <p:attrName>style.visibility</p:attrName>
                                        </p:attrNameLst>
                                      </p:cBhvr>
                                      <p:to>
                                        <p:strVal val="hidden"/>
                                      </p:to>
                                    </p:set>
                                  </p:childTnLst>
                                </p:cTn>
                              </p:par>
                              <p:par>
                                <p:cTn id="42" presetID="8" presetClass="exit" presetSubtype="16" fill="hold" nodeType="withEffect">
                                  <p:stCondLst>
                                    <p:cond delay="0"/>
                                  </p:stCondLst>
                                  <p:childTnLst>
                                    <p:animEffect transition="out" filter="diamond(in)">
                                      <p:cBhvr>
                                        <p:cTn id="43" dur="500"/>
                                        <p:tgtEl>
                                          <p:spTgt spid="3">
                                            <p:txEl>
                                              <p:pRg st="3" end="3"/>
                                            </p:txEl>
                                          </p:spTgt>
                                        </p:tgtEl>
                                      </p:cBhvr>
                                    </p:animEffect>
                                    <p:set>
                                      <p:cBhvr>
                                        <p:cTn id="44" dur="1" fill="hold">
                                          <p:stCondLst>
                                            <p:cond delay="499"/>
                                          </p:stCondLst>
                                        </p:cTn>
                                        <p:tgtEl>
                                          <p:spTgt spid="3">
                                            <p:txEl>
                                              <p:pRg st="3" end="3"/>
                                            </p:txEl>
                                          </p:spTgt>
                                        </p:tgtEl>
                                        <p:attrNameLst>
                                          <p:attrName>style.visibility</p:attrName>
                                        </p:attrNameLst>
                                      </p:cBhvr>
                                      <p:to>
                                        <p:strVal val="hidden"/>
                                      </p:to>
                                    </p:set>
                                  </p:childTnLst>
                                </p:cTn>
                              </p:par>
                              <p:par>
                                <p:cTn id="45" presetID="8" presetClass="exit" presetSubtype="16" fill="hold" nodeType="withEffect">
                                  <p:stCondLst>
                                    <p:cond delay="0"/>
                                  </p:stCondLst>
                                  <p:childTnLst>
                                    <p:animEffect transition="out" filter="diamond(in)">
                                      <p:cBhvr>
                                        <p:cTn id="46" dur="500"/>
                                        <p:tgtEl>
                                          <p:spTgt spid="3">
                                            <p:txEl>
                                              <p:pRg st="4" end="4"/>
                                            </p:txEl>
                                          </p:spTgt>
                                        </p:tgtEl>
                                      </p:cBhvr>
                                    </p:animEffect>
                                    <p:set>
                                      <p:cBhvr>
                                        <p:cTn id="47" dur="1" fill="hold">
                                          <p:stCondLst>
                                            <p:cond delay="499"/>
                                          </p:stCondLst>
                                        </p:cTn>
                                        <p:tgtEl>
                                          <p:spTgt spid="3">
                                            <p:txEl>
                                              <p:pRg st="4" end="4"/>
                                            </p:txEl>
                                          </p:spTgt>
                                        </p:tgtEl>
                                        <p:attrNameLst>
                                          <p:attrName>style.visibility</p:attrName>
                                        </p:attrNameLst>
                                      </p:cBhvr>
                                      <p:to>
                                        <p:strVal val="hidden"/>
                                      </p:to>
                                    </p:set>
                                  </p:childTnLst>
                                </p:cTn>
                              </p:par>
                              <p:par>
                                <p:cTn id="48" presetID="8" presetClass="exit" presetSubtype="16" fill="hold" nodeType="withEffect">
                                  <p:stCondLst>
                                    <p:cond delay="0"/>
                                  </p:stCondLst>
                                  <p:childTnLst>
                                    <p:animEffect transition="out" filter="diamond(in)">
                                      <p:cBhvr>
                                        <p:cTn id="49" dur="500"/>
                                        <p:tgtEl>
                                          <p:spTgt spid="3">
                                            <p:txEl>
                                              <p:pRg st="5" end="5"/>
                                            </p:txEl>
                                          </p:spTgt>
                                        </p:tgtEl>
                                      </p:cBhvr>
                                    </p:animEffect>
                                    <p:set>
                                      <p:cBhvr>
                                        <p:cTn id="50" dur="1" fill="hold">
                                          <p:stCondLst>
                                            <p:cond delay="499"/>
                                          </p:stCondLst>
                                        </p:cTn>
                                        <p:tgtEl>
                                          <p:spTgt spid="3">
                                            <p:txEl>
                                              <p:pRg st="5" end="5"/>
                                            </p:txEl>
                                          </p:spTgt>
                                        </p:tgtEl>
                                        <p:attrNameLst>
                                          <p:attrName>style.visibility</p:attrName>
                                        </p:attrNameLst>
                                      </p:cBhvr>
                                      <p:to>
                                        <p:strVal val="hidden"/>
                                      </p:to>
                                    </p:set>
                                  </p:childTnLst>
                                </p:cTn>
                              </p:par>
                              <p:par>
                                <p:cTn id="51" presetID="18" presetClass="entr" presetSubtype="3" fill="hold" nodeType="withEffect">
                                  <p:stCondLst>
                                    <p:cond delay="0"/>
                                  </p:stCondLst>
                                  <p:childTnLst>
                                    <p:set>
                                      <p:cBhvr>
                                        <p:cTn id="52" dur="1" fill="hold">
                                          <p:stCondLst>
                                            <p:cond delay="0"/>
                                          </p:stCondLst>
                                        </p:cTn>
                                        <p:tgtEl>
                                          <p:spTgt spid="23553">
                                            <p:txEl>
                                              <p:pRg st="1" end="1"/>
                                            </p:txEl>
                                          </p:spTgt>
                                        </p:tgtEl>
                                        <p:attrNameLst>
                                          <p:attrName>style.visibility</p:attrName>
                                        </p:attrNameLst>
                                      </p:cBhvr>
                                      <p:to>
                                        <p:strVal val="visible"/>
                                      </p:to>
                                    </p:set>
                                    <p:animEffect transition="in" filter="strips(upRight)">
                                      <p:cBhvr>
                                        <p:cTn id="53" dur="500"/>
                                        <p:tgtEl>
                                          <p:spTgt spid="2355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1000125"/>
            <a:ext cx="8229600" cy="5308600"/>
          </a:xfrm>
        </p:spPr>
        <p:txBody>
          <a:bodyPr>
            <a:normAutofit lnSpcReduction="10000"/>
          </a:bodyPr>
          <a:lstStyle/>
          <a:p>
            <a:pPr>
              <a:buNone/>
            </a:pPr>
            <a:r>
              <a:rPr lang="fr-FR" sz="1400" b="1" dirty="0" smtClean="0">
                <a:latin typeface="Times New Roman" pitchFamily="18" charset="0"/>
                <a:cs typeface="Times New Roman" pitchFamily="18" charset="0"/>
              </a:rPr>
              <a:t>Détection par radioactivité</a:t>
            </a:r>
            <a:endParaRPr lang="fr-FR" sz="1400" dirty="0" smtClean="0">
              <a:latin typeface="Times New Roman" pitchFamily="18" charset="0"/>
              <a:cs typeface="Times New Roman" pitchFamily="18" charset="0"/>
            </a:endParaRPr>
          </a:p>
          <a:p>
            <a:r>
              <a:rPr lang="fr-FR" sz="1400" dirty="0" smtClean="0">
                <a:latin typeface="Times New Roman" pitchFamily="18" charset="0"/>
                <a:cs typeface="Times New Roman" pitchFamily="18" charset="0"/>
              </a:rPr>
              <a:t>Le marquage radioactif ne nécessite pas de substrat enzymatique, mais permet l'utilisation de films utilisés en médecine pour l'imagerie à rayons X. Le film est directement placé sur le western blot, qui se développe lors de son exposition au marqueur et crée des régions sombres, lesquelles correspondent aux bandes de la protéine d'intérêt (cf. illustration). L'importance des méthodes de détection par radioactivité est en déclin, du fait de son coût et de techniques plus sûres comme l'ECL.</a:t>
            </a:r>
          </a:p>
          <a:p>
            <a:pPr>
              <a:buNone/>
            </a:pPr>
            <a:r>
              <a:rPr lang="fr-FR" sz="1400" b="1" dirty="0" smtClean="0">
                <a:latin typeface="Times New Roman" pitchFamily="18" charset="0"/>
                <a:cs typeface="Times New Roman" pitchFamily="18" charset="0"/>
              </a:rPr>
              <a:t>Détection par fluorescence</a:t>
            </a:r>
            <a:endParaRPr lang="fr-FR" sz="1400" dirty="0" smtClean="0">
              <a:latin typeface="Times New Roman" pitchFamily="18" charset="0"/>
              <a:cs typeface="Times New Roman" pitchFamily="18" charset="0"/>
            </a:endParaRPr>
          </a:p>
          <a:p>
            <a:r>
              <a:rPr lang="fr-FR" sz="1400" dirty="0" smtClean="0">
                <a:latin typeface="Times New Roman" pitchFamily="18" charset="0"/>
                <a:cs typeface="Times New Roman" pitchFamily="18" charset="0"/>
              </a:rPr>
              <a:t>La sonde couplée à l'anticorps est excitée par un rayon monochromatique et l'émission qui en résulte est alors détectée par un </a:t>
            </a:r>
            <a:r>
              <a:rPr lang="fr-FR" sz="1400" dirty="0" err="1" smtClean="0">
                <a:latin typeface="Times New Roman" pitchFamily="18" charset="0"/>
                <a:cs typeface="Times New Roman" pitchFamily="18" charset="0"/>
              </a:rPr>
              <a:t>photosenseur</a:t>
            </a:r>
            <a:r>
              <a:rPr lang="fr-FR" sz="1400" dirty="0" smtClean="0">
                <a:latin typeface="Times New Roman" pitchFamily="18" charset="0"/>
                <a:cs typeface="Times New Roman" pitchFamily="18" charset="0"/>
              </a:rPr>
              <a:t>, par exemple une caméra CCD équipée des filtres d'émission appropriés, qui restitue une image numérique du western blot et permet une analyse plus fine telle que l'analyse du poids moléculaire ou quantitative du western blot. La fluorescence est considérée comme d'un niveau à peu près équivalent à la chimioluminescence pour l'analyse des western blots. Elle nécessite un outillage plus coûteux toutefois.</a:t>
            </a:r>
          </a:p>
          <a:p>
            <a:pPr>
              <a:buNone/>
            </a:pPr>
            <a:r>
              <a:rPr lang="fr-FR" sz="1400" b="1" i="1" dirty="0" smtClean="0">
                <a:latin typeface="Times New Roman" pitchFamily="18" charset="0"/>
                <a:cs typeface="Times New Roman" pitchFamily="18" charset="0"/>
              </a:rPr>
              <a:t>Différence entre fluorescence et chimioluminescence</a:t>
            </a:r>
          </a:p>
          <a:p>
            <a:r>
              <a:rPr lang="fr-FR" sz="1400" dirty="0" smtClean="0">
                <a:latin typeface="Times New Roman" pitchFamily="18" charset="0"/>
                <a:cs typeface="Times New Roman" pitchFamily="18" charset="0"/>
              </a:rPr>
              <a:t>Bien que de mécanisme </a:t>
            </a:r>
            <a:r>
              <a:rPr lang="fr-FR" sz="1400" dirty="0" err="1" smtClean="0">
                <a:latin typeface="Times New Roman" pitchFamily="18" charset="0"/>
                <a:cs typeface="Times New Roman" pitchFamily="18" charset="0"/>
              </a:rPr>
              <a:t>photophysique</a:t>
            </a:r>
            <a:r>
              <a:rPr lang="fr-FR" sz="1400" dirty="0" smtClean="0">
                <a:latin typeface="Times New Roman" pitchFamily="18" charset="0"/>
                <a:cs typeface="Times New Roman" pitchFamily="18" charset="0"/>
              </a:rPr>
              <a:t> similaire, chimioluminescence et </a:t>
            </a:r>
            <a:r>
              <a:rPr lang="fr-FR" sz="1400" dirty="0" err="1" smtClean="0">
                <a:latin typeface="Times New Roman" pitchFamily="18" charset="0"/>
                <a:cs typeface="Times New Roman" pitchFamily="18" charset="0"/>
              </a:rPr>
              <a:t>fluorecence</a:t>
            </a:r>
            <a:r>
              <a:rPr lang="fr-FR" sz="1400" dirty="0" smtClean="0">
                <a:latin typeface="Times New Roman" pitchFamily="18" charset="0"/>
                <a:cs typeface="Times New Roman" pitchFamily="18" charset="0"/>
              </a:rPr>
              <a:t> ne sont pas la même chose :</a:t>
            </a:r>
          </a:p>
          <a:p>
            <a:pPr lvl="0"/>
            <a:r>
              <a:rPr lang="fr-FR" sz="1400" dirty="0" smtClean="0">
                <a:latin typeface="Times New Roman" pitchFamily="18" charset="0"/>
                <a:cs typeface="Times New Roman" pitchFamily="18" charset="0"/>
              </a:rPr>
              <a:t>la </a:t>
            </a:r>
            <a:r>
              <a:rPr lang="fr-FR" sz="1400" b="1" dirty="0" smtClean="0">
                <a:latin typeface="Times New Roman" pitchFamily="18" charset="0"/>
                <a:cs typeface="Times New Roman" pitchFamily="18" charset="0"/>
              </a:rPr>
              <a:t>fluorescence</a:t>
            </a:r>
            <a:r>
              <a:rPr lang="fr-FR" sz="1400" dirty="0" smtClean="0">
                <a:latin typeface="Times New Roman" pitchFamily="18" charset="0"/>
                <a:cs typeface="Times New Roman" pitchFamily="18" charset="0"/>
              </a:rPr>
              <a:t> fait référence à l'excitation d'une molécule depuis un état stable vers un état excité, et son retour à l'état basal par émission d'une radiation dans le spectre électromagnétique d'une longueur d'onde donnée, et spécifique de la molécule. </a:t>
            </a:r>
          </a:p>
          <a:p>
            <a:pPr lvl="0"/>
            <a:r>
              <a:rPr lang="fr-FR" sz="1400" dirty="0" smtClean="0">
                <a:latin typeface="Times New Roman" pitchFamily="18" charset="0"/>
                <a:cs typeface="Times New Roman" pitchFamily="18" charset="0"/>
              </a:rPr>
              <a:t>la </a:t>
            </a:r>
            <a:r>
              <a:rPr lang="fr-FR" sz="1400" b="1" dirty="0" smtClean="0">
                <a:latin typeface="Times New Roman" pitchFamily="18" charset="0"/>
                <a:cs typeface="Times New Roman" pitchFamily="18" charset="0"/>
              </a:rPr>
              <a:t>chimioluminescence</a:t>
            </a:r>
            <a:r>
              <a:rPr lang="fr-FR" sz="1400" dirty="0" smtClean="0">
                <a:latin typeface="Times New Roman" pitchFamily="18" charset="0"/>
                <a:cs typeface="Times New Roman" pitchFamily="18" charset="0"/>
              </a:rPr>
              <a:t> fait référence à la situation dans laquelle une molécule est formée dans un état excité, en tant que produit d'une réaction chimique, et retombe vers un état basal avec émission d'une radiation dans le spectre électromagnétique d'une longueur d'onde donnée. </a:t>
            </a:r>
          </a:p>
          <a:p>
            <a:endParaRPr lang="fr-FR" sz="1400" dirty="0" smtClean="0">
              <a:latin typeface="Times New Roman" pitchFamily="18" charset="0"/>
              <a:cs typeface="Times New Roman" pitchFamily="18" charset="0"/>
            </a:endParaRPr>
          </a:p>
          <a:p>
            <a:pPr marL="548640" indent="-411480" eaLnBrk="1" fontAlgn="auto" hangingPunct="1">
              <a:spcAft>
                <a:spcPts val="0"/>
              </a:spcAft>
              <a:buClr>
                <a:schemeClr val="tx1">
                  <a:shade val="95000"/>
                </a:schemeClr>
              </a:buClr>
              <a:buFont typeface="Wingdings 2"/>
              <a:buNone/>
              <a:defRPr/>
            </a:pPr>
            <a:endParaRPr lang="fr-FR" sz="14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linds(horizontal)">
                                      <p:cBhvr>
                                        <p:cTn id="42" dur="500"/>
                                        <p:tgtEl>
                                          <p:spTgt spid="3">
                                            <p:txEl>
                                              <p:pRg st="7" end="7"/>
                                            </p:txEl>
                                          </p:spTgt>
                                        </p:tgtEl>
                                      </p:cBhvr>
                                    </p:animEffect>
                                  </p:childTnLst>
                                </p:cTn>
                              </p:par>
                              <p:par>
                                <p:cTn id="43" presetID="8" presetClass="exit" presetSubtype="16" fill="hold" nodeType="withEffect">
                                  <p:stCondLst>
                                    <p:cond delay="0"/>
                                  </p:stCondLst>
                                  <p:childTnLst>
                                    <p:animEffect transition="out" filter="diamond(in)">
                                      <p:cBhvr>
                                        <p:cTn id="44" dur="500"/>
                                        <p:tgtEl>
                                          <p:spTgt spid="3">
                                            <p:txEl>
                                              <p:pRg st="0" end="0"/>
                                            </p:txEl>
                                          </p:spTgt>
                                        </p:tgtEl>
                                      </p:cBhvr>
                                    </p:animEffect>
                                    <p:set>
                                      <p:cBhvr>
                                        <p:cTn id="45" dur="1" fill="hold">
                                          <p:stCondLst>
                                            <p:cond delay="499"/>
                                          </p:stCondLst>
                                        </p:cTn>
                                        <p:tgtEl>
                                          <p:spTgt spid="3">
                                            <p:txEl>
                                              <p:pRg st="0" end="0"/>
                                            </p:txEl>
                                          </p:spTgt>
                                        </p:tgtEl>
                                        <p:attrNameLst>
                                          <p:attrName>style.visibility</p:attrName>
                                        </p:attrNameLst>
                                      </p:cBhvr>
                                      <p:to>
                                        <p:strVal val="hidden"/>
                                      </p:to>
                                    </p:set>
                                  </p:childTnLst>
                                </p:cTn>
                              </p:par>
                              <p:par>
                                <p:cTn id="46" presetID="8" presetClass="exit" presetSubtype="16" fill="hold" nodeType="withEffect">
                                  <p:stCondLst>
                                    <p:cond delay="0"/>
                                  </p:stCondLst>
                                  <p:childTnLst>
                                    <p:animEffect transition="out" filter="diamond(in)">
                                      <p:cBhvr>
                                        <p:cTn id="47" dur="500"/>
                                        <p:tgtEl>
                                          <p:spTgt spid="3">
                                            <p:txEl>
                                              <p:pRg st="1" end="1"/>
                                            </p:txEl>
                                          </p:spTgt>
                                        </p:tgtEl>
                                      </p:cBhvr>
                                    </p:animEffect>
                                    <p:set>
                                      <p:cBhvr>
                                        <p:cTn id="48" dur="1" fill="hold">
                                          <p:stCondLst>
                                            <p:cond delay="499"/>
                                          </p:stCondLst>
                                        </p:cTn>
                                        <p:tgtEl>
                                          <p:spTgt spid="3">
                                            <p:txEl>
                                              <p:pRg st="1" end="1"/>
                                            </p:txEl>
                                          </p:spTgt>
                                        </p:tgtEl>
                                        <p:attrNameLst>
                                          <p:attrName>style.visibility</p:attrName>
                                        </p:attrNameLst>
                                      </p:cBhvr>
                                      <p:to>
                                        <p:strVal val="hidden"/>
                                      </p:to>
                                    </p:set>
                                  </p:childTnLst>
                                </p:cTn>
                              </p:par>
                              <p:par>
                                <p:cTn id="49" presetID="8" presetClass="exit" presetSubtype="16" fill="hold" nodeType="withEffect">
                                  <p:stCondLst>
                                    <p:cond delay="0"/>
                                  </p:stCondLst>
                                  <p:childTnLst>
                                    <p:animEffect transition="out" filter="diamond(in)">
                                      <p:cBhvr>
                                        <p:cTn id="50" dur="500"/>
                                        <p:tgtEl>
                                          <p:spTgt spid="3">
                                            <p:txEl>
                                              <p:pRg st="2" end="2"/>
                                            </p:txEl>
                                          </p:spTgt>
                                        </p:tgtEl>
                                      </p:cBhvr>
                                    </p:animEffect>
                                    <p:set>
                                      <p:cBhvr>
                                        <p:cTn id="51" dur="1" fill="hold">
                                          <p:stCondLst>
                                            <p:cond delay="499"/>
                                          </p:stCondLst>
                                        </p:cTn>
                                        <p:tgtEl>
                                          <p:spTgt spid="3">
                                            <p:txEl>
                                              <p:pRg st="2" end="2"/>
                                            </p:txEl>
                                          </p:spTgt>
                                        </p:tgtEl>
                                        <p:attrNameLst>
                                          <p:attrName>style.visibility</p:attrName>
                                        </p:attrNameLst>
                                      </p:cBhvr>
                                      <p:to>
                                        <p:strVal val="hidden"/>
                                      </p:to>
                                    </p:set>
                                  </p:childTnLst>
                                </p:cTn>
                              </p:par>
                              <p:par>
                                <p:cTn id="52" presetID="8" presetClass="exit" presetSubtype="16" fill="hold" nodeType="withEffect">
                                  <p:stCondLst>
                                    <p:cond delay="0"/>
                                  </p:stCondLst>
                                  <p:childTnLst>
                                    <p:animEffect transition="out" filter="diamond(in)">
                                      <p:cBhvr>
                                        <p:cTn id="53" dur="500"/>
                                        <p:tgtEl>
                                          <p:spTgt spid="3">
                                            <p:txEl>
                                              <p:pRg st="3" end="3"/>
                                            </p:txEl>
                                          </p:spTgt>
                                        </p:tgtEl>
                                      </p:cBhvr>
                                    </p:animEffect>
                                    <p:set>
                                      <p:cBhvr>
                                        <p:cTn id="54" dur="1" fill="hold">
                                          <p:stCondLst>
                                            <p:cond delay="499"/>
                                          </p:stCondLst>
                                        </p:cTn>
                                        <p:tgtEl>
                                          <p:spTgt spid="3">
                                            <p:txEl>
                                              <p:pRg st="3" end="3"/>
                                            </p:txEl>
                                          </p:spTgt>
                                        </p:tgtEl>
                                        <p:attrNameLst>
                                          <p:attrName>style.visibility</p:attrName>
                                        </p:attrNameLst>
                                      </p:cBhvr>
                                      <p:to>
                                        <p:strVal val="hidden"/>
                                      </p:to>
                                    </p:set>
                                  </p:childTnLst>
                                </p:cTn>
                              </p:par>
                              <p:par>
                                <p:cTn id="55" presetID="8" presetClass="exit" presetSubtype="16" fill="hold" nodeType="withEffect">
                                  <p:stCondLst>
                                    <p:cond delay="0"/>
                                  </p:stCondLst>
                                  <p:childTnLst>
                                    <p:animEffect transition="out" filter="diamond(in)">
                                      <p:cBhvr>
                                        <p:cTn id="56" dur="500"/>
                                        <p:tgtEl>
                                          <p:spTgt spid="3">
                                            <p:txEl>
                                              <p:pRg st="4" end="4"/>
                                            </p:txEl>
                                          </p:spTgt>
                                        </p:tgtEl>
                                      </p:cBhvr>
                                    </p:animEffect>
                                    <p:set>
                                      <p:cBhvr>
                                        <p:cTn id="57" dur="1" fill="hold">
                                          <p:stCondLst>
                                            <p:cond delay="499"/>
                                          </p:stCondLst>
                                        </p:cTn>
                                        <p:tgtEl>
                                          <p:spTgt spid="3">
                                            <p:txEl>
                                              <p:pRg st="4" end="4"/>
                                            </p:txEl>
                                          </p:spTgt>
                                        </p:tgtEl>
                                        <p:attrNameLst>
                                          <p:attrName>style.visibility</p:attrName>
                                        </p:attrNameLst>
                                      </p:cBhvr>
                                      <p:to>
                                        <p:strVal val="hidden"/>
                                      </p:to>
                                    </p:set>
                                  </p:childTnLst>
                                </p:cTn>
                              </p:par>
                              <p:par>
                                <p:cTn id="58" presetID="8" presetClass="exit" presetSubtype="16" fill="hold" nodeType="withEffect">
                                  <p:stCondLst>
                                    <p:cond delay="0"/>
                                  </p:stCondLst>
                                  <p:childTnLst>
                                    <p:animEffect transition="out" filter="diamond(in)">
                                      <p:cBhvr>
                                        <p:cTn id="59" dur="500"/>
                                        <p:tgtEl>
                                          <p:spTgt spid="3">
                                            <p:txEl>
                                              <p:pRg st="5" end="5"/>
                                            </p:txEl>
                                          </p:spTgt>
                                        </p:tgtEl>
                                      </p:cBhvr>
                                    </p:animEffect>
                                    <p:set>
                                      <p:cBhvr>
                                        <p:cTn id="60" dur="1" fill="hold">
                                          <p:stCondLst>
                                            <p:cond delay="499"/>
                                          </p:stCondLst>
                                        </p:cTn>
                                        <p:tgtEl>
                                          <p:spTgt spid="3">
                                            <p:txEl>
                                              <p:pRg st="5" end="5"/>
                                            </p:txEl>
                                          </p:spTgt>
                                        </p:tgtEl>
                                        <p:attrNameLst>
                                          <p:attrName>style.visibility</p:attrName>
                                        </p:attrNameLst>
                                      </p:cBhvr>
                                      <p:to>
                                        <p:strVal val="hidden"/>
                                      </p:to>
                                    </p:set>
                                  </p:childTnLst>
                                </p:cTn>
                              </p:par>
                              <p:par>
                                <p:cTn id="61" presetID="8" presetClass="exit" presetSubtype="16" fill="hold" nodeType="withEffect">
                                  <p:stCondLst>
                                    <p:cond delay="0"/>
                                  </p:stCondLst>
                                  <p:childTnLst>
                                    <p:animEffect transition="out" filter="diamond(in)">
                                      <p:cBhvr>
                                        <p:cTn id="62" dur="500"/>
                                        <p:tgtEl>
                                          <p:spTgt spid="3">
                                            <p:txEl>
                                              <p:pRg st="6" end="6"/>
                                            </p:txEl>
                                          </p:spTgt>
                                        </p:tgtEl>
                                      </p:cBhvr>
                                    </p:animEffect>
                                    <p:set>
                                      <p:cBhvr>
                                        <p:cTn id="63" dur="1" fill="hold">
                                          <p:stCondLst>
                                            <p:cond delay="499"/>
                                          </p:stCondLst>
                                        </p:cTn>
                                        <p:tgtEl>
                                          <p:spTgt spid="3">
                                            <p:txEl>
                                              <p:pRg st="6" end="6"/>
                                            </p:txEl>
                                          </p:spTgt>
                                        </p:tgtEl>
                                        <p:attrNameLst>
                                          <p:attrName>style.visibility</p:attrName>
                                        </p:attrNameLst>
                                      </p:cBhvr>
                                      <p:to>
                                        <p:strVal val="hidden"/>
                                      </p:to>
                                    </p:set>
                                  </p:childTnLst>
                                </p:cTn>
                              </p:par>
                              <p:par>
                                <p:cTn id="64" presetID="8" presetClass="exit" presetSubtype="16" fill="hold" nodeType="withEffect">
                                  <p:stCondLst>
                                    <p:cond delay="0"/>
                                  </p:stCondLst>
                                  <p:childTnLst>
                                    <p:animEffect transition="out" filter="diamond(in)">
                                      <p:cBhvr>
                                        <p:cTn id="65" dur="500"/>
                                        <p:tgtEl>
                                          <p:spTgt spid="3">
                                            <p:txEl>
                                              <p:pRg st="7" end="7"/>
                                            </p:txEl>
                                          </p:spTgt>
                                        </p:tgtEl>
                                      </p:cBhvr>
                                    </p:animEffect>
                                    <p:set>
                                      <p:cBhvr>
                                        <p:cTn id="66" dur="1" fill="hold">
                                          <p:stCondLst>
                                            <p:cond delay="499"/>
                                          </p:stCondLst>
                                        </p:cTn>
                                        <p:tgtEl>
                                          <p:spTgt spid="3">
                                            <p:txEl>
                                              <p:pRg st="7" end="7"/>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eaLnBrk="1" fontAlgn="auto" hangingPunct="1">
              <a:spcAft>
                <a:spcPts val="0"/>
              </a:spcAft>
              <a:defRPr/>
            </a:pPr>
            <a:r>
              <a:rPr lang="fr-FR" u="sng" dirty="0" smtClean="0"/>
              <a:t> </a:t>
            </a:r>
            <a:r>
              <a:rPr lang="fr-FR" dirty="0" smtClean="0"/>
              <a:t/>
            </a:r>
            <a:br>
              <a:rPr lang="fr-FR" dirty="0" smtClean="0"/>
            </a:br>
            <a:endParaRPr lang="fr-FR" dirty="0"/>
          </a:p>
        </p:txBody>
      </p:sp>
      <p:sp>
        <p:nvSpPr>
          <p:cNvPr id="3" name="Espace réservé du contenu 2"/>
          <p:cNvSpPr>
            <a:spLocks noGrp="1"/>
          </p:cNvSpPr>
          <p:nvPr>
            <p:ph sz="quarter" idx="1"/>
          </p:nvPr>
        </p:nvSpPr>
        <p:spPr>
          <a:xfrm>
            <a:off x="428625" y="285750"/>
            <a:ext cx="8229600" cy="6022975"/>
          </a:xfrm>
        </p:spPr>
        <p:txBody>
          <a:bodyPr>
            <a:normAutofit/>
          </a:bodyPr>
          <a:lstStyle/>
          <a:p>
            <a:pPr>
              <a:buNone/>
            </a:pPr>
            <a:r>
              <a:rPr lang="fr-FR" sz="1400" b="1" dirty="0" smtClean="0">
                <a:latin typeface="Times New Roman" pitchFamily="18" charset="0"/>
                <a:cs typeface="Times New Roman" pitchFamily="18" charset="0"/>
              </a:rPr>
              <a:t>Sondage secondaire</a:t>
            </a:r>
            <a:endParaRPr lang="fr-FR" sz="1400" dirty="0" smtClean="0">
              <a:latin typeface="Times New Roman" pitchFamily="18" charset="0"/>
              <a:cs typeface="Times New Roman" pitchFamily="18" charset="0"/>
            </a:endParaRPr>
          </a:p>
          <a:p>
            <a:r>
              <a:rPr lang="fr-FR" sz="1400" dirty="0" smtClean="0">
                <a:latin typeface="Times New Roman" pitchFamily="18" charset="0"/>
                <a:cs typeface="Times New Roman" pitchFamily="18" charset="0"/>
              </a:rPr>
              <a:t>L'une des plus grandes différences entre les membranes en nitrocellulose et celles en PVDF est liée à leur capacité de supporter l'"arrachage" (</a:t>
            </a:r>
            <a:r>
              <a:rPr lang="fr-FR" sz="1400" i="1" dirty="0" smtClean="0">
                <a:latin typeface="Times New Roman" pitchFamily="18" charset="0"/>
                <a:cs typeface="Times New Roman" pitchFamily="18" charset="0"/>
              </a:rPr>
              <a:t>stripping</a:t>
            </a:r>
            <a:r>
              <a:rPr lang="fr-FR" sz="1400" dirty="0" smtClean="0">
                <a:latin typeface="Times New Roman" pitchFamily="18" charset="0"/>
                <a:cs typeface="Times New Roman" pitchFamily="18" charset="0"/>
              </a:rPr>
              <a:t>) d'anticorps et la réutilisation des membranes pour des sondages par d'autres anticorps. Bien qu'il existe des protocoles bien établis pour la réutilisation des membranes de nitrocellulose, le PVDF, plus épais, permet de réaliser ces manœuvres en toute sécurité et facilité, et davantage d'utilisations ultérieures avant d'être, tel un palimpseste, recouvert de "bruits" parasites. Une autre différence importance est que le PVDF, contrairement à la nitrocellulose, doit être trempé dans de l'éthanol à 95% ou de l'</a:t>
            </a:r>
            <a:r>
              <a:rPr lang="fr-FR" sz="1400" dirty="0" err="1" smtClean="0">
                <a:latin typeface="Times New Roman" pitchFamily="18" charset="0"/>
                <a:cs typeface="Times New Roman" pitchFamily="18" charset="0"/>
              </a:rPr>
              <a:t>isopropanol</a:t>
            </a:r>
            <a:r>
              <a:rPr lang="fr-FR" sz="1400" dirty="0" smtClean="0">
                <a:latin typeface="Times New Roman" pitchFamily="18" charset="0"/>
                <a:cs typeface="Times New Roman" pitchFamily="18" charset="0"/>
              </a:rPr>
              <a:t> avant usage. Les membranes en PVDF tendent aussi à être plus épaisses et plus résistantes aux dommages physiques liés à leur utilisation normale.</a:t>
            </a:r>
          </a:p>
          <a:p>
            <a:pPr>
              <a:buNone/>
            </a:pPr>
            <a:r>
              <a:rPr lang="fr-FR" sz="1500" b="1" dirty="0" smtClean="0">
                <a:latin typeface="Times New Roman" pitchFamily="18" charset="0"/>
                <a:cs typeface="Times New Roman" pitchFamily="18" charset="0"/>
              </a:rPr>
              <a:t>Applications médicales en diagnostic</a:t>
            </a:r>
            <a:endParaRPr lang="fr-FR" sz="1500" dirty="0" smtClean="0">
              <a:latin typeface="Times New Roman" pitchFamily="18" charset="0"/>
              <a:cs typeface="Times New Roman" pitchFamily="18" charset="0"/>
            </a:endParaRPr>
          </a:p>
          <a:p>
            <a:pPr lvl="0"/>
            <a:r>
              <a:rPr lang="fr-FR" sz="1500" dirty="0" smtClean="0">
                <a:latin typeface="Times New Roman" pitchFamily="18" charset="0"/>
                <a:cs typeface="Times New Roman" pitchFamily="18" charset="0"/>
              </a:rPr>
              <a:t>Les tests VIH de confirmation emploient la méthode du western blot afin de détecter un anticorps anti-HIV dans un échantillon de sérum. Des protéines de cellules que l'on sait infectées par le VIH sont séparées et transférées sur membrane comme décrit ci-dessus. Le sérum à tester est appliqué. L'étape d'incubation dans l'anticorps primaire ; les anticorps libres sont éliminés par rinçage de la membrane, et un anticorps dirigé contre les protéines humaines secondaire associé à une enzyme ou un chromophore est ajouté. Les bandes marquées indiquent ensuite les protéines contre lesquelles le sérum du patient contient des anticorps. </a:t>
            </a:r>
          </a:p>
          <a:p>
            <a:pPr lvl="0"/>
            <a:r>
              <a:rPr lang="fr-FR" sz="1500" dirty="0" smtClean="0">
                <a:latin typeface="Times New Roman" pitchFamily="18" charset="0"/>
                <a:cs typeface="Times New Roman" pitchFamily="18" charset="0"/>
              </a:rPr>
              <a:t>Le western blot est également utilisé pour le test de confirmation de l'ESB (dite 'maladie de la vache folle'). </a:t>
            </a:r>
          </a:p>
          <a:p>
            <a:pPr lvl="0"/>
            <a:r>
              <a:rPr lang="fr-FR" sz="1500" dirty="0" smtClean="0">
                <a:latin typeface="Times New Roman" pitchFamily="18" charset="0"/>
                <a:cs typeface="Times New Roman" pitchFamily="18" charset="0"/>
              </a:rPr>
              <a:t>Certaines formes de détection de la maladie de </a:t>
            </a:r>
            <a:r>
              <a:rPr lang="fr-FR" sz="1500" dirty="0" err="1" smtClean="0">
                <a:latin typeface="Times New Roman" pitchFamily="18" charset="0"/>
                <a:cs typeface="Times New Roman" pitchFamily="18" charset="0"/>
              </a:rPr>
              <a:t>Lyme</a:t>
            </a:r>
            <a:r>
              <a:rPr lang="fr-FR" sz="1500" dirty="0" smtClean="0">
                <a:latin typeface="Times New Roman" pitchFamily="18" charset="0"/>
                <a:cs typeface="Times New Roman" pitchFamily="18" charset="0"/>
              </a:rPr>
              <a:t> utilisent le western blot. </a:t>
            </a:r>
          </a:p>
          <a:p>
            <a:pPr eaLnBrk="1" hangingPunct="1">
              <a:buNone/>
            </a:pPr>
            <a:endParaRPr lang="fr-FR" sz="1500" dirty="0" smtClean="0">
              <a:latin typeface="Times New Roman" pitchFamily="18" charset="0"/>
              <a:cs typeface="Times New Roman" pitchFamily="18" charset="0"/>
            </a:endParaRPr>
          </a:p>
        </p:txBody>
      </p:sp>
      <p:sp>
        <p:nvSpPr>
          <p:cNvPr id="26626" name="Rectangle 2"/>
          <p:cNvSpPr>
            <a:spLocks noChangeArrowheads="1"/>
          </p:cNvSpPr>
          <p:nvPr/>
        </p:nvSpPr>
        <p:spPr bwMode="auto">
          <a:xfrm>
            <a:off x="3366135" y="1247745"/>
            <a:ext cx="819455" cy="400110"/>
          </a:xfrm>
          <a:prstGeom prst="rect">
            <a:avLst/>
          </a:prstGeom>
          <a:noFill/>
          <a:ln w="9525">
            <a:noFill/>
            <a:miter lim="800000"/>
            <a:headEnd/>
            <a:tailEnd/>
          </a:ln>
        </p:spPr>
        <p:txBody>
          <a:bodyPr wrap="none" anchor="ctr">
            <a:spAutoFit/>
          </a:bodyPr>
          <a:lstStyle/>
          <a:p>
            <a:pPr algn="justLow"/>
            <a:r>
              <a:rPr lang="fr-FR" sz="2000" b="1" i="1" dirty="0">
                <a:solidFill>
                  <a:srgbClr val="FFFF00"/>
                </a:solidFill>
                <a:cs typeface="Times New Roman" pitchFamily="18" charset="0"/>
              </a:rPr>
              <a:t>         </a:t>
            </a:r>
            <a:endParaRPr lang="fr-FR" sz="2000" dirty="0">
              <a:solidFill>
                <a:srgbClr val="FFFF00"/>
              </a:solidFill>
            </a:endParaRPr>
          </a:p>
        </p:txBody>
      </p:sp>
      <p:sp>
        <p:nvSpPr>
          <p:cNvPr id="16397" name="ZoneTexte 13"/>
          <p:cNvSpPr txBox="1">
            <a:spLocks noChangeArrowheads="1"/>
          </p:cNvSpPr>
          <p:nvPr/>
        </p:nvSpPr>
        <p:spPr bwMode="auto">
          <a:xfrm>
            <a:off x="428625" y="214313"/>
            <a:ext cx="8143875" cy="369887"/>
          </a:xfrm>
          <a:prstGeom prst="rect">
            <a:avLst/>
          </a:prstGeom>
          <a:noFill/>
          <a:ln w="9525">
            <a:noFill/>
            <a:miter lim="800000"/>
            <a:headEnd/>
            <a:tailEnd/>
          </a:ln>
        </p:spPr>
        <p:txBody>
          <a:bodyPr>
            <a:spAutoFit/>
          </a:bodyPr>
          <a:lstStyle/>
          <a:p>
            <a:endParaRPr lang="fr-FR" dirty="0">
              <a:latin typeface="Book Antiqua" pitchFamily="18" charset="0"/>
            </a:endParaRPr>
          </a:p>
        </p:txBody>
      </p:sp>
      <p:sp>
        <p:nvSpPr>
          <p:cNvPr id="18" name="ZoneTexte 17"/>
          <p:cNvSpPr txBox="1">
            <a:spLocks noChangeArrowheads="1"/>
          </p:cNvSpPr>
          <p:nvPr/>
        </p:nvSpPr>
        <p:spPr bwMode="auto">
          <a:xfrm>
            <a:off x="928688" y="1143000"/>
            <a:ext cx="7715250" cy="400110"/>
          </a:xfrm>
          <a:prstGeom prst="rect">
            <a:avLst/>
          </a:prstGeom>
          <a:noFill/>
          <a:ln w="9525">
            <a:noFill/>
            <a:miter lim="800000"/>
            <a:headEnd/>
            <a:tailEnd/>
          </a:ln>
        </p:spPr>
        <p:txBody>
          <a:bodyPr>
            <a:spAutoFit/>
          </a:bodyPr>
          <a:lstStyle/>
          <a:p>
            <a:r>
              <a:rPr lang="fr-FR" sz="2000" b="1" i="1" dirty="0"/>
              <a:t>  </a:t>
            </a:r>
            <a:endParaRPr lang="fr-FR" dirty="0">
              <a:latin typeface="Book Antiqua" pitchFamily="18" charset="0"/>
            </a:endParaRPr>
          </a:p>
        </p:txBody>
      </p:sp>
      <p:sp>
        <p:nvSpPr>
          <p:cNvPr id="20" name="ZoneTexte 19"/>
          <p:cNvSpPr txBox="1">
            <a:spLocks noChangeArrowheads="1"/>
          </p:cNvSpPr>
          <p:nvPr/>
        </p:nvSpPr>
        <p:spPr bwMode="auto">
          <a:xfrm>
            <a:off x="1500188" y="1357313"/>
            <a:ext cx="6429375" cy="954107"/>
          </a:xfrm>
          <a:prstGeom prst="rect">
            <a:avLst/>
          </a:prstGeom>
          <a:noFill/>
          <a:ln w="9525">
            <a:noFill/>
            <a:miter lim="800000"/>
            <a:headEnd/>
            <a:tailEnd/>
          </a:ln>
        </p:spPr>
        <p:txBody>
          <a:bodyPr>
            <a:spAutoFit/>
          </a:bodyPr>
          <a:lstStyle/>
          <a:p>
            <a:pPr lvl="1">
              <a:buFont typeface="Wingdings" pitchFamily="2" charset="2"/>
              <a:buChar char="Ø"/>
            </a:pPr>
            <a:endParaRPr lang="fr-FR" dirty="0"/>
          </a:p>
          <a:p>
            <a:pPr lvl="1"/>
            <a:r>
              <a:rPr lang="fr-FR" dirty="0"/>
              <a:t/>
            </a:r>
            <a:br>
              <a:rPr lang="fr-FR" dirty="0"/>
            </a:br>
            <a:endParaRPr lang="fr-FR" b="1" dirty="0"/>
          </a:p>
        </p:txBody>
      </p:sp>
      <p:sp>
        <p:nvSpPr>
          <p:cNvPr id="16404" name="ZoneTexte 20"/>
          <p:cNvSpPr txBox="1">
            <a:spLocks noChangeArrowheads="1"/>
          </p:cNvSpPr>
          <p:nvPr/>
        </p:nvSpPr>
        <p:spPr bwMode="auto">
          <a:xfrm>
            <a:off x="857250" y="785813"/>
            <a:ext cx="7215188" cy="369887"/>
          </a:xfrm>
          <a:prstGeom prst="rect">
            <a:avLst/>
          </a:prstGeom>
          <a:noFill/>
          <a:ln w="9525">
            <a:noFill/>
            <a:miter lim="800000"/>
            <a:headEnd/>
            <a:tailEnd/>
          </a:ln>
        </p:spPr>
        <p:txBody>
          <a:bodyPr>
            <a:spAutoFit/>
          </a:bodyPr>
          <a:lstStyle/>
          <a:p>
            <a:endParaRPr lang="fr-FR" dirty="0">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upRight)">
                                      <p:cBhvr>
                                        <p:cTn id="7" dur="500"/>
                                        <p:tgtEl>
                                          <p:spTgt spid="3">
                                            <p:txEl>
                                              <p:pRg st="0" end="0"/>
                                            </p:txEl>
                                          </p:spTgt>
                                        </p:tgtEl>
                                      </p:cBhvr>
                                    </p:animEffect>
                                  </p:childTnLst>
                                </p:cTn>
                              </p:par>
                              <p:par>
                                <p:cTn id="8" presetID="18" presetClass="entr" presetSubtype="3"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trips(upRight)">
                                      <p:cBhvr>
                                        <p:cTn id="10" dur="500"/>
                                        <p:tgtEl>
                                          <p:spTgt spid="3">
                                            <p:txEl>
                                              <p:pRg st="1" end="1"/>
                                            </p:txEl>
                                          </p:spTgt>
                                        </p:tgtEl>
                                      </p:cBhvr>
                                    </p:animEffect>
                                  </p:childTnLst>
                                </p:cTn>
                              </p:par>
                              <p:par>
                                <p:cTn id="11" presetID="18" presetClass="entr" presetSubtype="3"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strips(upRight)">
                                      <p:cBhvr>
                                        <p:cTn id="13" dur="500"/>
                                        <p:tgtEl>
                                          <p:spTgt spid="3">
                                            <p:txEl>
                                              <p:pRg st="2" end="2"/>
                                            </p:txEl>
                                          </p:spTgt>
                                        </p:tgtEl>
                                      </p:cBhvr>
                                    </p:animEffect>
                                  </p:childTnLst>
                                </p:cTn>
                              </p:par>
                              <p:par>
                                <p:cTn id="14" presetID="18" presetClass="entr" presetSubtype="3"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strips(upRight)">
                                      <p:cBhvr>
                                        <p:cTn id="16" dur="500"/>
                                        <p:tgtEl>
                                          <p:spTgt spid="3">
                                            <p:txEl>
                                              <p:pRg st="3" end="3"/>
                                            </p:txEl>
                                          </p:spTgt>
                                        </p:tgtEl>
                                      </p:cBhvr>
                                    </p:animEffect>
                                  </p:childTnLst>
                                </p:cTn>
                              </p:par>
                              <p:par>
                                <p:cTn id="17" presetID="18" presetClass="entr" presetSubtype="3"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strips(upRight)">
                                      <p:cBhvr>
                                        <p:cTn id="19" dur="500"/>
                                        <p:tgtEl>
                                          <p:spTgt spid="3">
                                            <p:txEl>
                                              <p:pRg st="4" end="4"/>
                                            </p:txEl>
                                          </p:spTgt>
                                        </p:tgtEl>
                                      </p:cBhvr>
                                    </p:animEffect>
                                  </p:childTnLst>
                                </p:cTn>
                              </p:par>
                              <p:par>
                                <p:cTn id="20" presetID="18" presetClass="entr" presetSubtype="3"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strips(upRight)">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xit" presetSubtype="16" fill="hold" nodeType="clickEffect">
                                  <p:stCondLst>
                                    <p:cond delay="0"/>
                                  </p:stCondLst>
                                  <p:childTnLst>
                                    <p:animEffect transition="out" filter="diamond(in)">
                                      <p:cBhvr>
                                        <p:cTn id="26" dur="500"/>
                                        <p:tgtEl>
                                          <p:spTgt spid="3">
                                            <p:txEl>
                                              <p:pRg st="0" end="0"/>
                                            </p:txEl>
                                          </p:spTgt>
                                        </p:tgtEl>
                                      </p:cBhvr>
                                    </p:animEffect>
                                    <p:set>
                                      <p:cBhvr>
                                        <p:cTn id="27"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8" presetClass="exit" presetSubtype="16" fill="hold" nodeType="clickEffect">
                                  <p:stCondLst>
                                    <p:cond delay="0"/>
                                  </p:stCondLst>
                                  <p:childTnLst>
                                    <p:animEffect transition="out" filter="diamond(in)">
                                      <p:cBhvr>
                                        <p:cTn id="31" dur="500"/>
                                        <p:tgtEl>
                                          <p:spTgt spid="3">
                                            <p:txEl>
                                              <p:pRg st="1" end="1"/>
                                            </p:txEl>
                                          </p:spTgt>
                                        </p:tgtEl>
                                      </p:cBhvr>
                                    </p:animEffect>
                                    <p:set>
                                      <p:cBhvr>
                                        <p:cTn id="32"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8" presetClass="exit" presetSubtype="16" fill="hold" nodeType="clickEffect">
                                  <p:stCondLst>
                                    <p:cond delay="0"/>
                                  </p:stCondLst>
                                  <p:childTnLst>
                                    <p:animEffect transition="out" filter="diamond(in)">
                                      <p:cBhvr>
                                        <p:cTn id="36" dur="500"/>
                                        <p:tgtEl>
                                          <p:spTgt spid="3">
                                            <p:txEl>
                                              <p:pRg st="2" end="2"/>
                                            </p:txEl>
                                          </p:spTgt>
                                        </p:tgtEl>
                                      </p:cBhvr>
                                    </p:animEffect>
                                    <p:set>
                                      <p:cBhvr>
                                        <p:cTn id="37"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8" presetClass="exit" presetSubtype="16" fill="hold" nodeType="clickEffect">
                                  <p:stCondLst>
                                    <p:cond delay="0"/>
                                  </p:stCondLst>
                                  <p:childTnLst>
                                    <p:animEffect transition="out" filter="diamond(in)">
                                      <p:cBhvr>
                                        <p:cTn id="41" dur="500"/>
                                        <p:tgtEl>
                                          <p:spTgt spid="3">
                                            <p:txEl>
                                              <p:pRg st="3" end="3"/>
                                            </p:txEl>
                                          </p:spTgt>
                                        </p:tgtEl>
                                      </p:cBhvr>
                                    </p:animEffect>
                                    <p:set>
                                      <p:cBhvr>
                                        <p:cTn id="42"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8" presetClass="exit" presetSubtype="16" fill="hold" nodeType="clickEffect">
                                  <p:stCondLst>
                                    <p:cond delay="0"/>
                                  </p:stCondLst>
                                  <p:childTnLst>
                                    <p:animEffect transition="out" filter="diamond(in)">
                                      <p:cBhvr>
                                        <p:cTn id="46" dur="500"/>
                                        <p:tgtEl>
                                          <p:spTgt spid="3">
                                            <p:txEl>
                                              <p:pRg st="4" end="4"/>
                                            </p:txEl>
                                          </p:spTgt>
                                        </p:tgtEl>
                                      </p:cBhvr>
                                    </p:animEffect>
                                    <p:set>
                                      <p:cBhvr>
                                        <p:cTn id="47" dur="1" fill="hold">
                                          <p:stCondLst>
                                            <p:cond delay="499"/>
                                          </p:stCondLst>
                                        </p:cTn>
                                        <p:tgtEl>
                                          <p:spTgt spid="3">
                                            <p:txEl>
                                              <p:pRg st="4" end="4"/>
                                            </p:txEl>
                                          </p:spTgt>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8" presetClass="exit" presetSubtype="16" fill="hold" nodeType="clickEffect">
                                  <p:stCondLst>
                                    <p:cond delay="0"/>
                                  </p:stCondLst>
                                  <p:childTnLst>
                                    <p:animEffect transition="out" filter="diamond(in)">
                                      <p:cBhvr>
                                        <p:cTn id="51" dur="500"/>
                                        <p:tgtEl>
                                          <p:spTgt spid="3">
                                            <p:txEl>
                                              <p:pRg st="5" end="5"/>
                                            </p:txEl>
                                          </p:spTgt>
                                        </p:tgtEl>
                                      </p:cBhvr>
                                    </p:animEffect>
                                    <p:set>
                                      <p:cBhvr>
                                        <p:cTn id="52" dur="1" fill="hold">
                                          <p:stCondLst>
                                            <p:cond delay="499"/>
                                          </p:stCondLst>
                                        </p:cTn>
                                        <p:tgtEl>
                                          <p:spTgt spid="3">
                                            <p:txEl>
                                              <p:pRg st="5" end="5"/>
                                            </p:txEl>
                                          </p:spTgt>
                                        </p:tgtEl>
                                        <p:attrNameLst>
                                          <p:attrName>style.visibility</p:attrName>
                                        </p:attrNameLst>
                                      </p:cBhvr>
                                      <p:to>
                                        <p:strVal val="hidden"/>
                                      </p:to>
                                    </p:set>
                                  </p:childTnLst>
                                </p:cTn>
                              </p:par>
                              <p:par>
                                <p:cTn id="53" presetID="2" presetClass="entr" presetSubtype="4" fill="hold" nodeType="withEffect">
                                  <p:stCondLst>
                                    <p:cond delay="0"/>
                                  </p:stCondLst>
                                  <p:childTnLst>
                                    <p:set>
                                      <p:cBhvr>
                                        <p:cTn id="54" dur="1" fill="hold">
                                          <p:stCondLst>
                                            <p:cond delay="0"/>
                                          </p:stCondLst>
                                        </p:cTn>
                                        <p:tgtEl>
                                          <p:spTgt spid="26626">
                                            <p:txEl>
                                              <p:pRg st="0" end="0"/>
                                            </p:txEl>
                                          </p:spTgt>
                                        </p:tgtEl>
                                        <p:attrNameLst>
                                          <p:attrName>style.visibility</p:attrName>
                                        </p:attrNameLst>
                                      </p:cBhvr>
                                      <p:to>
                                        <p:strVal val="visible"/>
                                      </p:to>
                                    </p:set>
                                    <p:anim calcmode="lin" valueType="num">
                                      <p:cBhvr additive="base">
                                        <p:cTn id="55" dur="500" fill="hold"/>
                                        <p:tgtEl>
                                          <p:spTgt spid="26626">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6626">
                                            <p:txEl>
                                              <p:pRg st="0" end="0"/>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18">
                                            <p:txEl>
                                              <p:pRg st="0" end="0"/>
                                            </p:txEl>
                                          </p:spTgt>
                                        </p:tgtEl>
                                        <p:attrNameLst>
                                          <p:attrName>style.visibility</p:attrName>
                                        </p:attrNameLst>
                                      </p:cBhvr>
                                      <p:to>
                                        <p:strVal val="visible"/>
                                      </p:to>
                                    </p:set>
                                    <p:anim calcmode="lin" valueType="num">
                                      <p:cBhvr additive="base">
                                        <p:cTn id="59" dur="500" fill="hold"/>
                                        <p:tgtEl>
                                          <p:spTgt spid="18">
                                            <p:txEl>
                                              <p:pRg st="0" end="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18">
                                            <p:txEl>
                                              <p:pRg st="0" end="0"/>
                                            </p:txEl>
                                          </p:spTgt>
                                        </p:tgtEl>
                                        <p:attrNameLst>
                                          <p:attrName>ppt_y</p:attrName>
                                        </p:attrNameLst>
                                      </p:cBhvr>
                                      <p:tavLst>
                                        <p:tav tm="0">
                                          <p:val>
                                            <p:strVal val="1+#ppt_h/2"/>
                                          </p:val>
                                        </p:tav>
                                        <p:tav tm="100000">
                                          <p:val>
                                            <p:strVal val="#ppt_y"/>
                                          </p:val>
                                        </p:tav>
                                      </p:tavLst>
                                    </p:anim>
                                  </p:childTnLst>
                                </p:cTn>
                              </p:par>
                              <p:par>
                                <p:cTn id="61" presetID="8" presetClass="exit" presetSubtype="16" fill="hold" nodeType="withEffect">
                                  <p:stCondLst>
                                    <p:cond delay="0"/>
                                  </p:stCondLst>
                                  <p:childTnLst>
                                    <p:animEffect transition="out" filter="diamond(in)">
                                      <p:cBhvr>
                                        <p:cTn id="62" dur="500"/>
                                        <p:tgtEl>
                                          <p:spTgt spid="18">
                                            <p:txEl>
                                              <p:pRg st="0" end="0"/>
                                            </p:txEl>
                                          </p:spTgt>
                                        </p:tgtEl>
                                      </p:cBhvr>
                                    </p:animEffect>
                                    <p:set>
                                      <p:cBhvr>
                                        <p:cTn id="63" dur="1" fill="hold">
                                          <p:stCondLst>
                                            <p:cond delay="499"/>
                                          </p:stCondLst>
                                        </p:cTn>
                                        <p:tgtEl>
                                          <p:spTgt spid="18">
                                            <p:txEl>
                                              <p:pRg st="0" end="0"/>
                                            </p:txEl>
                                          </p:spTgt>
                                        </p:tgtEl>
                                        <p:attrNameLst>
                                          <p:attrName>style.visibility</p:attrName>
                                        </p:attrNameLst>
                                      </p:cBhvr>
                                      <p:to>
                                        <p:strVal val="hidden"/>
                                      </p:to>
                                    </p:set>
                                  </p:childTnLst>
                                </p:cTn>
                              </p:par>
                              <p:par>
                                <p:cTn id="64" presetID="2" presetClass="entr" presetSubtype="4" fill="hold" nodeType="withEffect">
                                  <p:stCondLst>
                                    <p:cond delay="0"/>
                                  </p:stCondLst>
                                  <p:childTnLst>
                                    <p:set>
                                      <p:cBhvr>
                                        <p:cTn id="65" dur="1" fill="hold">
                                          <p:stCondLst>
                                            <p:cond delay="0"/>
                                          </p:stCondLst>
                                        </p:cTn>
                                        <p:tgtEl>
                                          <p:spTgt spid="20">
                                            <p:txEl>
                                              <p:pRg st="1" end="1"/>
                                            </p:txEl>
                                          </p:spTgt>
                                        </p:tgtEl>
                                        <p:attrNameLst>
                                          <p:attrName>style.visibility</p:attrName>
                                        </p:attrNameLst>
                                      </p:cBhvr>
                                      <p:to>
                                        <p:strVal val="visible"/>
                                      </p:to>
                                    </p:set>
                                    <p:anim calcmode="lin" valueType="num">
                                      <p:cBhvr additive="base">
                                        <p:cTn id="66" dur="500" fill="hold"/>
                                        <p:tgtEl>
                                          <p:spTgt spid="20">
                                            <p:txEl>
                                              <p:pRg st="1" end="1"/>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2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8" presetClass="exit" presetSubtype="16" fill="hold" nodeType="clickEffect">
                                  <p:stCondLst>
                                    <p:cond delay="0"/>
                                  </p:stCondLst>
                                  <p:childTnLst>
                                    <p:animEffect transition="out" filter="diamond(in)">
                                      <p:cBhvr>
                                        <p:cTn id="71" dur="500"/>
                                        <p:tgtEl>
                                          <p:spTgt spid="20">
                                            <p:txEl>
                                              <p:pRg st="1" end="1"/>
                                            </p:txEl>
                                          </p:spTgt>
                                        </p:tgtEl>
                                      </p:cBhvr>
                                    </p:animEffect>
                                    <p:set>
                                      <p:cBhvr>
                                        <p:cTn id="72" dur="1" fill="hold">
                                          <p:stCondLst>
                                            <p:cond delay="499"/>
                                          </p:stCondLst>
                                        </p:cTn>
                                        <p:tgtEl>
                                          <p:spTgt spid="20">
                                            <p:txEl>
                                              <p:pRg st="1" end="1"/>
                                            </p:txEl>
                                          </p:spTgt>
                                        </p:tgtEl>
                                        <p:attrNameLst>
                                          <p:attrName>style.visibility</p:attrName>
                                        </p:attrNameLst>
                                      </p:cBhvr>
                                      <p:to>
                                        <p:strVal val="hidden"/>
                                      </p:to>
                                    </p:set>
                                  </p:childTnLst>
                                </p:cTn>
                              </p:par>
                              <p:par>
                                <p:cTn id="73" presetID="8" presetClass="exit" presetSubtype="16" fill="hold" nodeType="withEffect">
                                  <p:stCondLst>
                                    <p:cond delay="0"/>
                                  </p:stCondLst>
                                  <p:childTnLst>
                                    <p:animEffect transition="out" filter="diamond(in)">
                                      <p:cBhvr>
                                        <p:cTn id="74" dur="500"/>
                                        <p:tgtEl>
                                          <p:spTgt spid="26626">
                                            <p:txEl>
                                              <p:pRg st="0" end="0"/>
                                            </p:txEl>
                                          </p:spTgt>
                                        </p:tgtEl>
                                      </p:cBhvr>
                                    </p:animEffect>
                                    <p:set>
                                      <p:cBhvr>
                                        <p:cTn id="75" dur="1" fill="hold">
                                          <p:stCondLst>
                                            <p:cond delay="499"/>
                                          </p:stCondLst>
                                        </p:cTn>
                                        <p:tgtEl>
                                          <p:spTgt spid="26626">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1" descr="image186"/>
          <p:cNvPicPr>
            <a:picLocks noChangeAspect="1" noChangeArrowheads="1"/>
          </p:cNvPicPr>
          <p:nvPr/>
        </p:nvPicPr>
        <p:blipFill>
          <a:blip r:embed="rId2" cstate="print"/>
          <a:srcRect/>
          <a:stretch>
            <a:fillRect/>
          </a:stretch>
        </p:blipFill>
        <p:spPr bwMode="auto">
          <a:xfrm>
            <a:off x="1528780" y="0"/>
            <a:ext cx="5543550" cy="6743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000108"/>
            <a:ext cx="8229600" cy="1143008"/>
          </a:xfrm>
        </p:spPr>
        <p:txBody>
          <a:bodyPr>
            <a:noAutofit/>
          </a:bodyPr>
          <a:lstStyle/>
          <a:p>
            <a:pPr eaLnBrk="1" fontAlgn="auto" hangingPunct="1">
              <a:spcAft>
                <a:spcPts val="0"/>
              </a:spcAft>
              <a:defRPr/>
            </a:pPr>
            <a:r>
              <a:rPr lang="fr-FR" sz="6000" i="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FFFF00"/>
                </a:solidFill>
                <a:effectLst>
                  <a:outerShdw blurRad="50800" dist="40000" dir="5400000" algn="tl" rotWithShape="0">
                    <a:srgbClr val="000000">
                      <a:shade val="5000"/>
                      <a:satMod val="120000"/>
                      <a:alpha val="33000"/>
                    </a:srgbClr>
                  </a:outerShdw>
                </a:effectLst>
              </a:rPr>
              <a:t>Introduction</a:t>
            </a:r>
            <a:r>
              <a:rPr lang="fr-FR" sz="600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
            </a:r>
            <a:br>
              <a:rPr lang="fr-FR" sz="600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br>
            <a:endParaRPr lang="fr-FR" sz="6000" dirty="0"/>
          </a:p>
        </p:txBody>
      </p:sp>
      <p:sp>
        <p:nvSpPr>
          <p:cNvPr id="3" name="Espace réservé du contenu 2"/>
          <p:cNvSpPr>
            <a:spLocks noGrp="1"/>
          </p:cNvSpPr>
          <p:nvPr>
            <p:ph sz="quarter" idx="1"/>
          </p:nvPr>
        </p:nvSpPr>
        <p:spPr/>
        <p:txBody>
          <a:bodyPr>
            <a:normAutofit fontScale="47500" lnSpcReduction="20000"/>
          </a:bodyPr>
          <a:lstStyle/>
          <a:p>
            <a:r>
              <a:rPr lang="fr-FR" dirty="0" smtClean="0"/>
              <a:t>      </a:t>
            </a:r>
            <a:r>
              <a:rPr lang="fr-FR" sz="3400" dirty="0" smtClean="0">
                <a:latin typeface="Times New Roman" pitchFamily="18" charset="0"/>
                <a:cs typeface="Times New Roman" pitchFamily="18" charset="0"/>
              </a:rPr>
              <a:t>Un </a:t>
            </a:r>
            <a:r>
              <a:rPr lang="fr-FR" sz="3400" b="1" dirty="0" smtClean="0">
                <a:latin typeface="Times New Roman" pitchFamily="18" charset="0"/>
                <a:cs typeface="Times New Roman" pitchFamily="18" charset="0"/>
              </a:rPr>
              <a:t>western blot</a:t>
            </a:r>
            <a:r>
              <a:rPr lang="fr-FR" sz="3400" dirty="0" smtClean="0">
                <a:latin typeface="Times New Roman" pitchFamily="18" charset="0"/>
                <a:cs typeface="Times New Roman" pitchFamily="18" charset="0"/>
              </a:rPr>
              <a:t> (ou </a:t>
            </a:r>
            <a:r>
              <a:rPr lang="fr-FR" sz="3400" b="1" dirty="0" err="1" smtClean="0">
                <a:latin typeface="Times New Roman" pitchFamily="18" charset="0"/>
                <a:cs typeface="Times New Roman" pitchFamily="18" charset="0"/>
              </a:rPr>
              <a:t>immunoblot</a:t>
            </a:r>
            <a:r>
              <a:rPr lang="fr-FR" sz="3400" dirty="0" smtClean="0">
                <a:latin typeface="Times New Roman" pitchFamily="18" charset="0"/>
                <a:cs typeface="Times New Roman" pitchFamily="18" charset="0"/>
              </a:rPr>
              <a:t>) est une méthode de </a:t>
            </a:r>
            <a:r>
              <a:rPr lang="fr-FR" sz="3400" dirty="0" err="1" smtClean="0">
                <a:latin typeface="Times New Roman" pitchFamily="18" charset="0"/>
                <a:cs typeface="Times New Roman" pitchFamily="18" charset="0"/>
              </a:rPr>
              <a:t>protéomique</a:t>
            </a:r>
            <a:r>
              <a:rPr lang="fr-FR" sz="3400" dirty="0" smtClean="0">
                <a:latin typeface="Times New Roman" pitchFamily="18" charset="0"/>
                <a:cs typeface="Times New Roman" pitchFamily="18" charset="0"/>
              </a:rPr>
              <a:t>, ayant recours à la biologie moléculaire, la biochimie et l'immunogénétique, pour détecter une protéine spécifique dans un échantillon donné d'extrait ou d'</a:t>
            </a:r>
            <a:r>
              <a:rPr lang="fr-FR" sz="3400" dirty="0" err="1" smtClean="0">
                <a:latin typeface="Times New Roman" pitchFamily="18" charset="0"/>
                <a:cs typeface="Times New Roman" pitchFamily="18" charset="0"/>
              </a:rPr>
              <a:t>homogénéisat</a:t>
            </a:r>
            <a:r>
              <a:rPr lang="fr-FR" sz="3400" dirty="0" smtClean="0">
                <a:latin typeface="Times New Roman" pitchFamily="18" charset="0"/>
                <a:cs typeface="Times New Roman" pitchFamily="18" charset="0"/>
              </a:rPr>
              <a:t> tissulaire. La technique utilise l'électrophorèse sur gel de </a:t>
            </a:r>
            <a:r>
              <a:rPr lang="fr-FR" sz="3400" dirty="0" err="1" smtClean="0">
                <a:latin typeface="Times New Roman" pitchFamily="18" charset="0"/>
                <a:cs typeface="Times New Roman" pitchFamily="18" charset="0"/>
              </a:rPr>
              <a:t>polyacrylamide</a:t>
            </a:r>
            <a:r>
              <a:rPr lang="fr-FR" sz="3400" dirty="0" smtClean="0">
                <a:latin typeface="Times New Roman" pitchFamily="18" charset="0"/>
                <a:cs typeface="Times New Roman" pitchFamily="18" charset="0"/>
              </a:rPr>
              <a:t> pour séparer les protéines, préalablement dénaturées, selon leur masse. Les protéines sont ensuite transférées depuis le gel sur une membrane (typiquement en nitrocellulose), où elles sont exposées à un anticorps spécifique de la protéine d'intérêt. Il est possible grâce à cette technique de détecter la présence d'une protéine dans un tissu, d'évaluer sa taille, sa concentration, les variations de cette concentration, effectuer des comparaisons de concentrations entre différents groupes, etc. D'autres techniques utilisant les anticorps permettent la détection de la protéine dans les cellules après fixation (</a:t>
            </a:r>
            <a:r>
              <a:rPr lang="fr-FR" sz="3400" dirty="0" err="1" smtClean="0">
                <a:latin typeface="Times New Roman" pitchFamily="18" charset="0"/>
                <a:cs typeface="Times New Roman" pitchFamily="18" charset="0"/>
              </a:rPr>
              <a:t>immunocytochimie</a:t>
            </a:r>
            <a:r>
              <a:rPr lang="fr-FR" sz="3400" dirty="0" smtClean="0">
                <a:latin typeface="Times New Roman" pitchFamily="18" charset="0"/>
                <a:cs typeface="Times New Roman" pitchFamily="18" charset="0"/>
              </a:rPr>
              <a:t>) et dans les tissus (</a:t>
            </a:r>
            <a:r>
              <a:rPr lang="fr-FR" sz="3400" dirty="0" err="1" smtClean="0">
                <a:latin typeface="Times New Roman" pitchFamily="18" charset="0"/>
                <a:cs typeface="Times New Roman" pitchFamily="18" charset="0"/>
              </a:rPr>
              <a:t>immunohistochimie</a:t>
            </a:r>
            <a:r>
              <a:rPr lang="fr-FR" sz="3400" dirty="0" smtClean="0">
                <a:latin typeface="Times New Roman" pitchFamily="18" charset="0"/>
                <a:cs typeface="Times New Roman" pitchFamily="18" charset="0"/>
              </a:rPr>
              <a:t>).</a:t>
            </a:r>
          </a:p>
          <a:p>
            <a:r>
              <a:rPr lang="fr-FR" sz="3400" dirty="0" smtClean="0">
                <a:latin typeface="Times New Roman" pitchFamily="18" charset="0"/>
                <a:cs typeface="Times New Roman" pitchFamily="18" charset="0"/>
              </a:rPr>
              <a:t>La méthode fut mise au point dans le laboratoire de George Stark à </a:t>
            </a:r>
            <a:r>
              <a:rPr lang="fr-FR" sz="3400" dirty="0" err="1" smtClean="0">
                <a:latin typeface="Times New Roman" pitchFamily="18" charset="0"/>
                <a:cs typeface="Times New Roman" pitchFamily="18" charset="0"/>
              </a:rPr>
              <a:t>Stanford</a:t>
            </a:r>
            <a:r>
              <a:rPr lang="fr-FR" sz="3400" dirty="0" smtClean="0">
                <a:latin typeface="Times New Roman" pitchFamily="18" charset="0"/>
                <a:cs typeface="Times New Roman" pitchFamily="18" charset="0"/>
              </a:rPr>
              <a:t>. Le nom du Western blot, donné à la technique par W. Neal </a:t>
            </a:r>
            <a:r>
              <a:rPr lang="fr-FR" sz="3400" dirty="0" err="1" smtClean="0">
                <a:latin typeface="Times New Roman" pitchFamily="18" charset="0"/>
                <a:cs typeface="Times New Roman" pitchFamily="18" charset="0"/>
              </a:rPr>
              <a:t>Burnette</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a:t>
            </a:r>
            <a:r>
              <a:rPr lang="fr-FR" sz="3400" i="1" dirty="0" err="1" smtClean="0">
                <a:latin typeface="Times New Roman" pitchFamily="18" charset="0"/>
                <a:cs typeface="Times New Roman" pitchFamily="18" charset="0"/>
              </a:rPr>
              <a:t>Analytical</a:t>
            </a:r>
            <a:r>
              <a:rPr lang="fr-FR" sz="3400" i="1" dirty="0" smtClean="0">
                <a:latin typeface="Times New Roman" pitchFamily="18" charset="0"/>
                <a:cs typeface="Times New Roman" pitchFamily="18" charset="0"/>
              </a:rPr>
              <a:t> </a:t>
            </a:r>
            <a:r>
              <a:rPr lang="fr-FR" sz="3400" i="1" dirty="0" err="1" smtClean="0">
                <a:latin typeface="Times New Roman" pitchFamily="18" charset="0"/>
                <a:cs typeface="Times New Roman" pitchFamily="18" charset="0"/>
              </a:rPr>
              <a:t>Biochemistry</a:t>
            </a:r>
            <a:r>
              <a:rPr lang="fr-FR" sz="3400" i="1" dirty="0" smtClean="0">
                <a:latin typeface="Times New Roman" pitchFamily="18" charset="0"/>
                <a:cs typeface="Times New Roman" pitchFamily="18" charset="0"/>
              </a:rPr>
              <a:t>, 112:195-203, 1981)</a:t>
            </a:r>
            <a:r>
              <a:rPr lang="fr-FR" sz="3400" dirty="0" smtClean="0">
                <a:latin typeface="Times New Roman" pitchFamily="18" charset="0"/>
                <a:cs typeface="Times New Roman" pitchFamily="18" charset="0"/>
              </a:rPr>
              <a:t>, est un jeu de mot à partir de la technique du </a:t>
            </a:r>
            <a:r>
              <a:rPr lang="fr-FR" sz="3400" dirty="0" err="1" smtClean="0">
                <a:latin typeface="Times New Roman" pitchFamily="18" charset="0"/>
                <a:cs typeface="Times New Roman" pitchFamily="18" charset="0"/>
              </a:rPr>
              <a:t>Southern</a:t>
            </a:r>
            <a:r>
              <a:rPr lang="fr-FR" sz="3400" dirty="0" smtClean="0">
                <a:latin typeface="Times New Roman" pitchFamily="18" charset="0"/>
                <a:cs typeface="Times New Roman" pitchFamily="18" charset="0"/>
              </a:rPr>
              <a:t> blot, technique de détection d'ADN nommée d'après son inventeur, Edwin </a:t>
            </a:r>
            <a:r>
              <a:rPr lang="fr-FR" sz="3400" dirty="0" err="1" smtClean="0">
                <a:latin typeface="Times New Roman" pitchFamily="18" charset="0"/>
                <a:cs typeface="Times New Roman" pitchFamily="18" charset="0"/>
              </a:rPr>
              <a:t>Southern</a:t>
            </a:r>
            <a:r>
              <a:rPr lang="fr-FR" sz="3400" dirty="0" smtClean="0">
                <a:latin typeface="Times New Roman" pitchFamily="18" charset="0"/>
                <a:cs typeface="Times New Roman" pitchFamily="18" charset="0"/>
              </a:rPr>
              <a:t> et non d'après le point cardinal. La détection d'ARN est appelée </a:t>
            </a:r>
            <a:r>
              <a:rPr lang="fr-FR" sz="3400" dirty="0" err="1" smtClean="0">
                <a:latin typeface="Times New Roman" pitchFamily="18" charset="0"/>
                <a:cs typeface="Times New Roman" pitchFamily="18" charset="0"/>
              </a:rPr>
              <a:t>Northern</a:t>
            </a:r>
            <a:r>
              <a:rPr lang="fr-FR" sz="3400" dirty="0" smtClean="0">
                <a:latin typeface="Times New Roman" pitchFamily="18" charset="0"/>
                <a:cs typeface="Times New Roman" pitchFamily="18" charset="0"/>
              </a:rPr>
              <a:t> blot. Toutes ces techniques dérivent leur nom de l'étape de </a:t>
            </a:r>
            <a:r>
              <a:rPr lang="fr-FR" sz="3400" b="1" dirty="0" smtClean="0">
                <a:latin typeface="Times New Roman" pitchFamily="18" charset="0"/>
                <a:cs typeface="Times New Roman" pitchFamily="18" charset="0"/>
              </a:rPr>
              <a:t>transfert sur membrane</a:t>
            </a:r>
            <a:r>
              <a:rPr lang="fr-FR" sz="3400" dirty="0" smtClean="0">
                <a:latin typeface="Times New Roman" pitchFamily="18" charset="0"/>
                <a:cs typeface="Times New Roman" pitchFamily="18" charset="0"/>
              </a:rPr>
              <a:t>, comparée à une empreinte sur buvard (</a:t>
            </a:r>
            <a:r>
              <a:rPr lang="fr-FR" sz="3400" i="1" dirty="0" smtClean="0">
                <a:latin typeface="Times New Roman" pitchFamily="18" charset="0"/>
                <a:cs typeface="Times New Roman" pitchFamily="18" charset="0"/>
              </a:rPr>
              <a:t>blot</a:t>
            </a:r>
            <a:r>
              <a:rPr lang="fr-FR" sz="3400" dirty="0" smtClean="0">
                <a:latin typeface="Times New Roman" pitchFamily="18" charset="0"/>
                <a:cs typeface="Times New Roman" pitchFamily="18" charset="0"/>
              </a:rPr>
              <a:t> en anglais)</a:t>
            </a:r>
          </a:p>
          <a:p>
            <a:pPr marL="548640" indent="-411480" algn="just" eaLnBrk="1" fontAlgn="auto" hangingPunct="1">
              <a:spcAft>
                <a:spcPts val="0"/>
              </a:spcAft>
              <a:buClr>
                <a:schemeClr val="tx1">
                  <a:shade val="95000"/>
                </a:schemeClr>
              </a:buClr>
              <a:buFont typeface="Wingdings 2"/>
              <a:buChar char=""/>
              <a:defRPr/>
            </a:pPr>
            <a:endParaRPr lang="fr-FR" sz="29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9" presetClass="entr" presetSubtype="0" decel="10000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9" presetClass="entr" presetSubtype="0" decel="10000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3"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24"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Espace réservé du contenu 8"/>
          <p:cNvGraphicFramePr>
            <a:graphicFrameLocks noGrp="1"/>
          </p:cNvGraphicFramePr>
          <p:nvPr>
            <p:ph sz="quarter" idx="1"/>
          </p:nvPr>
        </p:nvGraphicFramePr>
        <p:xfrm>
          <a:off x="457200" y="1714500"/>
          <a:ext cx="8229600" cy="4594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174" name="ZoneTexte 5"/>
          <p:cNvSpPr txBox="1">
            <a:spLocks noChangeArrowheads="1"/>
          </p:cNvSpPr>
          <p:nvPr/>
        </p:nvSpPr>
        <p:spPr bwMode="auto">
          <a:xfrm>
            <a:off x="1143000" y="1285875"/>
            <a:ext cx="7143750" cy="369888"/>
          </a:xfrm>
          <a:prstGeom prst="rect">
            <a:avLst/>
          </a:prstGeom>
          <a:noFill/>
          <a:ln w="9525">
            <a:noFill/>
            <a:miter lim="800000"/>
            <a:headEnd/>
            <a:tailEnd/>
          </a:ln>
        </p:spPr>
        <p:txBody>
          <a:bodyPr>
            <a:spAutoFit/>
          </a:bodyPr>
          <a:lstStyle/>
          <a:p>
            <a:endParaRPr lang="fr-FR" dirty="0">
              <a:latin typeface="Book Antiqua" pitchFamily="18" charset="0"/>
            </a:endParaRPr>
          </a:p>
        </p:txBody>
      </p:sp>
      <p:sp>
        <p:nvSpPr>
          <p:cNvPr id="8" name="ZoneTexte 7"/>
          <p:cNvSpPr txBox="1">
            <a:spLocks noChangeArrowheads="1"/>
          </p:cNvSpPr>
          <p:nvPr/>
        </p:nvSpPr>
        <p:spPr bwMode="auto">
          <a:xfrm>
            <a:off x="1143000" y="285728"/>
            <a:ext cx="7072313" cy="5478423"/>
          </a:xfrm>
          <a:prstGeom prst="rect">
            <a:avLst/>
          </a:prstGeom>
          <a:noFill/>
          <a:ln w="9525">
            <a:noFill/>
            <a:miter lim="800000"/>
            <a:headEnd/>
            <a:tailEnd/>
          </a:ln>
        </p:spPr>
        <p:txBody>
          <a:bodyPr>
            <a:spAutoFit/>
          </a:bodyPr>
          <a:lstStyle/>
          <a:p>
            <a:r>
              <a:rPr lang="fr-FR" sz="1400" b="1" dirty="0" smtClean="0">
                <a:latin typeface="Times New Roman" pitchFamily="18" charset="0"/>
                <a:cs typeface="Times New Roman" pitchFamily="18" charset="0"/>
              </a:rPr>
              <a:t>Les différentes étapes d'un western blot</a:t>
            </a:r>
            <a:endParaRPr lang="fr-FR" sz="1400" dirty="0" smtClean="0">
              <a:latin typeface="Times New Roman" pitchFamily="18" charset="0"/>
              <a:cs typeface="Times New Roman" pitchFamily="18" charset="0"/>
            </a:endParaRPr>
          </a:p>
          <a:p>
            <a:r>
              <a:rPr lang="fr-FR" sz="1400" dirty="0" smtClean="0">
                <a:latin typeface="Times New Roman" pitchFamily="18" charset="0"/>
                <a:cs typeface="Times New Roman" pitchFamily="18" charset="0"/>
              </a:rPr>
              <a:t>Une cuve d'électrophorèse. Les puits de dépôt des échantillons sont colorés en vert, en haut du gel. Un courant électrique est appliqué pour faire migrer les protéines vers le bas.</a:t>
            </a:r>
          </a:p>
          <a:p>
            <a:r>
              <a:rPr lang="fr-FR" sz="1400" b="1" dirty="0" smtClean="0">
                <a:latin typeface="Times New Roman" pitchFamily="18" charset="0"/>
                <a:cs typeface="Times New Roman" pitchFamily="18" charset="0"/>
              </a:rPr>
              <a:t>Préparation des échantillons</a:t>
            </a:r>
            <a:endParaRPr lang="fr-FR" sz="1400" dirty="0" smtClean="0">
              <a:latin typeface="Times New Roman" pitchFamily="18" charset="0"/>
              <a:cs typeface="Times New Roman" pitchFamily="18" charset="0"/>
            </a:endParaRPr>
          </a:p>
          <a:p>
            <a:r>
              <a:rPr lang="fr-FR" sz="1400" dirty="0" smtClean="0">
                <a:latin typeface="Times New Roman" pitchFamily="18" charset="0"/>
                <a:cs typeface="Times New Roman" pitchFamily="18" charset="0"/>
              </a:rPr>
              <a:t>Typiquement, les échantillons sont prélevés d'un tissu ou d'une culture cellulaire. Ils sont rapidement refroidis, voire réfrigérés (en dessous de 0°C). Ils sont homogénéisés par </a:t>
            </a:r>
            <a:r>
              <a:rPr lang="fr-FR" sz="1400" dirty="0" err="1" smtClean="0">
                <a:latin typeface="Times New Roman" pitchFamily="18" charset="0"/>
                <a:cs typeface="Times New Roman" pitchFamily="18" charset="0"/>
              </a:rPr>
              <a:t>sonication</a:t>
            </a:r>
            <a:r>
              <a:rPr lang="fr-FR" sz="1400" dirty="0" smtClean="0">
                <a:latin typeface="Times New Roman" pitchFamily="18" charset="0"/>
                <a:cs typeface="Times New Roman" pitchFamily="18" charset="0"/>
              </a:rPr>
              <a:t> (utilisation d'ultra-sons pour rompre les membranes), contrainte mécanique ou simplement lysés par utilisation de tampons à hautes concentrations en sels. Il en résulte un homogénat de tous les compartiments cellulaires, pouvant être utilisé tel quel ou être soumis à plusieurs étapes de centrifugation différentielles afin d'isoler les fractions </a:t>
            </a:r>
            <a:r>
              <a:rPr lang="fr-FR" sz="1400" dirty="0" err="1" smtClean="0">
                <a:latin typeface="Times New Roman" pitchFamily="18" charset="0"/>
                <a:cs typeface="Times New Roman" pitchFamily="18" charset="0"/>
              </a:rPr>
              <a:t>cytosoliques</a:t>
            </a:r>
            <a:r>
              <a:rPr lang="fr-FR" sz="1400" dirty="0" smtClean="0">
                <a:latin typeface="Times New Roman" pitchFamily="18" charset="0"/>
                <a:cs typeface="Times New Roman" pitchFamily="18" charset="0"/>
              </a:rPr>
              <a:t>, nucléaire et membranaires. L'échantillon est ensuite traité de façon à recueillir un taux constant de protéines à partir de chaque échantillon différent. Cela implique un dosage des protéines par la méthode du Biuret ou du bleu de </a:t>
            </a:r>
            <a:r>
              <a:rPr lang="fr-FR" sz="1400" dirty="0" err="1" smtClean="0">
                <a:latin typeface="Times New Roman" pitchFamily="18" charset="0"/>
                <a:cs typeface="Times New Roman" pitchFamily="18" charset="0"/>
              </a:rPr>
              <a:t>Coomassie</a:t>
            </a:r>
            <a:r>
              <a:rPr lang="fr-FR" sz="1400" dirty="0" smtClean="0">
                <a:latin typeface="Times New Roman" pitchFamily="18" charset="0"/>
                <a:cs typeface="Times New Roman" pitchFamily="18" charset="0"/>
              </a:rPr>
              <a:t> (Méthode de Bradford).</a:t>
            </a:r>
          </a:p>
          <a:p>
            <a:r>
              <a:rPr lang="fr-FR" sz="1400" dirty="0" smtClean="0">
                <a:latin typeface="Times New Roman" pitchFamily="18" charset="0"/>
                <a:cs typeface="Times New Roman" pitchFamily="18" charset="0"/>
              </a:rPr>
              <a:t>Les échantillons sont ensuite bouillis de 1 à 5 minutes dans une solution tampon (par exemple le tampon de </a:t>
            </a:r>
            <a:r>
              <a:rPr lang="fr-FR" sz="1400" dirty="0" err="1" smtClean="0">
                <a:latin typeface="Times New Roman" pitchFamily="18" charset="0"/>
                <a:cs typeface="Times New Roman" pitchFamily="18" charset="0"/>
              </a:rPr>
              <a:t>Laemmli</a:t>
            </a:r>
            <a:r>
              <a:rPr lang="fr-FR" sz="1400" dirty="0" smtClean="0">
                <a:latin typeface="Times New Roman" pitchFamily="18" charset="0"/>
                <a:cs typeface="Times New Roman" pitchFamily="18" charset="0"/>
              </a:rPr>
              <a:t>), contenant une substance tampon, généralement du tris, un colorant, un composant </a:t>
            </a:r>
            <a:r>
              <a:rPr lang="fr-FR" sz="1400" dirty="0" err="1" smtClean="0">
                <a:latin typeface="Times New Roman" pitchFamily="18" charset="0"/>
                <a:cs typeface="Times New Roman" pitchFamily="18" charset="0"/>
              </a:rPr>
              <a:t>sulfhydryl</a:t>
            </a:r>
            <a:r>
              <a:rPr lang="fr-FR" sz="1400" dirty="0" smtClean="0">
                <a:latin typeface="Times New Roman" pitchFamily="18" charset="0"/>
                <a:cs typeface="Times New Roman" pitchFamily="18" charset="0"/>
              </a:rPr>
              <a:t> (typiquement du beta-</a:t>
            </a:r>
            <a:r>
              <a:rPr lang="fr-FR" sz="1400" dirty="0" err="1" smtClean="0">
                <a:latin typeface="Times New Roman" pitchFamily="18" charset="0"/>
                <a:cs typeface="Times New Roman" pitchFamily="18" charset="0"/>
              </a:rPr>
              <a:t>mercaptoéthanol</a:t>
            </a:r>
            <a:r>
              <a:rPr lang="fr-FR" sz="1400" dirty="0" smtClean="0">
                <a:latin typeface="Times New Roman" pitchFamily="18" charset="0"/>
                <a:cs typeface="Times New Roman" pitchFamily="18" charset="0"/>
              </a:rPr>
              <a:t> ou du DTT), un détergent anionique lipophile (sodium </a:t>
            </a:r>
            <a:r>
              <a:rPr lang="fr-FR" sz="1400" dirty="0" err="1" smtClean="0">
                <a:latin typeface="Times New Roman" pitchFamily="18" charset="0"/>
                <a:cs typeface="Times New Roman" pitchFamily="18" charset="0"/>
              </a:rPr>
              <a:t>dodécyl</a:t>
            </a:r>
            <a:r>
              <a:rPr lang="fr-FR" sz="1400" dirty="0" smtClean="0">
                <a:latin typeface="Times New Roman" pitchFamily="18" charset="0"/>
                <a:cs typeface="Times New Roman" pitchFamily="18" charset="0"/>
              </a:rPr>
              <a:t> sulfate ou SDS) et du glycérol pour augmenter la tension de surface.</a:t>
            </a:r>
            <a:br>
              <a:rPr lang="fr-FR" sz="1400" dirty="0" smtClean="0">
                <a:latin typeface="Times New Roman" pitchFamily="18" charset="0"/>
                <a:cs typeface="Times New Roman" pitchFamily="18" charset="0"/>
              </a:rPr>
            </a:br>
            <a:r>
              <a:rPr lang="fr-FR" sz="1400" dirty="0" smtClean="0">
                <a:latin typeface="Times New Roman" pitchFamily="18" charset="0"/>
                <a:cs typeface="Times New Roman" pitchFamily="18" charset="0"/>
              </a:rPr>
              <a:t>L'ébullition dénature les protéines en brisant les liaisons faibles intramoléculaires, ce qui a pour conséquence de les dérouler complètement. Le SDS leur procure alors un environnement riche en charges négatives afin de les </a:t>
            </a:r>
            <a:r>
              <a:rPr lang="fr-FR" sz="1400" dirty="0" err="1" smtClean="0">
                <a:latin typeface="Times New Roman" pitchFamily="18" charset="0"/>
                <a:cs typeface="Times New Roman" pitchFamily="18" charset="0"/>
              </a:rPr>
              <a:t>solvater</a:t>
            </a:r>
            <a:r>
              <a:rPr lang="fr-FR" sz="1400" dirty="0" smtClean="0">
                <a:latin typeface="Times New Roman" pitchFamily="18" charset="0"/>
                <a:cs typeface="Times New Roman" pitchFamily="18" charset="0"/>
              </a:rPr>
              <a:t> et prévenir la précipitation, et le composant </a:t>
            </a:r>
            <a:r>
              <a:rPr lang="fr-FR" sz="1400" dirty="0" err="1" smtClean="0">
                <a:latin typeface="Times New Roman" pitchFamily="18" charset="0"/>
                <a:cs typeface="Times New Roman" pitchFamily="18" charset="0"/>
              </a:rPr>
              <a:t>sulhydryl</a:t>
            </a:r>
            <a:r>
              <a:rPr lang="fr-FR" sz="1400" dirty="0" smtClean="0">
                <a:latin typeface="Times New Roman" pitchFamily="18" charset="0"/>
                <a:cs typeface="Times New Roman" pitchFamily="18" charset="0"/>
              </a:rPr>
              <a:t> empêche la reformation de pont disulfure. Le glycérol augmente la densité de l'échantillon par rapport au tampon dans la partie supérieure du réservoir du gel, facilitant la mise des échantillons qui descendront plus facilement au fond des compartiments du gel.</a:t>
            </a:r>
          </a:p>
          <a:p>
            <a:endParaRPr lang="fr-FR" sz="1400" dirty="0">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346604"/>
            <a:ext cx="7467600" cy="1082660"/>
          </a:xfrm>
        </p:spPr>
        <p:txBody>
          <a:bodyPr>
            <a:noAutofit/>
          </a:bodyPr>
          <a:lstStyle/>
          <a:p>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Électrophorèse sur gel</a:t>
            </a:r>
            <a:r>
              <a:rPr lang="fr-FR" sz="1600" dirty="0" smtClean="0">
                <a:latin typeface="Times New Roman" pitchFamily="18" charset="0"/>
                <a:cs typeface="Times New Roman" pitchFamily="18" charset="0"/>
              </a:rPr>
              <a:t/>
            </a:r>
            <a:br>
              <a:rPr lang="fr-FR" sz="1600" dirty="0" smtClean="0">
                <a:latin typeface="Times New Roman" pitchFamily="18" charset="0"/>
                <a:cs typeface="Times New Roman" pitchFamily="18" charset="0"/>
              </a:rPr>
            </a:br>
            <a:r>
              <a:rPr lang="fr-FR" sz="1600" dirty="0" smtClean="0">
                <a:latin typeface="Times New Roman" pitchFamily="18" charset="0"/>
                <a:cs typeface="Times New Roman" pitchFamily="18" charset="0"/>
              </a:rPr>
              <a:t>L</a:t>
            </a:r>
            <a:r>
              <a:rPr lang="fr-FR" sz="1600" cap="none" dirty="0" smtClean="0">
                <a:latin typeface="Times New Roman" pitchFamily="18" charset="0"/>
                <a:cs typeface="Times New Roman" pitchFamily="18" charset="0"/>
              </a:rPr>
              <a:t>es</a:t>
            </a:r>
            <a:r>
              <a:rPr lang="fr-FR" sz="1600" dirty="0" smtClean="0">
                <a:latin typeface="Times New Roman" pitchFamily="18" charset="0"/>
                <a:cs typeface="Times New Roman" pitchFamily="18" charset="0"/>
              </a:rPr>
              <a:t> </a:t>
            </a:r>
            <a:r>
              <a:rPr lang="fr-FR" sz="1600" cap="none" dirty="0" smtClean="0">
                <a:latin typeface="Times New Roman" pitchFamily="18" charset="0"/>
                <a:cs typeface="Times New Roman" pitchFamily="18" charset="0"/>
              </a:rPr>
              <a:t>protéines de l'échantillon sont séparées selon leur taille par électrophorèse sur gel, la composition desquels varie en fonction du laboratoire, du poids moléculaire des protéines d'intérêt, et des tampons disponibles. Les gels de </a:t>
            </a:r>
            <a:r>
              <a:rPr lang="fr-FR" sz="1600" cap="none" dirty="0" err="1" smtClean="0">
                <a:latin typeface="Times New Roman" pitchFamily="18" charset="0"/>
                <a:cs typeface="Times New Roman" pitchFamily="18" charset="0"/>
              </a:rPr>
              <a:t>polyacrylamide</a:t>
            </a:r>
            <a:r>
              <a:rPr lang="fr-FR" sz="1600" cap="none" dirty="0" smtClean="0">
                <a:latin typeface="Times New Roman" pitchFamily="18" charset="0"/>
                <a:cs typeface="Times New Roman" pitchFamily="18" charset="0"/>
              </a:rPr>
              <a:t> sont les plus fréquents. Les protéines ne traversant le gel que dans une dimension (du haut vers le bas), les échantillons sont chargés l'un à côté de l'autre dans des "puits" formés dans le gel. Les protéines sont séparés par masse en "bandes" dans chaque "couloir" formé sous les puits. Un couloir est réservé à un "marqueur" ou "échelle standard", une mixture de protéines possédant des poids moléculaires définis disponible dans le commerce.</a:t>
            </a:r>
            <a:br>
              <a:rPr lang="fr-FR" sz="1600" cap="none" dirty="0" smtClean="0">
                <a:latin typeface="Times New Roman" pitchFamily="18" charset="0"/>
                <a:cs typeface="Times New Roman" pitchFamily="18" charset="0"/>
              </a:rPr>
            </a:br>
            <a:r>
              <a:rPr lang="fr-FR" sz="1600" cap="none" dirty="0" smtClean="0">
                <a:latin typeface="Times New Roman" pitchFamily="18" charset="0"/>
                <a:cs typeface="Times New Roman" pitchFamily="18" charset="0"/>
              </a:rPr>
              <a:t>Il est également possible d'employer un gel 2D qui, à partir d'un seul échantillon, permet de faire migrer les protéines dans deux dimensions. Les protéines sont alors séparées par leur point </a:t>
            </a:r>
            <a:r>
              <a:rPr lang="fr-FR" sz="1600" cap="none" dirty="0" err="1" smtClean="0">
                <a:latin typeface="Times New Roman" pitchFamily="18" charset="0"/>
                <a:cs typeface="Times New Roman" pitchFamily="18" charset="0"/>
              </a:rPr>
              <a:t>isolélectrique</a:t>
            </a:r>
            <a:r>
              <a:rPr lang="fr-FR" sz="1600" cap="none" dirty="0" smtClean="0">
                <a:latin typeface="Times New Roman" pitchFamily="18" charset="0"/>
                <a:cs typeface="Times New Roman" pitchFamily="18" charset="0"/>
              </a:rPr>
              <a:t> (c'est-à-dire le pH auquel leur charge nette est neutre) dans la première dimension, et selon leur poids dans la seconde.</a:t>
            </a:r>
            <a:br>
              <a:rPr lang="fr-FR" sz="1600" cap="none" dirty="0" smtClean="0">
                <a:latin typeface="Times New Roman" pitchFamily="18" charset="0"/>
                <a:cs typeface="Times New Roman" pitchFamily="18" charset="0"/>
              </a:rPr>
            </a:br>
            <a:r>
              <a:rPr lang="fr-FR" sz="1600" cap="none" dirty="0" smtClean="0">
                <a:latin typeface="Times New Roman" pitchFamily="18" charset="0"/>
                <a:cs typeface="Times New Roman" pitchFamily="18" charset="0"/>
              </a:rPr>
              <a:t>La composition d'un tampon d'électrophorèse (Running buffer) pour western blot est d'1 volume de tampon TGS (Tris-glycine-SDS) concentré 10 fois dans 9 volumes d'eau distillée.</a:t>
            </a:r>
            <a:endParaRPr lang="fr-FR" sz="1600" cap="none" dirty="0">
              <a:latin typeface="Times New Roman" pitchFamily="18" charset="0"/>
              <a:cs typeface="Times New Roman" pitchFamily="18" charset="0"/>
            </a:endParaRPr>
          </a:p>
        </p:txBody>
      </p:sp>
      <p:sp>
        <p:nvSpPr>
          <p:cNvPr id="8199" name="ZoneTexte 6"/>
          <p:cNvSpPr txBox="1">
            <a:spLocks noChangeArrowheads="1"/>
          </p:cNvSpPr>
          <p:nvPr/>
        </p:nvSpPr>
        <p:spPr bwMode="auto">
          <a:xfrm>
            <a:off x="642938" y="214313"/>
            <a:ext cx="7858125" cy="369887"/>
          </a:xfrm>
          <a:prstGeom prst="rect">
            <a:avLst/>
          </a:prstGeom>
          <a:noFill/>
          <a:ln w="9525">
            <a:noFill/>
            <a:miter lim="800000"/>
            <a:headEnd/>
            <a:tailEnd/>
          </a:ln>
        </p:spPr>
        <p:txBody>
          <a:bodyPr>
            <a:spAutoFit/>
          </a:bodyPr>
          <a:lstStyle/>
          <a:p>
            <a:endParaRPr lang="fr-FR" dirty="0">
              <a:latin typeface="Book Antiqua" pitchFamily="18" charset="0"/>
            </a:endParaRPr>
          </a:p>
        </p:txBody>
      </p:sp>
      <p:sp>
        <p:nvSpPr>
          <p:cNvPr id="9" name="ZoneTexte 8"/>
          <p:cNvSpPr txBox="1">
            <a:spLocks noChangeArrowheads="1"/>
          </p:cNvSpPr>
          <p:nvPr/>
        </p:nvSpPr>
        <p:spPr bwMode="auto">
          <a:xfrm>
            <a:off x="1643063" y="4786313"/>
            <a:ext cx="6572250" cy="369887"/>
          </a:xfrm>
          <a:prstGeom prst="rect">
            <a:avLst/>
          </a:prstGeom>
          <a:noFill/>
          <a:ln w="9525">
            <a:noFill/>
            <a:miter lim="800000"/>
            <a:headEnd/>
            <a:tailEnd/>
          </a:ln>
        </p:spPr>
        <p:txBody>
          <a:bodyPr>
            <a:spAutoFit/>
          </a:bodyPr>
          <a:lstStyle/>
          <a:p>
            <a:r>
              <a:rPr lang="fr-FR" dirty="0">
                <a:latin typeface="Book Antiqua"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strips(upRight)">
                                      <p:cBhvr>
                                        <p:cTn id="7"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2" name="ZoneTexte 7"/>
          <p:cNvSpPr txBox="1">
            <a:spLocks noChangeArrowheads="1"/>
          </p:cNvSpPr>
          <p:nvPr/>
        </p:nvSpPr>
        <p:spPr bwMode="auto">
          <a:xfrm>
            <a:off x="642938" y="214313"/>
            <a:ext cx="7786687" cy="369887"/>
          </a:xfrm>
          <a:prstGeom prst="rect">
            <a:avLst/>
          </a:prstGeom>
          <a:noFill/>
          <a:ln w="9525">
            <a:noFill/>
            <a:miter lim="800000"/>
            <a:headEnd/>
            <a:tailEnd/>
          </a:ln>
        </p:spPr>
        <p:txBody>
          <a:bodyPr>
            <a:spAutoFit/>
          </a:bodyPr>
          <a:lstStyle/>
          <a:p>
            <a:endParaRPr lang="fr-FR" dirty="0">
              <a:latin typeface="Book Antiqua" pitchFamily="18" charset="0"/>
            </a:endParaRPr>
          </a:p>
        </p:txBody>
      </p:sp>
      <p:sp>
        <p:nvSpPr>
          <p:cNvPr id="10" name="ZoneTexte 9"/>
          <p:cNvSpPr txBox="1">
            <a:spLocks noChangeArrowheads="1"/>
          </p:cNvSpPr>
          <p:nvPr/>
        </p:nvSpPr>
        <p:spPr bwMode="auto">
          <a:xfrm>
            <a:off x="1857375" y="3143250"/>
            <a:ext cx="4643438" cy="369888"/>
          </a:xfrm>
          <a:prstGeom prst="rect">
            <a:avLst/>
          </a:prstGeom>
          <a:noFill/>
          <a:ln w="9525">
            <a:noFill/>
            <a:miter lim="800000"/>
            <a:headEnd/>
            <a:tailEnd/>
          </a:ln>
        </p:spPr>
        <p:txBody>
          <a:bodyPr>
            <a:spAutoFit/>
          </a:bodyPr>
          <a:lstStyle/>
          <a:p>
            <a:r>
              <a:rPr lang="fr-FR" b="1" dirty="0">
                <a:latin typeface="Book Antiqua" pitchFamily="18" charset="0"/>
              </a:rPr>
              <a:t>    </a:t>
            </a:r>
            <a:endParaRPr lang="fr-FR" dirty="0">
              <a:latin typeface="Book Antiqua" pitchFamily="18" charset="0"/>
            </a:endParaRPr>
          </a:p>
        </p:txBody>
      </p:sp>
      <p:sp>
        <p:nvSpPr>
          <p:cNvPr id="9225" name="ZoneTexte 10"/>
          <p:cNvSpPr txBox="1">
            <a:spLocks noChangeArrowheads="1"/>
          </p:cNvSpPr>
          <p:nvPr/>
        </p:nvSpPr>
        <p:spPr bwMode="auto">
          <a:xfrm>
            <a:off x="1643063" y="3929063"/>
            <a:ext cx="5357812" cy="369887"/>
          </a:xfrm>
          <a:prstGeom prst="rect">
            <a:avLst/>
          </a:prstGeom>
          <a:noFill/>
          <a:ln w="9525">
            <a:noFill/>
            <a:miter lim="800000"/>
            <a:headEnd/>
            <a:tailEnd/>
          </a:ln>
        </p:spPr>
        <p:txBody>
          <a:bodyPr>
            <a:spAutoFit/>
          </a:bodyPr>
          <a:lstStyle/>
          <a:p>
            <a:endParaRPr lang="fr-FR" dirty="0">
              <a:latin typeface="Book Antiqua" pitchFamily="18" charset="0"/>
            </a:endParaRPr>
          </a:p>
        </p:txBody>
      </p:sp>
      <p:sp>
        <p:nvSpPr>
          <p:cNvPr id="16" name="ZoneTexte 15"/>
          <p:cNvSpPr txBox="1">
            <a:spLocks noChangeArrowheads="1"/>
          </p:cNvSpPr>
          <p:nvPr/>
        </p:nvSpPr>
        <p:spPr bwMode="auto">
          <a:xfrm>
            <a:off x="1928813" y="6215063"/>
            <a:ext cx="5000625" cy="369887"/>
          </a:xfrm>
          <a:prstGeom prst="rect">
            <a:avLst/>
          </a:prstGeom>
          <a:noFill/>
          <a:ln w="9525">
            <a:noFill/>
            <a:miter lim="800000"/>
            <a:headEnd/>
            <a:tailEnd/>
          </a:ln>
        </p:spPr>
        <p:txBody>
          <a:bodyPr>
            <a:spAutoFit/>
          </a:bodyPr>
          <a:lstStyle/>
          <a:p>
            <a:r>
              <a:rPr lang="fr-FR" b="1" dirty="0">
                <a:latin typeface="Book Antiqua" pitchFamily="18" charset="0"/>
              </a:rPr>
              <a:t>     </a:t>
            </a:r>
            <a:endParaRPr lang="fr-FR" dirty="0"/>
          </a:p>
        </p:txBody>
      </p:sp>
      <p:sp>
        <p:nvSpPr>
          <p:cNvPr id="13" name="Espace réservé du contenu 12"/>
          <p:cNvSpPr>
            <a:spLocks noGrp="1"/>
          </p:cNvSpPr>
          <p:nvPr>
            <p:ph sz="quarter" idx="1"/>
          </p:nvPr>
        </p:nvSpPr>
        <p:spPr>
          <a:xfrm>
            <a:off x="676300" y="785794"/>
            <a:ext cx="7467600" cy="4873752"/>
          </a:xfrm>
        </p:spPr>
        <p:txBody>
          <a:bodyPr>
            <a:normAutofit fontScale="62500" lnSpcReduction="20000"/>
          </a:bodyPr>
          <a:lstStyle/>
          <a:p>
            <a:r>
              <a:rPr lang="fr-FR" b="1" dirty="0" smtClean="0">
                <a:latin typeface="Times New Roman" pitchFamily="18" charset="0"/>
                <a:cs typeface="Times New Roman" pitchFamily="18" charset="0"/>
              </a:rPr>
              <a:t>Transfert ("</a:t>
            </a:r>
            <a:r>
              <a:rPr lang="fr-FR" b="1" dirty="0" err="1" smtClean="0">
                <a:latin typeface="Times New Roman" pitchFamily="18" charset="0"/>
                <a:cs typeface="Times New Roman" pitchFamily="18" charset="0"/>
              </a:rPr>
              <a:t>blotting</a:t>
            </a:r>
            <a:r>
              <a:rPr lang="fr-FR" b="1" dirty="0" smtClean="0">
                <a:latin typeface="Times New Roman" pitchFamily="18" charset="0"/>
                <a:cs typeface="Times New Roman" pitchFamily="18" charset="0"/>
              </a:rPr>
              <a:t>") sur membrane</a:t>
            </a:r>
            <a:endParaRPr lang="fr-FR" dirty="0" smtClean="0">
              <a:latin typeface="Times New Roman" pitchFamily="18" charset="0"/>
              <a:cs typeface="Times New Roman" pitchFamily="18" charset="0"/>
            </a:endParaRPr>
          </a:p>
          <a:p>
            <a:r>
              <a:rPr lang="fr-FR" dirty="0" smtClean="0">
                <a:latin typeface="Times New Roman" pitchFamily="18" charset="0"/>
                <a:cs typeface="Times New Roman" pitchFamily="18" charset="0"/>
              </a:rPr>
              <a:t>Afin de rendre les protéines accessibles à la détection par anticorps, elles sont transférées depuis le gel sur une membrane de nitrocellulose ou de PVDF. La membrane est placée face-à-face avec le gel, et un courant électrique est appliqué aux grandes plaques sur l'un des deux côtés. Les protéines chargées migrent depuis le gel vers la membrane en conservant l'organisation relative qu'elles avaient dans le gel. Il résulte de ce "</a:t>
            </a:r>
            <a:r>
              <a:rPr lang="fr-FR" dirty="0" err="1" smtClean="0">
                <a:latin typeface="Times New Roman" pitchFamily="18" charset="0"/>
                <a:cs typeface="Times New Roman" pitchFamily="18" charset="0"/>
              </a:rPr>
              <a:t>blotting</a:t>
            </a:r>
            <a:r>
              <a:rPr lang="fr-FR" dirty="0" smtClean="0">
                <a:latin typeface="Times New Roman" pitchFamily="18" charset="0"/>
                <a:cs typeface="Times New Roman" pitchFamily="18" charset="0"/>
              </a:rPr>
              <a:t>" que les protéines sont exposées sur une surface mince, ce qui facilite les étapes de détection ultérieures. Tant les membranes de nitrocellulose que de PVDF sont "collantes", liant des protéines de manière non-</a:t>
            </a:r>
            <a:r>
              <a:rPr lang="fr-FR" dirty="0" err="1" smtClean="0">
                <a:latin typeface="Times New Roman" pitchFamily="18" charset="0"/>
                <a:cs typeface="Times New Roman" pitchFamily="18" charset="0"/>
              </a:rPr>
              <a:t>specifique</a:t>
            </a:r>
            <a:r>
              <a:rPr lang="fr-FR" dirty="0" smtClean="0">
                <a:latin typeface="Times New Roman" pitchFamily="18" charset="0"/>
                <a:cs typeface="Times New Roman" pitchFamily="18" charset="0"/>
              </a:rPr>
              <a:t> (c'est-à-dire qu'elle lient toutes les protéines présentes dans l'échantillon de la même façon). La fixation des protéines à la membrane se fait grâce à des interactions hydrophobes et ioniques entre la membrane et les protéines. Bien que les membranes de nitrocellulose soient moins chères que celles en PVDF, elles sont moins solides et ne peuvent être employées plusieurs fois. À la différence de celles en nitrocellulose, les membrane de PVDF doivent être imbibées de méthanol ou d'</a:t>
            </a:r>
            <a:r>
              <a:rPr lang="fr-FR" dirty="0" err="1" smtClean="0">
                <a:latin typeface="Times New Roman" pitchFamily="18" charset="0"/>
                <a:cs typeface="Times New Roman" pitchFamily="18" charset="0"/>
              </a:rPr>
              <a:t>isopropanol</a:t>
            </a:r>
            <a:r>
              <a:rPr lang="fr-FR" dirty="0" smtClean="0">
                <a:latin typeface="Times New Roman" pitchFamily="18" charset="0"/>
                <a:cs typeface="Times New Roman" pitchFamily="18" charset="0"/>
              </a:rPr>
              <a:t> à 100% avant leur utilisation.</a:t>
            </a:r>
          </a:p>
          <a:p>
            <a:r>
              <a:rPr lang="fr-FR" dirty="0" smtClean="0">
                <a:latin typeface="Times New Roman" pitchFamily="18" charset="0"/>
                <a:cs typeface="Times New Roman" pitchFamily="18" charset="0"/>
              </a:rPr>
              <a:t>La composition pour un litre d'un tampon de transfert (</a:t>
            </a:r>
            <a:r>
              <a:rPr lang="fr-FR" i="1" dirty="0" smtClean="0">
                <a:latin typeface="Times New Roman" pitchFamily="18" charset="0"/>
                <a:cs typeface="Times New Roman" pitchFamily="18" charset="0"/>
              </a:rPr>
              <a:t>Transfer buffer</a:t>
            </a:r>
            <a:r>
              <a:rPr lang="fr-FR" dirty="0" smtClean="0">
                <a:latin typeface="Times New Roman" pitchFamily="18" charset="0"/>
                <a:cs typeface="Times New Roman" pitchFamily="18" charset="0"/>
              </a:rPr>
              <a:t>) type est de :</a:t>
            </a:r>
          </a:p>
          <a:p>
            <a:pPr lvl="0"/>
            <a:r>
              <a:rPr lang="fr-FR" dirty="0" smtClean="0">
                <a:latin typeface="Times New Roman" pitchFamily="18" charset="0"/>
                <a:cs typeface="Times New Roman" pitchFamily="18" charset="0"/>
              </a:rPr>
              <a:t>700 ml d'eau distillée </a:t>
            </a:r>
          </a:p>
          <a:p>
            <a:pPr lvl="0"/>
            <a:r>
              <a:rPr lang="fr-FR" dirty="0" smtClean="0">
                <a:latin typeface="Times New Roman" pitchFamily="18" charset="0"/>
                <a:cs typeface="Times New Roman" pitchFamily="18" charset="0"/>
              </a:rPr>
              <a:t>100 ml de tampon TG (Tris-glycine) concentré 10 fois </a:t>
            </a:r>
          </a:p>
          <a:p>
            <a:pPr lvl="0"/>
            <a:r>
              <a:rPr lang="fr-FR" dirty="0" smtClean="0">
                <a:latin typeface="Times New Roman" pitchFamily="18" charset="0"/>
                <a:cs typeface="Times New Roman" pitchFamily="18" charset="0"/>
              </a:rPr>
              <a:t>200 ml de méthanol </a:t>
            </a:r>
          </a:p>
          <a:p>
            <a:r>
              <a:rPr lang="fr-FR" dirty="0" smtClean="0">
                <a:latin typeface="Times New Roman" pitchFamily="18" charset="0"/>
                <a:cs typeface="Times New Roman" pitchFamily="18" charset="0"/>
              </a:rPr>
              <a:t>4 ml de SDS </a:t>
            </a:r>
          </a:p>
          <a:p>
            <a:pPr lvl="0"/>
            <a:endParaRPr lang="fr-FR" dirty="0" smtClean="0">
              <a:latin typeface="Times New Roman" pitchFamily="18" charset="0"/>
              <a:cs typeface="Times New Roman" pitchFamily="18" charset="0"/>
            </a:endParaRPr>
          </a:p>
          <a:p>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strips(upRight)">
                                      <p:cBhvr>
                                        <p:cTn id="7" dur="500"/>
                                        <p:tgtEl>
                                          <p:spTgt spid="10">
                                            <p:txEl>
                                              <p:pRg st="0" end="0"/>
                                            </p:txEl>
                                          </p:spTgt>
                                        </p:tgtEl>
                                      </p:cBhvr>
                                    </p:animEffect>
                                  </p:childTnLst>
                                </p:cTn>
                              </p:par>
                              <p:par>
                                <p:cTn id="8" presetID="18" presetClass="entr" presetSubtype="3" fill="hold" nodeType="withEffect">
                                  <p:stCondLst>
                                    <p:cond delay="0"/>
                                  </p:stCondLst>
                                  <p:childTnLst>
                                    <p:set>
                                      <p:cBhvr>
                                        <p:cTn id="9" dur="1" fill="hold">
                                          <p:stCondLst>
                                            <p:cond delay="0"/>
                                          </p:stCondLst>
                                        </p:cTn>
                                        <p:tgtEl>
                                          <p:spTgt spid="16">
                                            <p:txEl>
                                              <p:pRg st="0" end="0"/>
                                            </p:txEl>
                                          </p:spTgt>
                                        </p:tgtEl>
                                        <p:attrNameLst>
                                          <p:attrName>style.visibility</p:attrName>
                                        </p:attrNameLst>
                                      </p:cBhvr>
                                      <p:to>
                                        <p:strVal val="visible"/>
                                      </p:to>
                                    </p:set>
                                    <p:animEffect transition="in" filter="strips(upRight)">
                                      <p:cBhvr>
                                        <p:cTn id="10"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5429250"/>
            <a:ext cx="9144000" cy="338138"/>
          </a:xfrm>
          <a:prstGeom prst="rect">
            <a:avLst/>
          </a:prstGeom>
          <a:noFill/>
          <a:ln w="9525">
            <a:noFill/>
            <a:miter lim="800000"/>
            <a:headEnd/>
            <a:tailEnd/>
          </a:ln>
        </p:spPr>
        <p:txBody>
          <a:bodyPr anchor="ctr">
            <a:spAutoFit/>
          </a:bodyPr>
          <a:lstStyle/>
          <a:p>
            <a:pPr algn="justLow"/>
            <a:r>
              <a:rPr lang="fr-FR" sz="1600" b="1" dirty="0">
                <a:solidFill>
                  <a:srgbClr val="FFFFFF"/>
                </a:solidFill>
                <a:cs typeface="Times New Roman" pitchFamily="18" charset="0"/>
              </a:rPr>
              <a:t>                  Figure 04 : </a:t>
            </a:r>
            <a:r>
              <a:rPr lang="fr-FR" sz="1600" dirty="0">
                <a:solidFill>
                  <a:srgbClr val="FFFFFF"/>
                </a:solidFill>
                <a:cs typeface="Times New Roman" pitchFamily="18" charset="0"/>
              </a:rPr>
              <a:t>principe de la séparation des protéines sur gel </a:t>
            </a:r>
            <a:r>
              <a:rPr lang="fr-FR" sz="1600" dirty="0" smtClean="0">
                <a:solidFill>
                  <a:srgbClr val="FFFFFF"/>
                </a:solidFill>
                <a:cs typeface="Times New Roman" pitchFamily="18" charset="0"/>
              </a:rPr>
              <a:t>éléctrophorétique.</a:t>
            </a:r>
            <a:endParaRPr lang="fr-FR" sz="1600" dirty="0">
              <a:cs typeface="Times New Roman" pitchFamily="18" charset="0"/>
            </a:endParaRPr>
          </a:p>
        </p:txBody>
      </p:sp>
      <p:sp>
        <p:nvSpPr>
          <p:cNvPr id="11265" name="Rectangle 1"/>
          <p:cNvSpPr>
            <a:spLocks noChangeArrowheads="1"/>
          </p:cNvSpPr>
          <p:nvPr/>
        </p:nvSpPr>
        <p:spPr bwMode="auto">
          <a:xfrm>
            <a:off x="1536198" y="-499527"/>
            <a:ext cx="4536000" cy="68326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1" i="0" u="none" strike="noStrike" cap="none" normalizeH="0" baseline="0" dirty="0" smtClean="0">
              <a:ln>
                <a:noFill/>
              </a:ln>
              <a:solidFill>
                <a:srgbClr val="1B1B2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fr-FR" sz="1400" b="1" dirty="0" smtClean="0">
              <a:solidFill>
                <a:srgbClr val="1B1B21"/>
              </a:solidFill>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1" i="0" u="none" strike="noStrike" cap="none" normalizeH="0" baseline="0" dirty="0" smtClean="0">
              <a:ln>
                <a:noFill/>
              </a:ln>
              <a:solidFill>
                <a:srgbClr val="1B1B2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fr-FR" sz="1400" b="1" dirty="0" smtClean="0">
              <a:solidFill>
                <a:srgbClr val="1B1B21"/>
              </a:solidFill>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rgbClr val="1B1B21"/>
                </a:solidFill>
                <a:effectLst/>
                <a:latin typeface="Times New Roman" pitchFamily="18" charset="0"/>
                <a:ea typeface="Times New Roman" pitchFamily="18" charset="0"/>
                <a:cs typeface="Times New Roman" pitchFamily="18" charset="0"/>
              </a:rPr>
              <a:t>Blocage</a:t>
            </a:r>
            <a:endPar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rgbClr val="1B1B21"/>
                </a:solidFill>
                <a:effectLst/>
                <a:latin typeface="Times New Roman" pitchFamily="18" charset="0"/>
                <a:ea typeface="Times New Roman" pitchFamily="18" charset="0"/>
                <a:cs typeface="Times New Roman" pitchFamily="18" charset="0"/>
              </a:rPr>
              <a:t>La membrane ayant été choisie pour ses propriétés de liaison non-spécifique, comme tant la protéine-cible que les anticorps sont des protéines, des précautions doivent être prises pour minimiser les interactions entre membrane et anticorps. Le blocage des sites d'interactions non spécifiques entre la membrane et les anticorps est réalisée en plongeant la membrane dans une solution diluée de protéines - le plus souvent de l'albumine sérique bovine (Bovine </a:t>
            </a:r>
            <a:r>
              <a:rPr kumimoji="0" lang="fr-FR" sz="1600" b="0" i="0" u="none" strike="noStrike" cap="none" normalizeH="0" baseline="0" dirty="0" err="1" smtClean="0">
                <a:ln>
                  <a:noFill/>
                </a:ln>
                <a:solidFill>
                  <a:srgbClr val="1B1B21"/>
                </a:solidFill>
                <a:effectLst/>
                <a:latin typeface="Times New Roman" pitchFamily="18" charset="0"/>
                <a:ea typeface="Times New Roman" pitchFamily="18" charset="0"/>
                <a:cs typeface="Times New Roman" pitchFamily="18" charset="0"/>
              </a:rPr>
              <a:t>serum</a:t>
            </a:r>
            <a:r>
              <a:rPr kumimoji="0" lang="fr-FR" sz="1600" b="0" i="0" u="none" strike="noStrike" cap="none" normalizeH="0" baseline="0" dirty="0" smtClean="0">
                <a:ln>
                  <a:noFill/>
                </a:ln>
                <a:solidFill>
                  <a:srgbClr val="1B1B21"/>
                </a:solidFill>
                <a:effectLst/>
                <a:latin typeface="Times New Roman" pitchFamily="18" charset="0"/>
                <a:ea typeface="Times New Roman" pitchFamily="18" charset="0"/>
                <a:cs typeface="Times New Roman" pitchFamily="18" charset="0"/>
              </a:rPr>
              <a:t> </a:t>
            </a:r>
            <a:r>
              <a:rPr kumimoji="0" lang="fr-FR" sz="1600" b="0" i="0" u="none" strike="noStrike" cap="none" normalizeH="0" baseline="0" dirty="0" err="1" smtClean="0">
                <a:ln>
                  <a:noFill/>
                </a:ln>
                <a:solidFill>
                  <a:srgbClr val="1B1B21"/>
                </a:solidFill>
                <a:effectLst/>
                <a:latin typeface="Times New Roman" pitchFamily="18" charset="0"/>
                <a:ea typeface="Times New Roman" pitchFamily="18" charset="0"/>
                <a:cs typeface="Times New Roman" pitchFamily="18" charset="0"/>
              </a:rPr>
              <a:t>albumin</a:t>
            </a:r>
            <a:r>
              <a:rPr kumimoji="0" lang="fr-FR" sz="1600" b="0" i="0" u="none" strike="noStrike" cap="none" normalizeH="0" baseline="0" dirty="0" smtClean="0">
                <a:ln>
                  <a:noFill/>
                </a:ln>
                <a:solidFill>
                  <a:srgbClr val="1B1B21"/>
                </a:solidFill>
                <a:effectLst/>
                <a:latin typeface="Times New Roman" pitchFamily="18" charset="0"/>
                <a:ea typeface="Times New Roman" pitchFamily="18" charset="0"/>
                <a:cs typeface="Times New Roman" pitchFamily="18" charset="0"/>
              </a:rPr>
              <a:t> - BSA) ou du lait sans matières grasses (lait dilué à 5% - 5 g pour 100 ml) - en présence de détergent, typiquement du Tween® 20), pendant une heure à température ambiante.</a:t>
            </a:r>
            <a:br>
              <a:rPr kumimoji="0" lang="fr-FR" sz="1600" b="0" i="0" u="none" strike="noStrike" cap="none" normalizeH="0" baseline="0" dirty="0" smtClean="0">
                <a:ln>
                  <a:noFill/>
                </a:ln>
                <a:solidFill>
                  <a:srgbClr val="1B1B21"/>
                </a:solidFill>
                <a:effectLst/>
                <a:latin typeface="Times New Roman" pitchFamily="18" charset="0"/>
                <a:ea typeface="Times New Roman" pitchFamily="18" charset="0"/>
                <a:cs typeface="Times New Roman" pitchFamily="18" charset="0"/>
              </a:rPr>
            </a:br>
            <a:r>
              <a:rPr kumimoji="0" lang="fr-FR" sz="1600" b="0" i="0" u="none" strike="noStrike" cap="none" normalizeH="0" baseline="0" dirty="0" smtClean="0">
                <a:ln>
                  <a:noFill/>
                </a:ln>
                <a:solidFill>
                  <a:srgbClr val="1B1B21"/>
                </a:solidFill>
                <a:effectLst/>
                <a:latin typeface="Times New Roman" pitchFamily="18" charset="0"/>
                <a:ea typeface="Times New Roman" pitchFamily="18" charset="0"/>
                <a:cs typeface="Times New Roman" pitchFamily="18" charset="0"/>
              </a:rPr>
              <a:t>Les protéines dans la solution diluée se lient à la membrane dans tous les sites non-occupés par la protéine-cible. De la sorte, lorsque les anticorps sont appliqués lors de l'étape suivante, ils ne peuvent (idéalement) plus s'attacher à la membrane que sur les sites de liaison de la protéine-cible, ce qui réduit le "bruit de fond" dans le produit final du western blot, donne des résultats plus clairs et élimine les faux positifs.</a:t>
            </a:r>
            <a:endParaRPr kumimoji="0" lang="fr-FR"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nodeType="withEffect">
                                  <p:stCondLst>
                                    <p:cond delay="0"/>
                                  </p:stCondLst>
                                  <p:childTnLst>
                                    <p:set>
                                      <p:cBhvr>
                                        <p:cTn id="6" dur="1" fill="hold">
                                          <p:stCondLst>
                                            <p:cond delay="0"/>
                                          </p:stCondLst>
                                        </p:cTn>
                                        <p:tgtEl>
                                          <p:spTgt spid="1026">
                                            <p:txEl>
                                              <p:pRg st="0" end="0"/>
                                            </p:txEl>
                                          </p:spTgt>
                                        </p:tgtEl>
                                        <p:attrNameLst>
                                          <p:attrName>style.visibility</p:attrName>
                                        </p:attrNameLst>
                                      </p:cBhvr>
                                      <p:to>
                                        <p:strVal val="visible"/>
                                      </p:to>
                                    </p:set>
                                    <p:animEffect transition="in" filter="strips(upRight)">
                                      <p:cBhvr>
                                        <p:cTn id="7" dur="500"/>
                                        <p:tgtEl>
                                          <p:spTgt spid="102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ZoneTexte 3"/>
          <p:cNvSpPr txBox="1">
            <a:spLocks noChangeArrowheads="1"/>
          </p:cNvSpPr>
          <p:nvPr/>
        </p:nvSpPr>
        <p:spPr bwMode="auto">
          <a:xfrm>
            <a:off x="500063" y="428625"/>
            <a:ext cx="8072437" cy="369888"/>
          </a:xfrm>
          <a:prstGeom prst="rect">
            <a:avLst/>
          </a:prstGeom>
          <a:noFill/>
          <a:ln w="9525">
            <a:noFill/>
            <a:miter lim="800000"/>
            <a:headEnd/>
            <a:tailEnd/>
          </a:ln>
        </p:spPr>
        <p:txBody>
          <a:bodyPr>
            <a:spAutoFit/>
          </a:bodyPr>
          <a:lstStyle/>
          <a:p>
            <a:endParaRPr lang="fr-FR" dirty="0">
              <a:latin typeface="Book Antiqua" pitchFamily="18" charset="0"/>
            </a:endParaRPr>
          </a:p>
        </p:txBody>
      </p:sp>
      <p:sp>
        <p:nvSpPr>
          <p:cNvPr id="11287" name="ZoneTexte 9"/>
          <p:cNvSpPr txBox="1">
            <a:spLocks noChangeArrowheads="1"/>
          </p:cNvSpPr>
          <p:nvPr/>
        </p:nvSpPr>
        <p:spPr bwMode="auto">
          <a:xfrm>
            <a:off x="714375" y="2571750"/>
            <a:ext cx="7715250" cy="369888"/>
          </a:xfrm>
          <a:prstGeom prst="rect">
            <a:avLst/>
          </a:prstGeom>
          <a:noFill/>
          <a:ln w="9525">
            <a:noFill/>
            <a:miter lim="800000"/>
            <a:headEnd/>
            <a:tailEnd/>
          </a:ln>
        </p:spPr>
        <p:txBody>
          <a:bodyPr>
            <a:spAutoFit/>
          </a:bodyPr>
          <a:lstStyle/>
          <a:p>
            <a:endParaRPr lang="fr-FR" dirty="0">
              <a:latin typeface="Book Antiqua" pitchFamily="18" charset="0"/>
            </a:endParaRPr>
          </a:p>
        </p:txBody>
      </p:sp>
      <p:sp>
        <p:nvSpPr>
          <p:cNvPr id="12" name="Espace réservé du contenu 11"/>
          <p:cNvSpPr>
            <a:spLocks noGrp="1"/>
          </p:cNvSpPr>
          <p:nvPr>
            <p:ph sz="quarter" idx="1"/>
          </p:nvPr>
        </p:nvSpPr>
        <p:spPr/>
        <p:txBody>
          <a:bodyPr>
            <a:normAutofit fontScale="55000" lnSpcReduction="20000"/>
          </a:bodyPr>
          <a:lstStyle/>
          <a:p>
            <a:r>
              <a:rPr lang="fr-FR" sz="2500" b="1" dirty="0" smtClean="0">
                <a:latin typeface="Times New Roman" pitchFamily="18" charset="0"/>
                <a:cs typeface="Times New Roman" pitchFamily="18" charset="0"/>
              </a:rPr>
              <a:t>Détection</a:t>
            </a:r>
            <a:endParaRPr lang="fr-FR" sz="2500" dirty="0" smtClean="0">
              <a:latin typeface="Times New Roman" pitchFamily="18" charset="0"/>
              <a:cs typeface="Times New Roman" pitchFamily="18" charset="0"/>
            </a:endParaRPr>
          </a:p>
          <a:p>
            <a:r>
              <a:rPr lang="fr-FR" sz="2500" dirty="0" smtClean="0">
                <a:latin typeface="Times New Roman" pitchFamily="18" charset="0"/>
                <a:cs typeface="Times New Roman" pitchFamily="18" charset="0"/>
              </a:rPr>
              <a:t>Au cours de la détection, la membrane est "sondée" pour la protéine d'intérêt avec des anticorps, liés ensuite à une enzyme émettant un signal photométrique ou colorimétrique. Pour plusieurs raisons, ceci se produit classiquement en deux étapes, bien que des méthodes en une étape soient disponibles pour certaines applications.</a:t>
            </a:r>
          </a:p>
          <a:p>
            <a:r>
              <a:rPr lang="fr-FR" sz="2500" b="1" dirty="0" smtClean="0">
                <a:latin typeface="Times New Roman" pitchFamily="18" charset="0"/>
                <a:cs typeface="Times New Roman" pitchFamily="18" charset="0"/>
              </a:rPr>
              <a:t>Méthode en deux étapes</a:t>
            </a:r>
            <a:endParaRPr lang="fr-FR" sz="2500" dirty="0" smtClean="0">
              <a:latin typeface="Times New Roman" pitchFamily="18" charset="0"/>
              <a:cs typeface="Times New Roman" pitchFamily="18" charset="0"/>
            </a:endParaRPr>
          </a:p>
          <a:p>
            <a:r>
              <a:rPr lang="fr-FR" sz="2500" b="1" i="1" dirty="0" smtClean="0">
                <a:latin typeface="Times New Roman" pitchFamily="18" charset="0"/>
                <a:cs typeface="Times New Roman" pitchFamily="18" charset="0"/>
              </a:rPr>
              <a:t>Anticorps primaire</a:t>
            </a:r>
          </a:p>
          <a:p>
            <a:r>
              <a:rPr lang="fr-FR" sz="2500" dirty="0" smtClean="0">
                <a:latin typeface="Times New Roman" pitchFamily="18" charset="0"/>
                <a:cs typeface="Times New Roman" pitchFamily="18" charset="0"/>
              </a:rPr>
              <a:t>Les anticorps sont générés par inoculation à l'animal (généralement un lapin ou une chèvre) ou exposition d'une culture de cellules immunitaires à la protéine d'intérêt dans son intégralité ou seulement sur l'une de ses fractions (</a:t>
            </a:r>
            <a:r>
              <a:rPr lang="fr-FR" sz="2500" dirty="0" err="1" smtClean="0">
                <a:latin typeface="Times New Roman" pitchFamily="18" charset="0"/>
                <a:cs typeface="Times New Roman" pitchFamily="18" charset="0"/>
              </a:rPr>
              <a:t>épitope</a:t>
            </a:r>
            <a:r>
              <a:rPr lang="fr-FR" sz="2500" dirty="0" smtClean="0">
                <a:latin typeface="Times New Roman" pitchFamily="18" charset="0"/>
                <a:cs typeface="Times New Roman" pitchFamily="18" charset="0"/>
              </a:rPr>
              <a:t>). Toutefois, les protéines ayant été dénaturées lors de l'électrophorèse sur gel, il faut utiliser des anticorps qui reconnaissent spécifiquement la protéine dénaturée, et non la protéine native.</a:t>
            </a:r>
            <a:br>
              <a:rPr lang="fr-FR" sz="2500" dirty="0" smtClean="0">
                <a:latin typeface="Times New Roman" pitchFamily="18" charset="0"/>
                <a:cs typeface="Times New Roman" pitchFamily="18" charset="0"/>
              </a:rPr>
            </a:br>
            <a:r>
              <a:rPr lang="fr-FR" sz="2500" dirty="0" smtClean="0">
                <a:latin typeface="Times New Roman" pitchFamily="18" charset="0"/>
                <a:cs typeface="Times New Roman" pitchFamily="18" charset="0"/>
              </a:rPr>
              <a:t>La réponse immunitaire normale est dans ce cas exploitée afin de générer des anticorps qui sont récoltés et utilisés comme outils de détection possédant à la fois une bonne sensibilité et une bonne spécificité, se liant directement à la protéine - d'où leur </a:t>
            </a:r>
            <a:r>
              <a:rPr lang="fr-FR" sz="2500" dirty="0" err="1" smtClean="0">
                <a:latin typeface="Times New Roman" pitchFamily="18" charset="0"/>
                <a:cs typeface="Times New Roman" pitchFamily="18" charset="0"/>
              </a:rPr>
              <a:t>appelation</a:t>
            </a:r>
            <a:r>
              <a:rPr lang="fr-FR" sz="2500" dirty="0" smtClean="0">
                <a:latin typeface="Times New Roman" pitchFamily="18" charset="0"/>
                <a:cs typeface="Times New Roman" pitchFamily="18" charset="0"/>
              </a:rPr>
              <a:t> d'anticorps "primaire". Quelques anticorps monoclonaux, beaucoup plus difficiles à réaliser et dont l'affinité est beaucoup plus élevée peuvent également être utilisés en western blot.</a:t>
            </a:r>
          </a:p>
          <a:p>
            <a:r>
              <a:rPr lang="fr-FR" sz="2500" dirty="0" smtClean="0">
                <a:latin typeface="Times New Roman" pitchFamily="18" charset="0"/>
                <a:cs typeface="Times New Roman" pitchFamily="18" charset="0"/>
              </a:rPr>
              <a:t>Après le blocage, une solution diluée d'anticorps primaire (généralement comprise entre 0.5 et 5 microgrammes/ml) est incubée avec la membrane sous agitation modérée. La solution se compose typiquement d'un tampon salin proche du pH neutre (généralement, une faible quantité de chlorure de sodium), d'un petit pourcentage de détergent, et parfois de protéines (BSA ou lait 5%) diluées. La solution d'anticorps et la membrane peuvent être scellées dans un sachet en plastique et incubées ensemble pour une durée allant de 30 minutes à une nuit. Elle peut aussi être incubée à différentes températures, les températures plus élevées étant associées à plus de liaisons plus spécifiques.</a:t>
            </a:r>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ZoneTexte 3"/>
          <p:cNvSpPr txBox="1">
            <a:spLocks noChangeArrowheads="1"/>
          </p:cNvSpPr>
          <p:nvPr/>
        </p:nvSpPr>
        <p:spPr bwMode="auto">
          <a:xfrm>
            <a:off x="500063" y="785813"/>
            <a:ext cx="8215312" cy="369887"/>
          </a:xfrm>
          <a:prstGeom prst="rect">
            <a:avLst/>
          </a:prstGeom>
          <a:noFill/>
          <a:ln w="9525">
            <a:noFill/>
            <a:miter lim="800000"/>
            <a:headEnd/>
            <a:tailEnd/>
          </a:ln>
        </p:spPr>
        <p:txBody>
          <a:bodyPr>
            <a:spAutoFit/>
          </a:bodyPr>
          <a:lstStyle/>
          <a:p>
            <a:endParaRPr lang="fr-FR" dirty="0">
              <a:latin typeface="Book Antiqua" pitchFamily="18" charset="0"/>
            </a:endParaRPr>
          </a:p>
        </p:txBody>
      </p:sp>
      <p:sp>
        <p:nvSpPr>
          <p:cNvPr id="6" name="ZoneTexte 5"/>
          <p:cNvSpPr txBox="1">
            <a:spLocks noChangeArrowheads="1"/>
          </p:cNvSpPr>
          <p:nvPr/>
        </p:nvSpPr>
        <p:spPr bwMode="auto">
          <a:xfrm>
            <a:off x="1285875" y="5357813"/>
            <a:ext cx="6643688" cy="369887"/>
          </a:xfrm>
          <a:prstGeom prst="rect">
            <a:avLst/>
          </a:prstGeom>
          <a:noFill/>
          <a:ln w="9525">
            <a:noFill/>
            <a:miter lim="800000"/>
            <a:headEnd/>
            <a:tailEnd/>
          </a:ln>
        </p:spPr>
        <p:txBody>
          <a:bodyPr>
            <a:spAutoFit/>
          </a:bodyPr>
          <a:lstStyle/>
          <a:p>
            <a:r>
              <a:rPr lang="fr-FR" b="1" i="1" dirty="0">
                <a:solidFill>
                  <a:srgbClr val="FFFFFF"/>
                </a:solidFill>
                <a:cs typeface="Times New Roman" pitchFamily="18" charset="0"/>
              </a:rPr>
              <a:t>         Figure 05 : </a:t>
            </a:r>
            <a:r>
              <a:rPr lang="fr-FR" dirty="0">
                <a:solidFill>
                  <a:srgbClr val="FFFFFF"/>
                </a:solidFill>
                <a:cs typeface="Times New Roman" pitchFamily="18" charset="0"/>
              </a:rPr>
              <a:t>types d’homogénéisateurs</a:t>
            </a:r>
            <a:endParaRPr lang="fr-FR" dirty="0">
              <a:latin typeface="Book Antiqua" pitchFamily="18" charset="0"/>
              <a:cs typeface="Times New Roman" pitchFamily="18" charset="0"/>
            </a:endParaRPr>
          </a:p>
        </p:txBody>
      </p:sp>
      <p:sp>
        <p:nvSpPr>
          <p:cNvPr id="12295" name="Rectangle 4"/>
          <p:cNvSpPr>
            <a:spLocks noChangeArrowheads="1"/>
          </p:cNvSpPr>
          <p:nvPr/>
        </p:nvSpPr>
        <p:spPr bwMode="auto">
          <a:xfrm>
            <a:off x="0" y="0"/>
            <a:ext cx="228600" cy="276225"/>
          </a:xfrm>
          <a:prstGeom prst="rect">
            <a:avLst/>
          </a:prstGeom>
          <a:noFill/>
          <a:ln w="9525">
            <a:noFill/>
            <a:miter lim="800000"/>
            <a:headEnd/>
            <a:tailEnd/>
          </a:ln>
        </p:spPr>
        <p:txBody>
          <a:bodyPr wrap="none" anchor="ctr">
            <a:spAutoFit/>
          </a:bodyPr>
          <a:lstStyle/>
          <a:p>
            <a:pPr algn="justLow"/>
            <a:r>
              <a:rPr lang="fr-FR" sz="1200" dirty="0">
                <a:solidFill>
                  <a:srgbClr val="FFFFFF"/>
                </a:solidFill>
                <a:cs typeface="Times New Roman" pitchFamily="18" charset="0"/>
              </a:rPr>
              <a:t>.</a:t>
            </a:r>
            <a:endParaRPr lang="fr-FR" dirty="0">
              <a:cs typeface="Times New Roman" pitchFamily="18" charset="0"/>
            </a:endParaRPr>
          </a:p>
        </p:txBody>
      </p:sp>
      <p:sp>
        <p:nvSpPr>
          <p:cNvPr id="12297" name="ZoneTexte 9"/>
          <p:cNvSpPr txBox="1">
            <a:spLocks noChangeArrowheads="1"/>
          </p:cNvSpPr>
          <p:nvPr/>
        </p:nvSpPr>
        <p:spPr bwMode="auto">
          <a:xfrm>
            <a:off x="857250" y="1214438"/>
            <a:ext cx="7500938" cy="369887"/>
          </a:xfrm>
          <a:prstGeom prst="rect">
            <a:avLst/>
          </a:prstGeom>
          <a:noFill/>
          <a:ln w="9525">
            <a:noFill/>
            <a:miter lim="800000"/>
            <a:headEnd/>
            <a:tailEnd/>
          </a:ln>
        </p:spPr>
        <p:txBody>
          <a:bodyPr>
            <a:spAutoFit/>
          </a:bodyPr>
          <a:lstStyle/>
          <a:p>
            <a:endParaRPr lang="fr-FR" dirty="0">
              <a:latin typeface="Book Antiqua" pitchFamily="18" charset="0"/>
            </a:endParaRPr>
          </a:p>
        </p:txBody>
      </p:sp>
      <p:sp>
        <p:nvSpPr>
          <p:cNvPr id="12298" name="Rectangle 6"/>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justLow"/>
            <a:r>
              <a:rPr lang="fr-FR" sz="1200" dirty="0"/>
              <a:t>                                         </a:t>
            </a:r>
            <a:endParaRPr lang="fr-FR" dirty="0"/>
          </a:p>
        </p:txBody>
      </p:sp>
      <p:sp>
        <p:nvSpPr>
          <p:cNvPr id="12300" name="Rectangle 7"/>
          <p:cNvSpPr>
            <a:spLocks noChangeArrowheads="1"/>
          </p:cNvSpPr>
          <p:nvPr/>
        </p:nvSpPr>
        <p:spPr bwMode="auto">
          <a:xfrm>
            <a:off x="0" y="2647950"/>
            <a:ext cx="9144000" cy="0"/>
          </a:xfrm>
          <a:prstGeom prst="rect">
            <a:avLst/>
          </a:prstGeom>
          <a:noFill/>
          <a:ln w="9525">
            <a:noFill/>
            <a:miter lim="800000"/>
            <a:headEnd/>
            <a:tailEnd/>
          </a:ln>
        </p:spPr>
        <p:txBody>
          <a:bodyPr wrap="none" anchor="ctr">
            <a:spAutoFit/>
          </a:bodyPr>
          <a:lstStyle/>
          <a:p>
            <a:endParaRPr lang="fr-FR" dirty="0"/>
          </a:p>
        </p:txBody>
      </p:sp>
      <p:sp>
        <p:nvSpPr>
          <p:cNvPr id="12301" name="Rectangle 9"/>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dirty="0"/>
          </a:p>
        </p:txBody>
      </p:sp>
      <p:sp>
        <p:nvSpPr>
          <p:cNvPr id="12303" name="Rectangle 10"/>
          <p:cNvSpPr>
            <a:spLocks noChangeArrowheads="1"/>
          </p:cNvSpPr>
          <p:nvPr/>
        </p:nvSpPr>
        <p:spPr bwMode="auto">
          <a:xfrm>
            <a:off x="0" y="2800350"/>
            <a:ext cx="9144000" cy="0"/>
          </a:xfrm>
          <a:prstGeom prst="rect">
            <a:avLst/>
          </a:prstGeom>
          <a:noFill/>
          <a:ln w="9525">
            <a:noFill/>
            <a:miter lim="800000"/>
            <a:headEnd/>
            <a:tailEnd/>
          </a:ln>
        </p:spPr>
        <p:txBody>
          <a:bodyPr wrap="none" anchor="ctr">
            <a:spAutoFit/>
          </a:bodyPr>
          <a:lstStyle/>
          <a:p>
            <a:endParaRPr lang="fr-FR" dirty="0"/>
          </a:p>
        </p:txBody>
      </p:sp>
      <p:sp>
        <p:nvSpPr>
          <p:cNvPr id="12305" name="ZoneTexte 21"/>
          <p:cNvSpPr txBox="1">
            <a:spLocks noChangeArrowheads="1"/>
          </p:cNvSpPr>
          <p:nvPr/>
        </p:nvSpPr>
        <p:spPr bwMode="auto">
          <a:xfrm>
            <a:off x="1071563" y="3071813"/>
            <a:ext cx="6858000" cy="369887"/>
          </a:xfrm>
          <a:prstGeom prst="rect">
            <a:avLst/>
          </a:prstGeom>
          <a:noFill/>
          <a:ln w="9525">
            <a:noFill/>
            <a:miter lim="800000"/>
            <a:headEnd/>
            <a:tailEnd/>
          </a:ln>
        </p:spPr>
        <p:txBody>
          <a:bodyPr>
            <a:spAutoFit/>
          </a:bodyPr>
          <a:lstStyle/>
          <a:p>
            <a:endParaRPr lang="fr-FR" dirty="0">
              <a:latin typeface="Book Antiqua" pitchFamily="18" charset="0"/>
            </a:endParaRPr>
          </a:p>
        </p:txBody>
      </p:sp>
      <p:sp>
        <p:nvSpPr>
          <p:cNvPr id="9217" name="Rectangle 1"/>
          <p:cNvSpPr>
            <a:spLocks noChangeArrowheads="1"/>
          </p:cNvSpPr>
          <p:nvPr/>
        </p:nvSpPr>
        <p:spPr bwMode="auto">
          <a:xfrm>
            <a:off x="0" y="-566292"/>
            <a:ext cx="9144000" cy="6686385"/>
          </a:xfrm>
          <a:prstGeom prst="rect">
            <a:avLst/>
          </a:prstGeom>
          <a:noFill/>
          <a:ln w="9525">
            <a:noFill/>
            <a:miter lim="800000"/>
            <a:headEnd/>
            <a:tailEnd/>
          </a:ln>
          <a:effectLst/>
        </p:spPr>
        <p:txBody>
          <a:bodyPr vert="horz" wrap="square" lIns="91440" tIns="152352" rIns="91440" bIns="38088"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600" b="1" i="1" u="none" strike="noStrike" cap="none" normalizeH="0" baseline="0" dirty="0" smtClean="0">
              <a:ln>
                <a:noFill/>
              </a:ln>
              <a:solidFill>
                <a:srgbClr val="1B1B2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fr-FR" sz="1600" b="1" i="1" dirty="0" smtClean="0">
              <a:solidFill>
                <a:srgbClr val="1B1B21"/>
              </a:solidFill>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600" b="1" i="1" u="none" strike="noStrike" cap="none" normalizeH="0" baseline="0" dirty="0" smtClean="0">
              <a:ln>
                <a:noFill/>
              </a:ln>
              <a:solidFill>
                <a:srgbClr val="1B1B21"/>
              </a:solidFill>
              <a:effectLst/>
              <a:latin typeface="Times New Roman" pitchFamily="18" charset="0"/>
              <a:cs typeface="Times New Roman" pitchFamily="18" charset="0"/>
            </a:endParaRPr>
          </a:p>
          <a:p>
            <a:r>
              <a:rPr lang="fr-FR" sz="1100" b="1" i="1" dirty="0" smtClean="0">
                <a:latin typeface="Times New Roman" pitchFamily="18" charset="0"/>
                <a:cs typeface="Times New Roman" pitchFamily="18" charset="0"/>
              </a:rPr>
              <a:t>Anticorps secondaire</a:t>
            </a:r>
          </a:p>
          <a:p>
            <a:r>
              <a:rPr lang="fr-FR" sz="1100" dirty="0" smtClean="0">
                <a:latin typeface="Times New Roman" pitchFamily="18" charset="0"/>
                <a:cs typeface="Times New Roman" pitchFamily="18" charset="0"/>
              </a:rPr>
              <a:t>Après rinçage de la membrane afin d'enlever les anticorps primaires non liés, celle-ci est exposée à un autre anticorps, dirigée contre une portion espèce-spécifique de l'anticorps primaire. Cet anticorps est connu comme anticorps "secondaire", et tend à être référé, du fait de ses propriétés de ciblage, comme "anti-souris," "anti-chèvre," "anti-lapin", etc. Les anticorps sont de source animale (mais généralement, d'espèces différentes), ou de cultures d'hybridomes d'origine animale ; un anticorps anti-souris se liera à pratiquement tout anticorps primaire d'origine murine, ce qui permet de réaliser des économies en laissant le laboratoire partager une seule source d'anticorps secondaire, et permet des résultats plus reproductibles. L'anticorps secondaire est généralement lié à la biotine ou à un enzyme qui permet l'identification visuelle de la protéine étudiée sur la membrane, comme une phosphatase alcaline ou la </a:t>
            </a:r>
            <a:r>
              <a:rPr lang="fr-FR" sz="1100" dirty="0" err="1" smtClean="0">
                <a:latin typeface="Times New Roman" pitchFamily="18" charset="0"/>
                <a:cs typeface="Times New Roman" pitchFamily="18" charset="0"/>
              </a:rPr>
              <a:t>peroxidase</a:t>
            </a:r>
            <a:r>
              <a:rPr lang="fr-FR" sz="1100" dirty="0" smtClean="0">
                <a:latin typeface="Times New Roman" pitchFamily="18" charset="0"/>
                <a:cs typeface="Times New Roman" pitchFamily="18" charset="0"/>
              </a:rPr>
              <a:t> de raifort. Cette étape confère un avantage, en ce que plusieurs anticorps secondaires se lieront à un anticorps primaire, permettant d'améliorer le signal.</a:t>
            </a:r>
          </a:p>
          <a:p>
            <a:r>
              <a:rPr lang="fr-FR" sz="1100" dirty="0" smtClean="0">
                <a:latin typeface="Times New Roman" pitchFamily="18" charset="0"/>
                <a:cs typeface="Times New Roman" pitchFamily="18" charset="0"/>
              </a:rPr>
              <a:t>Le plus communément, un anticorps secondaire lié à la peroxydase de raifort (</a:t>
            </a:r>
            <a:r>
              <a:rPr lang="fr-FR" sz="1100" dirty="0" err="1" smtClean="0">
                <a:latin typeface="Times New Roman" pitchFamily="18" charset="0"/>
                <a:cs typeface="Times New Roman" pitchFamily="18" charset="0"/>
              </a:rPr>
              <a:t>horseradish</a:t>
            </a:r>
            <a:r>
              <a:rPr lang="fr-FR" sz="1100" dirty="0" smtClean="0">
                <a:latin typeface="Times New Roman" pitchFamily="18" charset="0"/>
                <a:cs typeface="Times New Roman" pitchFamily="18" charset="0"/>
              </a:rPr>
              <a:t> </a:t>
            </a:r>
            <a:r>
              <a:rPr lang="fr-FR" sz="1100" dirty="0" err="1" smtClean="0">
                <a:latin typeface="Times New Roman" pitchFamily="18" charset="0"/>
                <a:cs typeface="Times New Roman" pitchFamily="18" charset="0"/>
              </a:rPr>
              <a:t>peroxidase</a:t>
            </a:r>
            <a:r>
              <a:rPr lang="fr-FR" sz="1100" dirty="0" smtClean="0">
                <a:latin typeface="Times New Roman" pitchFamily="18" charset="0"/>
                <a:cs typeface="Times New Roman" pitchFamily="18" charset="0"/>
              </a:rPr>
              <a:t>) est utilisé en conjonction avec un agent luminescent, et le produit de la réaction émet une luminescence proportionnelle à la concentration en protéine. Un film photographique sensible est placé contre la membrane et, sous l'exposition de la lumière due à la réaction, crée une image des anticorps liés à la membrane. Plus souvent maintenant, une caméra à CCD est utilisée en place des films photographiques.</a:t>
            </a:r>
            <a:br>
              <a:rPr lang="fr-FR" sz="1100" dirty="0" smtClean="0">
                <a:latin typeface="Times New Roman" pitchFamily="18" charset="0"/>
                <a:cs typeface="Times New Roman" pitchFamily="18" charset="0"/>
              </a:rPr>
            </a:br>
            <a:r>
              <a:rPr lang="fr-FR" sz="1100" dirty="0" smtClean="0">
                <a:latin typeface="Times New Roman" pitchFamily="18" charset="0"/>
                <a:cs typeface="Times New Roman" pitchFamily="18" charset="0"/>
              </a:rPr>
              <a:t>Comme pour les procédures d'ELISPOT et ELISA, l'enzyme peut être fourni avec une molécule-substrat qui sera converti par l'enzyme pour émettre un produit de réaction coloré, visible sur la membrane.</a:t>
            </a:r>
          </a:p>
          <a:p>
            <a:r>
              <a:rPr lang="fr-FR" sz="1100" dirty="0" smtClean="0">
                <a:latin typeface="Times New Roman" pitchFamily="18" charset="0"/>
                <a:cs typeface="Times New Roman" pitchFamily="18" charset="0"/>
              </a:rPr>
              <a:t>Une troisième possibilité consiste à utiliser un marqueur radioactif plutôt qu'une enzyme couplée à l'anticorps secondaire, par exemple en marquant une protéine liant les anticorps, telle que la protéine A du </a:t>
            </a:r>
            <a:r>
              <a:rPr lang="fr-FR" sz="1100" i="1" dirty="0" smtClean="0">
                <a:latin typeface="Times New Roman" pitchFamily="18" charset="0"/>
                <a:cs typeface="Times New Roman" pitchFamily="18" charset="0"/>
              </a:rPr>
              <a:t>staphylocoque</a:t>
            </a:r>
            <a:r>
              <a:rPr lang="fr-FR" sz="1100" dirty="0" smtClean="0">
                <a:latin typeface="Times New Roman" pitchFamily="18" charset="0"/>
                <a:cs typeface="Times New Roman" pitchFamily="18" charset="0"/>
              </a:rPr>
              <a:t> avec un isotope radioactif de l'iode. Cependant, les autres méthodes étant plus sûres, plus rapides et moins chères, cette méthode est plus ou moins tombée en désuétude, mais demeure parfois utilisée dans certaines circonstances.</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100" b="1" i="1" u="none" strike="noStrike" cap="none" normalizeH="0" baseline="0" dirty="0" smtClean="0">
                <a:ln>
                  <a:noFill/>
                </a:ln>
                <a:solidFill>
                  <a:srgbClr val="1B1B21"/>
                </a:solidFill>
                <a:effectLst/>
                <a:latin typeface="Times New Roman" pitchFamily="18" charset="0"/>
                <a:cs typeface="Times New Roman" pitchFamily="18" charset="0"/>
              </a:rPr>
              <a:t>Anticorps secondaire</a:t>
            </a:r>
            <a:endParaRPr kumimoji="0" lang="en-US" sz="1100" b="1" i="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1B1B21"/>
                </a:solidFill>
                <a:effectLst/>
                <a:latin typeface="Times New Roman" pitchFamily="18" charset="0"/>
                <a:ea typeface="Times New Roman" pitchFamily="18" charset="0"/>
                <a:cs typeface="Times New Roman" pitchFamily="18" charset="0"/>
              </a:rPr>
              <a:t>Après rinçage de la membrane afin d'enlever les anticorps primaires non liés, celle-ci est exposée à un autre anticorps, dirigée contre une portion espèce-spécifique de l'anticorps primaire. Cet anticorps est connu comme anticorps "secondaire", et tend à être référé, du fait de ses propriétés de ciblage, comme "anti-souris," "anti-chèvre," "anti-lapin", etc. Les anticorps sont de source animale (mais généralement, d'espèces différentes), ou de cultures d'hybridomes d'origine animale ; un anticorps anti-souris se liera à pratiquement tout anticorps primaire d'origine murine, ce qui permet de réaliser des économies en laissant le laboratoire partager une seule source d'anticorps secondaire, et permet des résultats plus reproductibles. L'anticorps secondaire est généralement lié à la biotine ou à un enzyme qui permet l'identification visuelle de la protéine étudiée sur la membrane, comme une phosphatase alcaline ou la </a:t>
            </a:r>
            <a:r>
              <a:rPr kumimoji="0" lang="fr-FR" sz="1100" b="0" i="0" u="none" strike="noStrike" cap="none" normalizeH="0" baseline="0" dirty="0" err="1" smtClean="0">
                <a:ln>
                  <a:noFill/>
                </a:ln>
                <a:solidFill>
                  <a:srgbClr val="1B1B21"/>
                </a:solidFill>
                <a:effectLst/>
                <a:latin typeface="Times New Roman" pitchFamily="18" charset="0"/>
                <a:ea typeface="Times New Roman" pitchFamily="18" charset="0"/>
                <a:cs typeface="Times New Roman" pitchFamily="18" charset="0"/>
              </a:rPr>
              <a:t>peroxidase</a:t>
            </a:r>
            <a:r>
              <a:rPr kumimoji="0" lang="fr-FR" sz="1100" b="0" i="0" u="none" strike="noStrike" cap="none" normalizeH="0" baseline="0" dirty="0" smtClean="0">
                <a:ln>
                  <a:noFill/>
                </a:ln>
                <a:solidFill>
                  <a:srgbClr val="1B1B21"/>
                </a:solidFill>
                <a:effectLst/>
                <a:latin typeface="Times New Roman" pitchFamily="18" charset="0"/>
                <a:ea typeface="Times New Roman" pitchFamily="18" charset="0"/>
                <a:cs typeface="Times New Roman" pitchFamily="18" charset="0"/>
              </a:rPr>
              <a:t> de raifort. Cette étape confère un avantage, en ce que plusieurs anticorps secondaires se lieront à un anticorps primaire, permettant d'améliorer le signal.</a:t>
            </a:r>
            <a:endParaRPr kumimoji="0" lang="en-US" sz="11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1B1B21"/>
                </a:solidFill>
                <a:effectLst/>
                <a:latin typeface="Times New Roman" pitchFamily="18" charset="0"/>
                <a:ea typeface="Times New Roman" pitchFamily="18" charset="0"/>
                <a:cs typeface="Times New Roman" pitchFamily="18" charset="0"/>
              </a:rPr>
              <a:t>Le plus communément, un anticorps secondaire lié à la peroxydase de raifort (</a:t>
            </a:r>
            <a:r>
              <a:rPr kumimoji="0" lang="fr-FR" sz="1100" b="0" i="0" u="none" strike="noStrike" cap="none" normalizeH="0" baseline="0" dirty="0" err="1" smtClean="0">
                <a:ln>
                  <a:noFill/>
                </a:ln>
                <a:solidFill>
                  <a:srgbClr val="1B1B21"/>
                </a:solidFill>
                <a:effectLst/>
                <a:latin typeface="Times New Roman" pitchFamily="18" charset="0"/>
                <a:ea typeface="Times New Roman" pitchFamily="18" charset="0"/>
                <a:cs typeface="Times New Roman" pitchFamily="18" charset="0"/>
              </a:rPr>
              <a:t>horseradish</a:t>
            </a:r>
            <a:r>
              <a:rPr kumimoji="0" lang="fr-FR" sz="1100" b="0" i="0" u="none" strike="noStrike" cap="none" normalizeH="0" baseline="0" dirty="0" smtClean="0">
                <a:ln>
                  <a:noFill/>
                </a:ln>
                <a:solidFill>
                  <a:srgbClr val="1B1B21"/>
                </a:solidFill>
                <a:effectLst/>
                <a:latin typeface="Times New Roman" pitchFamily="18" charset="0"/>
                <a:ea typeface="Times New Roman" pitchFamily="18" charset="0"/>
                <a:cs typeface="Times New Roman" pitchFamily="18" charset="0"/>
              </a:rPr>
              <a:t> </a:t>
            </a:r>
            <a:r>
              <a:rPr kumimoji="0" lang="fr-FR" sz="1100" b="0" i="0" u="none" strike="noStrike" cap="none" normalizeH="0" baseline="0" dirty="0" err="1" smtClean="0">
                <a:ln>
                  <a:noFill/>
                </a:ln>
                <a:solidFill>
                  <a:srgbClr val="1B1B21"/>
                </a:solidFill>
                <a:effectLst/>
                <a:latin typeface="Times New Roman" pitchFamily="18" charset="0"/>
                <a:ea typeface="Times New Roman" pitchFamily="18" charset="0"/>
                <a:cs typeface="Times New Roman" pitchFamily="18" charset="0"/>
              </a:rPr>
              <a:t>peroxidase</a:t>
            </a:r>
            <a:r>
              <a:rPr kumimoji="0" lang="fr-FR" sz="1100" b="0" i="0" u="none" strike="noStrike" cap="none" normalizeH="0" baseline="0" dirty="0" smtClean="0">
                <a:ln>
                  <a:noFill/>
                </a:ln>
                <a:solidFill>
                  <a:srgbClr val="1B1B21"/>
                </a:solidFill>
                <a:effectLst/>
                <a:latin typeface="Times New Roman" pitchFamily="18" charset="0"/>
                <a:ea typeface="Times New Roman" pitchFamily="18" charset="0"/>
                <a:cs typeface="Times New Roman" pitchFamily="18" charset="0"/>
              </a:rPr>
              <a:t>) est utilisé en conjonction avec un agent luminescent, et le produit de la réaction émet une luminescence proportionnelle à la concentration en protéine. Un film photographique sensible est placé contre la membrane et, sous l'exposition de la lumière due à la réaction, crée une image des anticorps liés à la membrane. Plus souvent maintenant, une caméra à CCD est utilisée en place des films photographiques.</a:t>
            </a:r>
            <a:br>
              <a:rPr kumimoji="0" lang="fr-FR" sz="1100" b="0" i="0" u="none" strike="noStrike" cap="none" normalizeH="0" baseline="0" dirty="0" smtClean="0">
                <a:ln>
                  <a:noFill/>
                </a:ln>
                <a:solidFill>
                  <a:srgbClr val="1B1B21"/>
                </a:solidFill>
                <a:effectLst/>
                <a:latin typeface="Times New Roman" pitchFamily="18" charset="0"/>
                <a:ea typeface="Times New Roman" pitchFamily="18" charset="0"/>
                <a:cs typeface="Times New Roman" pitchFamily="18" charset="0"/>
              </a:rPr>
            </a:br>
            <a:r>
              <a:rPr kumimoji="0" lang="fr-FR" sz="1100" b="0" i="0" u="none" strike="noStrike" cap="none" normalizeH="0" baseline="0" dirty="0" smtClean="0">
                <a:ln>
                  <a:noFill/>
                </a:ln>
                <a:solidFill>
                  <a:srgbClr val="1B1B21"/>
                </a:solidFill>
                <a:effectLst/>
                <a:latin typeface="Times New Roman" pitchFamily="18" charset="0"/>
                <a:ea typeface="Times New Roman" pitchFamily="18" charset="0"/>
                <a:cs typeface="Times New Roman" pitchFamily="18" charset="0"/>
              </a:rPr>
              <a:t>Comme pour les procédures d'ELISPOT et ELISA, l'enzyme peut être fourni avec une molécule-substrat qui sera converti par l'enzyme pour émettre un produit de réaction coloré, visible sur la membrane.</a:t>
            </a:r>
            <a:endParaRPr kumimoji="0" lang="en-US" sz="11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1B1B21"/>
                </a:solidFill>
                <a:effectLst/>
                <a:latin typeface="Times New Roman" pitchFamily="18" charset="0"/>
                <a:ea typeface="Times New Roman" pitchFamily="18" charset="0"/>
                <a:cs typeface="Times New Roman" pitchFamily="18" charset="0"/>
              </a:rPr>
              <a:t>Une troisième possibilité consiste à utiliser un marqueur radioactif plutôt qu'une enzyme couplée à l'anticorps secondaire, par exemple en marquant une protéine liant les anticorps, telle que la protéine A du </a:t>
            </a:r>
            <a:r>
              <a:rPr kumimoji="0" lang="fr-FR" sz="1100" b="0" i="1" u="none" strike="noStrike" cap="none" normalizeH="0" baseline="0" dirty="0" smtClean="0">
                <a:ln>
                  <a:noFill/>
                </a:ln>
                <a:solidFill>
                  <a:srgbClr val="1B1B21"/>
                </a:solidFill>
                <a:effectLst/>
                <a:latin typeface="Times New Roman" pitchFamily="18" charset="0"/>
                <a:ea typeface="Times New Roman" pitchFamily="18" charset="0"/>
                <a:cs typeface="Times New Roman" pitchFamily="18" charset="0"/>
              </a:rPr>
              <a:t>staphylocoque</a:t>
            </a:r>
            <a:r>
              <a:rPr kumimoji="0" lang="fr-FR" sz="1100" b="0" i="0" u="none" strike="noStrike" cap="none" normalizeH="0" baseline="0" dirty="0" smtClean="0">
                <a:ln>
                  <a:noFill/>
                </a:ln>
                <a:solidFill>
                  <a:srgbClr val="1B1B21"/>
                </a:solidFill>
                <a:effectLst/>
                <a:latin typeface="Times New Roman" pitchFamily="18" charset="0"/>
                <a:ea typeface="Times New Roman" pitchFamily="18" charset="0"/>
                <a:cs typeface="Times New Roman" pitchFamily="18" charset="0"/>
              </a:rPr>
              <a:t> avec un isotope radioactif de l'iode. Cependant, les autres méthodes étant plus sûres, plus rapides et moins chères, cette méthode est plus ou moins tombée en désuétude, mais demeure parfois utilisée dans certaines circonstances.</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strips(upRight)">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xit" presetSubtype="16" fill="hold" nodeType="clickEffect">
                                  <p:stCondLst>
                                    <p:cond delay="0"/>
                                  </p:stCondLst>
                                  <p:childTnLst>
                                    <p:animEffect transition="out" filter="diamond(in)">
                                      <p:cBhvr>
                                        <p:cTn id="11" dur="500"/>
                                        <p:tgtEl>
                                          <p:spTgt spid="6">
                                            <p:txEl>
                                              <p:pRg st="0" end="0"/>
                                            </p:txEl>
                                          </p:spTgt>
                                        </p:tgtEl>
                                      </p:cBhvr>
                                    </p:animEffect>
                                    <p:set>
                                      <p:cBhvr>
                                        <p:cTn id="12" dur="1" fill="hold">
                                          <p:stCondLst>
                                            <p:cond delay="499"/>
                                          </p:stCondLst>
                                        </p:cTn>
                                        <p:tgtEl>
                                          <p:spTgt spid="6">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1285875"/>
            <a:ext cx="8229600" cy="5022850"/>
          </a:xfrm>
        </p:spPr>
        <p:txBody>
          <a:bodyPr>
            <a:normAutofit/>
          </a:bodyPr>
          <a:lstStyle/>
          <a:p>
            <a:pPr>
              <a:buNone/>
            </a:pPr>
            <a:r>
              <a:rPr lang="fr-FR" sz="1400" b="1" dirty="0" smtClean="0">
                <a:latin typeface="Times New Roman" pitchFamily="18" charset="0"/>
                <a:cs typeface="Times New Roman" pitchFamily="18" charset="0"/>
              </a:rPr>
              <a:t>Méthode en une étape</a:t>
            </a:r>
            <a:endParaRPr lang="fr-FR" sz="1400" dirty="0" smtClean="0">
              <a:latin typeface="Times New Roman" pitchFamily="18" charset="0"/>
              <a:cs typeface="Times New Roman" pitchFamily="18" charset="0"/>
            </a:endParaRPr>
          </a:p>
          <a:p>
            <a:r>
              <a:rPr lang="fr-FR" sz="1400" dirty="0" smtClean="0">
                <a:latin typeface="Times New Roman" pitchFamily="18" charset="0"/>
                <a:cs typeface="Times New Roman" pitchFamily="18" charset="0"/>
              </a:rPr>
              <a:t>Lorsque la technique est apparue, le processus de détection était réalisé en deux étapes, du fait de la relative facilité de production des anticorps primaires et secondaires en deux procédés distincts. Cela permet aux chercheurs et fournisseurs une certaine souplesse à l'emploi, et ajoute une étape d'amplification du signal au processus de détection. Toutefois, depuis l'arrivée d'analyses de protéines à haut rendement et à marge de détection plus basse, c'est-à-dire détectant des protéines a très faible concentration, il est devenu intéressant de développer des systèmes de sondage en une étape unique qui permettraient un gain de temps et une économie de matière première. Ces </a:t>
            </a:r>
            <a:r>
              <a:rPr lang="fr-FR" sz="1400" dirty="0" err="1" smtClean="0">
                <a:latin typeface="Times New Roman" pitchFamily="18" charset="0"/>
                <a:cs typeface="Times New Roman" pitchFamily="18" charset="0"/>
              </a:rPr>
              <a:t>systèms</a:t>
            </a:r>
            <a:r>
              <a:rPr lang="fr-FR" sz="1400" dirty="0" smtClean="0">
                <a:latin typeface="Times New Roman" pitchFamily="18" charset="0"/>
                <a:cs typeface="Times New Roman" pitchFamily="18" charset="0"/>
              </a:rPr>
              <a:t> nécessitent un anticorps de détection pouvant à la fois détecter la protéine d'intérêt et émettre un </a:t>
            </a:r>
            <a:r>
              <a:rPr lang="fr-FR" sz="1400" dirty="0" err="1" smtClean="0">
                <a:latin typeface="Times New Roman" pitchFamily="18" charset="0"/>
                <a:cs typeface="Times New Roman" pitchFamily="18" charset="0"/>
              </a:rPr>
              <a:t>sigal</a:t>
            </a:r>
            <a:r>
              <a:rPr lang="fr-FR" sz="1400" dirty="0" smtClean="0">
                <a:latin typeface="Times New Roman" pitchFamily="18" charset="0"/>
                <a:cs typeface="Times New Roman" pitchFamily="18" charset="0"/>
              </a:rPr>
              <a:t> détectable, lesquelles sont souvent disponibles pour des marqueurs de protéine connus. La sonde primaire est incubée avec la membrane à la manière de l'anticorps primaire dans le procédé en deux temps, et est ensuite prêt pour la détection directe après une série d'étapes de rinçage.</a:t>
            </a:r>
          </a:p>
          <a:p>
            <a:pPr marL="548640" indent="-411480" eaLnBrk="1" fontAlgn="auto" hangingPunct="1">
              <a:spcAft>
                <a:spcPts val="0"/>
              </a:spcAft>
              <a:buClr>
                <a:schemeClr val="tx1">
                  <a:shade val="95000"/>
                </a:schemeClr>
              </a:buClr>
              <a:buFont typeface="Wingdings 2"/>
              <a:buNone/>
              <a:defRPr/>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1492</TotalTime>
  <Words>2067</Words>
  <Application>Microsoft Office PowerPoint</Application>
  <PresentationFormat>Affichage à l'écran (4:3)</PresentationFormat>
  <Paragraphs>76</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Oriel</vt:lpstr>
      <vt:lpstr>Diapositive 1</vt:lpstr>
      <vt:lpstr>Introduction </vt:lpstr>
      <vt:lpstr>Diapositive 3</vt:lpstr>
      <vt:lpstr>                                                                                                                            Électrophorèse sur gel Les protéines de l'échantillon sont séparées selon leur taille par électrophorèse sur gel, la composition desquels varie en fonction du laboratoire, du poids moléculaire des protéines d'intérêt, et des tampons disponibles. Les gels de polyacrylamide sont les plus fréquents. Les protéines ne traversant le gel que dans une dimension (du haut vers le bas), les échantillons sont chargés l'un à côté de l'autre dans des "puits" formés dans le gel. Les protéines sont séparés par masse en "bandes" dans chaque "couloir" formé sous les puits. Un couloir est réservé à un "marqueur" ou "échelle standard", une mixture de protéines possédant des poids moléculaires définis disponible dans le commerce. Il est également possible d'employer un gel 2D qui, à partir d'un seul échantillon, permet de faire migrer les protéines dans deux dimensions. Les protéines sont alors séparées par leur point isolélectrique (c'est-à-dire le pH auquel leur charge nette est neutre) dans la première dimension, et selon leur poids dans la seconde. La composition d'un tampon d'électrophorèse (Running buffer) pour western blot est d'1 volume de tampon TGS (Tris-glycine-SDS) concentré 10 fois dans 9 volumes d'eau distillée.</vt:lpstr>
      <vt:lpstr>Diapositive 5</vt:lpstr>
      <vt:lpstr>Diapositive 6</vt:lpstr>
      <vt:lpstr>Diapositive 7</vt:lpstr>
      <vt:lpstr>Diapositive 8</vt:lpstr>
      <vt:lpstr>Diapositive 9</vt:lpstr>
      <vt:lpstr>Diapositive 10</vt:lpstr>
      <vt:lpstr>Diapositive 11</vt:lpstr>
      <vt:lpstr>  </vt:lpstr>
      <vt:lpstr>Diapositive 13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Personnel</dc:creator>
  <cp:lastModifiedBy>REMILA</cp:lastModifiedBy>
  <cp:revision>159</cp:revision>
  <dcterms:created xsi:type="dcterms:W3CDTF">2008-11-15T09:39:24Z</dcterms:created>
  <dcterms:modified xsi:type="dcterms:W3CDTF">2010-05-24T09:53:55Z</dcterms:modified>
</cp:coreProperties>
</file>