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e3arabi.com/" TargetMode="Externa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hyperlink" Target="https://www.academia.edu/103319114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9598"/>
            <a:ext cx="7766936" cy="1188224"/>
          </a:xfrm>
        </p:spPr>
        <p:txBody>
          <a:bodyPr/>
          <a:lstStyle/>
          <a:p>
            <a:r>
              <a:rPr lang="ar-DZ" sz="4000" dirty="0" smtClean="0">
                <a:cs typeface="Arabic Transparent" panose="02010000000000000000" pitchFamily="2" charset="-78"/>
              </a:rPr>
              <a:t>.</a:t>
            </a:r>
            <a:r>
              <a:rPr lang="fr-FR" sz="4000" dirty="0">
                <a:cs typeface="Arabic Transparent" panose="02010000000000000000" pitchFamily="2" charset="-78"/>
              </a:rPr>
              <a:t/>
            </a:r>
            <a:br>
              <a:rPr lang="fr-FR" sz="4000" dirty="0">
                <a:cs typeface="Arabic Transparent" panose="02010000000000000000" pitchFamily="2" charset="-78"/>
              </a:rPr>
            </a:br>
            <a:endParaRPr lang="fr-FR" sz="4000" b="1" dirty="0">
              <a:cs typeface="Arabic Transparent" panose="02010000000000000000" pitchFamily="2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464499"/>
            <a:ext cx="10380372" cy="5271151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3972082" y="3000777"/>
            <a:ext cx="4695400" cy="148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rgbClr val="FFFF00"/>
                </a:solidFill>
              </a:rPr>
              <a:t>المحاضرة السابعة/مفهوم الخيال عند المجددين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7493620" y="1574387"/>
            <a:ext cx="1628078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rgbClr val="00B0F0"/>
                </a:solidFill>
              </a:rPr>
              <a:t>1-في مفهوم الخيال </a:t>
            </a:r>
            <a:endParaRPr lang="fr-FR" sz="2000" b="1" dirty="0">
              <a:solidFill>
                <a:srgbClr val="00B0F0"/>
              </a:solidFill>
            </a:endParaRPr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1507066" y="1574387"/>
            <a:ext cx="1659879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rgbClr val="00B0F0"/>
                </a:solidFill>
              </a:rPr>
              <a:t>2-أنواع الخيال </a:t>
            </a:r>
            <a:endParaRPr lang="fr-FR" sz="2000" b="1" dirty="0">
              <a:solidFill>
                <a:srgbClr val="00B0F0"/>
              </a:solidFill>
            </a:endParaRPr>
          </a:p>
        </p:txBody>
      </p:sp>
      <p:sp>
        <p:nvSpPr>
          <p:cNvPr id="7" name="Arrondir un rectangle avec un coin diagonal 6"/>
          <p:cNvSpPr/>
          <p:nvPr/>
        </p:nvSpPr>
        <p:spPr>
          <a:xfrm>
            <a:off x="7872761" y="4956923"/>
            <a:ext cx="1750742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00B0F0"/>
                </a:solidFill>
              </a:rPr>
              <a:t>3-صور الخيال 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8" name="Arrondir un rectangle avec un coin diagonal 7"/>
          <p:cNvSpPr/>
          <p:nvPr/>
        </p:nvSpPr>
        <p:spPr>
          <a:xfrm>
            <a:off x="1416205" y="5411232"/>
            <a:ext cx="175074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rgbClr val="00B0F0"/>
                </a:solidFill>
              </a:rPr>
              <a:t>4-مفاييس الخيال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9" name="Organigramme : Préparation 8"/>
          <p:cNvSpPr/>
          <p:nvPr/>
        </p:nvSpPr>
        <p:spPr>
          <a:xfrm>
            <a:off x="4171613" y="5972924"/>
            <a:ext cx="3249499" cy="61264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smtClean="0">
                <a:solidFill>
                  <a:srgbClr val="FF0000"/>
                </a:solidFill>
              </a:rPr>
              <a:t>خلاصة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Organigramme : Connecteur 10"/>
          <p:cNvSpPr/>
          <p:nvPr/>
        </p:nvSpPr>
        <p:spPr>
          <a:xfrm>
            <a:off x="1587485" y="3436846"/>
            <a:ext cx="897077" cy="98585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1000" dirty="0" smtClean="0">
                <a:solidFill>
                  <a:srgbClr val="FF0000"/>
                </a:solidFill>
              </a:rPr>
              <a:t>ب-الخيال التأليفي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2" name="Organigramme : Connecteur 11"/>
          <p:cNvSpPr/>
          <p:nvPr/>
        </p:nvSpPr>
        <p:spPr>
          <a:xfrm>
            <a:off x="2753271" y="3436846"/>
            <a:ext cx="950102" cy="10172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200" dirty="0" smtClean="0">
                <a:solidFill>
                  <a:srgbClr val="7030A0"/>
                </a:solidFill>
              </a:rPr>
              <a:t>أ-الخيال </a:t>
            </a:r>
            <a:r>
              <a:rPr lang="ar-DZ" sz="1000" dirty="0" smtClean="0">
                <a:solidFill>
                  <a:srgbClr val="7030A0"/>
                </a:solidFill>
              </a:rPr>
              <a:t>الابتكاري</a:t>
            </a:r>
            <a:endParaRPr lang="fr-FR" sz="1000" dirty="0">
              <a:solidFill>
                <a:srgbClr val="7030A0"/>
              </a:solidFill>
            </a:endParaRPr>
          </a:p>
        </p:txBody>
      </p:sp>
      <p:sp>
        <p:nvSpPr>
          <p:cNvPr id="13" name="Organigramme : Connecteur 12"/>
          <p:cNvSpPr/>
          <p:nvPr/>
        </p:nvSpPr>
        <p:spPr>
          <a:xfrm>
            <a:off x="355988" y="3425695"/>
            <a:ext cx="990212" cy="101723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1000" dirty="0" smtClean="0">
                <a:solidFill>
                  <a:srgbClr val="7030A0"/>
                </a:solidFill>
              </a:rPr>
              <a:t>ج-الخيال</a:t>
            </a:r>
          </a:p>
          <a:p>
            <a:pPr algn="ctr"/>
            <a:r>
              <a:rPr lang="ar-DZ" sz="1000" dirty="0" smtClean="0">
                <a:solidFill>
                  <a:srgbClr val="7030A0"/>
                </a:solidFill>
              </a:rPr>
              <a:t>التفسيري</a:t>
            </a:r>
            <a:endParaRPr lang="fr-FR" sz="1000" dirty="0">
              <a:solidFill>
                <a:srgbClr val="7030A0"/>
              </a:solidFill>
            </a:endParaRPr>
          </a:p>
        </p:txBody>
      </p:sp>
      <p:cxnSp>
        <p:nvCxnSpPr>
          <p:cNvPr id="15" name="Connecteur en arc 14"/>
          <p:cNvCxnSpPr>
            <a:stCxn id="4" idx="0"/>
            <a:endCxn id="5" idx="2"/>
          </p:cNvCxnSpPr>
          <p:nvPr/>
        </p:nvCxnSpPr>
        <p:spPr>
          <a:xfrm rot="5400000" flipH="1" flipV="1">
            <a:off x="6422106" y="1929263"/>
            <a:ext cx="969190" cy="117383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rc 16"/>
          <p:cNvCxnSpPr>
            <a:stCxn id="4" idx="1"/>
          </p:cNvCxnSpPr>
          <p:nvPr/>
        </p:nvCxnSpPr>
        <p:spPr>
          <a:xfrm rot="16200000" flipV="1">
            <a:off x="3110604" y="1669859"/>
            <a:ext cx="964350" cy="213385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rc 20"/>
          <p:cNvCxnSpPr>
            <a:stCxn id="4" idx="6"/>
            <a:endCxn id="7" idx="3"/>
          </p:cNvCxnSpPr>
          <p:nvPr/>
        </p:nvCxnSpPr>
        <p:spPr>
          <a:xfrm>
            <a:off x="8667482" y="3745707"/>
            <a:ext cx="80650" cy="121121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rc 22"/>
          <p:cNvCxnSpPr/>
          <p:nvPr/>
        </p:nvCxnSpPr>
        <p:spPr>
          <a:xfrm rot="5400000">
            <a:off x="1125596" y="2247738"/>
            <a:ext cx="936908" cy="148591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/>
          <p:nvPr/>
        </p:nvCxnSpPr>
        <p:spPr>
          <a:xfrm rot="16200000" flipH="1">
            <a:off x="2308635" y="2539460"/>
            <a:ext cx="948059" cy="89131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rc 26"/>
          <p:cNvCxnSpPr/>
          <p:nvPr/>
        </p:nvCxnSpPr>
        <p:spPr>
          <a:xfrm rot="5400000">
            <a:off x="1712486" y="2834627"/>
            <a:ext cx="948059" cy="30098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rc 30"/>
          <p:cNvCxnSpPr>
            <a:stCxn id="4" idx="3"/>
            <a:endCxn id="8" idx="3"/>
          </p:cNvCxnSpPr>
          <p:nvPr/>
        </p:nvCxnSpPr>
        <p:spPr>
          <a:xfrm rot="5400000">
            <a:off x="2906251" y="3657775"/>
            <a:ext cx="1138781" cy="236813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4" idx="4"/>
            <a:endCxn id="9" idx="0"/>
          </p:cNvCxnSpPr>
          <p:nvPr/>
        </p:nvCxnSpPr>
        <p:spPr>
          <a:xfrm flipH="1">
            <a:off x="5796363" y="4490636"/>
            <a:ext cx="523419" cy="1482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07066" y="179019"/>
            <a:ext cx="7241065" cy="128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اعداد: الدكتورة </a:t>
            </a:r>
            <a:r>
              <a:rPr lang="ar-DZ" sz="2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ججيقة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بسوف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الدرجة العلمية: أستاذ محاضر (أ)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djedjiga.bessouf@univ-bejaia.dz</a:t>
            </a:r>
            <a:r>
              <a:rPr lang="ar-DZ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البريد المهني : </a:t>
            </a:r>
            <a:endParaRPr lang="fr-F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29417"/>
      </p:ext>
    </p:extLst>
  </p:cSld>
  <p:clrMapOvr>
    <a:masterClrMapping/>
  </p:clrMapOvr>
  <p:transition spd="slow" advTm="2313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167268"/>
            <a:ext cx="8567028" cy="6322742"/>
          </a:xfrm>
        </p:spPr>
        <p:txBody>
          <a:bodyPr/>
          <a:lstStyle/>
          <a:p>
            <a:pPr algn="ctr"/>
            <a:r>
              <a:rPr lang="ar-DZ" dirty="0" smtClean="0"/>
              <a:t>1-في مفهوم الخيال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8059" y="914399"/>
            <a:ext cx="11604015" cy="6299201"/>
          </a:xfrm>
        </p:spPr>
        <p:txBody>
          <a:bodyPr>
            <a:normAutofit fontScale="25000" lnSpcReduction="20000"/>
          </a:bodyPr>
          <a:lstStyle/>
          <a:p>
            <a:pPr algn="r"/>
            <a:endParaRPr lang="fr-FR" dirty="0" smtClean="0"/>
          </a:p>
          <a:p>
            <a:pPr marL="0" indent="0" algn="r">
              <a:lnSpc>
                <a:spcPct val="170000"/>
              </a:lnSpc>
              <a:buNone/>
            </a:pPr>
            <a:r>
              <a:rPr lang="ar-DZ" sz="7200" b="1" dirty="0" smtClean="0">
                <a:cs typeface="Arabic Transparent" panose="02010000000000000000" pitchFamily="2" charset="-78"/>
              </a:rPr>
              <a:t>يرى </a:t>
            </a:r>
            <a:r>
              <a:rPr lang="ar-DZ" sz="7200" b="1" dirty="0">
                <a:cs typeface="Arabic Transparent" panose="02010000000000000000" pitchFamily="2" charset="-78"/>
              </a:rPr>
              <a:t>(محمد غنيمي) أن</a:t>
            </a:r>
            <a:r>
              <a:rPr lang="ar-DZ" sz="7200" b="1" dirty="0" smtClean="0">
                <a:cs typeface="Arabic Transparent" panose="02010000000000000000" pitchFamily="2" charset="-78"/>
              </a:rPr>
              <a:t>: "</a:t>
            </a:r>
            <a:r>
              <a:rPr lang="ar-DZ" sz="7200" b="1" dirty="0">
                <a:cs typeface="Arabic Transparent" panose="02010000000000000000" pitchFamily="2" charset="-78"/>
              </a:rPr>
              <a:t>الخيال ملكة يستطيع بها الأدباء أن يؤلفوا صورهم من إحساسات سابقة تختزنها عقولهم، وهذا يقودنا إلى التمييز بينه وبين التفكير ،فالتفكير موضوعي يقوده غرض محدود هو محاولة معرفة الحقيقة</a:t>
            </a:r>
            <a:r>
              <a:rPr lang="ar-DZ" sz="7200" b="1" dirty="0" smtClean="0">
                <a:cs typeface="Arabic Transparent" panose="02010000000000000000" pitchFamily="2" charset="-78"/>
              </a:rPr>
              <a:t>...".</a:t>
            </a:r>
          </a:p>
          <a:p>
            <a:pPr marL="0" indent="0" algn="ctr" rtl="1">
              <a:lnSpc>
                <a:spcPct val="170000"/>
              </a:lnSpc>
              <a:buNone/>
            </a:pPr>
            <a:r>
              <a:rPr lang="ar-DZ" sz="14400" b="1" dirty="0">
                <a:solidFill>
                  <a:schemeClr val="accent4"/>
                </a:solidFill>
                <a:cs typeface="Arabic Transparent" panose="02010000000000000000" pitchFamily="2" charset="-78"/>
              </a:rPr>
              <a:t>2</a:t>
            </a:r>
            <a:r>
              <a:rPr lang="ar-DZ" sz="14400" b="1" dirty="0" smtClean="0">
                <a:solidFill>
                  <a:schemeClr val="accent4"/>
                </a:solidFill>
                <a:cs typeface="Arabic Transparent" panose="02010000000000000000" pitchFamily="2" charset="-78"/>
              </a:rPr>
              <a:t>-أنواع </a:t>
            </a:r>
            <a:r>
              <a:rPr lang="ar-DZ" sz="14400" b="1" dirty="0">
                <a:solidFill>
                  <a:schemeClr val="accent4"/>
                </a:solidFill>
                <a:cs typeface="Arabic Transparent" panose="02010000000000000000" pitchFamily="2" charset="-78"/>
              </a:rPr>
              <a:t>الخيال:</a:t>
            </a:r>
            <a:endParaRPr lang="fr-FR" sz="14400" b="1" dirty="0">
              <a:solidFill>
                <a:schemeClr val="accent4"/>
              </a:solidFill>
              <a:cs typeface="Arabic Transparent" panose="02010000000000000000" pitchFamily="2" charset="-78"/>
            </a:endParaRPr>
          </a:p>
          <a:p>
            <a:pPr marL="0" indent="0" algn="r" rtl="1">
              <a:lnSpc>
                <a:spcPct val="170000"/>
              </a:lnSpc>
              <a:buNone/>
            </a:pPr>
            <a:r>
              <a:rPr lang="ar-DZ" sz="7200" b="1" dirty="0">
                <a:cs typeface="Arabic Transparent" panose="02010000000000000000" pitchFamily="2" charset="-78"/>
              </a:rPr>
              <a:t>تتعدد صور الخيال تبعا </a:t>
            </a:r>
            <a:r>
              <a:rPr lang="ar-DZ" sz="7200" b="1" smtClean="0">
                <a:cs typeface="Arabic Transparent" panose="02010000000000000000" pitchFamily="2" charset="-78"/>
              </a:rPr>
              <a:t>لتجارب الانسان </a:t>
            </a:r>
            <a:r>
              <a:rPr lang="ar-DZ" sz="7200" b="1" smtClean="0">
                <a:cs typeface="Arabic Transparent" panose="02010000000000000000" pitchFamily="2" charset="-78"/>
              </a:rPr>
              <a:t> </a:t>
            </a:r>
            <a:r>
              <a:rPr lang="ar-DZ" sz="7200" b="1" dirty="0" smtClean="0">
                <a:cs typeface="Arabic Transparent" panose="02010000000000000000" pitchFamily="2" charset="-78"/>
              </a:rPr>
              <a:t>حيث </a:t>
            </a:r>
            <a:r>
              <a:rPr lang="ar-DZ" sz="7200" b="1" dirty="0">
                <a:cs typeface="Arabic Transparent" panose="02010000000000000000" pitchFamily="2" charset="-78"/>
              </a:rPr>
              <a:t>يمكن ذكر الأنواع التالية من الخيال:</a:t>
            </a:r>
            <a:endParaRPr lang="fr-FR" sz="7200" b="1" dirty="0">
              <a:cs typeface="Arabic Transparent" panose="02010000000000000000" pitchFamily="2" charset="-78"/>
            </a:endParaRPr>
          </a:p>
          <a:p>
            <a:pPr marL="0" indent="0" algn="r" rtl="1">
              <a:lnSpc>
                <a:spcPct val="170000"/>
              </a:lnSpc>
              <a:buNone/>
            </a:pPr>
            <a:r>
              <a:rPr lang="ar-DZ" sz="7200" b="1" dirty="0">
                <a:solidFill>
                  <a:srgbClr val="FFFF00"/>
                </a:solidFill>
                <a:cs typeface="Arabic Transparent" panose="02010000000000000000" pitchFamily="2" charset="-78"/>
              </a:rPr>
              <a:t>أ-الخيال الابتكاري:</a:t>
            </a:r>
            <a:endParaRPr lang="fr-FR" sz="7200" b="1" dirty="0">
              <a:solidFill>
                <a:srgbClr val="FFFF00"/>
              </a:solidFill>
              <a:cs typeface="Arabic Transparent" panose="02010000000000000000" pitchFamily="2" charset="-78"/>
            </a:endParaRPr>
          </a:p>
          <a:p>
            <a:pPr marL="0" indent="0" algn="r" rtl="1">
              <a:lnSpc>
                <a:spcPct val="170000"/>
              </a:lnSpc>
              <a:buNone/>
            </a:pPr>
            <a:r>
              <a:rPr lang="ar-DZ" sz="7200" b="1" dirty="0">
                <a:cs typeface="Arabic Transparent" panose="02010000000000000000" pitchFamily="2" charset="-78"/>
              </a:rPr>
              <a:t>و هو الخيال الذي يكون التأليف فيه لصورة جديدة اختياريا (ابتداع صور حسية ظريفة).</a:t>
            </a:r>
            <a:endParaRPr lang="fr-FR" sz="7200" b="1" dirty="0">
              <a:cs typeface="Arabic Transparent" panose="02010000000000000000" pitchFamily="2" charset="-78"/>
            </a:endParaRPr>
          </a:p>
          <a:p>
            <a:pPr marL="0" indent="0" algn="r" rtl="1">
              <a:lnSpc>
                <a:spcPct val="170000"/>
              </a:lnSpc>
              <a:buNone/>
            </a:pPr>
            <a:r>
              <a:rPr lang="ar-DZ" sz="7200" b="1" dirty="0">
                <a:solidFill>
                  <a:srgbClr val="00B0F0"/>
                </a:solidFill>
                <a:cs typeface="Arabic Transparent" panose="02010000000000000000" pitchFamily="2" charset="-78"/>
              </a:rPr>
              <a:t>ب-الخيال التأليفي: </a:t>
            </a:r>
            <a:endParaRPr lang="fr-FR" sz="7200" b="1" dirty="0">
              <a:solidFill>
                <a:srgbClr val="00B0F0"/>
              </a:solidFill>
              <a:cs typeface="Arabic Transparent" panose="02010000000000000000" pitchFamily="2" charset="-78"/>
            </a:endParaRPr>
          </a:p>
          <a:p>
            <a:pPr marL="0" indent="0" algn="r" rtl="1">
              <a:lnSpc>
                <a:spcPct val="170000"/>
              </a:lnSpc>
              <a:buNone/>
            </a:pPr>
            <a:r>
              <a:rPr lang="ar-DZ" sz="7200" b="1" dirty="0">
                <a:cs typeface="Arabic Transparent" panose="02010000000000000000" pitchFamily="2" charset="-78"/>
              </a:rPr>
              <a:t>و هو الخيال الذي يجعل الصور الحسية المقارنة تبعث في نفس الأديب شعورا خاصا يستدعي صورا أخرى تلائمه ناشئة </a:t>
            </a:r>
            <a:r>
              <a:rPr lang="ar-DZ" sz="7200" b="1" dirty="0" smtClean="0">
                <a:cs typeface="Arabic Transparent" panose="02010000000000000000" pitchFamily="2" charset="-78"/>
              </a:rPr>
              <a:t>من </a:t>
            </a:r>
            <a:r>
              <a:rPr lang="ar-DZ" sz="7200" b="1" dirty="0">
                <a:cs typeface="Arabic Transparent" panose="02010000000000000000" pitchFamily="2" charset="-78"/>
              </a:rPr>
              <a:t>تأمل الأديب و عن خياله اليقظ.</a:t>
            </a:r>
            <a:endParaRPr lang="fr-FR" sz="7200" b="1" dirty="0">
              <a:cs typeface="Arabic Transparent" panose="02010000000000000000" pitchFamily="2" charset="-78"/>
            </a:endParaRPr>
          </a:p>
          <a:p>
            <a:pPr marL="0" indent="0" algn="r" rtl="1">
              <a:lnSpc>
                <a:spcPct val="170000"/>
              </a:lnSpc>
              <a:buNone/>
            </a:pPr>
            <a:r>
              <a:rPr lang="ar-DZ" sz="7200" b="1" dirty="0">
                <a:solidFill>
                  <a:srgbClr val="7030A0"/>
                </a:solidFill>
                <a:cs typeface="Arabic Transparent" panose="02010000000000000000" pitchFamily="2" charset="-78"/>
              </a:rPr>
              <a:t>ج-الخيال التفسيري (البياني):</a:t>
            </a:r>
            <a:endParaRPr lang="fr-FR" sz="7200" b="1" dirty="0">
              <a:solidFill>
                <a:srgbClr val="7030A0"/>
              </a:solidFill>
              <a:cs typeface="Arabic Transparent" panose="02010000000000000000" pitchFamily="2" charset="-78"/>
            </a:endParaRPr>
          </a:p>
          <a:p>
            <a:pPr marL="0" indent="0" algn="ctr" rtl="1">
              <a:lnSpc>
                <a:spcPct val="170000"/>
              </a:lnSpc>
              <a:buNone/>
            </a:pPr>
            <a:r>
              <a:rPr lang="ar-DZ" sz="7200" b="1" dirty="0">
                <a:cs typeface="Arabic Transparent" panose="02010000000000000000" pitchFamily="2" charset="-78"/>
              </a:rPr>
              <a:t>"هو الخيال الذي يدرك القيمة أو المغزى الروحي للشيء ،و يفسر المناظر بعرض الأجزاء أو الصفات التي تتركز فيها تلك القيمة الروحية".</a:t>
            </a:r>
            <a:endParaRPr lang="fr-FR" sz="7200" b="1" dirty="0">
              <a:cs typeface="Arabic Transparent" panose="02010000000000000000" pitchFamily="2" charset="-78"/>
            </a:endParaRPr>
          </a:p>
          <a:p>
            <a:pPr marL="0" indent="0" algn="r">
              <a:lnSpc>
                <a:spcPct val="170000"/>
              </a:lnSpc>
              <a:buNone/>
            </a:pPr>
            <a:endParaRPr lang="fr-FR" sz="6400" dirty="0">
              <a:cs typeface="Arabic Transparent" panose="02010000000000000000" pitchFamily="2" charset="-78"/>
            </a:endParaRPr>
          </a:p>
          <a:p>
            <a:pPr algn="r">
              <a:lnSpc>
                <a:spcPct val="150000"/>
              </a:lnSpc>
            </a:pPr>
            <a:endParaRPr lang="fr-FR" sz="1600" b="1" dirty="0">
              <a:cs typeface="Arabic Transparent" panose="02010000000000000000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5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303"/>
    </mc:Choice>
    <mc:Fallback>
      <p:transition spd="slow" advTm="74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8" algn="ctr" defTabSz="457200" rtl="0">
              <a:spcBef>
                <a:spcPct val="0"/>
              </a:spcBef>
            </a:pPr>
            <a:r>
              <a:rPr lang="ar-DZ" sz="3600" b="1" dirty="0" smtClean="0">
                <a:solidFill>
                  <a:srgbClr val="00B0F0"/>
                </a:solidFill>
                <a:cs typeface="+mj-cs"/>
              </a:rPr>
              <a:t>3-صور الخيال:</a:t>
            </a:r>
            <a:r>
              <a:rPr lang="fr-FR" sz="3600" dirty="0" smtClean="0">
                <a:solidFill>
                  <a:srgbClr val="00B0F0"/>
                </a:solidFill>
                <a:cs typeface="+mj-cs"/>
              </a:rPr>
              <a:t/>
            </a:r>
            <a:br>
              <a:rPr lang="fr-FR" sz="3600" dirty="0" smtClean="0">
                <a:solidFill>
                  <a:srgbClr val="00B0F0"/>
                </a:solidFill>
                <a:cs typeface="+mj-cs"/>
              </a:rPr>
            </a:br>
            <a:endParaRPr lang="fr-FR" sz="3600" dirty="0">
              <a:solidFill>
                <a:srgbClr val="00B0F0"/>
              </a:solidFill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059" y="1727201"/>
            <a:ext cx="9534291" cy="4314162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DZ" sz="2400" b="1" dirty="0" smtClean="0">
                <a:cs typeface="Arabic Transparent" panose="02010000000000000000" pitchFamily="2" charset="-78"/>
              </a:rPr>
              <a:t>صور </a:t>
            </a:r>
            <a:r>
              <a:rPr lang="ar-DZ" sz="2400" b="1" dirty="0">
                <a:cs typeface="Arabic Transparent" panose="02010000000000000000" pitchFamily="2" charset="-78"/>
              </a:rPr>
              <a:t>الخيال متنوعة منها: البصري </a:t>
            </a:r>
            <a:r>
              <a:rPr lang="ar-DZ" sz="2400" b="1" dirty="0" smtClean="0">
                <a:cs typeface="Arabic Transparent" panose="02010000000000000000" pitchFamily="2" charset="-78"/>
              </a:rPr>
              <a:t>والسمعي ،إذ كانت </a:t>
            </a:r>
            <a:r>
              <a:rPr lang="ar-DZ" sz="2400" b="1" dirty="0">
                <a:cs typeface="Arabic Transparent" panose="02010000000000000000" pitchFamily="2" charset="-78"/>
              </a:rPr>
              <a:t>قيمة الخيال عند الكلاسيكيين </a:t>
            </a:r>
            <a:r>
              <a:rPr lang="ar-DZ" sz="2400" b="1" dirty="0" smtClean="0">
                <a:cs typeface="Arabic Transparent" panose="02010000000000000000" pitchFamily="2" charset="-78"/>
              </a:rPr>
              <a:t>محدودة حيث </a:t>
            </a:r>
            <a:r>
              <a:rPr lang="ar-DZ" sz="2400" b="1" dirty="0">
                <a:cs typeface="Arabic Transparent" panose="02010000000000000000" pitchFamily="2" charset="-78"/>
              </a:rPr>
              <a:t>كان اهتمامهم به مقصورا على ما يشتمل عليه الشعر من مجاز أو صور </a:t>
            </a:r>
            <a:r>
              <a:rPr lang="ar-DZ" sz="2400" b="1" dirty="0" smtClean="0">
                <a:cs typeface="Arabic Transparent" panose="02010000000000000000" pitchFamily="2" charset="-78"/>
              </a:rPr>
              <a:t>حسية فالشاعر </a:t>
            </a:r>
            <a:r>
              <a:rPr lang="ar-DZ" sz="2400" b="1" dirty="0">
                <a:cs typeface="Arabic Transparent" panose="02010000000000000000" pitchFamily="2" charset="-78"/>
              </a:rPr>
              <a:t>في رأيهم لم يكن باحثا عن المجهول بقدر ما كان مراعيا </a:t>
            </a:r>
            <a:r>
              <a:rPr lang="ar-DZ" sz="2400" b="1" dirty="0" smtClean="0">
                <a:cs typeface="Arabic Transparent" panose="02010000000000000000" pitchFamily="2" charset="-78"/>
              </a:rPr>
              <a:t>للصقل، </a:t>
            </a:r>
            <a:r>
              <a:rPr lang="ar-DZ" sz="2400" b="1" dirty="0">
                <a:cs typeface="Arabic Transparent" panose="02010000000000000000" pitchFamily="2" charset="-78"/>
              </a:rPr>
              <a:t>و الترتيب </a:t>
            </a:r>
            <a:r>
              <a:rPr lang="ar-DZ" sz="2400" b="1" dirty="0" smtClean="0">
                <a:cs typeface="Arabic Transparent" panose="02010000000000000000" pitchFamily="2" charset="-78"/>
              </a:rPr>
              <a:t>و </a:t>
            </a:r>
            <a:r>
              <a:rPr lang="ar-DZ" sz="2400" b="1" dirty="0">
                <a:cs typeface="Arabic Transparent" panose="02010000000000000000" pitchFamily="2" charset="-78"/>
              </a:rPr>
              <a:t>المحافظة على النظام و الميل إلى تصوير الكليات العامة التي يشترك في فهمها الناس جميعا.</a:t>
            </a:r>
            <a:endParaRPr lang="fr-FR" sz="2400" b="1" dirty="0">
              <a:cs typeface="Arabic Transparent" panose="02010000000000000000" pitchFamily="2" charset="-78"/>
            </a:endParaRPr>
          </a:p>
          <a:p>
            <a:pPr algn="r">
              <a:lnSpc>
                <a:spcPct val="150000"/>
              </a:lnSpc>
            </a:pPr>
            <a:endParaRPr lang="fr-FR" sz="2400" b="1" dirty="0">
              <a:cs typeface="Arabic Transparent" panose="02010000000000000000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884"/>
    </mc:Choice>
    <mc:Fallback>
      <p:transition spd="slow" advTm="31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/>
              <a:t>4-مقاييس الخيال: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911" y="2054577"/>
            <a:ext cx="9697156" cy="3986785"/>
          </a:xfrm>
        </p:spPr>
        <p:txBody>
          <a:bodyPr/>
          <a:lstStyle/>
          <a:p>
            <a:pPr marL="0" indent="0" algn="ctr" rtl="1">
              <a:buNone/>
            </a:pPr>
            <a:r>
              <a:rPr lang="ar-DZ" b="1" dirty="0" smtClean="0"/>
              <a:t>أما </a:t>
            </a:r>
            <a:r>
              <a:rPr lang="ar-DZ" b="1" dirty="0"/>
              <a:t>بالنسبة لمقاييس الخيال النقدية فيمكن إيجازها فيما يلي:</a:t>
            </a:r>
            <a:endParaRPr lang="fr-FR" dirty="0"/>
          </a:p>
          <a:p>
            <a:pPr algn="r" rtl="1"/>
            <a:r>
              <a:rPr lang="ar-DZ" b="1" dirty="0" smtClean="0"/>
              <a:t>قوة </a:t>
            </a:r>
            <a:r>
              <a:rPr lang="ar-DZ" b="1" dirty="0"/>
              <a:t>الشخصيات المبتكرة ومدى ملاءمتها للغرض الذي تمثله.</a:t>
            </a:r>
            <a:endParaRPr lang="fr-FR" dirty="0"/>
          </a:p>
          <a:p>
            <a:pPr algn="r" rtl="1"/>
            <a:r>
              <a:rPr lang="ar-DZ" b="1" dirty="0" smtClean="0"/>
              <a:t>قوة </a:t>
            </a:r>
            <a:r>
              <a:rPr lang="ar-DZ" b="1" dirty="0"/>
              <a:t>التشابه بين المشاهد الخارجية وما توحي به من انفعالات. </a:t>
            </a:r>
            <a:endParaRPr lang="fr-FR" dirty="0"/>
          </a:p>
          <a:p>
            <a:pPr algn="r" rtl="1"/>
            <a:r>
              <a:rPr lang="ar-DZ" b="1" dirty="0" smtClean="0"/>
              <a:t>جمال تصوير </a:t>
            </a:r>
            <a:r>
              <a:rPr lang="ar-DZ" b="1" dirty="0"/>
              <a:t>الطبيعة.</a:t>
            </a:r>
            <a:endParaRPr lang="fr-FR" dirty="0"/>
          </a:p>
          <a:p>
            <a:pPr algn="r" rtl="1"/>
            <a:r>
              <a:rPr lang="ar-DZ" b="1" dirty="0" smtClean="0"/>
              <a:t>الجدة </a:t>
            </a:r>
            <a:r>
              <a:rPr lang="ar-DZ" b="1" dirty="0"/>
              <a:t>في الصور البيانية.</a:t>
            </a:r>
            <a:endParaRPr lang="fr-FR" dirty="0"/>
          </a:p>
          <a:p>
            <a:pPr algn="r" rtl="1"/>
            <a:r>
              <a:rPr lang="ar-DZ" b="1" dirty="0" smtClean="0"/>
              <a:t>القدرة </a:t>
            </a:r>
            <a:r>
              <a:rPr lang="ar-DZ" b="1" dirty="0"/>
              <a:t>على إبراز المعاني .</a:t>
            </a:r>
            <a:endParaRPr lang="fr-FR" dirty="0"/>
          </a:p>
          <a:p>
            <a:pPr algn="r"/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7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87"/>
    </mc:Choice>
    <mc:Fallback>
      <p:transition spd="slow" advTm="28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DZ" b="1" dirty="0" smtClean="0"/>
              <a:t>خلاصة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209" y="1636889"/>
            <a:ext cx="10262702" cy="44252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ar-DZ" sz="2400" b="1" dirty="0" smtClean="0">
                <a:cs typeface="Arabic Transparent" panose="02010000000000000000" pitchFamily="2" charset="-78"/>
              </a:rPr>
              <a:t>الخيال </a:t>
            </a:r>
            <a:r>
              <a:rPr lang="ar-DZ" sz="2400" b="1" dirty="0">
                <a:cs typeface="Arabic Transparent" panose="02010000000000000000" pitchFamily="2" charset="-78"/>
              </a:rPr>
              <a:t>جوهر الأدب وليس </a:t>
            </a:r>
            <a:r>
              <a:rPr lang="ar-DZ" sz="2400" b="1" dirty="0" smtClean="0">
                <a:cs typeface="Arabic Transparent" panose="02010000000000000000" pitchFamily="2" charset="-78"/>
              </a:rPr>
              <a:t>زينة لذلك </a:t>
            </a:r>
            <a:r>
              <a:rPr lang="ar-DZ" sz="2400" b="1" dirty="0">
                <a:cs typeface="Arabic Transparent" panose="02010000000000000000" pitchFamily="2" charset="-78"/>
              </a:rPr>
              <a:t>كان لابد للأديب من خيال خالق يبتكر الصور </a:t>
            </a:r>
            <a:r>
              <a:rPr lang="ar-DZ" sz="2400" b="1" dirty="0" smtClean="0">
                <a:cs typeface="Arabic Transparent" panose="02010000000000000000" pitchFamily="2" charset="-78"/>
              </a:rPr>
              <a:t>ابتكارا.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DZ" sz="2400" b="1" dirty="0" smtClean="0">
                <a:cs typeface="Arabic Transparent" panose="02010000000000000000" pitchFamily="2" charset="-78"/>
              </a:rPr>
              <a:t>وهذا </a:t>
            </a:r>
            <a:r>
              <a:rPr lang="ar-DZ" sz="2400" b="1" dirty="0">
                <a:cs typeface="Arabic Transparent" panose="02010000000000000000" pitchFamily="2" charset="-78"/>
              </a:rPr>
              <a:t>يتطلب منه أن يتعرض للتيارات الخيالية ويتغلغل في أعماقها ،علما بأن هناك مذاهب أدبية تفسح للخيال مجالا واسعا مثل الرمزية </a:t>
            </a:r>
            <a:r>
              <a:rPr lang="ar-DZ" sz="2400" b="1" dirty="0" smtClean="0">
                <a:cs typeface="Arabic Transparent" panose="02010000000000000000" pitchFamily="2" charset="-78"/>
              </a:rPr>
              <a:t>، و </a:t>
            </a:r>
            <a:r>
              <a:rPr lang="ar-DZ" sz="2400" b="1" dirty="0">
                <a:cs typeface="Arabic Transparent" panose="02010000000000000000" pitchFamily="2" charset="-78"/>
              </a:rPr>
              <a:t>السريالية التي ترى أن أرض الأدب و الخيال لا تزال بكرا تنتظر من يحرثها و يشق لنفسه طريقا جديدا</a:t>
            </a:r>
            <a:r>
              <a:rPr lang="ar-DZ" sz="2400" b="1" dirty="0" smtClean="0">
                <a:cs typeface="Arabic Transparent" panose="02010000000000000000" pitchFamily="2" charset="-78"/>
              </a:rPr>
              <a:t>.</a:t>
            </a:r>
            <a:endParaRPr lang="fr-FR" sz="2400" b="1" dirty="0">
              <a:cs typeface="Arabic Transparent" panose="02010000000000000000" pitchFamily="2" charset="-78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0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180"/>
    </mc:Choice>
    <mc:Fallback>
      <p:transition spd="slow" advTm="36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666" y="101385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ar-DZ" sz="4400" b="1" dirty="0" smtClean="0"/>
              <a:t>الدعائم البيداغوجية:</a:t>
            </a:r>
            <a:endParaRPr lang="fr-FR" sz="44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99" y="938911"/>
            <a:ext cx="3387142" cy="2600325"/>
          </a:xfrm>
        </p:spPr>
      </p:pic>
      <p:sp>
        <p:nvSpPr>
          <p:cNvPr id="5" name="Rectangle 4"/>
          <p:cNvSpPr/>
          <p:nvPr/>
        </p:nvSpPr>
        <p:spPr>
          <a:xfrm>
            <a:off x="785611" y="1674254"/>
            <a:ext cx="860308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79" y="2037082"/>
            <a:ext cx="2957177" cy="20658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0163" y="4404922"/>
            <a:ext cx="8847785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https://www.academia.edu/103319114</a:t>
            </a:r>
            <a:r>
              <a:rPr lang="fr-FR" sz="2800" b="1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28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https://e3arabi.com</a:t>
            </a:r>
            <a:endParaRPr lang="fr-FR" sz="28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https://www.alukah.net/literature_language/0/52494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17" y="1924387"/>
            <a:ext cx="2381250" cy="238125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5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247"/>
    </mc:Choice>
    <mc:Fallback>
      <p:transition spd="slow" advTm="28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189571"/>
            <a:ext cx="9155151" cy="7421843"/>
          </a:xfrm>
        </p:spPr>
        <p:txBody>
          <a:bodyPr>
            <a:normAutofit/>
          </a:bodyPr>
          <a:lstStyle/>
          <a:p>
            <a:pPr lvl="0" algn="ctr" rtl="1"/>
            <a:r>
              <a:rPr lang="ar-DZ" sz="1600" b="1" dirty="0" smtClean="0"/>
              <a:t>قائمة المصادر والمراجع:</a:t>
            </a:r>
          </a:p>
          <a:p>
            <a:pPr lvl="0" algn="r" rtl="1"/>
            <a:r>
              <a:rPr lang="ar-DZ" sz="1400" b="1" dirty="0"/>
              <a:t>ا</a:t>
            </a:r>
            <a:r>
              <a:rPr lang="ar-SA" sz="1400" b="1" dirty="0" smtClean="0"/>
              <a:t>براهيم </a:t>
            </a:r>
            <a:r>
              <a:rPr lang="ar-SA" sz="1400" b="1" dirty="0"/>
              <a:t>أنيس، الأصوات اللغوية، مكتبة الأنجلو المصرية، مصر، القاهرة،2013م.</a:t>
            </a:r>
            <a:endParaRPr lang="fr-FR" sz="1400" b="1" dirty="0"/>
          </a:p>
          <a:p>
            <a:pPr lvl="0" algn="r" rtl="1"/>
            <a:r>
              <a:rPr lang="ar-SA" sz="1400" b="1" dirty="0"/>
              <a:t>أحمد الشايب، أصول النقد الأدبي، ط10، مكتبة النهضة المصرية، مصر، القاهرة،1994م.</a:t>
            </a:r>
            <a:endParaRPr lang="fr-FR" sz="1400" b="1" dirty="0"/>
          </a:p>
          <a:p>
            <a:pPr lvl="0" algn="r" rtl="1"/>
            <a:r>
              <a:rPr lang="ar-SA" sz="1400" b="1" dirty="0"/>
              <a:t>أحمد علي الفلاحي، الصورة في الشعر العربي، ط1، دار الغيداء، عمان،الأردن،2003م.</a:t>
            </a:r>
            <a:endParaRPr lang="fr-FR" sz="1400" b="1" dirty="0"/>
          </a:p>
          <a:p>
            <a:pPr lvl="0" algn="r" rtl="1"/>
            <a:r>
              <a:rPr lang="ar-SA" sz="1400" b="1" dirty="0"/>
              <a:t>ابن الحسين أحمد فارس بن </a:t>
            </a:r>
            <a:r>
              <a:rPr lang="ar-SA" sz="1400" b="1" dirty="0" err="1"/>
              <a:t>زكرياء</a:t>
            </a:r>
            <a:r>
              <a:rPr lang="ar-SA" sz="1400" b="1" dirty="0"/>
              <a:t> الرازي، معجم مقياس اللغة ، مادة (ص، و، ر)، دار الكتب العلمية، بيروت، لبنان،ج2، 1999م.</a:t>
            </a:r>
            <a:endParaRPr lang="fr-FR" sz="1400" b="1" dirty="0"/>
          </a:p>
          <a:p>
            <a:pPr lvl="0" algn="r" rtl="1"/>
            <a:r>
              <a:rPr lang="ar-SA" sz="1400" b="1" dirty="0"/>
              <a:t>ابن منظور، لسان العرب، دار لسان العرب، بيروت، مادة (ص. و. ر)، ج2 ،د ط، 4925 </a:t>
            </a:r>
            <a:endParaRPr lang="fr-FR" sz="1400" b="1" dirty="0"/>
          </a:p>
          <a:p>
            <a:pPr lvl="0" algn="r" rtl="1"/>
            <a:r>
              <a:rPr lang="ar-SA" sz="1400" b="1" dirty="0"/>
              <a:t>الولي محمد، الصورة الشعرية في الخطاب البلاغي والنقدي، ط1، المركز الثقافي العربي، لبنان ،1990م.</a:t>
            </a:r>
            <a:endParaRPr lang="fr-FR" sz="1400" b="1" dirty="0"/>
          </a:p>
          <a:p>
            <a:pPr lvl="0" algn="r" rtl="1"/>
            <a:r>
              <a:rPr lang="ar-SA" sz="1400" b="1" dirty="0"/>
              <a:t>داود </a:t>
            </a:r>
            <a:r>
              <a:rPr lang="ar-SA" sz="1400" b="1" dirty="0" err="1"/>
              <a:t>غطاشة</a:t>
            </a:r>
            <a:r>
              <a:rPr lang="ar-SA" sz="1400" b="1" dirty="0"/>
              <a:t>، وحسين راضي، قضايا النقد العربي فديمها وحديثها، دار الثقافة للنشر والتوزيع، عمان، الأردن،1984م.</a:t>
            </a:r>
            <a:endParaRPr lang="fr-FR" sz="1400" b="1" dirty="0"/>
          </a:p>
          <a:p>
            <a:pPr lvl="0" algn="r" rtl="1"/>
            <a:r>
              <a:rPr lang="ar-SA" sz="1400" b="1" dirty="0"/>
              <a:t>جابر عصفور، الصورة الفنية في التراث النقدي والبلاغي عند العرب، ط3، المركز الثقافي العربي ،بيروت لبنان، 1992 م.</a:t>
            </a:r>
            <a:endParaRPr lang="fr-FR" sz="1400" b="1" dirty="0"/>
          </a:p>
          <a:p>
            <a:pPr lvl="0" algn="r" rtl="1"/>
            <a:r>
              <a:rPr lang="ar-SA" sz="1400" b="1" dirty="0"/>
              <a:t>سامية </a:t>
            </a:r>
            <a:r>
              <a:rPr lang="ar-SA" sz="1400" b="1" dirty="0" err="1"/>
              <a:t>بوعجاجة</a:t>
            </a:r>
            <a:r>
              <a:rPr lang="ar-SA" sz="1400" b="1" dirty="0"/>
              <a:t> وآخرون، إضاءات نقدية في الأدب العربي، ط1، دار علي بن زيد بسكرة، الجزائر ،2016م.</a:t>
            </a:r>
            <a:endParaRPr lang="fr-FR" sz="1400" b="1" dirty="0"/>
          </a:p>
          <a:p>
            <a:pPr lvl="0" algn="r" rtl="1"/>
            <a:r>
              <a:rPr lang="ar-SA" sz="1400" b="1" dirty="0"/>
              <a:t>عبد الحميد </a:t>
            </a:r>
            <a:r>
              <a:rPr lang="ar-SA" sz="1400" b="1" dirty="0" err="1"/>
              <a:t>هيمة</a:t>
            </a:r>
            <a:r>
              <a:rPr lang="ar-SA" sz="1400" b="1" dirty="0"/>
              <a:t>، الصورة الفنية في الخطاب الشعري الجزائري المعاصر، دار هومة، بوزريعة، الجزائر، 2005م.</a:t>
            </a:r>
            <a:endParaRPr lang="fr-FR" sz="1400" b="1" dirty="0"/>
          </a:p>
          <a:p>
            <a:pPr lvl="0" algn="r" rtl="1"/>
            <a:r>
              <a:rPr lang="ar-SA" sz="1400" b="1" dirty="0"/>
              <a:t>عز الدين إسماعيل، الشعر العربي المعاصر قضاياه وظواهره الفنية والمعنوية، ط3، دار الفكر العربي، بيروت، لبنان، (د.ت).</a:t>
            </a:r>
            <a:endParaRPr lang="fr-FR" sz="1400" b="1" dirty="0"/>
          </a:p>
          <a:p>
            <a:pPr lvl="0" algn="r" rtl="1"/>
            <a:r>
              <a:rPr lang="ar-SA" sz="1400" b="1" dirty="0"/>
              <a:t>عمر يوسف قادري، التجربة الشعرية عند فدوى طوقان بين الشكل والمضمون، دار هومة، الجزائر،2001م.</a:t>
            </a:r>
            <a:endParaRPr lang="fr-FR" sz="1400" b="1" dirty="0"/>
          </a:p>
          <a:p>
            <a:pPr lvl="0" algn="r" rtl="1"/>
            <a:r>
              <a:rPr lang="ar-SA" sz="1400" b="1" dirty="0"/>
              <a:t>محمد غنيمي هلال، النقد الأدبي الحديث، دار نهضة مصر للطباعة والتوزيع،1997م.</a:t>
            </a:r>
            <a:endParaRPr lang="fr-FR" sz="1400" b="1" dirty="0"/>
          </a:p>
          <a:p>
            <a:pPr lvl="0" algn="r" rtl="1"/>
            <a:r>
              <a:rPr lang="ar-SA" sz="1400" b="1" dirty="0"/>
              <a:t>محمد كشاش، اللغة والحواس، ط1، المكتبة العصرية، بيروت، لبنان ،12001م</a:t>
            </a:r>
            <a:r>
              <a:rPr lang="ar-SA" sz="1400" b="1" dirty="0" smtClean="0"/>
              <a:t>.</a:t>
            </a:r>
            <a:endParaRPr lang="ar-DZ" sz="1400" b="1" dirty="0"/>
          </a:p>
          <a:p>
            <a:pPr marL="0" lvl="0" indent="0" algn="r">
              <a:buNone/>
            </a:pPr>
            <a:r>
              <a:rPr lang="ar-SA" sz="1400" b="1" dirty="0" smtClean="0"/>
              <a:t>مصطفى </a:t>
            </a:r>
            <a:r>
              <a:rPr lang="ar-SA" sz="1400" b="1" dirty="0"/>
              <a:t>ناصف، الصورة الأدبية، ط3، دار الأندلس للطباعة والنشر والتوزيع، بيروت، لبنان، 1983م.</a:t>
            </a:r>
            <a:endParaRPr lang="fr-FR" sz="1400" b="1" dirty="0"/>
          </a:p>
          <a:p>
            <a:pPr algn="r"/>
            <a:endParaRPr lang="fr-FR" sz="14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</TotalTime>
  <Words>674</Words>
  <Application>Microsoft Office PowerPoint</Application>
  <PresentationFormat>Grand écran</PresentationFormat>
  <Paragraphs>60</Paragraphs>
  <Slides>7</Slides>
  <Notes>0</Notes>
  <HiddenSlides>0</HiddenSlides>
  <MMClips>7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Arabic Transparent</vt:lpstr>
      <vt:lpstr>Arial</vt:lpstr>
      <vt:lpstr>Calibri</vt:lpstr>
      <vt:lpstr>Tahoma</vt:lpstr>
      <vt:lpstr>Trebuchet MS</vt:lpstr>
      <vt:lpstr>Wingdings 3</vt:lpstr>
      <vt:lpstr>Facette</vt:lpstr>
      <vt:lpstr>. </vt:lpstr>
      <vt:lpstr>1-في مفهوم الخيال</vt:lpstr>
      <vt:lpstr>3-صور الخيال: </vt:lpstr>
      <vt:lpstr>4-مقاييس الخيال: </vt:lpstr>
      <vt:lpstr>خلاصة</vt:lpstr>
      <vt:lpstr>الدعائم البيداغوجية: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الثانية عشر/إيليا أبو ماضي.</dc:title>
  <dc:creator>pc-lenovo</dc:creator>
  <cp:lastModifiedBy>pc-lenovo</cp:lastModifiedBy>
  <cp:revision>17</cp:revision>
  <dcterms:created xsi:type="dcterms:W3CDTF">2024-10-09T14:13:02Z</dcterms:created>
  <dcterms:modified xsi:type="dcterms:W3CDTF">2024-11-06T11:43:43Z</dcterms:modified>
</cp:coreProperties>
</file>