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FBFF"/>
    <a:srgbClr val="C6F5FE"/>
    <a:srgbClr val="95ECF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69" d="100"/>
          <a:sy n="69" d="100"/>
        </p:scale>
        <p:origin x="-1332" y="-72"/>
      </p:cViewPr>
      <p:guideLst>
        <p:guide orient="horz" pos="4319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BB3E2-170B-4A23-89BA-54194BE0B06A}" type="datetimeFigureOut">
              <a:rPr lang="en-US" smtClean="0"/>
              <a:pPr/>
              <a:t>11/28/2013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3484A80-40CA-45E4-AC05-468EFBC31D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BB3E2-170B-4A23-89BA-54194BE0B06A}" type="datetimeFigureOut">
              <a:rPr lang="en-US" smtClean="0"/>
              <a:pPr/>
              <a:t>11/28/2013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4A80-40CA-45E4-AC05-468EFBC31D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BB3E2-170B-4A23-89BA-54194BE0B06A}" type="datetimeFigureOut">
              <a:rPr lang="en-US" smtClean="0"/>
              <a:pPr/>
              <a:t>11/28/2013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4A80-40CA-45E4-AC05-468EFBC31D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BB3E2-170B-4A23-89BA-54194BE0B06A}" type="datetimeFigureOut">
              <a:rPr lang="en-US" smtClean="0"/>
              <a:pPr/>
              <a:t>11/28/2013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4A80-40CA-45E4-AC05-468EFBC31D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BB3E2-170B-4A23-89BA-54194BE0B06A}" type="datetimeFigureOut">
              <a:rPr lang="en-US" smtClean="0"/>
              <a:pPr/>
              <a:t>11/28/2013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3484A80-40CA-45E4-AC05-468EFBC31D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BB3E2-170B-4A23-89BA-54194BE0B06A}" type="datetimeFigureOut">
              <a:rPr lang="en-US" smtClean="0"/>
              <a:pPr/>
              <a:t>11/28/2013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4A80-40CA-45E4-AC05-468EFBC31D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BB3E2-170B-4A23-89BA-54194BE0B06A}" type="datetimeFigureOut">
              <a:rPr lang="en-US" smtClean="0"/>
              <a:pPr/>
              <a:t>11/28/2013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4A80-40CA-45E4-AC05-468EFBC31D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BB3E2-170B-4A23-89BA-54194BE0B06A}" type="datetimeFigureOut">
              <a:rPr lang="en-US" smtClean="0"/>
              <a:pPr/>
              <a:t>11/28/2013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4A80-40CA-45E4-AC05-468EFBC31D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BB3E2-170B-4A23-89BA-54194BE0B06A}" type="datetimeFigureOut">
              <a:rPr lang="en-US" smtClean="0"/>
              <a:pPr/>
              <a:t>11/28/2013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4A80-40CA-45E4-AC05-468EFBC31D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BB3E2-170B-4A23-89BA-54194BE0B06A}" type="datetimeFigureOut">
              <a:rPr lang="en-US" smtClean="0"/>
              <a:pPr/>
              <a:t>11/28/2013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4A80-40CA-45E4-AC05-468EFBC31D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BB3E2-170B-4A23-89BA-54194BE0B06A}" type="datetimeFigureOut">
              <a:rPr lang="en-US" smtClean="0"/>
              <a:pPr/>
              <a:t>11/28/2013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3484A80-40CA-45E4-AC05-468EFBC31D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F0BB3E2-170B-4A23-89BA-54194BE0B06A}" type="datetimeFigureOut">
              <a:rPr lang="en-US" smtClean="0"/>
              <a:pPr/>
              <a:t>11/28/2013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3484A80-40CA-45E4-AC05-468EFBC31D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>
                <a:latin typeface="Comic Sans MS" pitchFamily="66" charset="0"/>
              </a:rPr>
              <a:t>Régulation de l’expression génétique: Introduction</a:t>
            </a:r>
            <a:endParaRPr lang="fr-FR" b="1" dirty="0">
              <a:latin typeface="Comic Sans MS" pitchFamily="66" charset="0"/>
            </a:endParaRPr>
          </a:p>
        </p:txBody>
      </p:sp>
      <p:sp>
        <p:nvSpPr>
          <p:cNvPr id="6" name="Subtitle 3"/>
          <p:cNvSpPr txBox="1">
            <a:spLocks/>
          </p:cNvSpPr>
          <p:nvPr/>
        </p:nvSpPr>
        <p:spPr>
          <a:xfrm>
            <a:off x="1295400" y="3200400"/>
            <a:ext cx="6400800" cy="935502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 Ait-Ali D.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Licence </a:t>
            </a:r>
            <a:r>
              <a:rPr kumimoji="0" lang="fr-FR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Biochime</a:t>
            </a: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(2013/2014)</a:t>
            </a: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http://www.orpha.net/actor/Orphanews/2010/doc/souris_erle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09205" y="4408839"/>
            <a:ext cx="3308723" cy="22084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4064" y="169608"/>
            <a:ext cx="27991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>
                <a:latin typeface="Comic Sans MS" pitchFamily="66" charset="0"/>
              </a:rPr>
              <a:t>Plan </a:t>
            </a:r>
            <a:r>
              <a:rPr lang="fr-FR" sz="3600" dirty="0" smtClean="0">
                <a:latin typeface="Comic Sans MS" pitchFamily="66" charset="0"/>
              </a:rPr>
              <a:t>du Cour</a:t>
            </a:r>
            <a:endParaRPr lang="fr-FR" sz="3600" dirty="0">
              <a:latin typeface="Comic Sans MS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89156" y="855408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31529" y="1233045"/>
            <a:ext cx="6545382" cy="5293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spcAft>
                <a:spcPts val="1600"/>
              </a:spcAft>
              <a:buFont typeface="Wingdings" pitchFamily="2" charset="2"/>
              <a:buChar char="Ø"/>
            </a:pPr>
            <a:r>
              <a:rPr lang="fr-FR" sz="2400" dirty="0" smtClean="0">
                <a:solidFill>
                  <a:srgbClr val="002060"/>
                </a:solidFill>
                <a:latin typeface="Comic Sans MS" pitchFamily="66" charset="0"/>
              </a:rPr>
              <a:t> Généralités</a:t>
            </a:r>
          </a:p>
          <a:p>
            <a:pPr algn="just">
              <a:spcAft>
                <a:spcPts val="1600"/>
              </a:spcAft>
              <a:buFont typeface="Wingdings" pitchFamily="2" charset="2"/>
              <a:buChar char="Ø"/>
            </a:pPr>
            <a:r>
              <a:rPr lang="fr-FR" sz="2400" dirty="0" smtClean="0">
                <a:solidFill>
                  <a:srgbClr val="002060"/>
                </a:solidFill>
                <a:latin typeface="Comic Sans MS" pitchFamily="66" charset="0"/>
              </a:rPr>
              <a:t>Mécanismes </a:t>
            </a:r>
            <a:r>
              <a:rPr lang="fr-FR" sz="2400" dirty="0" smtClean="0">
                <a:solidFill>
                  <a:srgbClr val="002060"/>
                </a:solidFill>
                <a:latin typeface="Comic Sans MS" pitchFamily="66" charset="0"/>
              </a:rPr>
              <a:t>de transcription de </a:t>
            </a:r>
            <a:r>
              <a:rPr lang="fr-FR" sz="2400" dirty="0" smtClean="0">
                <a:solidFill>
                  <a:srgbClr val="002060"/>
                </a:solidFill>
                <a:latin typeface="Comic Sans MS" pitchFamily="66" charset="0"/>
              </a:rPr>
              <a:t>l’ADN</a:t>
            </a:r>
          </a:p>
          <a:p>
            <a:pPr algn="just">
              <a:spcAft>
                <a:spcPts val="1600"/>
              </a:spcAft>
              <a:buFont typeface="Wingdings" pitchFamily="2" charset="2"/>
              <a:buChar char="Ø"/>
            </a:pPr>
            <a:r>
              <a:rPr lang="fr-FR" sz="2400" dirty="0" smtClean="0">
                <a:solidFill>
                  <a:srgbClr val="002060"/>
                </a:solidFill>
                <a:latin typeface="Comic Sans MS" pitchFamily="66" charset="0"/>
              </a:rPr>
              <a:t>Mécanismes </a:t>
            </a:r>
            <a:r>
              <a:rPr lang="fr-FR" sz="2400" dirty="0" smtClean="0">
                <a:solidFill>
                  <a:srgbClr val="002060"/>
                </a:solidFill>
                <a:latin typeface="Comic Sans MS" pitchFamily="66" charset="0"/>
              </a:rPr>
              <a:t>de transcription de </a:t>
            </a:r>
            <a:r>
              <a:rPr lang="fr-FR" sz="2400" dirty="0" smtClean="0">
                <a:solidFill>
                  <a:srgbClr val="002060"/>
                </a:solidFill>
                <a:latin typeface="Comic Sans MS" pitchFamily="66" charset="0"/>
              </a:rPr>
              <a:t>l’</a:t>
            </a:r>
            <a:r>
              <a:rPr lang="fr-FR" sz="2400" dirty="0" err="1" smtClean="0">
                <a:solidFill>
                  <a:srgbClr val="002060"/>
                </a:solidFill>
                <a:latin typeface="Comic Sans MS" pitchFamily="66" charset="0"/>
              </a:rPr>
              <a:t>ARNm</a:t>
            </a:r>
            <a:endParaRPr lang="fr-FR" sz="24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fr-FR" sz="2400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fr-FR" sz="2400" dirty="0" smtClean="0">
                <a:solidFill>
                  <a:srgbClr val="002060"/>
                </a:solidFill>
                <a:latin typeface="Comic Sans MS" pitchFamily="66" charset="0"/>
              </a:rPr>
              <a:t>Régulation génétique chez les procaryotes</a:t>
            </a:r>
          </a:p>
          <a:p>
            <a:pPr marL="692150" algn="just">
              <a:buFont typeface="Wingdings" pitchFamily="2" charset="2"/>
              <a:buChar char="§"/>
            </a:pPr>
            <a:r>
              <a:rPr lang="fr-FR" sz="2400" dirty="0" smtClean="0">
                <a:solidFill>
                  <a:srgbClr val="002060"/>
                </a:solidFill>
                <a:latin typeface="Comic Sans MS" pitchFamily="66" charset="0"/>
              </a:rPr>
              <a:t> Les opérons cataboliques</a:t>
            </a:r>
          </a:p>
          <a:p>
            <a:pPr marL="692150" algn="just">
              <a:spcAft>
                <a:spcPts val="1600"/>
              </a:spcAft>
              <a:buFont typeface="Wingdings" pitchFamily="2" charset="2"/>
              <a:buChar char="§"/>
            </a:pPr>
            <a:r>
              <a:rPr lang="fr-FR" sz="2400" dirty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fr-FR" sz="2400" dirty="0" smtClean="0">
                <a:solidFill>
                  <a:srgbClr val="002060"/>
                </a:solidFill>
                <a:latin typeface="Comic Sans MS" pitchFamily="66" charset="0"/>
              </a:rPr>
              <a:t>les opérons anaboliques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400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fr-FR" sz="2400" dirty="0" smtClean="0">
                <a:solidFill>
                  <a:srgbClr val="002060"/>
                </a:solidFill>
                <a:latin typeface="Comic Sans MS" pitchFamily="66" charset="0"/>
              </a:rPr>
              <a:t>Régulation génétique chez les eucaryotes</a:t>
            </a:r>
          </a:p>
          <a:p>
            <a:pPr marL="914400" indent="-222250" algn="just">
              <a:buFont typeface="Wingdings" pitchFamily="2" charset="2"/>
              <a:buChar char="§"/>
            </a:pPr>
            <a:r>
              <a:rPr lang="fr-FR" sz="2400" dirty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fr-FR" sz="2400" dirty="0" smtClean="0">
                <a:solidFill>
                  <a:srgbClr val="002060"/>
                </a:solidFill>
                <a:latin typeface="Comic Sans MS" pitchFamily="66" charset="0"/>
              </a:rPr>
              <a:t>Régulation Chromatinienne</a:t>
            </a:r>
          </a:p>
          <a:p>
            <a:pPr marL="914400" indent="-222250" algn="just">
              <a:buFont typeface="Wingdings" pitchFamily="2" charset="2"/>
              <a:buChar char="§"/>
            </a:pPr>
            <a:r>
              <a:rPr lang="fr-FR" sz="2400" dirty="0" smtClean="0">
                <a:solidFill>
                  <a:srgbClr val="002060"/>
                </a:solidFill>
                <a:latin typeface="Comic Sans MS" pitchFamily="66" charset="0"/>
              </a:rPr>
              <a:t> Régulation </a:t>
            </a:r>
            <a:r>
              <a:rPr lang="fr-FR" sz="2400" dirty="0" err="1" smtClean="0">
                <a:solidFill>
                  <a:srgbClr val="002060"/>
                </a:solidFill>
                <a:latin typeface="Comic Sans MS" pitchFamily="66" charset="0"/>
              </a:rPr>
              <a:t>Transcriptionnelle</a:t>
            </a:r>
            <a:endParaRPr lang="fr-FR" sz="24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marL="914400" indent="-222250" algn="just">
              <a:buFont typeface="Wingdings" pitchFamily="2" charset="2"/>
              <a:buChar char="§"/>
            </a:pPr>
            <a:r>
              <a:rPr lang="fr-FR" sz="2400" dirty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fr-FR" sz="2400" dirty="0" smtClean="0">
                <a:solidFill>
                  <a:srgbClr val="002060"/>
                </a:solidFill>
                <a:latin typeface="Comic Sans MS" pitchFamily="66" charset="0"/>
              </a:rPr>
              <a:t>Régulation post-</a:t>
            </a:r>
            <a:r>
              <a:rPr lang="fr-FR" sz="2400" dirty="0" err="1" smtClean="0">
                <a:solidFill>
                  <a:srgbClr val="002060"/>
                </a:solidFill>
                <a:latin typeface="Comic Sans MS" pitchFamily="66" charset="0"/>
              </a:rPr>
              <a:t>Transcriptionnelle</a:t>
            </a:r>
            <a:endParaRPr lang="fr-FR" sz="24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marL="914400" indent="-222250" algn="just">
              <a:buFont typeface="Wingdings" pitchFamily="2" charset="2"/>
              <a:buChar char="§"/>
            </a:pPr>
            <a:r>
              <a:rPr lang="fr-FR" sz="2400" dirty="0" smtClean="0">
                <a:solidFill>
                  <a:srgbClr val="002060"/>
                </a:solidFill>
                <a:latin typeface="Comic Sans MS" pitchFamily="66" charset="0"/>
              </a:rPr>
              <a:t> Régulation Traductionnelle</a:t>
            </a:r>
          </a:p>
          <a:p>
            <a:pPr marL="914400" indent="-222250" algn="just">
              <a:buFont typeface="Wingdings" pitchFamily="2" charset="2"/>
              <a:buChar char="§"/>
            </a:pPr>
            <a:r>
              <a:rPr lang="fr-FR" sz="2400" dirty="0" smtClean="0">
                <a:solidFill>
                  <a:srgbClr val="002060"/>
                </a:solidFill>
                <a:latin typeface="Comic Sans MS" pitchFamily="66" charset="0"/>
              </a:rPr>
              <a:t> Régulation </a:t>
            </a:r>
            <a:r>
              <a:rPr lang="fr-FR" sz="2400" dirty="0" smtClean="0">
                <a:solidFill>
                  <a:srgbClr val="002060"/>
                </a:solidFill>
                <a:latin typeface="Comic Sans MS" pitchFamily="66" charset="0"/>
              </a:rPr>
              <a:t>post-Traductionnelle</a:t>
            </a:r>
            <a:endParaRPr lang="fr-FR" sz="2400" dirty="0" smtClean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http://www.lhsc.on.ca/_images/Genetics/centraldogma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754" t="16361" r="1914" b="11121"/>
          <a:stretch>
            <a:fillRect/>
          </a:stretch>
        </p:blipFill>
        <p:spPr bwMode="auto">
          <a:xfrm>
            <a:off x="248193" y="2236830"/>
            <a:ext cx="8763589" cy="3116837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017644" y="88513"/>
            <a:ext cx="70939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latin typeface="Comic Sans MS" pitchFamily="66" charset="0"/>
              </a:rPr>
              <a:t>Le Dogme Central </a:t>
            </a:r>
          </a:p>
          <a:p>
            <a:pPr algn="ctr"/>
            <a:r>
              <a:rPr lang="fr-FR" sz="3600" dirty="0" smtClean="0">
                <a:latin typeface="Comic Sans MS" pitchFamily="66" charset="0"/>
              </a:rPr>
              <a:t>de la Biologie Moléculaire</a:t>
            </a:r>
            <a:endParaRPr lang="fr-FR" sz="3600" dirty="0">
              <a:latin typeface="Comic Sans MS" pitchFamily="66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489156" y="1330023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318928" y="2979174"/>
            <a:ext cx="1710813" cy="3539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686477" y="2925097"/>
            <a:ext cx="1710813" cy="3539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333676" y="2949677"/>
            <a:ext cx="1648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omic Sans MS" pitchFamily="66" charset="0"/>
              </a:rPr>
              <a:t>Transcription</a:t>
            </a:r>
            <a:endParaRPr lang="en-US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30721" y="2949677"/>
            <a:ext cx="1374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2060"/>
                </a:solidFill>
                <a:latin typeface="Comic Sans MS" pitchFamily="66" charset="0"/>
              </a:rPr>
              <a:t>Traduction</a:t>
            </a:r>
            <a:endParaRPr lang="fr-FR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934094" y="3713747"/>
            <a:ext cx="866274" cy="20854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673535" y="3625516"/>
            <a:ext cx="1042737" cy="20854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850915" y="3651512"/>
            <a:ext cx="10550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bg1"/>
                </a:solidFill>
                <a:latin typeface="Comic Sans MS" pitchFamily="66" charset="0"/>
              </a:rPr>
              <a:t>Ribosomes</a:t>
            </a:r>
            <a:endParaRPr lang="fr-FR" sz="14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14077" y="3600712"/>
            <a:ext cx="16433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bg1"/>
                </a:solidFill>
                <a:latin typeface="Comic Sans MS" pitchFamily="66" charset="0"/>
              </a:rPr>
              <a:t>ARN Polymérases</a:t>
            </a:r>
            <a:endParaRPr lang="fr-FR" sz="14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3315" y="1905000"/>
            <a:ext cx="70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Comic Sans MS" pitchFamily="66" charset="0"/>
              </a:rPr>
              <a:t>ADN</a:t>
            </a:r>
            <a:endParaRPr lang="en-US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634015" y="1905000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Comic Sans MS" pitchFamily="66" charset="0"/>
              </a:rPr>
              <a:t>ARN</a:t>
            </a:r>
            <a:endParaRPr lang="en-US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545615" y="1905000"/>
            <a:ext cx="1083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  <a:latin typeface="Comic Sans MS" pitchFamily="66" charset="0"/>
              </a:rPr>
              <a:t>Protéine</a:t>
            </a:r>
            <a:endParaRPr lang="fr-FR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2557162" y="2444122"/>
            <a:ext cx="5262881" cy="3798558"/>
            <a:chOff x="2557162" y="2444122"/>
            <a:chExt cx="5262881" cy="3798558"/>
          </a:xfrm>
        </p:grpSpPr>
        <p:sp>
          <p:nvSpPr>
            <p:cNvPr id="37" name="Freeform 66"/>
            <p:cNvSpPr>
              <a:spLocks/>
            </p:cNvSpPr>
            <p:nvPr/>
          </p:nvSpPr>
          <p:spPr bwMode="auto">
            <a:xfrm rot="2349551" flipH="1">
              <a:off x="5713863" y="3562098"/>
              <a:ext cx="2106180" cy="1614553"/>
            </a:xfrm>
            <a:custGeom>
              <a:avLst/>
              <a:gdLst>
                <a:gd name="connsiteX0" fmla="*/ 0 w 10000"/>
                <a:gd name="connsiteY0" fmla="*/ 0 h 10000"/>
                <a:gd name="connsiteX1" fmla="*/ 3063 w 10000"/>
                <a:gd name="connsiteY1" fmla="*/ 7934 h 10000"/>
                <a:gd name="connsiteX2" fmla="*/ 10000 w 10000"/>
                <a:gd name="connsiteY2" fmla="*/ 10000 h 10000"/>
                <a:gd name="connsiteX0" fmla="*/ 182 w 10182"/>
                <a:gd name="connsiteY0" fmla="*/ 0 h 10000"/>
                <a:gd name="connsiteX1" fmla="*/ 3245 w 10182"/>
                <a:gd name="connsiteY1" fmla="*/ 7934 h 10000"/>
                <a:gd name="connsiteX2" fmla="*/ 10182 w 10182"/>
                <a:gd name="connsiteY2" fmla="*/ 10000 h 10000"/>
                <a:gd name="connsiteX0" fmla="*/ 182 w 10182"/>
                <a:gd name="connsiteY0" fmla="*/ 0 h 10604"/>
                <a:gd name="connsiteX1" fmla="*/ 3245 w 10182"/>
                <a:gd name="connsiteY1" fmla="*/ 7934 h 10604"/>
                <a:gd name="connsiteX2" fmla="*/ 10182 w 10182"/>
                <a:gd name="connsiteY2" fmla="*/ 10000 h 10604"/>
                <a:gd name="connsiteX0" fmla="*/ 182 w 10182"/>
                <a:gd name="connsiteY0" fmla="*/ 0 h 10604"/>
                <a:gd name="connsiteX1" fmla="*/ 3690 w 10182"/>
                <a:gd name="connsiteY1" fmla="*/ 7588 h 10604"/>
                <a:gd name="connsiteX2" fmla="*/ 10182 w 10182"/>
                <a:gd name="connsiteY2" fmla="*/ 10000 h 10604"/>
                <a:gd name="connsiteX0" fmla="*/ 182 w 10182"/>
                <a:gd name="connsiteY0" fmla="*/ 0 h 10277"/>
                <a:gd name="connsiteX1" fmla="*/ 3690 w 10182"/>
                <a:gd name="connsiteY1" fmla="*/ 7588 h 10277"/>
                <a:gd name="connsiteX2" fmla="*/ 10182 w 10182"/>
                <a:gd name="connsiteY2" fmla="*/ 10000 h 10277"/>
                <a:gd name="connsiteX0" fmla="*/ 182 w 10182"/>
                <a:gd name="connsiteY0" fmla="*/ 0 h 10277"/>
                <a:gd name="connsiteX1" fmla="*/ 3733 w 10182"/>
                <a:gd name="connsiteY1" fmla="*/ 8153 h 10277"/>
                <a:gd name="connsiteX2" fmla="*/ 10182 w 10182"/>
                <a:gd name="connsiteY2" fmla="*/ 10000 h 10277"/>
                <a:gd name="connsiteX0" fmla="*/ 291 w 10291"/>
                <a:gd name="connsiteY0" fmla="*/ 0 h 10277"/>
                <a:gd name="connsiteX1" fmla="*/ 3842 w 10291"/>
                <a:gd name="connsiteY1" fmla="*/ 8153 h 10277"/>
                <a:gd name="connsiteX2" fmla="*/ 10291 w 10291"/>
                <a:gd name="connsiteY2" fmla="*/ 10000 h 10277"/>
                <a:gd name="connsiteX0" fmla="*/ 17 w 10017"/>
                <a:gd name="connsiteY0" fmla="*/ 0 h 10277"/>
                <a:gd name="connsiteX1" fmla="*/ 592 w 10017"/>
                <a:gd name="connsiteY1" fmla="*/ 4037 h 10277"/>
                <a:gd name="connsiteX2" fmla="*/ 3568 w 10017"/>
                <a:gd name="connsiteY2" fmla="*/ 8153 h 10277"/>
                <a:gd name="connsiteX3" fmla="*/ 10017 w 10017"/>
                <a:gd name="connsiteY3" fmla="*/ 10000 h 10277"/>
                <a:gd name="connsiteX0" fmla="*/ 17 w 10017"/>
                <a:gd name="connsiteY0" fmla="*/ 0 h 10221"/>
                <a:gd name="connsiteX1" fmla="*/ 592 w 10017"/>
                <a:gd name="connsiteY1" fmla="*/ 4037 h 10221"/>
                <a:gd name="connsiteX2" fmla="*/ 3568 w 10017"/>
                <a:gd name="connsiteY2" fmla="*/ 8153 h 10221"/>
                <a:gd name="connsiteX3" fmla="*/ 6879 w 10017"/>
                <a:gd name="connsiteY3" fmla="*/ 9913 h 10221"/>
                <a:gd name="connsiteX4" fmla="*/ 10017 w 10017"/>
                <a:gd name="connsiteY4" fmla="*/ 10000 h 10221"/>
                <a:gd name="connsiteX0" fmla="*/ 0 w 10000"/>
                <a:gd name="connsiteY0" fmla="*/ 0 h 10221"/>
                <a:gd name="connsiteX1" fmla="*/ 745 w 10000"/>
                <a:gd name="connsiteY1" fmla="*/ 4014 h 10221"/>
                <a:gd name="connsiteX2" fmla="*/ 3551 w 10000"/>
                <a:gd name="connsiteY2" fmla="*/ 8153 h 10221"/>
                <a:gd name="connsiteX3" fmla="*/ 6862 w 10000"/>
                <a:gd name="connsiteY3" fmla="*/ 9913 h 10221"/>
                <a:gd name="connsiteX4" fmla="*/ 10000 w 10000"/>
                <a:gd name="connsiteY4" fmla="*/ 10000 h 10221"/>
                <a:gd name="connsiteX0" fmla="*/ 9 w 10009"/>
                <a:gd name="connsiteY0" fmla="*/ 0 h 10221"/>
                <a:gd name="connsiteX1" fmla="*/ 754 w 10009"/>
                <a:gd name="connsiteY1" fmla="*/ 4014 h 10221"/>
                <a:gd name="connsiteX2" fmla="*/ 3560 w 10009"/>
                <a:gd name="connsiteY2" fmla="*/ 8153 h 10221"/>
                <a:gd name="connsiteX3" fmla="*/ 6871 w 10009"/>
                <a:gd name="connsiteY3" fmla="*/ 9913 h 10221"/>
                <a:gd name="connsiteX4" fmla="*/ 10009 w 10009"/>
                <a:gd name="connsiteY4" fmla="*/ 10000 h 10221"/>
                <a:gd name="connsiteX0" fmla="*/ 9 w 10009"/>
                <a:gd name="connsiteY0" fmla="*/ 0 h 10221"/>
                <a:gd name="connsiteX1" fmla="*/ 754 w 10009"/>
                <a:gd name="connsiteY1" fmla="*/ 4014 h 10221"/>
                <a:gd name="connsiteX2" fmla="*/ 3560 w 10009"/>
                <a:gd name="connsiteY2" fmla="*/ 8153 h 10221"/>
                <a:gd name="connsiteX3" fmla="*/ 6871 w 10009"/>
                <a:gd name="connsiteY3" fmla="*/ 9913 h 10221"/>
                <a:gd name="connsiteX4" fmla="*/ 10009 w 10009"/>
                <a:gd name="connsiteY4" fmla="*/ 10000 h 10221"/>
                <a:gd name="connsiteX0" fmla="*/ 9 w 10009"/>
                <a:gd name="connsiteY0" fmla="*/ 0 h 10221"/>
                <a:gd name="connsiteX1" fmla="*/ 754 w 10009"/>
                <a:gd name="connsiteY1" fmla="*/ 4014 h 10221"/>
                <a:gd name="connsiteX2" fmla="*/ 3560 w 10009"/>
                <a:gd name="connsiteY2" fmla="*/ 8153 h 10221"/>
                <a:gd name="connsiteX3" fmla="*/ 6871 w 10009"/>
                <a:gd name="connsiteY3" fmla="*/ 9913 h 10221"/>
                <a:gd name="connsiteX4" fmla="*/ 10009 w 10009"/>
                <a:gd name="connsiteY4" fmla="*/ 10000 h 10221"/>
                <a:gd name="connsiteX0" fmla="*/ 9 w 10009"/>
                <a:gd name="connsiteY0" fmla="*/ 0 h 10204"/>
                <a:gd name="connsiteX1" fmla="*/ 754 w 10009"/>
                <a:gd name="connsiteY1" fmla="*/ 4014 h 10204"/>
                <a:gd name="connsiteX2" fmla="*/ 3617 w 10009"/>
                <a:gd name="connsiteY2" fmla="*/ 8254 h 10204"/>
                <a:gd name="connsiteX3" fmla="*/ 6871 w 10009"/>
                <a:gd name="connsiteY3" fmla="*/ 9913 h 10204"/>
                <a:gd name="connsiteX4" fmla="*/ 10009 w 10009"/>
                <a:gd name="connsiteY4" fmla="*/ 10000 h 10204"/>
                <a:gd name="connsiteX0" fmla="*/ 9 w 10009"/>
                <a:gd name="connsiteY0" fmla="*/ 0 h 10204"/>
                <a:gd name="connsiteX1" fmla="*/ 754 w 10009"/>
                <a:gd name="connsiteY1" fmla="*/ 4014 h 10204"/>
                <a:gd name="connsiteX2" fmla="*/ 3617 w 10009"/>
                <a:gd name="connsiteY2" fmla="*/ 8254 h 10204"/>
                <a:gd name="connsiteX3" fmla="*/ 6871 w 10009"/>
                <a:gd name="connsiteY3" fmla="*/ 9913 h 10204"/>
                <a:gd name="connsiteX4" fmla="*/ 10009 w 10009"/>
                <a:gd name="connsiteY4" fmla="*/ 10000 h 102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9" h="10204">
                  <a:moveTo>
                    <a:pt x="9" y="0"/>
                  </a:moveTo>
                  <a:cubicBezTo>
                    <a:pt x="0" y="706"/>
                    <a:pt x="238" y="2579"/>
                    <a:pt x="754" y="4014"/>
                  </a:cubicBezTo>
                  <a:cubicBezTo>
                    <a:pt x="1346" y="5373"/>
                    <a:pt x="2539" y="7366"/>
                    <a:pt x="3617" y="8254"/>
                  </a:cubicBezTo>
                  <a:cubicBezTo>
                    <a:pt x="4637" y="9237"/>
                    <a:pt x="5806" y="9622"/>
                    <a:pt x="6871" y="9913"/>
                  </a:cubicBezTo>
                  <a:cubicBezTo>
                    <a:pt x="7936" y="10204"/>
                    <a:pt x="9485" y="10068"/>
                    <a:pt x="10009" y="10000"/>
                  </a:cubicBezTo>
                </a:path>
              </a:pathLst>
            </a:custGeom>
            <a:noFill/>
            <a:ln w="38100" cap="flat" cmpd="sng">
              <a:solidFill>
                <a:srgbClr val="CC3300"/>
              </a:solidFill>
              <a:prstDash val="dash"/>
              <a:round/>
              <a:headEnd type="none" w="med" len="med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Freeform 66"/>
            <p:cNvSpPr>
              <a:spLocks/>
            </p:cNvSpPr>
            <p:nvPr/>
          </p:nvSpPr>
          <p:spPr bwMode="auto">
            <a:xfrm rot="2349551" flipH="1">
              <a:off x="2557162" y="2444122"/>
              <a:ext cx="4891822" cy="3798558"/>
            </a:xfrm>
            <a:custGeom>
              <a:avLst/>
              <a:gdLst>
                <a:gd name="connsiteX0" fmla="*/ 0 w 10000"/>
                <a:gd name="connsiteY0" fmla="*/ 0 h 10000"/>
                <a:gd name="connsiteX1" fmla="*/ 3063 w 10000"/>
                <a:gd name="connsiteY1" fmla="*/ 7934 h 10000"/>
                <a:gd name="connsiteX2" fmla="*/ 10000 w 10000"/>
                <a:gd name="connsiteY2" fmla="*/ 10000 h 10000"/>
                <a:gd name="connsiteX0" fmla="*/ 182 w 10182"/>
                <a:gd name="connsiteY0" fmla="*/ 0 h 10000"/>
                <a:gd name="connsiteX1" fmla="*/ 3245 w 10182"/>
                <a:gd name="connsiteY1" fmla="*/ 7934 h 10000"/>
                <a:gd name="connsiteX2" fmla="*/ 10182 w 10182"/>
                <a:gd name="connsiteY2" fmla="*/ 10000 h 10000"/>
                <a:gd name="connsiteX0" fmla="*/ 182 w 10182"/>
                <a:gd name="connsiteY0" fmla="*/ 0 h 10604"/>
                <a:gd name="connsiteX1" fmla="*/ 3245 w 10182"/>
                <a:gd name="connsiteY1" fmla="*/ 7934 h 10604"/>
                <a:gd name="connsiteX2" fmla="*/ 10182 w 10182"/>
                <a:gd name="connsiteY2" fmla="*/ 10000 h 10604"/>
                <a:gd name="connsiteX0" fmla="*/ 182 w 10182"/>
                <a:gd name="connsiteY0" fmla="*/ 0 h 10604"/>
                <a:gd name="connsiteX1" fmla="*/ 3690 w 10182"/>
                <a:gd name="connsiteY1" fmla="*/ 7588 h 10604"/>
                <a:gd name="connsiteX2" fmla="*/ 10182 w 10182"/>
                <a:gd name="connsiteY2" fmla="*/ 10000 h 10604"/>
                <a:gd name="connsiteX0" fmla="*/ 182 w 10182"/>
                <a:gd name="connsiteY0" fmla="*/ 0 h 10277"/>
                <a:gd name="connsiteX1" fmla="*/ 3690 w 10182"/>
                <a:gd name="connsiteY1" fmla="*/ 7588 h 10277"/>
                <a:gd name="connsiteX2" fmla="*/ 10182 w 10182"/>
                <a:gd name="connsiteY2" fmla="*/ 10000 h 10277"/>
                <a:gd name="connsiteX0" fmla="*/ 182 w 10182"/>
                <a:gd name="connsiteY0" fmla="*/ 0 h 10277"/>
                <a:gd name="connsiteX1" fmla="*/ 3733 w 10182"/>
                <a:gd name="connsiteY1" fmla="*/ 8153 h 10277"/>
                <a:gd name="connsiteX2" fmla="*/ 10182 w 10182"/>
                <a:gd name="connsiteY2" fmla="*/ 10000 h 10277"/>
                <a:gd name="connsiteX0" fmla="*/ 291 w 10291"/>
                <a:gd name="connsiteY0" fmla="*/ 0 h 10277"/>
                <a:gd name="connsiteX1" fmla="*/ 3842 w 10291"/>
                <a:gd name="connsiteY1" fmla="*/ 8153 h 10277"/>
                <a:gd name="connsiteX2" fmla="*/ 10291 w 10291"/>
                <a:gd name="connsiteY2" fmla="*/ 10000 h 10277"/>
                <a:gd name="connsiteX0" fmla="*/ 17 w 10017"/>
                <a:gd name="connsiteY0" fmla="*/ 0 h 10277"/>
                <a:gd name="connsiteX1" fmla="*/ 592 w 10017"/>
                <a:gd name="connsiteY1" fmla="*/ 4037 h 10277"/>
                <a:gd name="connsiteX2" fmla="*/ 3568 w 10017"/>
                <a:gd name="connsiteY2" fmla="*/ 8153 h 10277"/>
                <a:gd name="connsiteX3" fmla="*/ 10017 w 10017"/>
                <a:gd name="connsiteY3" fmla="*/ 10000 h 10277"/>
                <a:gd name="connsiteX0" fmla="*/ 17 w 10017"/>
                <a:gd name="connsiteY0" fmla="*/ 0 h 10221"/>
                <a:gd name="connsiteX1" fmla="*/ 592 w 10017"/>
                <a:gd name="connsiteY1" fmla="*/ 4037 h 10221"/>
                <a:gd name="connsiteX2" fmla="*/ 3568 w 10017"/>
                <a:gd name="connsiteY2" fmla="*/ 8153 h 10221"/>
                <a:gd name="connsiteX3" fmla="*/ 6879 w 10017"/>
                <a:gd name="connsiteY3" fmla="*/ 9913 h 10221"/>
                <a:gd name="connsiteX4" fmla="*/ 10017 w 10017"/>
                <a:gd name="connsiteY4" fmla="*/ 10000 h 10221"/>
                <a:gd name="connsiteX0" fmla="*/ 0 w 10000"/>
                <a:gd name="connsiteY0" fmla="*/ 0 h 10221"/>
                <a:gd name="connsiteX1" fmla="*/ 745 w 10000"/>
                <a:gd name="connsiteY1" fmla="*/ 4014 h 10221"/>
                <a:gd name="connsiteX2" fmla="*/ 3551 w 10000"/>
                <a:gd name="connsiteY2" fmla="*/ 8153 h 10221"/>
                <a:gd name="connsiteX3" fmla="*/ 6862 w 10000"/>
                <a:gd name="connsiteY3" fmla="*/ 9913 h 10221"/>
                <a:gd name="connsiteX4" fmla="*/ 10000 w 10000"/>
                <a:gd name="connsiteY4" fmla="*/ 10000 h 10221"/>
                <a:gd name="connsiteX0" fmla="*/ 9 w 10009"/>
                <a:gd name="connsiteY0" fmla="*/ 0 h 10221"/>
                <a:gd name="connsiteX1" fmla="*/ 754 w 10009"/>
                <a:gd name="connsiteY1" fmla="*/ 4014 h 10221"/>
                <a:gd name="connsiteX2" fmla="*/ 3560 w 10009"/>
                <a:gd name="connsiteY2" fmla="*/ 8153 h 10221"/>
                <a:gd name="connsiteX3" fmla="*/ 6871 w 10009"/>
                <a:gd name="connsiteY3" fmla="*/ 9913 h 10221"/>
                <a:gd name="connsiteX4" fmla="*/ 10009 w 10009"/>
                <a:gd name="connsiteY4" fmla="*/ 10000 h 10221"/>
                <a:gd name="connsiteX0" fmla="*/ 9 w 10009"/>
                <a:gd name="connsiteY0" fmla="*/ 0 h 10221"/>
                <a:gd name="connsiteX1" fmla="*/ 754 w 10009"/>
                <a:gd name="connsiteY1" fmla="*/ 4014 h 10221"/>
                <a:gd name="connsiteX2" fmla="*/ 3560 w 10009"/>
                <a:gd name="connsiteY2" fmla="*/ 8153 h 10221"/>
                <a:gd name="connsiteX3" fmla="*/ 6871 w 10009"/>
                <a:gd name="connsiteY3" fmla="*/ 9913 h 10221"/>
                <a:gd name="connsiteX4" fmla="*/ 10009 w 10009"/>
                <a:gd name="connsiteY4" fmla="*/ 10000 h 10221"/>
                <a:gd name="connsiteX0" fmla="*/ 9 w 10009"/>
                <a:gd name="connsiteY0" fmla="*/ 0 h 10221"/>
                <a:gd name="connsiteX1" fmla="*/ 754 w 10009"/>
                <a:gd name="connsiteY1" fmla="*/ 4014 h 10221"/>
                <a:gd name="connsiteX2" fmla="*/ 3560 w 10009"/>
                <a:gd name="connsiteY2" fmla="*/ 8153 h 10221"/>
                <a:gd name="connsiteX3" fmla="*/ 6871 w 10009"/>
                <a:gd name="connsiteY3" fmla="*/ 9913 h 10221"/>
                <a:gd name="connsiteX4" fmla="*/ 10009 w 10009"/>
                <a:gd name="connsiteY4" fmla="*/ 10000 h 10221"/>
                <a:gd name="connsiteX0" fmla="*/ 9 w 10009"/>
                <a:gd name="connsiteY0" fmla="*/ 0 h 10204"/>
                <a:gd name="connsiteX1" fmla="*/ 754 w 10009"/>
                <a:gd name="connsiteY1" fmla="*/ 4014 h 10204"/>
                <a:gd name="connsiteX2" fmla="*/ 3617 w 10009"/>
                <a:gd name="connsiteY2" fmla="*/ 8254 h 10204"/>
                <a:gd name="connsiteX3" fmla="*/ 6871 w 10009"/>
                <a:gd name="connsiteY3" fmla="*/ 9913 h 10204"/>
                <a:gd name="connsiteX4" fmla="*/ 10009 w 10009"/>
                <a:gd name="connsiteY4" fmla="*/ 10000 h 10204"/>
                <a:gd name="connsiteX0" fmla="*/ 9 w 10009"/>
                <a:gd name="connsiteY0" fmla="*/ 0 h 10204"/>
                <a:gd name="connsiteX1" fmla="*/ 754 w 10009"/>
                <a:gd name="connsiteY1" fmla="*/ 4014 h 10204"/>
                <a:gd name="connsiteX2" fmla="*/ 3617 w 10009"/>
                <a:gd name="connsiteY2" fmla="*/ 8254 h 10204"/>
                <a:gd name="connsiteX3" fmla="*/ 6871 w 10009"/>
                <a:gd name="connsiteY3" fmla="*/ 9913 h 10204"/>
                <a:gd name="connsiteX4" fmla="*/ 10009 w 10009"/>
                <a:gd name="connsiteY4" fmla="*/ 10000 h 102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9" h="10204">
                  <a:moveTo>
                    <a:pt x="9" y="0"/>
                  </a:moveTo>
                  <a:cubicBezTo>
                    <a:pt x="0" y="706"/>
                    <a:pt x="238" y="2579"/>
                    <a:pt x="754" y="4014"/>
                  </a:cubicBezTo>
                  <a:cubicBezTo>
                    <a:pt x="1346" y="5373"/>
                    <a:pt x="2539" y="7366"/>
                    <a:pt x="3617" y="8254"/>
                  </a:cubicBezTo>
                  <a:cubicBezTo>
                    <a:pt x="4637" y="9237"/>
                    <a:pt x="5806" y="9622"/>
                    <a:pt x="6871" y="9913"/>
                  </a:cubicBezTo>
                  <a:cubicBezTo>
                    <a:pt x="7936" y="10204"/>
                    <a:pt x="9485" y="10068"/>
                    <a:pt x="10009" y="10000"/>
                  </a:cubicBezTo>
                </a:path>
              </a:pathLst>
            </a:custGeom>
            <a:noFill/>
            <a:ln w="38100" cap="flat" cmpd="sng">
              <a:solidFill>
                <a:srgbClr val="CC3300"/>
              </a:solidFill>
              <a:prstDash val="dash"/>
              <a:round/>
              <a:headEnd type="none" w="med" len="med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151865" y="5259179"/>
            <a:ext cx="1590470" cy="1327334"/>
            <a:chOff x="138010" y="5259179"/>
            <a:chExt cx="1590470" cy="1327334"/>
          </a:xfrm>
        </p:grpSpPr>
        <p:sp>
          <p:nvSpPr>
            <p:cNvPr id="38" name="Freeform 67"/>
            <p:cNvSpPr>
              <a:spLocks/>
            </p:cNvSpPr>
            <p:nvPr/>
          </p:nvSpPr>
          <p:spPr bwMode="auto">
            <a:xfrm rot="9444390">
              <a:off x="138010" y="5259179"/>
              <a:ext cx="1075970" cy="1049522"/>
            </a:xfrm>
            <a:custGeom>
              <a:avLst/>
              <a:gdLst>
                <a:gd name="connsiteX0" fmla="*/ 0 w 11292"/>
                <a:gd name="connsiteY0" fmla="*/ 0 h 10000"/>
                <a:gd name="connsiteX1" fmla="*/ 9625 w 11292"/>
                <a:gd name="connsiteY1" fmla="*/ 3725 h 10000"/>
                <a:gd name="connsiteX2" fmla="*/ 10000 w 11292"/>
                <a:gd name="connsiteY2" fmla="*/ 10000 h 10000"/>
                <a:gd name="connsiteX0" fmla="*/ 0 w 11013"/>
                <a:gd name="connsiteY0" fmla="*/ 0 h 9821"/>
                <a:gd name="connsiteX1" fmla="*/ 9386 w 11013"/>
                <a:gd name="connsiteY1" fmla="*/ 3546 h 9821"/>
                <a:gd name="connsiteX2" fmla="*/ 9761 w 11013"/>
                <a:gd name="connsiteY2" fmla="*/ 9821 h 9821"/>
                <a:gd name="connsiteX0" fmla="*/ 0 w 10000"/>
                <a:gd name="connsiteY0" fmla="*/ 857 h 10857"/>
                <a:gd name="connsiteX1" fmla="*/ 8523 w 10000"/>
                <a:gd name="connsiteY1" fmla="*/ 4468 h 10857"/>
                <a:gd name="connsiteX2" fmla="*/ 8863 w 10000"/>
                <a:gd name="connsiteY2" fmla="*/ 10857 h 10857"/>
                <a:gd name="connsiteX0" fmla="*/ 0 w 10659"/>
                <a:gd name="connsiteY0" fmla="*/ 857 h 10098"/>
                <a:gd name="connsiteX1" fmla="*/ 9088 w 10659"/>
                <a:gd name="connsiteY1" fmla="*/ 3709 h 10098"/>
                <a:gd name="connsiteX2" fmla="*/ 9428 w 10659"/>
                <a:gd name="connsiteY2" fmla="*/ 10098 h 10098"/>
                <a:gd name="connsiteX0" fmla="*/ 0 w 9782"/>
                <a:gd name="connsiteY0" fmla="*/ 907 h 10148"/>
                <a:gd name="connsiteX1" fmla="*/ 5265 w 9782"/>
                <a:gd name="connsiteY1" fmla="*/ 475 h 10148"/>
                <a:gd name="connsiteX2" fmla="*/ 9088 w 9782"/>
                <a:gd name="connsiteY2" fmla="*/ 3759 h 10148"/>
                <a:gd name="connsiteX3" fmla="*/ 9428 w 9782"/>
                <a:gd name="connsiteY3" fmla="*/ 10148 h 10148"/>
                <a:gd name="connsiteX0" fmla="*/ 0 w 11712"/>
                <a:gd name="connsiteY0" fmla="*/ 894 h 10000"/>
                <a:gd name="connsiteX1" fmla="*/ 5382 w 11712"/>
                <a:gd name="connsiteY1" fmla="*/ 468 h 10000"/>
                <a:gd name="connsiteX2" fmla="*/ 9291 w 11712"/>
                <a:gd name="connsiteY2" fmla="*/ 3704 h 10000"/>
                <a:gd name="connsiteX3" fmla="*/ 11654 w 11712"/>
                <a:gd name="connsiteY3" fmla="*/ 7351 h 10000"/>
                <a:gd name="connsiteX4" fmla="*/ 9638 w 11712"/>
                <a:gd name="connsiteY4" fmla="*/ 10000 h 10000"/>
                <a:gd name="connsiteX0" fmla="*/ 0 w 12471"/>
                <a:gd name="connsiteY0" fmla="*/ 894 h 8724"/>
                <a:gd name="connsiteX1" fmla="*/ 5382 w 12471"/>
                <a:gd name="connsiteY1" fmla="*/ 468 h 8724"/>
                <a:gd name="connsiteX2" fmla="*/ 9291 w 12471"/>
                <a:gd name="connsiteY2" fmla="*/ 3704 h 8724"/>
                <a:gd name="connsiteX3" fmla="*/ 11654 w 12471"/>
                <a:gd name="connsiteY3" fmla="*/ 7351 h 8724"/>
                <a:gd name="connsiteX4" fmla="*/ 4387 w 12471"/>
                <a:gd name="connsiteY4" fmla="*/ 8724 h 8724"/>
                <a:gd name="connsiteX0" fmla="*/ 0 w 10000"/>
                <a:gd name="connsiteY0" fmla="*/ 1025 h 10548"/>
                <a:gd name="connsiteX1" fmla="*/ 4316 w 10000"/>
                <a:gd name="connsiteY1" fmla="*/ 536 h 10548"/>
                <a:gd name="connsiteX2" fmla="*/ 7450 w 10000"/>
                <a:gd name="connsiteY2" fmla="*/ 4246 h 10548"/>
                <a:gd name="connsiteX3" fmla="*/ 9345 w 10000"/>
                <a:gd name="connsiteY3" fmla="*/ 8426 h 10548"/>
                <a:gd name="connsiteX4" fmla="*/ 3518 w 10000"/>
                <a:gd name="connsiteY4" fmla="*/ 10000 h 10548"/>
                <a:gd name="connsiteX0" fmla="*/ 0 w 10365"/>
                <a:gd name="connsiteY0" fmla="*/ 986 h 10509"/>
                <a:gd name="connsiteX1" fmla="*/ 4316 w 10365"/>
                <a:gd name="connsiteY1" fmla="*/ 497 h 10509"/>
                <a:gd name="connsiteX2" fmla="*/ 9527 w 10365"/>
                <a:gd name="connsiteY2" fmla="*/ 3971 h 10509"/>
                <a:gd name="connsiteX3" fmla="*/ 9345 w 10365"/>
                <a:gd name="connsiteY3" fmla="*/ 8387 h 10509"/>
                <a:gd name="connsiteX4" fmla="*/ 3518 w 10365"/>
                <a:gd name="connsiteY4" fmla="*/ 9961 h 10509"/>
                <a:gd name="connsiteX0" fmla="*/ 0 w 10346"/>
                <a:gd name="connsiteY0" fmla="*/ 497 h 10020"/>
                <a:gd name="connsiteX1" fmla="*/ 5796 w 10346"/>
                <a:gd name="connsiteY1" fmla="*/ 497 h 10020"/>
                <a:gd name="connsiteX2" fmla="*/ 9527 w 10346"/>
                <a:gd name="connsiteY2" fmla="*/ 3482 h 10020"/>
                <a:gd name="connsiteX3" fmla="*/ 9345 w 10346"/>
                <a:gd name="connsiteY3" fmla="*/ 7898 h 10020"/>
                <a:gd name="connsiteX4" fmla="*/ 3518 w 10346"/>
                <a:gd name="connsiteY4" fmla="*/ 9472 h 10020"/>
                <a:gd name="connsiteX0" fmla="*/ 0 w 9226"/>
                <a:gd name="connsiteY0" fmla="*/ 6018 h 9956"/>
                <a:gd name="connsiteX1" fmla="*/ 4676 w 9226"/>
                <a:gd name="connsiteY1" fmla="*/ 433 h 9956"/>
                <a:gd name="connsiteX2" fmla="*/ 8407 w 9226"/>
                <a:gd name="connsiteY2" fmla="*/ 3418 h 9956"/>
                <a:gd name="connsiteX3" fmla="*/ 8225 w 9226"/>
                <a:gd name="connsiteY3" fmla="*/ 7834 h 9956"/>
                <a:gd name="connsiteX4" fmla="*/ 2398 w 9226"/>
                <a:gd name="connsiteY4" fmla="*/ 9408 h 9956"/>
                <a:gd name="connsiteX0" fmla="*/ 0 w 10007"/>
                <a:gd name="connsiteY0" fmla="*/ 5147 h 9102"/>
                <a:gd name="connsiteX1" fmla="*/ 3543 w 10007"/>
                <a:gd name="connsiteY1" fmla="*/ 435 h 9102"/>
                <a:gd name="connsiteX2" fmla="*/ 9112 w 10007"/>
                <a:gd name="connsiteY2" fmla="*/ 2535 h 9102"/>
                <a:gd name="connsiteX3" fmla="*/ 8915 w 10007"/>
                <a:gd name="connsiteY3" fmla="*/ 6971 h 9102"/>
                <a:gd name="connsiteX4" fmla="*/ 2599 w 10007"/>
                <a:gd name="connsiteY4" fmla="*/ 8552 h 9102"/>
                <a:gd name="connsiteX0" fmla="*/ 506 w 10506"/>
                <a:gd name="connsiteY0" fmla="*/ 5181 h 9526"/>
                <a:gd name="connsiteX1" fmla="*/ 590 w 10506"/>
                <a:gd name="connsiteY1" fmla="*/ 2336 h 9526"/>
                <a:gd name="connsiteX2" fmla="*/ 4047 w 10506"/>
                <a:gd name="connsiteY2" fmla="*/ 4 h 9526"/>
                <a:gd name="connsiteX3" fmla="*/ 9612 w 10506"/>
                <a:gd name="connsiteY3" fmla="*/ 2311 h 9526"/>
                <a:gd name="connsiteX4" fmla="*/ 9415 w 10506"/>
                <a:gd name="connsiteY4" fmla="*/ 7185 h 9526"/>
                <a:gd name="connsiteX5" fmla="*/ 3103 w 10506"/>
                <a:gd name="connsiteY5" fmla="*/ 8922 h 9526"/>
                <a:gd name="connsiteX0" fmla="*/ 1368 w 9823"/>
                <a:gd name="connsiteY0" fmla="*/ 8258 h 10000"/>
                <a:gd name="connsiteX1" fmla="*/ 385 w 9823"/>
                <a:gd name="connsiteY1" fmla="*/ 2452 h 10000"/>
                <a:gd name="connsiteX2" fmla="*/ 3675 w 9823"/>
                <a:gd name="connsiteY2" fmla="*/ 4 h 10000"/>
                <a:gd name="connsiteX3" fmla="*/ 8972 w 9823"/>
                <a:gd name="connsiteY3" fmla="*/ 2426 h 10000"/>
                <a:gd name="connsiteX4" fmla="*/ 8785 w 9823"/>
                <a:gd name="connsiteY4" fmla="*/ 7543 h 10000"/>
                <a:gd name="connsiteX5" fmla="*/ 2777 w 9823"/>
                <a:gd name="connsiteY5" fmla="*/ 9366 h 10000"/>
                <a:gd name="connsiteX0" fmla="*/ 1678 w 10285"/>
                <a:gd name="connsiteY0" fmla="*/ 8258 h 10000"/>
                <a:gd name="connsiteX1" fmla="*/ 167 w 10285"/>
                <a:gd name="connsiteY1" fmla="*/ 5194 h 10000"/>
                <a:gd name="connsiteX2" fmla="*/ 677 w 10285"/>
                <a:gd name="connsiteY2" fmla="*/ 2452 h 10000"/>
                <a:gd name="connsiteX3" fmla="*/ 4026 w 10285"/>
                <a:gd name="connsiteY3" fmla="*/ 4 h 10000"/>
                <a:gd name="connsiteX4" fmla="*/ 9419 w 10285"/>
                <a:gd name="connsiteY4" fmla="*/ 2426 h 10000"/>
                <a:gd name="connsiteX5" fmla="*/ 9228 w 10285"/>
                <a:gd name="connsiteY5" fmla="*/ 7543 h 10000"/>
                <a:gd name="connsiteX6" fmla="*/ 3112 w 10285"/>
                <a:gd name="connsiteY6" fmla="*/ 9366 h 10000"/>
                <a:gd name="connsiteX0" fmla="*/ 1678 w 10278"/>
                <a:gd name="connsiteY0" fmla="*/ 8662 h 10404"/>
                <a:gd name="connsiteX1" fmla="*/ 167 w 10278"/>
                <a:gd name="connsiteY1" fmla="*/ 5598 h 10404"/>
                <a:gd name="connsiteX2" fmla="*/ 677 w 10278"/>
                <a:gd name="connsiteY2" fmla="*/ 2856 h 10404"/>
                <a:gd name="connsiteX3" fmla="*/ 4026 w 10278"/>
                <a:gd name="connsiteY3" fmla="*/ 408 h 10404"/>
                <a:gd name="connsiteX4" fmla="*/ 6947 w 10278"/>
                <a:gd name="connsiteY4" fmla="*/ 407 h 10404"/>
                <a:gd name="connsiteX5" fmla="*/ 9419 w 10278"/>
                <a:gd name="connsiteY5" fmla="*/ 2830 h 10404"/>
                <a:gd name="connsiteX6" fmla="*/ 9228 w 10278"/>
                <a:gd name="connsiteY6" fmla="*/ 7947 h 10404"/>
                <a:gd name="connsiteX7" fmla="*/ 3112 w 10278"/>
                <a:gd name="connsiteY7" fmla="*/ 9770 h 10404"/>
                <a:gd name="connsiteX0" fmla="*/ 1678 w 10278"/>
                <a:gd name="connsiteY0" fmla="*/ 8619 h 10361"/>
                <a:gd name="connsiteX1" fmla="*/ 167 w 10278"/>
                <a:gd name="connsiteY1" fmla="*/ 5555 h 10361"/>
                <a:gd name="connsiteX2" fmla="*/ 677 w 10278"/>
                <a:gd name="connsiteY2" fmla="*/ 2813 h 10361"/>
                <a:gd name="connsiteX3" fmla="*/ 3199 w 10278"/>
                <a:gd name="connsiteY3" fmla="*/ 603 h 10361"/>
                <a:gd name="connsiteX4" fmla="*/ 6947 w 10278"/>
                <a:gd name="connsiteY4" fmla="*/ 364 h 10361"/>
                <a:gd name="connsiteX5" fmla="*/ 9419 w 10278"/>
                <a:gd name="connsiteY5" fmla="*/ 2787 h 10361"/>
                <a:gd name="connsiteX6" fmla="*/ 9228 w 10278"/>
                <a:gd name="connsiteY6" fmla="*/ 7904 h 10361"/>
                <a:gd name="connsiteX7" fmla="*/ 3112 w 10278"/>
                <a:gd name="connsiteY7" fmla="*/ 9727 h 10361"/>
                <a:gd name="connsiteX0" fmla="*/ 1678 w 10425"/>
                <a:gd name="connsiteY0" fmla="*/ 8778 h 10520"/>
                <a:gd name="connsiteX1" fmla="*/ 167 w 10425"/>
                <a:gd name="connsiteY1" fmla="*/ 5714 h 10520"/>
                <a:gd name="connsiteX2" fmla="*/ 677 w 10425"/>
                <a:gd name="connsiteY2" fmla="*/ 2972 h 10520"/>
                <a:gd name="connsiteX3" fmla="*/ 3199 w 10425"/>
                <a:gd name="connsiteY3" fmla="*/ 762 h 10520"/>
                <a:gd name="connsiteX4" fmla="*/ 6947 w 10425"/>
                <a:gd name="connsiteY4" fmla="*/ 523 h 10520"/>
                <a:gd name="connsiteX5" fmla="*/ 10045 w 10425"/>
                <a:gd name="connsiteY5" fmla="*/ 3898 h 10520"/>
                <a:gd name="connsiteX6" fmla="*/ 9228 w 10425"/>
                <a:gd name="connsiteY6" fmla="*/ 8063 h 10520"/>
                <a:gd name="connsiteX7" fmla="*/ 3112 w 10425"/>
                <a:gd name="connsiteY7" fmla="*/ 9886 h 10520"/>
                <a:gd name="connsiteX0" fmla="*/ 1678 w 11054"/>
                <a:gd name="connsiteY0" fmla="*/ 8620 h 10362"/>
                <a:gd name="connsiteX1" fmla="*/ 167 w 11054"/>
                <a:gd name="connsiteY1" fmla="*/ 5556 h 10362"/>
                <a:gd name="connsiteX2" fmla="*/ 677 w 11054"/>
                <a:gd name="connsiteY2" fmla="*/ 2814 h 10362"/>
                <a:gd name="connsiteX3" fmla="*/ 3199 w 11054"/>
                <a:gd name="connsiteY3" fmla="*/ 604 h 10362"/>
                <a:gd name="connsiteX4" fmla="*/ 6947 w 11054"/>
                <a:gd name="connsiteY4" fmla="*/ 365 h 10362"/>
                <a:gd name="connsiteX5" fmla="*/ 10674 w 11054"/>
                <a:gd name="connsiteY5" fmla="*/ 2793 h 10362"/>
                <a:gd name="connsiteX6" fmla="*/ 9228 w 11054"/>
                <a:gd name="connsiteY6" fmla="*/ 7905 h 10362"/>
                <a:gd name="connsiteX7" fmla="*/ 3112 w 11054"/>
                <a:gd name="connsiteY7" fmla="*/ 9728 h 10362"/>
                <a:gd name="connsiteX0" fmla="*/ 1678 w 10933"/>
                <a:gd name="connsiteY0" fmla="*/ 8769 h 10511"/>
                <a:gd name="connsiteX1" fmla="*/ 167 w 10933"/>
                <a:gd name="connsiteY1" fmla="*/ 5705 h 10511"/>
                <a:gd name="connsiteX2" fmla="*/ 677 w 10933"/>
                <a:gd name="connsiteY2" fmla="*/ 2963 h 10511"/>
                <a:gd name="connsiteX3" fmla="*/ 3199 w 10933"/>
                <a:gd name="connsiteY3" fmla="*/ 753 h 10511"/>
                <a:gd name="connsiteX4" fmla="*/ 6947 w 10933"/>
                <a:gd name="connsiteY4" fmla="*/ 514 h 10511"/>
                <a:gd name="connsiteX5" fmla="*/ 10553 w 10933"/>
                <a:gd name="connsiteY5" fmla="*/ 3836 h 10511"/>
                <a:gd name="connsiteX6" fmla="*/ 9228 w 10933"/>
                <a:gd name="connsiteY6" fmla="*/ 8054 h 10511"/>
                <a:gd name="connsiteX7" fmla="*/ 3112 w 10933"/>
                <a:gd name="connsiteY7" fmla="*/ 9877 h 10511"/>
                <a:gd name="connsiteX0" fmla="*/ 1678 w 10933"/>
                <a:gd name="connsiteY0" fmla="*/ 8769 h 9877"/>
                <a:gd name="connsiteX1" fmla="*/ 167 w 10933"/>
                <a:gd name="connsiteY1" fmla="*/ 5705 h 9877"/>
                <a:gd name="connsiteX2" fmla="*/ 677 w 10933"/>
                <a:gd name="connsiteY2" fmla="*/ 2963 h 9877"/>
                <a:gd name="connsiteX3" fmla="*/ 3199 w 10933"/>
                <a:gd name="connsiteY3" fmla="*/ 753 h 9877"/>
                <a:gd name="connsiteX4" fmla="*/ 6947 w 10933"/>
                <a:gd name="connsiteY4" fmla="*/ 514 h 9877"/>
                <a:gd name="connsiteX5" fmla="*/ 10553 w 10933"/>
                <a:gd name="connsiteY5" fmla="*/ 3836 h 9877"/>
                <a:gd name="connsiteX6" fmla="*/ 9228 w 10933"/>
                <a:gd name="connsiteY6" fmla="*/ 8054 h 9877"/>
                <a:gd name="connsiteX7" fmla="*/ 3112 w 10933"/>
                <a:gd name="connsiteY7" fmla="*/ 9877 h 9877"/>
                <a:gd name="connsiteX0" fmla="*/ 1598 w 10000"/>
                <a:gd name="connsiteY0" fmla="*/ 9009 h 10000"/>
                <a:gd name="connsiteX1" fmla="*/ 153 w 10000"/>
                <a:gd name="connsiteY1" fmla="*/ 5776 h 10000"/>
                <a:gd name="connsiteX2" fmla="*/ 619 w 10000"/>
                <a:gd name="connsiteY2" fmla="*/ 3000 h 10000"/>
                <a:gd name="connsiteX3" fmla="*/ 2926 w 10000"/>
                <a:gd name="connsiteY3" fmla="*/ 762 h 10000"/>
                <a:gd name="connsiteX4" fmla="*/ 6354 w 10000"/>
                <a:gd name="connsiteY4" fmla="*/ 520 h 10000"/>
                <a:gd name="connsiteX5" fmla="*/ 9652 w 10000"/>
                <a:gd name="connsiteY5" fmla="*/ 3884 h 10000"/>
                <a:gd name="connsiteX6" fmla="*/ 8441 w 10000"/>
                <a:gd name="connsiteY6" fmla="*/ 8154 h 10000"/>
                <a:gd name="connsiteX7" fmla="*/ 2846 w 10000"/>
                <a:gd name="connsiteY7" fmla="*/ 10000 h 10000"/>
                <a:gd name="connsiteX0" fmla="*/ 1598 w 10000"/>
                <a:gd name="connsiteY0" fmla="*/ 9009 h 10000"/>
                <a:gd name="connsiteX1" fmla="*/ 153 w 10000"/>
                <a:gd name="connsiteY1" fmla="*/ 5776 h 10000"/>
                <a:gd name="connsiteX2" fmla="*/ 619 w 10000"/>
                <a:gd name="connsiteY2" fmla="*/ 3000 h 10000"/>
                <a:gd name="connsiteX3" fmla="*/ 2926 w 10000"/>
                <a:gd name="connsiteY3" fmla="*/ 762 h 10000"/>
                <a:gd name="connsiteX4" fmla="*/ 6354 w 10000"/>
                <a:gd name="connsiteY4" fmla="*/ 520 h 10000"/>
                <a:gd name="connsiteX5" fmla="*/ 9652 w 10000"/>
                <a:gd name="connsiteY5" fmla="*/ 3884 h 10000"/>
                <a:gd name="connsiteX6" fmla="*/ 8441 w 10000"/>
                <a:gd name="connsiteY6" fmla="*/ 8154 h 10000"/>
                <a:gd name="connsiteX7" fmla="*/ 2846 w 10000"/>
                <a:gd name="connsiteY7" fmla="*/ 10000 h 10000"/>
                <a:gd name="connsiteX0" fmla="*/ 1819 w 10221"/>
                <a:gd name="connsiteY0" fmla="*/ 9009 h 10000"/>
                <a:gd name="connsiteX1" fmla="*/ 153 w 10221"/>
                <a:gd name="connsiteY1" fmla="*/ 5771 h 10000"/>
                <a:gd name="connsiteX2" fmla="*/ 840 w 10221"/>
                <a:gd name="connsiteY2" fmla="*/ 3000 h 10000"/>
                <a:gd name="connsiteX3" fmla="*/ 3147 w 10221"/>
                <a:gd name="connsiteY3" fmla="*/ 762 h 10000"/>
                <a:gd name="connsiteX4" fmla="*/ 6575 w 10221"/>
                <a:gd name="connsiteY4" fmla="*/ 520 h 10000"/>
                <a:gd name="connsiteX5" fmla="*/ 9873 w 10221"/>
                <a:gd name="connsiteY5" fmla="*/ 3884 h 10000"/>
                <a:gd name="connsiteX6" fmla="*/ 8662 w 10221"/>
                <a:gd name="connsiteY6" fmla="*/ 8154 h 10000"/>
                <a:gd name="connsiteX7" fmla="*/ 3067 w 10221"/>
                <a:gd name="connsiteY7" fmla="*/ 10000 h 10000"/>
                <a:gd name="connsiteX0" fmla="*/ 1819 w 10000"/>
                <a:gd name="connsiteY0" fmla="*/ 9008 h 9999"/>
                <a:gd name="connsiteX1" fmla="*/ 153 w 10000"/>
                <a:gd name="connsiteY1" fmla="*/ 5770 h 9999"/>
                <a:gd name="connsiteX2" fmla="*/ 840 w 10000"/>
                <a:gd name="connsiteY2" fmla="*/ 2999 h 9999"/>
                <a:gd name="connsiteX3" fmla="*/ 3147 w 10000"/>
                <a:gd name="connsiteY3" fmla="*/ 761 h 9999"/>
                <a:gd name="connsiteX4" fmla="*/ 6575 w 10000"/>
                <a:gd name="connsiteY4" fmla="*/ 519 h 9999"/>
                <a:gd name="connsiteX5" fmla="*/ 9652 w 10000"/>
                <a:gd name="connsiteY5" fmla="*/ 3878 h 9999"/>
                <a:gd name="connsiteX6" fmla="*/ 8662 w 10000"/>
                <a:gd name="connsiteY6" fmla="*/ 8153 h 9999"/>
                <a:gd name="connsiteX7" fmla="*/ 3067 w 10000"/>
                <a:gd name="connsiteY7" fmla="*/ 9999 h 9999"/>
                <a:gd name="connsiteX0" fmla="*/ 1819 w 9975"/>
                <a:gd name="connsiteY0" fmla="*/ 9009 h 10000"/>
                <a:gd name="connsiteX1" fmla="*/ 153 w 9975"/>
                <a:gd name="connsiteY1" fmla="*/ 5771 h 10000"/>
                <a:gd name="connsiteX2" fmla="*/ 840 w 9975"/>
                <a:gd name="connsiteY2" fmla="*/ 2999 h 10000"/>
                <a:gd name="connsiteX3" fmla="*/ 3147 w 9975"/>
                <a:gd name="connsiteY3" fmla="*/ 761 h 10000"/>
                <a:gd name="connsiteX4" fmla="*/ 6575 w 9975"/>
                <a:gd name="connsiteY4" fmla="*/ 519 h 10000"/>
                <a:gd name="connsiteX5" fmla="*/ 9652 w 9975"/>
                <a:gd name="connsiteY5" fmla="*/ 3878 h 10000"/>
                <a:gd name="connsiteX6" fmla="*/ 8515 w 9975"/>
                <a:gd name="connsiteY6" fmla="*/ 7848 h 10000"/>
                <a:gd name="connsiteX7" fmla="*/ 3067 w 9975"/>
                <a:gd name="connsiteY7" fmla="*/ 10000 h 10000"/>
                <a:gd name="connsiteX0" fmla="*/ 1824 w 9916"/>
                <a:gd name="connsiteY0" fmla="*/ 8867 h 9858"/>
                <a:gd name="connsiteX1" fmla="*/ 153 w 9916"/>
                <a:gd name="connsiteY1" fmla="*/ 5629 h 9858"/>
                <a:gd name="connsiteX2" fmla="*/ 842 w 9916"/>
                <a:gd name="connsiteY2" fmla="*/ 2857 h 9858"/>
                <a:gd name="connsiteX3" fmla="*/ 3155 w 9916"/>
                <a:gd name="connsiteY3" fmla="*/ 619 h 9858"/>
                <a:gd name="connsiteX4" fmla="*/ 7097 w 9916"/>
                <a:gd name="connsiteY4" fmla="*/ 519 h 9858"/>
                <a:gd name="connsiteX5" fmla="*/ 9676 w 9916"/>
                <a:gd name="connsiteY5" fmla="*/ 3736 h 9858"/>
                <a:gd name="connsiteX6" fmla="*/ 8536 w 9916"/>
                <a:gd name="connsiteY6" fmla="*/ 7706 h 9858"/>
                <a:gd name="connsiteX7" fmla="*/ 3075 w 9916"/>
                <a:gd name="connsiteY7" fmla="*/ 9858 h 9858"/>
                <a:gd name="connsiteX0" fmla="*/ 1839 w 10022"/>
                <a:gd name="connsiteY0" fmla="*/ 9152 h 10157"/>
                <a:gd name="connsiteX1" fmla="*/ 154 w 10022"/>
                <a:gd name="connsiteY1" fmla="*/ 5867 h 10157"/>
                <a:gd name="connsiteX2" fmla="*/ 849 w 10022"/>
                <a:gd name="connsiteY2" fmla="*/ 3055 h 10157"/>
                <a:gd name="connsiteX3" fmla="*/ 3182 w 10022"/>
                <a:gd name="connsiteY3" fmla="*/ 785 h 10157"/>
                <a:gd name="connsiteX4" fmla="*/ 7027 w 10022"/>
                <a:gd name="connsiteY4" fmla="*/ 526 h 10157"/>
                <a:gd name="connsiteX5" fmla="*/ 9758 w 10022"/>
                <a:gd name="connsiteY5" fmla="*/ 3947 h 10157"/>
                <a:gd name="connsiteX6" fmla="*/ 8608 w 10022"/>
                <a:gd name="connsiteY6" fmla="*/ 7974 h 10157"/>
                <a:gd name="connsiteX7" fmla="*/ 3101 w 10022"/>
                <a:gd name="connsiteY7" fmla="*/ 10157 h 10157"/>
                <a:gd name="connsiteX0" fmla="*/ 1839 w 10056"/>
                <a:gd name="connsiteY0" fmla="*/ 9003 h 10008"/>
                <a:gd name="connsiteX1" fmla="*/ 154 w 10056"/>
                <a:gd name="connsiteY1" fmla="*/ 5718 h 10008"/>
                <a:gd name="connsiteX2" fmla="*/ 849 w 10056"/>
                <a:gd name="connsiteY2" fmla="*/ 2906 h 10008"/>
                <a:gd name="connsiteX3" fmla="*/ 3182 w 10056"/>
                <a:gd name="connsiteY3" fmla="*/ 636 h 10008"/>
                <a:gd name="connsiteX4" fmla="*/ 6822 w 10056"/>
                <a:gd name="connsiteY4" fmla="*/ 526 h 10008"/>
                <a:gd name="connsiteX5" fmla="*/ 9758 w 10056"/>
                <a:gd name="connsiteY5" fmla="*/ 3798 h 10008"/>
                <a:gd name="connsiteX6" fmla="*/ 8608 w 10056"/>
                <a:gd name="connsiteY6" fmla="*/ 7825 h 10008"/>
                <a:gd name="connsiteX7" fmla="*/ 3101 w 10056"/>
                <a:gd name="connsiteY7" fmla="*/ 10008 h 10008"/>
                <a:gd name="connsiteX0" fmla="*/ 1839 w 10059"/>
                <a:gd name="connsiteY0" fmla="*/ 8921 h 9926"/>
                <a:gd name="connsiteX1" fmla="*/ 154 w 10059"/>
                <a:gd name="connsiteY1" fmla="*/ 5636 h 9926"/>
                <a:gd name="connsiteX2" fmla="*/ 849 w 10059"/>
                <a:gd name="connsiteY2" fmla="*/ 2824 h 9926"/>
                <a:gd name="connsiteX3" fmla="*/ 3182 w 10059"/>
                <a:gd name="connsiteY3" fmla="*/ 554 h 9926"/>
                <a:gd name="connsiteX4" fmla="*/ 6803 w 10059"/>
                <a:gd name="connsiteY4" fmla="*/ 526 h 9926"/>
                <a:gd name="connsiteX5" fmla="*/ 9758 w 10059"/>
                <a:gd name="connsiteY5" fmla="*/ 3716 h 9926"/>
                <a:gd name="connsiteX6" fmla="*/ 8608 w 10059"/>
                <a:gd name="connsiteY6" fmla="*/ 7743 h 9926"/>
                <a:gd name="connsiteX7" fmla="*/ 3101 w 10059"/>
                <a:gd name="connsiteY7" fmla="*/ 9926 h 9926"/>
                <a:gd name="connsiteX0" fmla="*/ 1828 w 10000"/>
                <a:gd name="connsiteY0" fmla="*/ 8988 h 10000"/>
                <a:gd name="connsiteX1" fmla="*/ 153 w 10000"/>
                <a:gd name="connsiteY1" fmla="*/ 5678 h 10000"/>
                <a:gd name="connsiteX2" fmla="*/ 844 w 10000"/>
                <a:gd name="connsiteY2" fmla="*/ 2845 h 10000"/>
                <a:gd name="connsiteX3" fmla="*/ 3163 w 10000"/>
                <a:gd name="connsiteY3" fmla="*/ 558 h 10000"/>
                <a:gd name="connsiteX4" fmla="*/ 6763 w 10000"/>
                <a:gd name="connsiteY4" fmla="*/ 530 h 10000"/>
                <a:gd name="connsiteX5" fmla="*/ 9701 w 10000"/>
                <a:gd name="connsiteY5" fmla="*/ 3744 h 10000"/>
                <a:gd name="connsiteX6" fmla="*/ 8558 w 10000"/>
                <a:gd name="connsiteY6" fmla="*/ 7801 h 10000"/>
                <a:gd name="connsiteX7" fmla="*/ 3083 w 10000"/>
                <a:gd name="connsiteY7" fmla="*/ 10000 h 10000"/>
                <a:gd name="connsiteX0" fmla="*/ 1828 w 10000"/>
                <a:gd name="connsiteY0" fmla="*/ 8876 h 9888"/>
                <a:gd name="connsiteX1" fmla="*/ 153 w 10000"/>
                <a:gd name="connsiteY1" fmla="*/ 5566 h 9888"/>
                <a:gd name="connsiteX2" fmla="*/ 844 w 10000"/>
                <a:gd name="connsiteY2" fmla="*/ 2733 h 9888"/>
                <a:gd name="connsiteX3" fmla="*/ 3163 w 10000"/>
                <a:gd name="connsiteY3" fmla="*/ 446 h 9888"/>
                <a:gd name="connsiteX4" fmla="*/ 6763 w 10000"/>
                <a:gd name="connsiteY4" fmla="*/ 418 h 9888"/>
                <a:gd name="connsiteX5" fmla="*/ 9701 w 10000"/>
                <a:gd name="connsiteY5" fmla="*/ 3632 h 9888"/>
                <a:gd name="connsiteX6" fmla="*/ 8558 w 10000"/>
                <a:gd name="connsiteY6" fmla="*/ 7689 h 9888"/>
                <a:gd name="connsiteX7" fmla="*/ 3083 w 10000"/>
                <a:gd name="connsiteY7" fmla="*/ 9888 h 9888"/>
                <a:gd name="connsiteX0" fmla="*/ 1828 w 10000"/>
                <a:gd name="connsiteY0" fmla="*/ 8994 h 10017"/>
                <a:gd name="connsiteX1" fmla="*/ 153 w 10000"/>
                <a:gd name="connsiteY1" fmla="*/ 5646 h 10017"/>
                <a:gd name="connsiteX2" fmla="*/ 844 w 10000"/>
                <a:gd name="connsiteY2" fmla="*/ 2781 h 10017"/>
                <a:gd name="connsiteX3" fmla="*/ 3163 w 10000"/>
                <a:gd name="connsiteY3" fmla="*/ 468 h 10017"/>
                <a:gd name="connsiteX4" fmla="*/ 6763 w 10000"/>
                <a:gd name="connsiteY4" fmla="*/ 440 h 10017"/>
                <a:gd name="connsiteX5" fmla="*/ 9701 w 10000"/>
                <a:gd name="connsiteY5" fmla="*/ 3690 h 10017"/>
                <a:gd name="connsiteX6" fmla="*/ 8558 w 10000"/>
                <a:gd name="connsiteY6" fmla="*/ 7793 h 10017"/>
                <a:gd name="connsiteX7" fmla="*/ 3083 w 10000"/>
                <a:gd name="connsiteY7" fmla="*/ 10017 h 10017"/>
                <a:gd name="connsiteX0" fmla="*/ 1828 w 10000"/>
                <a:gd name="connsiteY0" fmla="*/ 8994 h 10017"/>
                <a:gd name="connsiteX1" fmla="*/ 153 w 10000"/>
                <a:gd name="connsiteY1" fmla="*/ 5646 h 10017"/>
                <a:gd name="connsiteX2" fmla="*/ 844 w 10000"/>
                <a:gd name="connsiteY2" fmla="*/ 2781 h 10017"/>
                <a:gd name="connsiteX3" fmla="*/ 3163 w 10000"/>
                <a:gd name="connsiteY3" fmla="*/ 468 h 10017"/>
                <a:gd name="connsiteX4" fmla="*/ 6763 w 10000"/>
                <a:gd name="connsiteY4" fmla="*/ 440 h 10017"/>
                <a:gd name="connsiteX5" fmla="*/ 9701 w 10000"/>
                <a:gd name="connsiteY5" fmla="*/ 3690 h 10017"/>
                <a:gd name="connsiteX6" fmla="*/ 8558 w 10000"/>
                <a:gd name="connsiteY6" fmla="*/ 7793 h 10017"/>
                <a:gd name="connsiteX7" fmla="*/ 3083 w 10000"/>
                <a:gd name="connsiteY7" fmla="*/ 10017 h 10017"/>
                <a:gd name="connsiteX0" fmla="*/ 1828 w 10000"/>
                <a:gd name="connsiteY0" fmla="*/ 8994 h 10017"/>
                <a:gd name="connsiteX1" fmla="*/ 153 w 10000"/>
                <a:gd name="connsiteY1" fmla="*/ 5646 h 10017"/>
                <a:gd name="connsiteX2" fmla="*/ 844 w 10000"/>
                <a:gd name="connsiteY2" fmla="*/ 2781 h 10017"/>
                <a:gd name="connsiteX3" fmla="*/ 3163 w 10000"/>
                <a:gd name="connsiteY3" fmla="*/ 468 h 10017"/>
                <a:gd name="connsiteX4" fmla="*/ 6763 w 10000"/>
                <a:gd name="connsiteY4" fmla="*/ 440 h 10017"/>
                <a:gd name="connsiteX5" fmla="*/ 9701 w 10000"/>
                <a:gd name="connsiteY5" fmla="*/ 3690 h 10017"/>
                <a:gd name="connsiteX6" fmla="*/ 8558 w 10000"/>
                <a:gd name="connsiteY6" fmla="*/ 7793 h 10017"/>
                <a:gd name="connsiteX7" fmla="*/ 3083 w 10000"/>
                <a:gd name="connsiteY7" fmla="*/ 10017 h 10017"/>
                <a:gd name="connsiteX0" fmla="*/ 1828 w 10000"/>
                <a:gd name="connsiteY0" fmla="*/ 8994 h 10017"/>
                <a:gd name="connsiteX1" fmla="*/ 153 w 10000"/>
                <a:gd name="connsiteY1" fmla="*/ 5646 h 10017"/>
                <a:gd name="connsiteX2" fmla="*/ 844 w 10000"/>
                <a:gd name="connsiteY2" fmla="*/ 2781 h 10017"/>
                <a:gd name="connsiteX3" fmla="*/ 3163 w 10000"/>
                <a:gd name="connsiteY3" fmla="*/ 468 h 10017"/>
                <a:gd name="connsiteX4" fmla="*/ 6763 w 10000"/>
                <a:gd name="connsiteY4" fmla="*/ 440 h 10017"/>
                <a:gd name="connsiteX5" fmla="*/ 9701 w 10000"/>
                <a:gd name="connsiteY5" fmla="*/ 3690 h 10017"/>
                <a:gd name="connsiteX6" fmla="*/ 8558 w 10000"/>
                <a:gd name="connsiteY6" fmla="*/ 7793 h 10017"/>
                <a:gd name="connsiteX7" fmla="*/ 3083 w 10000"/>
                <a:gd name="connsiteY7" fmla="*/ 10017 h 10017"/>
                <a:gd name="connsiteX0" fmla="*/ 1828 w 10000"/>
                <a:gd name="connsiteY0" fmla="*/ 8994 h 10017"/>
                <a:gd name="connsiteX1" fmla="*/ 153 w 10000"/>
                <a:gd name="connsiteY1" fmla="*/ 5646 h 10017"/>
                <a:gd name="connsiteX2" fmla="*/ 674 w 10000"/>
                <a:gd name="connsiteY2" fmla="*/ 2685 h 10017"/>
                <a:gd name="connsiteX3" fmla="*/ 3163 w 10000"/>
                <a:gd name="connsiteY3" fmla="*/ 468 h 10017"/>
                <a:gd name="connsiteX4" fmla="*/ 6763 w 10000"/>
                <a:gd name="connsiteY4" fmla="*/ 440 h 10017"/>
                <a:gd name="connsiteX5" fmla="*/ 9701 w 10000"/>
                <a:gd name="connsiteY5" fmla="*/ 3690 h 10017"/>
                <a:gd name="connsiteX6" fmla="*/ 8558 w 10000"/>
                <a:gd name="connsiteY6" fmla="*/ 7793 h 10017"/>
                <a:gd name="connsiteX7" fmla="*/ 3083 w 10000"/>
                <a:gd name="connsiteY7" fmla="*/ 10017 h 10017"/>
                <a:gd name="connsiteX0" fmla="*/ 1828 w 10000"/>
                <a:gd name="connsiteY0" fmla="*/ 9147 h 10170"/>
                <a:gd name="connsiteX1" fmla="*/ 153 w 10000"/>
                <a:gd name="connsiteY1" fmla="*/ 5799 h 10170"/>
                <a:gd name="connsiteX2" fmla="*/ 674 w 10000"/>
                <a:gd name="connsiteY2" fmla="*/ 2838 h 10170"/>
                <a:gd name="connsiteX3" fmla="*/ 3060 w 10000"/>
                <a:gd name="connsiteY3" fmla="*/ 468 h 10170"/>
                <a:gd name="connsiteX4" fmla="*/ 6763 w 10000"/>
                <a:gd name="connsiteY4" fmla="*/ 593 h 10170"/>
                <a:gd name="connsiteX5" fmla="*/ 9701 w 10000"/>
                <a:gd name="connsiteY5" fmla="*/ 3843 h 10170"/>
                <a:gd name="connsiteX6" fmla="*/ 8558 w 10000"/>
                <a:gd name="connsiteY6" fmla="*/ 7946 h 10170"/>
                <a:gd name="connsiteX7" fmla="*/ 3083 w 10000"/>
                <a:gd name="connsiteY7" fmla="*/ 10170 h 10170"/>
                <a:gd name="connsiteX0" fmla="*/ 1828 w 10000"/>
                <a:gd name="connsiteY0" fmla="*/ 9147 h 10170"/>
                <a:gd name="connsiteX1" fmla="*/ 153 w 10000"/>
                <a:gd name="connsiteY1" fmla="*/ 5799 h 10170"/>
                <a:gd name="connsiteX2" fmla="*/ 674 w 10000"/>
                <a:gd name="connsiteY2" fmla="*/ 2838 h 10170"/>
                <a:gd name="connsiteX3" fmla="*/ 3060 w 10000"/>
                <a:gd name="connsiteY3" fmla="*/ 468 h 10170"/>
                <a:gd name="connsiteX4" fmla="*/ 6763 w 10000"/>
                <a:gd name="connsiteY4" fmla="*/ 593 h 10170"/>
                <a:gd name="connsiteX5" fmla="*/ 9701 w 10000"/>
                <a:gd name="connsiteY5" fmla="*/ 3843 h 10170"/>
                <a:gd name="connsiteX6" fmla="*/ 8558 w 10000"/>
                <a:gd name="connsiteY6" fmla="*/ 7946 h 10170"/>
                <a:gd name="connsiteX7" fmla="*/ 3083 w 10000"/>
                <a:gd name="connsiteY7" fmla="*/ 10170 h 10170"/>
                <a:gd name="connsiteX0" fmla="*/ 1828 w 10000"/>
                <a:gd name="connsiteY0" fmla="*/ 9003 h 10026"/>
                <a:gd name="connsiteX1" fmla="*/ 153 w 10000"/>
                <a:gd name="connsiteY1" fmla="*/ 5655 h 10026"/>
                <a:gd name="connsiteX2" fmla="*/ 674 w 10000"/>
                <a:gd name="connsiteY2" fmla="*/ 2694 h 10026"/>
                <a:gd name="connsiteX3" fmla="*/ 3060 w 10000"/>
                <a:gd name="connsiteY3" fmla="*/ 324 h 10026"/>
                <a:gd name="connsiteX4" fmla="*/ 6763 w 10000"/>
                <a:gd name="connsiteY4" fmla="*/ 449 h 10026"/>
                <a:gd name="connsiteX5" fmla="*/ 9701 w 10000"/>
                <a:gd name="connsiteY5" fmla="*/ 3699 h 10026"/>
                <a:gd name="connsiteX6" fmla="*/ 8558 w 10000"/>
                <a:gd name="connsiteY6" fmla="*/ 7802 h 10026"/>
                <a:gd name="connsiteX7" fmla="*/ 3083 w 10000"/>
                <a:gd name="connsiteY7" fmla="*/ 10026 h 10026"/>
                <a:gd name="connsiteX0" fmla="*/ 1828 w 10000"/>
                <a:gd name="connsiteY0" fmla="*/ 9003 h 10026"/>
                <a:gd name="connsiteX1" fmla="*/ 153 w 10000"/>
                <a:gd name="connsiteY1" fmla="*/ 5655 h 10026"/>
                <a:gd name="connsiteX2" fmla="*/ 674 w 10000"/>
                <a:gd name="connsiteY2" fmla="*/ 2694 h 10026"/>
                <a:gd name="connsiteX3" fmla="*/ 3060 w 10000"/>
                <a:gd name="connsiteY3" fmla="*/ 324 h 10026"/>
                <a:gd name="connsiteX4" fmla="*/ 6763 w 10000"/>
                <a:gd name="connsiteY4" fmla="*/ 449 h 10026"/>
                <a:gd name="connsiteX5" fmla="*/ 9701 w 10000"/>
                <a:gd name="connsiteY5" fmla="*/ 3699 h 10026"/>
                <a:gd name="connsiteX6" fmla="*/ 8558 w 10000"/>
                <a:gd name="connsiteY6" fmla="*/ 7802 h 10026"/>
                <a:gd name="connsiteX7" fmla="*/ 3083 w 10000"/>
                <a:gd name="connsiteY7" fmla="*/ 10026 h 10026"/>
                <a:gd name="connsiteX0" fmla="*/ 1828 w 10000"/>
                <a:gd name="connsiteY0" fmla="*/ 8977 h 10000"/>
                <a:gd name="connsiteX1" fmla="*/ 153 w 10000"/>
                <a:gd name="connsiteY1" fmla="*/ 5629 h 10000"/>
                <a:gd name="connsiteX2" fmla="*/ 674 w 10000"/>
                <a:gd name="connsiteY2" fmla="*/ 2668 h 10000"/>
                <a:gd name="connsiteX3" fmla="*/ 3017 w 10000"/>
                <a:gd name="connsiteY3" fmla="*/ 368 h 10000"/>
                <a:gd name="connsiteX4" fmla="*/ 6763 w 10000"/>
                <a:gd name="connsiteY4" fmla="*/ 423 h 10000"/>
                <a:gd name="connsiteX5" fmla="*/ 9701 w 10000"/>
                <a:gd name="connsiteY5" fmla="*/ 3673 h 10000"/>
                <a:gd name="connsiteX6" fmla="*/ 8558 w 10000"/>
                <a:gd name="connsiteY6" fmla="*/ 7776 h 10000"/>
                <a:gd name="connsiteX7" fmla="*/ 3083 w 10000"/>
                <a:gd name="connsiteY7" fmla="*/ 10000 h 10000"/>
                <a:gd name="connsiteX0" fmla="*/ 1828 w 10000"/>
                <a:gd name="connsiteY0" fmla="*/ 8977 h 10000"/>
                <a:gd name="connsiteX1" fmla="*/ 153 w 10000"/>
                <a:gd name="connsiteY1" fmla="*/ 5629 h 10000"/>
                <a:gd name="connsiteX2" fmla="*/ 552 w 10000"/>
                <a:gd name="connsiteY2" fmla="*/ 2599 h 10000"/>
                <a:gd name="connsiteX3" fmla="*/ 3017 w 10000"/>
                <a:gd name="connsiteY3" fmla="*/ 368 h 10000"/>
                <a:gd name="connsiteX4" fmla="*/ 6763 w 10000"/>
                <a:gd name="connsiteY4" fmla="*/ 423 h 10000"/>
                <a:gd name="connsiteX5" fmla="*/ 9701 w 10000"/>
                <a:gd name="connsiteY5" fmla="*/ 3673 h 10000"/>
                <a:gd name="connsiteX6" fmla="*/ 8558 w 10000"/>
                <a:gd name="connsiteY6" fmla="*/ 7776 h 10000"/>
                <a:gd name="connsiteX7" fmla="*/ 3083 w 10000"/>
                <a:gd name="connsiteY7" fmla="*/ 10000 h 10000"/>
                <a:gd name="connsiteX0" fmla="*/ 1828 w 10000"/>
                <a:gd name="connsiteY0" fmla="*/ 9027 h 10050"/>
                <a:gd name="connsiteX1" fmla="*/ 153 w 10000"/>
                <a:gd name="connsiteY1" fmla="*/ 5679 h 10050"/>
                <a:gd name="connsiteX2" fmla="*/ 552 w 10000"/>
                <a:gd name="connsiteY2" fmla="*/ 2649 h 10050"/>
                <a:gd name="connsiteX3" fmla="*/ 3074 w 10000"/>
                <a:gd name="connsiteY3" fmla="*/ 324 h 10050"/>
                <a:gd name="connsiteX4" fmla="*/ 6763 w 10000"/>
                <a:gd name="connsiteY4" fmla="*/ 473 h 10050"/>
                <a:gd name="connsiteX5" fmla="*/ 9701 w 10000"/>
                <a:gd name="connsiteY5" fmla="*/ 3723 h 10050"/>
                <a:gd name="connsiteX6" fmla="*/ 8558 w 10000"/>
                <a:gd name="connsiteY6" fmla="*/ 7826 h 10050"/>
                <a:gd name="connsiteX7" fmla="*/ 3083 w 10000"/>
                <a:gd name="connsiteY7" fmla="*/ 10050 h 10050"/>
                <a:gd name="connsiteX0" fmla="*/ 1828 w 10000"/>
                <a:gd name="connsiteY0" fmla="*/ 9071 h 10094"/>
                <a:gd name="connsiteX1" fmla="*/ 153 w 10000"/>
                <a:gd name="connsiteY1" fmla="*/ 5723 h 10094"/>
                <a:gd name="connsiteX2" fmla="*/ 552 w 10000"/>
                <a:gd name="connsiteY2" fmla="*/ 2693 h 10094"/>
                <a:gd name="connsiteX3" fmla="*/ 3074 w 10000"/>
                <a:gd name="connsiteY3" fmla="*/ 368 h 10094"/>
                <a:gd name="connsiteX4" fmla="*/ 6820 w 10000"/>
                <a:gd name="connsiteY4" fmla="*/ 423 h 10094"/>
                <a:gd name="connsiteX5" fmla="*/ 9701 w 10000"/>
                <a:gd name="connsiteY5" fmla="*/ 3767 h 10094"/>
                <a:gd name="connsiteX6" fmla="*/ 8558 w 10000"/>
                <a:gd name="connsiteY6" fmla="*/ 7870 h 10094"/>
                <a:gd name="connsiteX7" fmla="*/ 3083 w 10000"/>
                <a:gd name="connsiteY7" fmla="*/ 10094 h 10094"/>
                <a:gd name="connsiteX0" fmla="*/ 1828 w 10000"/>
                <a:gd name="connsiteY0" fmla="*/ 9202 h 10225"/>
                <a:gd name="connsiteX1" fmla="*/ 153 w 10000"/>
                <a:gd name="connsiteY1" fmla="*/ 5854 h 10225"/>
                <a:gd name="connsiteX2" fmla="*/ 552 w 10000"/>
                <a:gd name="connsiteY2" fmla="*/ 2824 h 10225"/>
                <a:gd name="connsiteX3" fmla="*/ 3074 w 10000"/>
                <a:gd name="connsiteY3" fmla="*/ 499 h 10225"/>
                <a:gd name="connsiteX4" fmla="*/ 6820 w 10000"/>
                <a:gd name="connsiteY4" fmla="*/ 554 h 10225"/>
                <a:gd name="connsiteX5" fmla="*/ 9701 w 10000"/>
                <a:gd name="connsiteY5" fmla="*/ 3898 h 10225"/>
                <a:gd name="connsiteX6" fmla="*/ 8558 w 10000"/>
                <a:gd name="connsiteY6" fmla="*/ 8001 h 10225"/>
                <a:gd name="connsiteX7" fmla="*/ 3083 w 10000"/>
                <a:gd name="connsiteY7" fmla="*/ 10225 h 10225"/>
                <a:gd name="connsiteX0" fmla="*/ 1828 w 10000"/>
                <a:gd name="connsiteY0" fmla="*/ 9202 h 10225"/>
                <a:gd name="connsiteX1" fmla="*/ 153 w 10000"/>
                <a:gd name="connsiteY1" fmla="*/ 5854 h 10225"/>
                <a:gd name="connsiteX2" fmla="*/ 552 w 10000"/>
                <a:gd name="connsiteY2" fmla="*/ 2824 h 10225"/>
                <a:gd name="connsiteX3" fmla="*/ 3074 w 10000"/>
                <a:gd name="connsiteY3" fmla="*/ 499 h 10225"/>
                <a:gd name="connsiteX4" fmla="*/ 6820 w 10000"/>
                <a:gd name="connsiteY4" fmla="*/ 554 h 10225"/>
                <a:gd name="connsiteX5" fmla="*/ 9701 w 10000"/>
                <a:gd name="connsiteY5" fmla="*/ 3898 h 10225"/>
                <a:gd name="connsiteX6" fmla="*/ 8558 w 10000"/>
                <a:gd name="connsiteY6" fmla="*/ 8001 h 10225"/>
                <a:gd name="connsiteX7" fmla="*/ 3083 w 10000"/>
                <a:gd name="connsiteY7" fmla="*/ 10225 h 10225"/>
                <a:gd name="connsiteX0" fmla="*/ 1828 w 10159"/>
                <a:gd name="connsiteY0" fmla="*/ 9202 h 10225"/>
                <a:gd name="connsiteX1" fmla="*/ 153 w 10159"/>
                <a:gd name="connsiteY1" fmla="*/ 5854 h 10225"/>
                <a:gd name="connsiteX2" fmla="*/ 552 w 10159"/>
                <a:gd name="connsiteY2" fmla="*/ 2824 h 10225"/>
                <a:gd name="connsiteX3" fmla="*/ 3074 w 10159"/>
                <a:gd name="connsiteY3" fmla="*/ 499 h 10225"/>
                <a:gd name="connsiteX4" fmla="*/ 6820 w 10159"/>
                <a:gd name="connsiteY4" fmla="*/ 554 h 10225"/>
                <a:gd name="connsiteX5" fmla="*/ 9701 w 10159"/>
                <a:gd name="connsiteY5" fmla="*/ 3898 h 10225"/>
                <a:gd name="connsiteX6" fmla="*/ 8558 w 10159"/>
                <a:gd name="connsiteY6" fmla="*/ 8001 h 10225"/>
                <a:gd name="connsiteX7" fmla="*/ 3083 w 10159"/>
                <a:gd name="connsiteY7" fmla="*/ 10225 h 10225"/>
                <a:gd name="connsiteX0" fmla="*/ 1828 w 10159"/>
                <a:gd name="connsiteY0" fmla="*/ 9202 h 10225"/>
                <a:gd name="connsiteX1" fmla="*/ 153 w 10159"/>
                <a:gd name="connsiteY1" fmla="*/ 5854 h 10225"/>
                <a:gd name="connsiteX2" fmla="*/ 552 w 10159"/>
                <a:gd name="connsiteY2" fmla="*/ 2824 h 10225"/>
                <a:gd name="connsiteX3" fmla="*/ 3074 w 10159"/>
                <a:gd name="connsiteY3" fmla="*/ 499 h 10225"/>
                <a:gd name="connsiteX4" fmla="*/ 6820 w 10159"/>
                <a:gd name="connsiteY4" fmla="*/ 554 h 10225"/>
                <a:gd name="connsiteX5" fmla="*/ 9701 w 10159"/>
                <a:gd name="connsiteY5" fmla="*/ 3898 h 10225"/>
                <a:gd name="connsiteX6" fmla="*/ 8558 w 10159"/>
                <a:gd name="connsiteY6" fmla="*/ 8001 h 10225"/>
                <a:gd name="connsiteX7" fmla="*/ 3083 w 10159"/>
                <a:gd name="connsiteY7" fmla="*/ 10225 h 10225"/>
                <a:gd name="connsiteX0" fmla="*/ 1828 w 9919"/>
                <a:gd name="connsiteY0" fmla="*/ 9202 h 10225"/>
                <a:gd name="connsiteX1" fmla="*/ 153 w 9919"/>
                <a:gd name="connsiteY1" fmla="*/ 5854 h 10225"/>
                <a:gd name="connsiteX2" fmla="*/ 552 w 9919"/>
                <a:gd name="connsiteY2" fmla="*/ 2824 h 10225"/>
                <a:gd name="connsiteX3" fmla="*/ 3074 w 9919"/>
                <a:gd name="connsiteY3" fmla="*/ 499 h 10225"/>
                <a:gd name="connsiteX4" fmla="*/ 6820 w 9919"/>
                <a:gd name="connsiteY4" fmla="*/ 554 h 10225"/>
                <a:gd name="connsiteX5" fmla="*/ 9701 w 9919"/>
                <a:gd name="connsiteY5" fmla="*/ 3898 h 10225"/>
                <a:gd name="connsiteX6" fmla="*/ 8558 w 9919"/>
                <a:gd name="connsiteY6" fmla="*/ 8001 h 10225"/>
                <a:gd name="connsiteX7" fmla="*/ 3083 w 9919"/>
                <a:gd name="connsiteY7" fmla="*/ 10225 h 10225"/>
                <a:gd name="connsiteX0" fmla="*/ 1843 w 10151"/>
                <a:gd name="connsiteY0" fmla="*/ 9000 h 10000"/>
                <a:gd name="connsiteX1" fmla="*/ 154 w 10151"/>
                <a:gd name="connsiteY1" fmla="*/ 5725 h 10000"/>
                <a:gd name="connsiteX2" fmla="*/ 557 w 10151"/>
                <a:gd name="connsiteY2" fmla="*/ 2762 h 10000"/>
                <a:gd name="connsiteX3" fmla="*/ 3099 w 10151"/>
                <a:gd name="connsiteY3" fmla="*/ 488 h 10000"/>
                <a:gd name="connsiteX4" fmla="*/ 6876 w 10151"/>
                <a:gd name="connsiteY4" fmla="*/ 542 h 10000"/>
                <a:gd name="connsiteX5" fmla="*/ 9780 w 10151"/>
                <a:gd name="connsiteY5" fmla="*/ 3812 h 10000"/>
                <a:gd name="connsiteX6" fmla="*/ 8628 w 10151"/>
                <a:gd name="connsiteY6" fmla="*/ 7825 h 10000"/>
                <a:gd name="connsiteX7" fmla="*/ 3108 w 10151"/>
                <a:gd name="connsiteY7" fmla="*/ 10000 h 10000"/>
                <a:gd name="connsiteX0" fmla="*/ 1843 w 10151"/>
                <a:gd name="connsiteY0" fmla="*/ 9000 h 10000"/>
                <a:gd name="connsiteX1" fmla="*/ 154 w 10151"/>
                <a:gd name="connsiteY1" fmla="*/ 5725 h 10000"/>
                <a:gd name="connsiteX2" fmla="*/ 557 w 10151"/>
                <a:gd name="connsiteY2" fmla="*/ 2762 h 10000"/>
                <a:gd name="connsiteX3" fmla="*/ 3099 w 10151"/>
                <a:gd name="connsiteY3" fmla="*/ 488 h 10000"/>
                <a:gd name="connsiteX4" fmla="*/ 6876 w 10151"/>
                <a:gd name="connsiteY4" fmla="*/ 542 h 10000"/>
                <a:gd name="connsiteX5" fmla="*/ 9780 w 10151"/>
                <a:gd name="connsiteY5" fmla="*/ 3812 h 10000"/>
                <a:gd name="connsiteX6" fmla="*/ 8628 w 10151"/>
                <a:gd name="connsiteY6" fmla="*/ 7825 h 10000"/>
                <a:gd name="connsiteX7" fmla="*/ 3108 w 10151"/>
                <a:gd name="connsiteY7" fmla="*/ 10000 h 10000"/>
                <a:gd name="connsiteX0" fmla="*/ 1843 w 10151"/>
                <a:gd name="connsiteY0" fmla="*/ 9091 h 10091"/>
                <a:gd name="connsiteX1" fmla="*/ 154 w 10151"/>
                <a:gd name="connsiteY1" fmla="*/ 5816 h 10091"/>
                <a:gd name="connsiteX2" fmla="*/ 557 w 10151"/>
                <a:gd name="connsiteY2" fmla="*/ 2853 h 10091"/>
                <a:gd name="connsiteX3" fmla="*/ 3099 w 10151"/>
                <a:gd name="connsiteY3" fmla="*/ 579 h 10091"/>
                <a:gd name="connsiteX4" fmla="*/ 6934 w 10151"/>
                <a:gd name="connsiteY4" fmla="*/ 542 h 10091"/>
                <a:gd name="connsiteX5" fmla="*/ 9780 w 10151"/>
                <a:gd name="connsiteY5" fmla="*/ 3903 h 10091"/>
                <a:gd name="connsiteX6" fmla="*/ 8628 w 10151"/>
                <a:gd name="connsiteY6" fmla="*/ 7916 h 10091"/>
                <a:gd name="connsiteX7" fmla="*/ 3108 w 10151"/>
                <a:gd name="connsiteY7" fmla="*/ 10091 h 10091"/>
                <a:gd name="connsiteX0" fmla="*/ 1843 w 10151"/>
                <a:gd name="connsiteY0" fmla="*/ 8959 h 9959"/>
                <a:gd name="connsiteX1" fmla="*/ 154 w 10151"/>
                <a:gd name="connsiteY1" fmla="*/ 5684 h 9959"/>
                <a:gd name="connsiteX2" fmla="*/ 557 w 10151"/>
                <a:gd name="connsiteY2" fmla="*/ 2721 h 9959"/>
                <a:gd name="connsiteX3" fmla="*/ 3099 w 10151"/>
                <a:gd name="connsiteY3" fmla="*/ 447 h 9959"/>
                <a:gd name="connsiteX4" fmla="*/ 6950 w 10151"/>
                <a:gd name="connsiteY4" fmla="*/ 542 h 9959"/>
                <a:gd name="connsiteX5" fmla="*/ 9780 w 10151"/>
                <a:gd name="connsiteY5" fmla="*/ 3771 h 9959"/>
                <a:gd name="connsiteX6" fmla="*/ 8628 w 10151"/>
                <a:gd name="connsiteY6" fmla="*/ 7784 h 9959"/>
                <a:gd name="connsiteX7" fmla="*/ 3108 w 10151"/>
                <a:gd name="connsiteY7" fmla="*/ 9959 h 9959"/>
                <a:gd name="connsiteX0" fmla="*/ 1816 w 10000"/>
                <a:gd name="connsiteY0" fmla="*/ 8865 h 9869"/>
                <a:gd name="connsiteX1" fmla="*/ 152 w 10000"/>
                <a:gd name="connsiteY1" fmla="*/ 5576 h 9869"/>
                <a:gd name="connsiteX2" fmla="*/ 549 w 10000"/>
                <a:gd name="connsiteY2" fmla="*/ 2601 h 9869"/>
                <a:gd name="connsiteX3" fmla="*/ 3053 w 10000"/>
                <a:gd name="connsiteY3" fmla="*/ 318 h 9869"/>
                <a:gd name="connsiteX4" fmla="*/ 6847 w 10000"/>
                <a:gd name="connsiteY4" fmla="*/ 413 h 9869"/>
                <a:gd name="connsiteX5" fmla="*/ 9635 w 10000"/>
                <a:gd name="connsiteY5" fmla="*/ 3656 h 9869"/>
                <a:gd name="connsiteX6" fmla="*/ 8500 w 10000"/>
                <a:gd name="connsiteY6" fmla="*/ 7685 h 9869"/>
                <a:gd name="connsiteX7" fmla="*/ 3062 w 10000"/>
                <a:gd name="connsiteY7" fmla="*/ 9869 h 9869"/>
                <a:gd name="connsiteX0" fmla="*/ 1816 w 10000"/>
                <a:gd name="connsiteY0" fmla="*/ 9056 h 10073"/>
                <a:gd name="connsiteX1" fmla="*/ 152 w 10000"/>
                <a:gd name="connsiteY1" fmla="*/ 5723 h 10073"/>
                <a:gd name="connsiteX2" fmla="*/ 549 w 10000"/>
                <a:gd name="connsiteY2" fmla="*/ 2709 h 10073"/>
                <a:gd name="connsiteX3" fmla="*/ 3053 w 10000"/>
                <a:gd name="connsiteY3" fmla="*/ 395 h 10073"/>
                <a:gd name="connsiteX4" fmla="*/ 6847 w 10000"/>
                <a:gd name="connsiteY4" fmla="*/ 491 h 10073"/>
                <a:gd name="connsiteX5" fmla="*/ 9635 w 10000"/>
                <a:gd name="connsiteY5" fmla="*/ 3778 h 10073"/>
                <a:gd name="connsiteX6" fmla="*/ 8500 w 10000"/>
                <a:gd name="connsiteY6" fmla="*/ 7860 h 10073"/>
                <a:gd name="connsiteX7" fmla="*/ 3062 w 10000"/>
                <a:gd name="connsiteY7" fmla="*/ 10073 h 10073"/>
                <a:gd name="connsiteX0" fmla="*/ 1816 w 10000"/>
                <a:gd name="connsiteY0" fmla="*/ 9056 h 10073"/>
                <a:gd name="connsiteX1" fmla="*/ 152 w 10000"/>
                <a:gd name="connsiteY1" fmla="*/ 5723 h 10073"/>
                <a:gd name="connsiteX2" fmla="*/ 549 w 10000"/>
                <a:gd name="connsiteY2" fmla="*/ 2709 h 10073"/>
                <a:gd name="connsiteX3" fmla="*/ 3053 w 10000"/>
                <a:gd name="connsiteY3" fmla="*/ 395 h 10073"/>
                <a:gd name="connsiteX4" fmla="*/ 6847 w 10000"/>
                <a:gd name="connsiteY4" fmla="*/ 491 h 10073"/>
                <a:gd name="connsiteX5" fmla="*/ 9635 w 10000"/>
                <a:gd name="connsiteY5" fmla="*/ 3778 h 10073"/>
                <a:gd name="connsiteX6" fmla="*/ 8500 w 10000"/>
                <a:gd name="connsiteY6" fmla="*/ 7860 h 10073"/>
                <a:gd name="connsiteX7" fmla="*/ 3062 w 10000"/>
                <a:gd name="connsiteY7" fmla="*/ 10073 h 10073"/>
                <a:gd name="connsiteX0" fmla="*/ 1816 w 10000"/>
                <a:gd name="connsiteY0" fmla="*/ 9056 h 10073"/>
                <a:gd name="connsiteX1" fmla="*/ 152 w 10000"/>
                <a:gd name="connsiteY1" fmla="*/ 5723 h 10073"/>
                <a:gd name="connsiteX2" fmla="*/ 549 w 10000"/>
                <a:gd name="connsiteY2" fmla="*/ 2709 h 10073"/>
                <a:gd name="connsiteX3" fmla="*/ 3053 w 10000"/>
                <a:gd name="connsiteY3" fmla="*/ 395 h 10073"/>
                <a:gd name="connsiteX4" fmla="*/ 6847 w 10000"/>
                <a:gd name="connsiteY4" fmla="*/ 491 h 10073"/>
                <a:gd name="connsiteX5" fmla="*/ 9635 w 10000"/>
                <a:gd name="connsiteY5" fmla="*/ 3778 h 10073"/>
                <a:gd name="connsiteX6" fmla="*/ 8500 w 10000"/>
                <a:gd name="connsiteY6" fmla="*/ 7860 h 10073"/>
                <a:gd name="connsiteX7" fmla="*/ 3062 w 10000"/>
                <a:gd name="connsiteY7" fmla="*/ 10073 h 10073"/>
                <a:gd name="connsiteX0" fmla="*/ 1816 w 10000"/>
                <a:gd name="connsiteY0" fmla="*/ 8983 h 10000"/>
                <a:gd name="connsiteX1" fmla="*/ 152 w 10000"/>
                <a:gd name="connsiteY1" fmla="*/ 5650 h 10000"/>
                <a:gd name="connsiteX2" fmla="*/ 549 w 10000"/>
                <a:gd name="connsiteY2" fmla="*/ 2636 h 10000"/>
                <a:gd name="connsiteX3" fmla="*/ 3053 w 10000"/>
                <a:gd name="connsiteY3" fmla="*/ 322 h 10000"/>
                <a:gd name="connsiteX4" fmla="*/ 6517 w 10000"/>
                <a:gd name="connsiteY4" fmla="*/ 1027 h 10000"/>
                <a:gd name="connsiteX5" fmla="*/ 9635 w 10000"/>
                <a:gd name="connsiteY5" fmla="*/ 3705 h 10000"/>
                <a:gd name="connsiteX6" fmla="*/ 8500 w 10000"/>
                <a:gd name="connsiteY6" fmla="*/ 7787 h 10000"/>
                <a:gd name="connsiteX7" fmla="*/ 3062 w 10000"/>
                <a:gd name="connsiteY7" fmla="*/ 10000 h 10000"/>
                <a:gd name="connsiteX0" fmla="*/ 1816 w 9646"/>
                <a:gd name="connsiteY0" fmla="*/ 8983 h 10000"/>
                <a:gd name="connsiteX1" fmla="*/ 152 w 9646"/>
                <a:gd name="connsiteY1" fmla="*/ 5650 h 10000"/>
                <a:gd name="connsiteX2" fmla="*/ 549 w 9646"/>
                <a:gd name="connsiteY2" fmla="*/ 2636 h 10000"/>
                <a:gd name="connsiteX3" fmla="*/ 3053 w 9646"/>
                <a:gd name="connsiteY3" fmla="*/ 322 h 10000"/>
                <a:gd name="connsiteX4" fmla="*/ 6517 w 9646"/>
                <a:gd name="connsiteY4" fmla="*/ 1027 h 10000"/>
                <a:gd name="connsiteX5" fmla="*/ 9281 w 9646"/>
                <a:gd name="connsiteY5" fmla="*/ 3982 h 10000"/>
                <a:gd name="connsiteX6" fmla="*/ 8500 w 9646"/>
                <a:gd name="connsiteY6" fmla="*/ 7787 h 10000"/>
                <a:gd name="connsiteX7" fmla="*/ 3062 w 9646"/>
                <a:gd name="connsiteY7" fmla="*/ 10000 h 10000"/>
                <a:gd name="connsiteX0" fmla="*/ 1883 w 10000"/>
                <a:gd name="connsiteY0" fmla="*/ 8465 h 9482"/>
                <a:gd name="connsiteX1" fmla="*/ 158 w 10000"/>
                <a:gd name="connsiteY1" fmla="*/ 5132 h 9482"/>
                <a:gd name="connsiteX2" fmla="*/ 569 w 10000"/>
                <a:gd name="connsiteY2" fmla="*/ 2118 h 9482"/>
                <a:gd name="connsiteX3" fmla="*/ 3002 w 10000"/>
                <a:gd name="connsiteY3" fmla="*/ 322 h 9482"/>
                <a:gd name="connsiteX4" fmla="*/ 6756 w 10000"/>
                <a:gd name="connsiteY4" fmla="*/ 509 h 9482"/>
                <a:gd name="connsiteX5" fmla="*/ 9622 w 10000"/>
                <a:gd name="connsiteY5" fmla="*/ 3464 h 9482"/>
                <a:gd name="connsiteX6" fmla="*/ 8812 w 10000"/>
                <a:gd name="connsiteY6" fmla="*/ 7269 h 9482"/>
                <a:gd name="connsiteX7" fmla="*/ 3174 w 10000"/>
                <a:gd name="connsiteY7" fmla="*/ 9482 h 9482"/>
                <a:gd name="connsiteX0" fmla="*/ 1883 w 10000"/>
                <a:gd name="connsiteY0" fmla="*/ 8927 h 10000"/>
                <a:gd name="connsiteX1" fmla="*/ 158 w 10000"/>
                <a:gd name="connsiteY1" fmla="*/ 5412 h 10000"/>
                <a:gd name="connsiteX2" fmla="*/ 569 w 10000"/>
                <a:gd name="connsiteY2" fmla="*/ 2234 h 10000"/>
                <a:gd name="connsiteX3" fmla="*/ 3002 w 10000"/>
                <a:gd name="connsiteY3" fmla="*/ 340 h 10000"/>
                <a:gd name="connsiteX4" fmla="*/ 6756 w 10000"/>
                <a:gd name="connsiteY4" fmla="*/ 537 h 10000"/>
                <a:gd name="connsiteX5" fmla="*/ 9622 w 10000"/>
                <a:gd name="connsiteY5" fmla="*/ 3653 h 10000"/>
                <a:gd name="connsiteX6" fmla="*/ 8442 w 10000"/>
                <a:gd name="connsiteY6" fmla="*/ 8128 h 10000"/>
                <a:gd name="connsiteX7" fmla="*/ 3174 w 10000"/>
                <a:gd name="connsiteY7" fmla="*/ 10000 h 10000"/>
                <a:gd name="connsiteX0" fmla="*/ 1883 w 10000"/>
                <a:gd name="connsiteY0" fmla="*/ 8927 h 10000"/>
                <a:gd name="connsiteX1" fmla="*/ 158 w 10000"/>
                <a:gd name="connsiteY1" fmla="*/ 5412 h 10000"/>
                <a:gd name="connsiteX2" fmla="*/ 569 w 10000"/>
                <a:gd name="connsiteY2" fmla="*/ 2234 h 10000"/>
                <a:gd name="connsiteX3" fmla="*/ 3002 w 10000"/>
                <a:gd name="connsiteY3" fmla="*/ 340 h 10000"/>
                <a:gd name="connsiteX4" fmla="*/ 6756 w 10000"/>
                <a:gd name="connsiteY4" fmla="*/ 537 h 10000"/>
                <a:gd name="connsiteX5" fmla="*/ 9622 w 10000"/>
                <a:gd name="connsiteY5" fmla="*/ 3653 h 10000"/>
                <a:gd name="connsiteX6" fmla="*/ 8442 w 10000"/>
                <a:gd name="connsiteY6" fmla="*/ 8128 h 10000"/>
                <a:gd name="connsiteX7" fmla="*/ 3174 w 10000"/>
                <a:gd name="connsiteY7" fmla="*/ 10000 h 10000"/>
                <a:gd name="connsiteX0" fmla="*/ 1883 w 10000"/>
                <a:gd name="connsiteY0" fmla="*/ 8927 h 10000"/>
                <a:gd name="connsiteX1" fmla="*/ 158 w 10000"/>
                <a:gd name="connsiteY1" fmla="*/ 5412 h 10000"/>
                <a:gd name="connsiteX2" fmla="*/ 569 w 10000"/>
                <a:gd name="connsiteY2" fmla="*/ 2234 h 10000"/>
                <a:gd name="connsiteX3" fmla="*/ 3002 w 10000"/>
                <a:gd name="connsiteY3" fmla="*/ 340 h 10000"/>
                <a:gd name="connsiteX4" fmla="*/ 6759 w 10000"/>
                <a:gd name="connsiteY4" fmla="*/ 776 h 10000"/>
                <a:gd name="connsiteX5" fmla="*/ 9622 w 10000"/>
                <a:gd name="connsiteY5" fmla="*/ 3653 h 10000"/>
                <a:gd name="connsiteX6" fmla="*/ 8442 w 10000"/>
                <a:gd name="connsiteY6" fmla="*/ 8128 h 10000"/>
                <a:gd name="connsiteX7" fmla="*/ 3174 w 10000"/>
                <a:gd name="connsiteY7" fmla="*/ 10000 h 10000"/>
                <a:gd name="connsiteX0" fmla="*/ 1883 w 9988"/>
                <a:gd name="connsiteY0" fmla="*/ 8927 h 10000"/>
                <a:gd name="connsiteX1" fmla="*/ 158 w 9988"/>
                <a:gd name="connsiteY1" fmla="*/ 5412 h 10000"/>
                <a:gd name="connsiteX2" fmla="*/ 569 w 9988"/>
                <a:gd name="connsiteY2" fmla="*/ 2234 h 10000"/>
                <a:gd name="connsiteX3" fmla="*/ 3002 w 9988"/>
                <a:gd name="connsiteY3" fmla="*/ 340 h 10000"/>
                <a:gd name="connsiteX4" fmla="*/ 6759 w 9988"/>
                <a:gd name="connsiteY4" fmla="*/ 776 h 10000"/>
                <a:gd name="connsiteX5" fmla="*/ 9610 w 9988"/>
                <a:gd name="connsiteY5" fmla="*/ 4090 h 10000"/>
                <a:gd name="connsiteX6" fmla="*/ 8442 w 9988"/>
                <a:gd name="connsiteY6" fmla="*/ 8128 h 10000"/>
                <a:gd name="connsiteX7" fmla="*/ 3174 w 9988"/>
                <a:gd name="connsiteY7" fmla="*/ 10000 h 10000"/>
                <a:gd name="connsiteX0" fmla="*/ 1885 w 10000"/>
                <a:gd name="connsiteY0" fmla="*/ 8770 h 9843"/>
                <a:gd name="connsiteX1" fmla="*/ 158 w 10000"/>
                <a:gd name="connsiteY1" fmla="*/ 5255 h 9843"/>
                <a:gd name="connsiteX2" fmla="*/ 570 w 10000"/>
                <a:gd name="connsiteY2" fmla="*/ 2077 h 9843"/>
                <a:gd name="connsiteX3" fmla="*/ 2974 w 10000"/>
                <a:gd name="connsiteY3" fmla="*/ 340 h 9843"/>
                <a:gd name="connsiteX4" fmla="*/ 6767 w 10000"/>
                <a:gd name="connsiteY4" fmla="*/ 619 h 9843"/>
                <a:gd name="connsiteX5" fmla="*/ 9622 w 10000"/>
                <a:gd name="connsiteY5" fmla="*/ 3933 h 9843"/>
                <a:gd name="connsiteX6" fmla="*/ 8452 w 10000"/>
                <a:gd name="connsiteY6" fmla="*/ 7971 h 9843"/>
                <a:gd name="connsiteX7" fmla="*/ 3178 w 10000"/>
                <a:gd name="connsiteY7" fmla="*/ 9843 h 9843"/>
                <a:gd name="connsiteX0" fmla="*/ 1954 w 10069"/>
                <a:gd name="connsiteY0" fmla="*/ 8910 h 10000"/>
                <a:gd name="connsiteX1" fmla="*/ 227 w 10069"/>
                <a:gd name="connsiteY1" fmla="*/ 5339 h 10000"/>
                <a:gd name="connsiteX2" fmla="*/ 592 w 10069"/>
                <a:gd name="connsiteY2" fmla="*/ 2471 h 10000"/>
                <a:gd name="connsiteX3" fmla="*/ 3043 w 10069"/>
                <a:gd name="connsiteY3" fmla="*/ 345 h 10000"/>
                <a:gd name="connsiteX4" fmla="*/ 6836 w 10069"/>
                <a:gd name="connsiteY4" fmla="*/ 629 h 10000"/>
                <a:gd name="connsiteX5" fmla="*/ 9691 w 10069"/>
                <a:gd name="connsiteY5" fmla="*/ 3996 h 10000"/>
                <a:gd name="connsiteX6" fmla="*/ 8521 w 10069"/>
                <a:gd name="connsiteY6" fmla="*/ 8098 h 10000"/>
                <a:gd name="connsiteX7" fmla="*/ 3247 w 10069"/>
                <a:gd name="connsiteY7" fmla="*/ 10000 h 10000"/>
                <a:gd name="connsiteX0" fmla="*/ 1899 w 10014"/>
                <a:gd name="connsiteY0" fmla="*/ 8910 h 10000"/>
                <a:gd name="connsiteX1" fmla="*/ 227 w 10014"/>
                <a:gd name="connsiteY1" fmla="*/ 6122 h 10000"/>
                <a:gd name="connsiteX2" fmla="*/ 537 w 10014"/>
                <a:gd name="connsiteY2" fmla="*/ 2471 h 10000"/>
                <a:gd name="connsiteX3" fmla="*/ 2988 w 10014"/>
                <a:gd name="connsiteY3" fmla="*/ 345 h 10000"/>
                <a:gd name="connsiteX4" fmla="*/ 6781 w 10014"/>
                <a:gd name="connsiteY4" fmla="*/ 629 h 10000"/>
                <a:gd name="connsiteX5" fmla="*/ 9636 w 10014"/>
                <a:gd name="connsiteY5" fmla="*/ 3996 h 10000"/>
                <a:gd name="connsiteX6" fmla="*/ 8466 w 10014"/>
                <a:gd name="connsiteY6" fmla="*/ 8098 h 10000"/>
                <a:gd name="connsiteX7" fmla="*/ 3192 w 10014"/>
                <a:gd name="connsiteY7" fmla="*/ 10000 h 10000"/>
                <a:gd name="connsiteX0" fmla="*/ 2099 w 10214"/>
                <a:gd name="connsiteY0" fmla="*/ 8910 h 10000"/>
                <a:gd name="connsiteX1" fmla="*/ 227 w 10214"/>
                <a:gd name="connsiteY1" fmla="*/ 5936 h 10000"/>
                <a:gd name="connsiteX2" fmla="*/ 737 w 10214"/>
                <a:gd name="connsiteY2" fmla="*/ 2471 h 10000"/>
                <a:gd name="connsiteX3" fmla="*/ 3188 w 10214"/>
                <a:gd name="connsiteY3" fmla="*/ 345 h 10000"/>
                <a:gd name="connsiteX4" fmla="*/ 6981 w 10214"/>
                <a:gd name="connsiteY4" fmla="*/ 629 h 10000"/>
                <a:gd name="connsiteX5" fmla="*/ 9836 w 10214"/>
                <a:gd name="connsiteY5" fmla="*/ 3996 h 10000"/>
                <a:gd name="connsiteX6" fmla="*/ 8666 w 10214"/>
                <a:gd name="connsiteY6" fmla="*/ 8098 h 10000"/>
                <a:gd name="connsiteX7" fmla="*/ 3392 w 10214"/>
                <a:gd name="connsiteY7" fmla="*/ 10000 h 10000"/>
                <a:gd name="connsiteX0" fmla="*/ 2232 w 10347"/>
                <a:gd name="connsiteY0" fmla="*/ 8910 h 10000"/>
                <a:gd name="connsiteX1" fmla="*/ 227 w 10347"/>
                <a:gd name="connsiteY1" fmla="*/ 5673 h 10000"/>
                <a:gd name="connsiteX2" fmla="*/ 870 w 10347"/>
                <a:gd name="connsiteY2" fmla="*/ 2471 h 10000"/>
                <a:gd name="connsiteX3" fmla="*/ 3321 w 10347"/>
                <a:gd name="connsiteY3" fmla="*/ 345 h 10000"/>
                <a:gd name="connsiteX4" fmla="*/ 7114 w 10347"/>
                <a:gd name="connsiteY4" fmla="*/ 629 h 10000"/>
                <a:gd name="connsiteX5" fmla="*/ 9969 w 10347"/>
                <a:gd name="connsiteY5" fmla="*/ 3996 h 10000"/>
                <a:gd name="connsiteX6" fmla="*/ 8799 w 10347"/>
                <a:gd name="connsiteY6" fmla="*/ 8098 h 10000"/>
                <a:gd name="connsiteX7" fmla="*/ 3525 w 10347"/>
                <a:gd name="connsiteY7" fmla="*/ 10000 h 10000"/>
                <a:gd name="connsiteX0" fmla="*/ 2232 w 10347"/>
                <a:gd name="connsiteY0" fmla="*/ 8910 h 10000"/>
                <a:gd name="connsiteX1" fmla="*/ 227 w 10347"/>
                <a:gd name="connsiteY1" fmla="*/ 5673 h 10000"/>
                <a:gd name="connsiteX2" fmla="*/ 870 w 10347"/>
                <a:gd name="connsiteY2" fmla="*/ 2471 h 10000"/>
                <a:gd name="connsiteX3" fmla="*/ 3321 w 10347"/>
                <a:gd name="connsiteY3" fmla="*/ 345 h 10000"/>
                <a:gd name="connsiteX4" fmla="*/ 7114 w 10347"/>
                <a:gd name="connsiteY4" fmla="*/ 629 h 10000"/>
                <a:gd name="connsiteX5" fmla="*/ 9969 w 10347"/>
                <a:gd name="connsiteY5" fmla="*/ 3996 h 10000"/>
                <a:gd name="connsiteX6" fmla="*/ 8688 w 10347"/>
                <a:gd name="connsiteY6" fmla="*/ 7948 h 10000"/>
                <a:gd name="connsiteX7" fmla="*/ 3525 w 10347"/>
                <a:gd name="connsiteY7" fmla="*/ 10000 h 10000"/>
                <a:gd name="connsiteX0" fmla="*/ 2232 w 10347"/>
                <a:gd name="connsiteY0" fmla="*/ 8910 h 10000"/>
                <a:gd name="connsiteX1" fmla="*/ 227 w 10347"/>
                <a:gd name="connsiteY1" fmla="*/ 5673 h 10000"/>
                <a:gd name="connsiteX2" fmla="*/ 870 w 10347"/>
                <a:gd name="connsiteY2" fmla="*/ 2471 h 10000"/>
                <a:gd name="connsiteX3" fmla="*/ 3321 w 10347"/>
                <a:gd name="connsiteY3" fmla="*/ 345 h 10000"/>
                <a:gd name="connsiteX4" fmla="*/ 7114 w 10347"/>
                <a:gd name="connsiteY4" fmla="*/ 629 h 10000"/>
                <a:gd name="connsiteX5" fmla="*/ 9969 w 10347"/>
                <a:gd name="connsiteY5" fmla="*/ 3996 h 10000"/>
                <a:gd name="connsiteX6" fmla="*/ 8817 w 10347"/>
                <a:gd name="connsiteY6" fmla="*/ 8139 h 10000"/>
                <a:gd name="connsiteX7" fmla="*/ 3525 w 10347"/>
                <a:gd name="connsiteY7" fmla="*/ 10000 h 10000"/>
                <a:gd name="connsiteX0" fmla="*/ 2232 w 10347"/>
                <a:gd name="connsiteY0" fmla="*/ 8910 h 10000"/>
                <a:gd name="connsiteX1" fmla="*/ 227 w 10347"/>
                <a:gd name="connsiteY1" fmla="*/ 5673 h 10000"/>
                <a:gd name="connsiteX2" fmla="*/ 870 w 10347"/>
                <a:gd name="connsiteY2" fmla="*/ 2471 h 10000"/>
                <a:gd name="connsiteX3" fmla="*/ 3321 w 10347"/>
                <a:gd name="connsiteY3" fmla="*/ 345 h 10000"/>
                <a:gd name="connsiteX4" fmla="*/ 7114 w 10347"/>
                <a:gd name="connsiteY4" fmla="*/ 629 h 10000"/>
                <a:gd name="connsiteX5" fmla="*/ 9969 w 10347"/>
                <a:gd name="connsiteY5" fmla="*/ 3996 h 10000"/>
                <a:gd name="connsiteX6" fmla="*/ 8817 w 10347"/>
                <a:gd name="connsiteY6" fmla="*/ 8139 h 10000"/>
                <a:gd name="connsiteX7" fmla="*/ 3525 w 10347"/>
                <a:gd name="connsiteY7" fmla="*/ 10000 h 10000"/>
                <a:gd name="connsiteX0" fmla="*/ 2232 w 10347"/>
                <a:gd name="connsiteY0" fmla="*/ 8910 h 10000"/>
                <a:gd name="connsiteX1" fmla="*/ 227 w 10347"/>
                <a:gd name="connsiteY1" fmla="*/ 5673 h 10000"/>
                <a:gd name="connsiteX2" fmla="*/ 870 w 10347"/>
                <a:gd name="connsiteY2" fmla="*/ 2471 h 10000"/>
                <a:gd name="connsiteX3" fmla="*/ 3321 w 10347"/>
                <a:gd name="connsiteY3" fmla="*/ 345 h 10000"/>
                <a:gd name="connsiteX4" fmla="*/ 7114 w 10347"/>
                <a:gd name="connsiteY4" fmla="*/ 629 h 10000"/>
                <a:gd name="connsiteX5" fmla="*/ 9969 w 10347"/>
                <a:gd name="connsiteY5" fmla="*/ 3996 h 10000"/>
                <a:gd name="connsiteX6" fmla="*/ 8817 w 10347"/>
                <a:gd name="connsiteY6" fmla="*/ 8139 h 10000"/>
                <a:gd name="connsiteX7" fmla="*/ 3525 w 10347"/>
                <a:gd name="connsiteY7" fmla="*/ 10000 h 10000"/>
                <a:gd name="connsiteX0" fmla="*/ 2232 w 10347"/>
                <a:gd name="connsiteY0" fmla="*/ 8910 h 10000"/>
                <a:gd name="connsiteX1" fmla="*/ 227 w 10347"/>
                <a:gd name="connsiteY1" fmla="*/ 5673 h 10000"/>
                <a:gd name="connsiteX2" fmla="*/ 870 w 10347"/>
                <a:gd name="connsiteY2" fmla="*/ 2471 h 10000"/>
                <a:gd name="connsiteX3" fmla="*/ 3321 w 10347"/>
                <a:gd name="connsiteY3" fmla="*/ 345 h 10000"/>
                <a:gd name="connsiteX4" fmla="*/ 7114 w 10347"/>
                <a:gd name="connsiteY4" fmla="*/ 629 h 10000"/>
                <a:gd name="connsiteX5" fmla="*/ 9969 w 10347"/>
                <a:gd name="connsiteY5" fmla="*/ 3996 h 10000"/>
                <a:gd name="connsiteX6" fmla="*/ 8817 w 10347"/>
                <a:gd name="connsiteY6" fmla="*/ 8139 h 10000"/>
                <a:gd name="connsiteX7" fmla="*/ 3525 w 10347"/>
                <a:gd name="connsiteY7" fmla="*/ 10000 h 10000"/>
                <a:gd name="connsiteX0" fmla="*/ 2232 w 10199"/>
                <a:gd name="connsiteY0" fmla="*/ 8910 h 10000"/>
                <a:gd name="connsiteX1" fmla="*/ 227 w 10199"/>
                <a:gd name="connsiteY1" fmla="*/ 5673 h 10000"/>
                <a:gd name="connsiteX2" fmla="*/ 870 w 10199"/>
                <a:gd name="connsiteY2" fmla="*/ 2471 h 10000"/>
                <a:gd name="connsiteX3" fmla="*/ 3321 w 10199"/>
                <a:gd name="connsiteY3" fmla="*/ 345 h 10000"/>
                <a:gd name="connsiteX4" fmla="*/ 7114 w 10199"/>
                <a:gd name="connsiteY4" fmla="*/ 629 h 10000"/>
                <a:gd name="connsiteX5" fmla="*/ 9969 w 10199"/>
                <a:gd name="connsiteY5" fmla="*/ 3996 h 10000"/>
                <a:gd name="connsiteX6" fmla="*/ 8817 w 10199"/>
                <a:gd name="connsiteY6" fmla="*/ 8139 h 10000"/>
                <a:gd name="connsiteX7" fmla="*/ 3525 w 10199"/>
                <a:gd name="connsiteY7" fmla="*/ 10000 h 10000"/>
                <a:gd name="connsiteX0" fmla="*/ 2232 w 10199"/>
                <a:gd name="connsiteY0" fmla="*/ 8910 h 10000"/>
                <a:gd name="connsiteX1" fmla="*/ 227 w 10199"/>
                <a:gd name="connsiteY1" fmla="*/ 5673 h 10000"/>
                <a:gd name="connsiteX2" fmla="*/ 870 w 10199"/>
                <a:gd name="connsiteY2" fmla="*/ 2471 h 10000"/>
                <a:gd name="connsiteX3" fmla="*/ 3321 w 10199"/>
                <a:gd name="connsiteY3" fmla="*/ 345 h 10000"/>
                <a:gd name="connsiteX4" fmla="*/ 7040 w 10199"/>
                <a:gd name="connsiteY4" fmla="*/ 806 h 10000"/>
                <a:gd name="connsiteX5" fmla="*/ 9969 w 10199"/>
                <a:gd name="connsiteY5" fmla="*/ 3996 h 10000"/>
                <a:gd name="connsiteX6" fmla="*/ 8817 w 10199"/>
                <a:gd name="connsiteY6" fmla="*/ 8139 h 10000"/>
                <a:gd name="connsiteX7" fmla="*/ 3525 w 10199"/>
                <a:gd name="connsiteY7" fmla="*/ 10000 h 10000"/>
                <a:gd name="connsiteX0" fmla="*/ 2232 w 10199"/>
                <a:gd name="connsiteY0" fmla="*/ 8834 h 9924"/>
                <a:gd name="connsiteX1" fmla="*/ 227 w 10199"/>
                <a:gd name="connsiteY1" fmla="*/ 5597 h 9924"/>
                <a:gd name="connsiteX2" fmla="*/ 870 w 10199"/>
                <a:gd name="connsiteY2" fmla="*/ 2395 h 9924"/>
                <a:gd name="connsiteX3" fmla="*/ 3254 w 10199"/>
                <a:gd name="connsiteY3" fmla="*/ 345 h 9924"/>
                <a:gd name="connsiteX4" fmla="*/ 7040 w 10199"/>
                <a:gd name="connsiteY4" fmla="*/ 730 h 9924"/>
                <a:gd name="connsiteX5" fmla="*/ 9969 w 10199"/>
                <a:gd name="connsiteY5" fmla="*/ 3920 h 9924"/>
                <a:gd name="connsiteX6" fmla="*/ 8817 w 10199"/>
                <a:gd name="connsiteY6" fmla="*/ 8063 h 9924"/>
                <a:gd name="connsiteX7" fmla="*/ 3525 w 10199"/>
                <a:gd name="connsiteY7" fmla="*/ 9924 h 9924"/>
                <a:gd name="connsiteX0" fmla="*/ 2188 w 10000"/>
                <a:gd name="connsiteY0" fmla="*/ 8696 h 9794"/>
                <a:gd name="connsiteX1" fmla="*/ 223 w 10000"/>
                <a:gd name="connsiteY1" fmla="*/ 5434 h 9794"/>
                <a:gd name="connsiteX2" fmla="*/ 853 w 10000"/>
                <a:gd name="connsiteY2" fmla="*/ 2207 h 9794"/>
                <a:gd name="connsiteX3" fmla="*/ 2966 w 10000"/>
                <a:gd name="connsiteY3" fmla="*/ 360 h 9794"/>
                <a:gd name="connsiteX4" fmla="*/ 6903 w 10000"/>
                <a:gd name="connsiteY4" fmla="*/ 530 h 9794"/>
                <a:gd name="connsiteX5" fmla="*/ 9774 w 10000"/>
                <a:gd name="connsiteY5" fmla="*/ 3744 h 9794"/>
                <a:gd name="connsiteX6" fmla="*/ 8645 w 10000"/>
                <a:gd name="connsiteY6" fmla="*/ 7919 h 9794"/>
                <a:gd name="connsiteX7" fmla="*/ 3456 w 10000"/>
                <a:gd name="connsiteY7" fmla="*/ 9794 h 9794"/>
                <a:gd name="connsiteX0" fmla="*/ 2188 w 10000"/>
                <a:gd name="connsiteY0" fmla="*/ 9039 h 10160"/>
                <a:gd name="connsiteX1" fmla="*/ 223 w 10000"/>
                <a:gd name="connsiteY1" fmla="*/ 5708 h 10160"/>
                <a:gd name="connsiteX2" fmla="*/ 853 w 10000"/>
                <a:gd name="connsiteY2" fmla="*/ 2413 h 10160"/>
                <a:gd name="connsiteX3" fmla="*/ 2966 w 10000"/>
                <a:gd name="connsiteY3" fmla="*/ 528 h 10160"/>
                <a:gd name="connsiteX4" fmla="*/ 6903 w 10000"/>
                <a:gd name="connsiteY4" fmla="*/ 701 h 10160"/>
                <a:gd name="connsiteX5" fmla="*/ 9774 w 10000"/>
                <a:gd name="connsiteY5" fmla="*/ 3983 h 10160"/>
                <a:gd name="connsiteX6" fmla="*/ 8645 w 10000"/>
                <a:gd name="connsiteY6" fmla="*/ 8246 h 10160"/>
                <a:gd name="connsiteX7" fmla="*/ 3456 w 10000"/>
                <a:gd name="connsiteY7" fmla="*/ 10160 h 10160"/>
                <a:gd name="connsiteX0" fmla="*/ 2188 w 10000"/>
                <a:gd name="connsiteY0" fmla="*/ 9107 h 10228"/>
                <a:gd name="connsiteX1" fmla="*/ 223 w 10000"/>
                <a:gd name="connsiteY1" fmla="*/ 5776 h 10228"/>
                <a:gd name="connsiteX2" fmla="*/ 853 w 10000"/>
                <a:gd name="connsiteY2" fmla="*/ 2481 h 10228"/>
                <a:gd name="connsiteX3" fmla="*/ 2891 w 10000"/>
                <a:gd name="connsiteY3" fmla="*/ 528 h 10228"/>
                <a:gd name="connsiteX4" fmla="*/ 6903 w 10000"/>
                <a:gd name="connsiteY4" fmla="*/ 769 h 10228"/>
                <a:gd name="connsiteX5" fmla="*/ 9774 w 10000"/>
                <a:gd name="connsiteY5" fmla="*/ 4051 h 10228"/>
                <a:gd name="connsiteX6" fmla="*/ 8645 w 10000"/>
                <a:gd name="connsiteY6" fmla="*/ 8314 h 10228"/>
                <a:gd name="connsiteX7" fmla="*/ 3456 w 10000"/>
                <a:gd name="connsiteY7" fmla="*/ 10228 h 10228"/>
                <a:gd name="connsiteX0" fmla="*/ 2188 w 10000"/>
                <a:gd name="connsiteY0" fmla="*/ 9006 h 10127"/>
                <a:gd name="connsiteX1" fmla="*/ 223 w 10000"/>
                <a:gd name="connsiteY1" fmla="*/ 5675 h 10127"/>
                <a:gd name="connsiteX2" fmla="*/ 853 w 10000"/>
                <a:gd name="connsiteY2" fmla="*/ 2380 h 10127"/>
                <a:gd name="connsiteX3" fmla="*/ 2891 w 10000"/>
                <a:gd name="connsiteY3" fmla="*/ 427 h 10127"/>
                <a:gd name="connsiteX4" fmla="*/ 6903 w 10000"/>
                <a:gd name="connsiteY4" fmla="*/ 668 h 10127"/>
                <a:gd name="connsiteX5" fmla="*/ 9774 w 10000"/>
                <a:gd name="connsiteY5" fmla="*/ 3950 h 10127"/>
                <a:gd name="connsiteX6" fmla="*/ 8645 w 10000"/>
                <a:gd name="connsiteY6" fmla="*/ 8213 h 10127"/>
                <a:gd name="connsiteX7" fmla="*/ 3456 w 10000"/>
                <a:gd name="connsiteY7" fmla="*/ 10127 h 10127"/>
                <a:gd name="connsiteX0" fmla="*/ 2188 w 10000"/>
                <a:gd name="connsiteY0" fmla="*/ 9006 h 10127"/>
                <a:gd name="connsiteX1" fmla="*/ 223 w 10000"/>
                <a:gd name="connsiteY1" fmla="*/ 5675 h 10127"/>
                <a:gd name="connsiteX2" fmla="*/ 853 w 10000"/>
                <a:gd name="connsiteY2" fmla="*/ 2380 h 10127"/>
                <a:gd name="connsiteX3" fmla="*/ 2891 w 10000"/>
                <a:gd name="connsiteY3" fmla="*/ 427 h 10127"/>
                <a:gd name="connsiteX4" fmla="*/ 6903 w 10000"/>
                <a:gd name="connsiteY4" fmla="*/ 668 h 10127"/>
                <a:gd name="connsiteX5" fmla="*/ 9774 w 10000"/>
                <a:gd name="connsiteY5" fmla="*/ 3950 h 10127"/>
                <a:gd name="connsiteX6" fmla="*/ 8645 w 10000"/>
                <a:gd name="connsiteY6" fmla="*/ 8213 h 10127"/>
                <a:gd name="connsiteX7" fmla="*/ 3456 w 10000"/>
                <a:gd name="connsiteY7" fmla="*/ 10127 h 10127"/>
                <a:gd name="connsiteX0" fmla="*/ 2188 w 10000"/>
                <a:gd name="connsiteY0" fmla="*/ 9006 h 10127"/>
                <a:gd name="connsiteX1" fmla="*/ 223 w 10000"/>
                <a:gd name="connsiteY1" fmla="*/ 5675 h 10127"/>
                <a:gd name="connsiteX2" fmla="*/ 853 w 10000"/>
                <a:gd name="connsiteY2" fmla="*/ 2380 h 10127"/>
                <a:gd name="connsiteX3" fmla="*/ 2891 w 10000"/>
                <a:gd name="connsiteY3" fmla="*/ 427 h 10127"/>
                <a:gd name="connsiteX4" fmla="*/ 6903 w 10000"/>
                <a:gd name="connsiteY4" fmla="*/ 668 h 10127"/>
                <a:gd name="connsiteX5" fmla="*/ 9774 w 10000"/>
                <a:gd name="connsiteY5" fmla="*/ 3950 h 10127"/>
                <a:gd name="connsiteX6" fmla="*/ 8645 w 10000"/>
                <a:gd name="connsiteY6" fmla="*/ 8213 h 10127"/>
                <a:gd name="connsiteX7" fmla="*/ 3456 w 10000"/>
                <a:gd name="connsiteY7" fmla="*/ 10127 h 10127"/>
                <a:gd name="connsiteX0" fmla="*/ 2188 w 10000"/>
                <a:gd name="connsiteY0" fmla="*/ 9006 h 10127"/>
                <a:gd name="connsiteX1" fmla="*/ 223 w 10000"/>
                <a:gd name="connsiteY1" fmla="*/ 5675 h 10127"/>
                <a:gd name="connsiteX2" fmla="*/ 853 w 10000"/>
                <a:gd name="connsiteY2" fmla="*/ 2380 h 10127"/>
                <a:gd name="connsiteX3" fmla="*/ 2891 w 10000"/>
                <a:gd name="connsiteY3" fmla="*/ 427 h 10127"/>
                <a:gd name="connsiteX4" fmla="*/ 6903 w 10000"/>
                <a:gd name="connsiteY4" fmla="*/ 668 h 10127"/>
                <a:gd name="connsiteX5" fmla="*/ 9774 w 10000"/>
                <a:gd name="connsiteY5" fmla="*/ 3950 h 10127"/>
                <a:gd name="connsiteX6" fmla="*/ 8645 w 10000"/>
                <a:gd name="connsiteY6" fmla="*/ 8213 h 10127"/>
                <a:gd name="connsiteX7" fmla="*/ 3456 w 10000"/>
                <a:gd name="connsiteY7" fmla="*/ 10127 h 10127"/>
                <a:gd name="connsiteX0" fmla="*/ 2188 w 10000"/>
                <a:gd name="connsiteY0" fmla="*/ 9006 h 10127"/>
                <a:gd name="connsiteX1" fmla="*/ 223 w 10000"/>
                <a:gd name="connsiteY1" fmla="*/ 5675 h 10127"/>
                <a:gd name="connsiteX2" fmla="*/ 650 w 10000"/>
                <a:gd name="connsiteY2" fmla="*/ 2718 h 10127"/>
                <a:gd name="connsiteX3" fmla="*/ 2891 w 10000"/>
                <a:gd name="connsiteY3" fmla="*/ 427 h 10127"/>
                <a:gd name="connsiteX4" fmla="*/ 6903 w 10000"/>
                <a:gd name="connsiteY4" fmla="*/ 668 h 10127"/>
                <a:gd name="connsiteX5" fmla="*/ 9774 w 10000"/>
                <a:gd name="connsiteY5" fmla="*/ 3950 h 10127"/>
                <a:gd name="connsiteX6" fmla="*/ 8645 w 10000"/>
                <a:gd name="connsiteY6" fmla="*/ 8213 h 10127"/>
                <a:gd name="connsiteX7" fmla="*/ 3456 w 10000"/>
                <a:gd name="connsiteY7" fmla="*/ 10127 h 10127"/>
                <a:gd name="connsiteX0" fmla="*/ 2188 w 10000"/>
                <a:gd name="connsiteY0" fmla="*/ 9317 h 10438"/>
                <a:gd name="connsiteX1" fmla="*/ 223 w 10000"/>
                <a:gd name="connsiteY1" fmla="*/ 5986 h 10438"/>
                <a:gd name="connsiteX2" fmla="*/ 650 w 10000"/>
                <a:gd name="connsiteY2" fmla="*/ 3029 h 10438"/>
                <a:gd name="connsiteX3" fmla="*/ 2891 w 10000"/>
                <a:gd name="connsiteY3" fmla="*/ 738 h 10438"/>
                <a:gd name="connsiteX4" fmla="*/ 6903 w 10000"/>
                <a:gd name="connsiteY4" fmla="*/ 979 h 10438"/>
                <a:gd name="connsiteX5" fmla="*/ 9774 w 10000"/>
                <a:gd name="connsiteY5" fmla="*/ 4261 h 10438"/>
                <a:gd name="connsiteX6" fmla="*/ 8645 w 10000"/>
                <a:gd name="connsiteY6" fmla="*/ 8524 h 10438"/>
                <a:gd name="connsiteX7" fmla="*/ 3456 w 10000"/>
                <a:gd name="connsiteY7" fmla="*/ 10438 h 10438"/>
                <a:gd name="connsiteX0" fmla="*/ 2188 w 10000"/>
                <a:gd name="connsiteY0" fmla="*/ 9317 h 10438"/>
                <a:gd name="connsiteX1" fmla="*/ 223 w 10000"/>
                <a:gd name="connsiteY1" fmla="*/ 5986 h 10438"/>
                <a:gd name="connsiteX2" fmla="*/ 650 w 10000"/>
                <a:gd name="connsiteY2" fmla="*/ 3029 h 10438"/>
                <a:gd name="connsiteX3" fmla="*/ 2891 w 10000"/>
                <a:gd name="connsiteY3" fmla="*/ 738 h 10438"/>
                <a:gd name="connsiteX4" fmla="*/ 6903 w 10000"/>
                <a:gd name="connsiteY4" fmla="*/ 979 h 10438"/>
                <a:gd name="connsiteX5" fmla="*/ 9774 w 10000"/>
                <a:gd name="connsiteY5" fmla="*/ 4261 h 10438"/>
                <a:gd name="connsiteX6" fmla="*/ 8645 w 10000"/>
                <a:gd name="connsiteY6" fmla="*/ 8524 h 10438"/>
                <a:gd name="connsiteX7" fmla="*/ 3456 w 10000"/>
                <a:gd name="connsiteY7" fmla="*/ 10438 h 10438"/>
                <a:gd name="connsiteX0" fmla="*/ 2188 w 9894"/>
                <a:gd name="connsiteY0" fmla="*/ 9317 h 10438"/>
                <a:gd name="connsiteX1" fmla="*/ 223 w 9894"/>
                <a:gd name="connsiteY1" fmla="*/ 5986 h 10438"/>
                <a:gd name="connsiteX2" fmla="*/ 650 w 9894"/>
                <a:gd name="connsiteY2" fmla="*/ 3029 h 10438"/>
                <a:gd name="connsiteX3" fmla="*/ 2891 w 9894"/>
                <a:gd name="connsiteY3" fmla="*/ 738 h 10438"/>
                <a:gd name="connsiteX4" fmla="*/ 6903 w 9894"/>
                <a:gd name="connsiteY4" fmla="*/ 979 h 10438"/>
                <a:gd name="connsiteX5" fmla="*/ 9774 w 9894"/>
                <a:gd name="connsiteY5" fmla="*/ 4261 h 10438"/>
                <a:gd name="connsiteX6" fmla="*/ 8645 w 9894"/>
                <a:gd name="connsiteY6" fmla="*/ 8524 h 10438"/>
                <a:gd name="connsiteX7" fmla="*/ 3456 w 9894"/>
                <a:gd name="connsiteY7" fmla="*/ 10438 h 10438"/>
                <a:gd name="connsiteX0" fmla="*/ 2211 w 10000"/>
                <a:gd name="connsiteY0" fmla="*/ 8926 h 10000"/>
                <a:gd name="connsiteX1" fmla="*/ 225 w 10000"/>
                <a:gd name="connsiteY1" fmla="*/ 5735 h 10000"/>
                <a:gd name="connsiteX2" fmla="*/ 657 w 10000"/>
                <a:gd name="connsiteY2" fmla="*/ 2902 h 10000"/>
                <a:gd name="connsiteX3" fmla="*/ 2922 w 10000"/>
                <a:gd name="connsiteY3" fmla="*/ 707 h 10000"/>
                <a:gd name="connsiteX4" fmla="*/ 6977 w 10000"/>
                <a:gd name="connsiteY4" fmla="*/ 938 h 10000"/>
                <a:gd name="connsiteX5" fmla="*/ 9879 w 10000"/>
                <a:gd name="connsiteY5" fmla="*/ 4082 h 10000"/>
                <a:gd name="connsiteX6" fmla="*/ 8738 w 10000"/>
                <a:gd name="connsiteY6" fmla="*/ 8166 h 10000"/>
                <a:gd name="connsiteX7" fmla="*/ 3493 w 10000"/>
                <a:gd name="connsiteY7" fmla="*/ 10000 h 10000"/>
                <a:gd name="connsiteX0" fmla="*/ 2211 w 10173"/>
                <a:gd name="connsiteY0" fmla="*/ 8926 h 10000"/>
                <a:gd name="connsiteX1" fmla="*/ 225 w 10173"/>
                <a:gd name="connsiteY1" fmla="*/ 5735 h 10000"/>
                <a:gd name="connsiteX2" fmla="*/ 657 w 10173"/>
                <a:gd name="connsiteY2" fmla="*/ 2902 h 10000"/>
                <a:gd name="connsiteX3" fmla="*/ 2922 w 10173"/>
                <a:gd name="connsiteY3" fmla="*/ 707 h 10000"/>
                <a:gd name="connsiteX4" fmla="*/ 6977 w 10173"/>
                <a:gd name="connsiteY4" fmla="*/ 938 h 10000"/>
                <a:gd name="connsiteX5" fmla="*/ 9879 w 10173"/>
                <a:gd name="connsiteY5" fmla="*/ 4082 h 10000"/>
                <a:gd name="connsiteX6" fmla="*/ 8738 w 10173"/>
                <a:gd name="connsiteY6" fmla="*/ 8166 h 10000"/>
                <a:gd name="connsiteX7" fmla="*/ 3493 w 10173"/>
                <a:gd name="connsiteY7" fmla="*/ 10000 h 10000"/>
                <a:gd name="connsiteX0" fmla="*/ 2211 w 10173"/>
                <a:gd name="connsiteY0" fmla="*/ 8926 h 10000"/>
                <a:gd name="connsiteX1" fmla="*/ 225 w 10173"/>
                <a:gd name="connsiteY1" fmla="*/ 5735 h 10000"/>
                <a:gd name="connsiteX2" fmla="*/ 657 w 10173"/>
                <a:gd name="connsiteY2" fmla="*/ 2902 h 10000"/>
                <a:gd name="connsiteX3" fmla="*/ 2922 w 10173"/>
                <a:gd name="connsiteY3" fmla="*/ 707 h 10000"/>
                <a:gd name="connsiteX4" fmla="*/ 6977 w 10173"/>
                <a:gd name="connsiteY4" fmla="*/ 938 h 10000"/>
                <a:gd name="connsiteX5" fmla="*/ 9879 w 10173"/>
                <a:gd name="connsiteY5" fmla="*/ 4082 h 10000"/>
                <a:gd name="connsiteX6" fmla="*/ 8738 w 10173"/>
                <a:gd name="connsiteY6" fmla="*/ 8166 h 10000"/>
                <a:gd name="connsiteX7" fmla="*/ 3493 w 10173"/>
                <a:gd name="connsiteY7" fmla="*/ 10000 h 10000"/>
                <a:gd name="connsiteX0" fmla="*/ 2211 w 10173"/>
                <a:gd name="connsiteY0" fmla="*/ 8926 h 10000"/>
                <a:gd name="connsiteX1" fmla="*/ 225 w 10173"/>
                <a:gd name="connsiteY1" fmla="*/ 5735 h 10000"/>
                <a:gd name="connsiteX2" fmla="*/ 657 w 10173"/>
                <a:gd name="connsiteY2" fmla="*/ 2902 h 10000"/>
                <a:gd name="connsiteX3" fmla="*/ 2922 w 10173"/>
                <a:gd name="connsiteY3" fmla="*/ 707 h 10000"/>
                <a:gd name="connsiteX4" fmla="*/ 6977 w 10173"/>
                <a:gd name="connsiteY4" fmla="*/ 938 h 10000"/>
                <a:gd name="connsiteX5" fmla="*/ 9879 w 10173"/>
                <a:gd name="connsiteY5" fmla="*/ 4082 h 10000"/>
                <a:gd name="connsiteX6" fmla="*/ 8738 w 10173"/>
                <a:gd name="connsiteY6" fmla="*/ 8166 h 10000"/>
                <a:gd name="connsiteX7" fmla="*/ 3493 w 10173"/>
                <a:gd name="connsiteY7" fmla="*/ 10000 h 10000"/>
                <a:gd name="connsiteX0" fmla="*/ 2211 w 10173"/>
                <a:gd name="connsiteY0" fmla="*/ 8926 h 10000"/>
                <a:gd name="connsiteX1" fmla="*/ 225 w 10173"/>
                <a:gd name="connsiteY1" fmla="*/ 5735 h 10000"/>
                <a:gd name="connsiteX2" fmla="*/ 657 w 10173"/>
                <a:gd name="connsiteY2" fmla="*/ 2902 h 10000"/>
                <a:gd name="connsiteX3" fmla="*/ 2922 w 10173"/>
                <a:gd name="connsiteY3" fmla="*/ 707 h 10000"/>
                <a:gd name="connsiteX4" fmla="*/ 6977 w 10173"/>
                <a:gd name="connsiteY4" fmla="*/ 938 h 10000"/>
                <a:gd name="connsiteX5" fmla="*/ 9879 w 10173"/>
                <a:gd name="connsiteY5" fmla="*/ 4082 h 10000"/>
                <a:gd name="connsiteX6" fmla="*/ 8738 w 10173"/>
                <a:gd name="connsiteY6" fmla="*/ 8166 h 10000"/>
                <a:gd name="connsiteX7" fmla="*/ 3493 w 10173"/>
                <a:gd name="connsiteY7" fmla="*/ 10000 h 10000"/>
                <a:gd name="connsiteX0" fmla="*/ 2211 w 10173"/>
                <a:gd name="connsiteY0" fmla="*/ 8926 h 10000"/>
                <a:gd name="connsiteX1" fmla="*/ 225 w 10173"/>
                <a:gd name="connsiteY1" fmla="*/ 5735 h 10000"/>
                <a:gd name="connsiteX2" fmla="*/ 657 w 10173"/>
                <a:gd name="connsiteY2" fmla="*/ 2902 h 10000"/>
                <a:gd name="connsiteX3" fmla="*/ 2922 w 10173"/>
                <a:gd name="connsiteY3" fmla="*/ 707 h 10000"/>
                <a:gd name="connsiteX4" fmla="*/ 6977 w 10173"/>
                <a:gd name="connsiteY4" fmla="*/ 938 h 10000"/>
                <a:gd name="connsiteX5" fmla="*/ 9879 w 10173"/>
                <a:gd name="connsiteY5" fmla="*/ 4082 h 10000"/>
                <a:gd name="connsiteX6" fmla="*/ 8738 w 10173"/>
                <a:gd name="connsiteY6" fmla="*/ 8166 h 10000"/>
                <a:gd name="connsiteX7" fmla="*/ 3493 w 10173"/>
                <a:gd name="connsiteY7" fmla="*/ 10000 h 10000"/>
                <a:gd name="connsiteX0" fmla="*/ 2211 w 10173"/>
                <a:gd name="connsiteY0" fmla="*/ 8926 h 10000"/>
                <a:gd name="connsiteX1" fmla="*/ 225 w 10173"/>
                <a:gd name="connsiteY1" fmla="*/ 5735 h 10000"/>
                <a:gd name="connsiteX2" fmla="*/ 657 w 10173"/>
                <a:gd name="connsiteY2" fmla="*/ 2902 h 10000"/>
                <a:gd name="connsiteX3" fmla="*/ 2922 w 10173"/>
                <a:gd name="connsiteY3" fmla="*/ 707 h 10000"/>
                <a:gd name="connsiteX4" fmla="*/ 6977 w 10173"/>
                <a:gd name="connsiteY4" fmla="*/ 938 h 10000"/>
                <a:gd name="connsiteX5" fmla="*/ 9879 w 10173"/>
                <a:gd name="connsiteY5" fmla="*/ 4082 h 10000"/>
                <a:gd name="connsiteX6" fmla="*/ 8738 w 10173"/>
                <a:gd name="connsiteY6" fmla="*/ 8166 h 10000"/>
                <a:gd name="connsiteX7" fmla="*/ 3493 w 10173"/>
                <a:gd name="connsiteY7" fmla="*/ 10000 h 10000"/>
                <a:gd name="connsiteX0" fmla="*/ 2211 w 10122"/>
                <a:gd name="connsiteY0" fmla="*/ 8794 h 9868"/>
                <a:gd name="connsiteX1" fmla="*/ 225 w 10122"/>
                <a:gd name="connsiteY1" fmla="*/ 5603 h 9868"/>
                <a:gd name="connsiteX2" fmla="*/ 657 w 10122"/>
                <a:gd name="connsiteY2" fmla="*/ 2770 h 9868"/>
                <a:gd name="connsiteX3" fmla="*/ 2922 w 10122"/>
                <a:gd name="connsiteY3" fmla="*/ 575 h 9868"/>
                <a:gd name="connsiteX4" fmla="*/ 7278 w 10122"/>
                <a:gd name="connsiteY4" fmla="*/ 828 h 9868"/>
                <a:gd name="connsiteX5" fmla="*/ 9879 w 10122"/>
                <a:gd name="connsiteY5" fmla="*/ 3950 h 9868"/>
                <a:gd name="connsiteX6" fmla="*/ 8738 w 10122"/>
                <a:gd name="connsiteY6" fmla="*/ 8034 h 9868"/>
                <a:gd name="connsiteX7" fmla="*/ 3493 w 10122"/>
                <a:gd name="connsiteY7" fmla="*/ 9868 h 9868"/>
                <a:gd name="connsiteX0" fmla="*/ 2184 w 10000"/>
                <a:gd name="connsiteY0" fmla="*/ 8911 h 9999"/>
                <a:gd name="connsiteX1" fmla="*/ 222 w 10000"/>
                <a:gd name="connsiteY1" fmla="*/ 5677 h 9999"/>
                <a:gd name="connsiteX2" fmla="*/ 649 w 10000"/>
                <a:gd name="connsiteY2" fmla="*/ 2806 h 9999"/>
                <a:gd name="connsiteX3" fmla="*/ 3433 w 10000"/>
                <a:gd name="connsiteY3" fmla="*/ 329 h 9999"/>
                <a:gd name="connsiteX4" fmla="*/ 7190 w 10000"/>
                <a:gd name="connsiteY4" fmla="*/ 838 h 9999"/>
                <a:gd name="connsiteX5" fmla="*/ 9760 w 10000"/>
                <a:gd name="connsiteY5" fmla="*/ 4002 h 9999"/>
                <a:gd name="connsiteX6" fmla="*/ 8633 w 10000"/>
                <a:gd name="connsiteY6" fmla="*/ 8140 h 9999"/>
                <a:gd name="connsiteX7" fmla="*/ 3451 w 10000"/>
                <a:gd name="connsiteY7" fmla="*/ 9999 h 9999"/>
                <a:gd name="connsiteX0" fmla="*/ 2184 w 10000"/>
                <a:gd name="connsiteY0" fmla="*/ 8841 h 9929"/>
                <a:gd name="connsiteX1" fmla="*/ 222 w 10000"/>
                <a:gd name="connsiteY1" fmla="*/ 5607 h 9929"/>
                <a:gd name="connsiteX2" fmla="*/ 649 w 10000"/>
                <a:gd name="connsiteY2" fmla="*/ 2735 h 9929"/>
                <a:gd name="connsiteX3" fmla="*/ 3029 w 10000"/>
                <a:gd name="connsiteY3" fmla="*/ 329 h 9929"/>
                <a:gd name="connsiteX4" fmla="*/ 7190 w 10000"/>
                <a:gd name="connsiteY4" fmla="*/ 767 h 9929"/>
                <a:gd name="connsiteX5" fmla="*/ 9760 w 10000"/>
                <a:gd name="connsiteY5" fmla="*/ 3931 h 9929"/>
                <a:gd name="connsiteX6" fmla="*/ 8633 w 10000"/>
                <a:gd name="connsiteY6" fmla="*/ 8070 h 9929"/>
                <a:gd name="connsiteX7" fmla="*/ 3451 w 10000"/>
                <a:gd name="connsiteY7" fmla="*/ 9929 h 9929"/>
                <a:gd name="connsiteX0" fmla="*/ 2184 w 10000"/>
                <a:gd name="connsiteY0" fmla="*/ 8898 h 9994"/>
                <a:gd name="connsiteX1" fmla="*/ 222 w 10000"/>
                <a:gd name="connsiteY1" fmla="*/ 5641 h 9994"/>
                <a:gd name="connsiteX2" fmla="*/ 492 w 10000"/>
                <a:gd name="connsiteY2" fmla="*/ 2717 h 9994"/>
                <a:gd name="connsiteX3" fmla="*/ 3029 w 10000"/>
                <a:gd name="connsiteY3" fmla="*/ 325 h 9994"/>
                <a:gd name="connsiteX4" fmla="*/ 7190 w 10000"/>
                <a:gd name="connsiteY4" fmla="*/ 766 h 9994"/>
                <a:gd name="connsiteX5" fmla="*/ 9760 w 10000"/>
                <a:gd name="connsiteY5" fmla="*/ 3953 h 9994"/>
                <a:gd name="connsiteX6" fmla="*/ 8633 w 10000"/>
                <a:gd name="connsiteY6" fmla="*/ 8122 h 9994"/>
                <a:gd name="connsiteX7" fmla="*/ 3451 w 10000"/>
                <a:gd name="connsiteY7" fmla="*/ 9994 h 9994"/>
                <a:gd name="connsiteX0" fmla="*/ 2184 w 9978"/>
                <a:gd name="connsiteY0" fmla="*/ 8903 h 10000"/>
                <a:gd name="connsiteX1" fmla="*/ 222 w 9978"/>
                <a:gd name="connsiteY1" fmla="*/ 5644 h 10000"/>
                <a:gd name="connsiteX2" fmla="*/ 492 w 9978"/>
                <a:gd name="connsiteY2" fmla="*/ 2719 h 10000"/>
                <a:gd name="connsiteX3" fmla="*/ 3029 w 9978"/>
                <a:gd name="connsiteY3" fmla="*/ 325 h 10000"/>
                <a:gd name="connsiteX4" fmla="*/ 7190 w 9978"/>
                <a:gd name="connsiteY4" fmla="*/ 766 h 10000"/>
                <a:gd name="connsiteX5" fmla="*/ 9738 w 9978"/>
                <a:gd name="connsiteY5" fmla="*/ 3841 h 10000"/>
                <a:gd name="connsiteX6" fmla="*/ 8633 w 9978"/>
                <a:gd name="connsiteY6" fmla="*/ 8127 h 10000"/>
                <a:gd name="connsiteX7" fmla="*/ 3451 w 9978"/>
                <a:gd name="connsiteY7" fmla="*/ 10000 h 10000"/>
                <a:gd name="connsiteX0" fmla="*/ 2189 w 9991"/>
                <a:gd name="connsiteY0" fmla="*/ 8903 h 10000"/>
                <a:gd name="connsiteX1" fmla="*/ 222 w 9991"/>
                <a:gd name="connsiteY1" fmla="*/ 5644 h 10000"/>
                <a:gd name="connsiteX2" fmla="*/ 493 w 9991"/>
                <a:gd name="connsiteY2" fmla="*/ 2719 h 10000"/>
                <a:gd name="connsiteX3" fmla="*/ 3036 w 9991"/>
                <a:gd name="connsiteY3" fmla="*/ 325 h 10000"/>
                <a:gd name="connsiteX4" fmla="*/ 7206 w 9991"/>
                <a:gd name="connsiteY4" fmla="*/ 766 h 10000"/>
                <a:gd name="connsiteX5" fmla="*/ 9759 w 9991"/>
                <a:gd name="connsiteY5" fmla="*/ 3841 h 10000"/>
                <a:gd name="connsiteX6" fmla="*/ 8599 w 9991"/>
                <a:gd name="connsiteY6" fmla="*/ 8174 h 10000"/>
                <a:gd name="connsiteX7" fmla="*/ 3459 w 9991"/>
                <a:gd name="connsiteY7" fmla="*/ 10000 h 10000"/>
                <a:gd name="connsiteX0" fmla="*/ 2191 w 10116"/>
                <a:gd name="connsiteY0" fmla="*/ 8903 h 10000"/>
                <a:gd name="connsiteX1" fmla="*/ 222 w 10116"/>
                <a:gd name="connsiteY1" fmla="*/ 5644 h 10000"/>
                <a:gd name="connsiteX2" fmla="*/ 493 w 10116"/>
                <a:gd name="connsiteY2" fmla="*/ 2719 h 10000"/>
                <a:gd name="connsiteX3" fmla="*/ 3039 w 10116"/>
                <a:gd name="connsiteY3" fmla="*/ 325 h 10000"/>
                <a:gd name="connsiteX4" fmla="*/ 7212 w 10116"/>
                <a:gd name="connsiteY4" fmla="*/ 766 h 10000"/>
                <a:gd name="connsiteX5" fmla="*/ 9884 w 10116"/>
                <a:gd name="connsiteY5" fmla="*/ 3890 h 10000"/>
                <a:gd name="connsiteX6" fmla="*/ 8607 w 10116"/>
                <a:gd name="connsiteY6" fmla="*/ 8174 h 10000"/>
                <a:gd name="connsiteX7" fmla="*/ 3462 w 10116"/>
                <a:gd name="connsiteY7" fmla="*/ 10000 h 10000"/>
                <a:gd name="connsiteX0" fmla="*/ 2191 w 10116"/>
                <a:gd name="connsiteY0" fmla="*/ 8903 h 10000"/>
                <a:gd name="connsiteX1" fmla="*/ 222 w 10116"/>
                <a:gd name="connsiteY1" fmla="*/ 5644 h 10000"/>
                <a:gd name="connsiteX2" fmla="*/ 493 w 10116"/>
                <a:gd name="connsiteY2" fmla="*/ 2719 h 10000"/>
                <a:gd name="connsiteX3" fmla="*/ 3039 w 10116"/>
                <a:gd name="connsiteY3" fmla="*/ 325 h 10000"/>
                <a:gd name="connsiteX4" fmla="*/ 7212 w 10116"/>
                <a:gd name="connsiteY4" fmla="*/ 766 h 10000"/>
                <a:gd name="connsiteX5" fmla="*/ 9884 w 10116"/>
                <a:gd name="connsiteY5" fmla="*/ 3890 h 10000"/>
                <a:gd name="connsiteX6" fmla="*/ 8607 w 10116"/>
                <a:gd name="connsiteY6" fmla="*/ 8174 h 10000"/>
                <a:gd name="connsiteX7" fmla="*/ 3462 w 10116"/>
                <a:gd name="connsiteY7" fmla="*/ 10000 h 10000"/>
                <a:gd name="connsiteX0" fmla="*/ 2191 w 10140"/>
                <a:gd name="connsiteY0" fmla="*/ 8903 h 10000"/>
                <a:gd name="connsiteX1" fmla="*/ 222 w 10140"/>
                <a:gd name="connsiteY1" fmla="*/ 5644 h 10000"/>
                <a:gd name="connsiteX2" fmla="*/ 493 w 10140"/>
                <a:gd name="connsiteY2" fmla="*/ 2719 h 10000"/>
                <a:gd name="connsiteX3" fmla="*/ 3039 w 10140"/>
                <a:gd name="connsiteY3" fmla="*/ 325 h 10000"/>
                <a:gd name="connsiteX4" fmla="*/ 7212 w 10140"/>
                <a:gd name="connsiteY4" fmla="*/ 766 h 10000"/>
                <a:gd name="connsiteX5" fmla="*/ 9884 w 10140"/>
                <a:gd name="connsiteY5" fmla="*/ 3890 h 10000"/>
                <a:gd name="connsiteX6" fmla="*/ 8750 w 10140"/>
                <a:gd name="connsiteY6" fmla="*/ 7991 h 10000"/>
                <a:gd name="connsiteX7" fmla="*/ 3462 w 10140"/>
                <a:gd name="connsiteY7" fmla="*/ 10000 h 10000"/>
                <a:gd name="connsiteX0" fmla="*/ 2191 w 10140"/>
                <a:gd name="connsiteY0" fmla="*/ 9081 h 10178"/>
                <a:gd name="connsiteX1" fmla="*/ 222 w 10140"/>
                <a:gd name="connsiteY1" fmla="*/ 5822 h 10178"/>
                <a:gd name="connsiteX2" fmla="*/ 493 w 10140"/>
                <a:gd name="connsiteY2" fmla="*/ 2897 h 10178"/>
                <a:gd name="connsiteX3" fmla="*/ 3039 w 10140"/>
                <a:gd name="connsiteY3" fmla="*/ 503 h 10178"/>
                <a:gd name="connsiteX4" fmla="*/ 7212 w 10140"/>
                <a:gd name="connsiteY4" fmla="*/ 944 h 10178"/>
                <a:gd name="connsiteX5" fmla="*/ 9884 w 10140"/>
                <a:gd name="connsiteY5" fmla="*/ 4068 h 10178"/>
                <a:gd name="connsiteX6" fmla="*/ 8750 w 10140"/>
                <a:gd name="connsiteY6" fmla="*/ 8169 h 10178"/>
                <a:gd name="connsiteX7" fmla="*/ 3462 w 10140"/>
                <a:gd name="connsiteY7" fmla="*/ 10178 h 10178"/>
                <a:gd name="connsiteX0" fmla="*/ 2283 w 10232"/>
                <a:gd name="connsiteY0" fmla="*/ 9081 h 10178"/>
                <a:gd name="connsiteX1" fmla="*/ 314 w 10232"/>
                <a:gd name="connsiteY1" fmla="*/ 5822 h 10178"/>
                <a:gd name="connsiteX2" fmla="*/ 469 w 10232"/>
                <a:gd name="connsiteY2" fmla="*/ 2848 h 10178"/>
                <a:gd name="connsiteX3" fmla="*/ 3131 w 10232"/>
                <a:gd name="connsiteY3" fmla="*/ 503 h 10178"/>
                <a:gd name="connsiteX4" fmla="*/ 7304 w 10232"/>
                <a:gd name="connsiteY4" fmla="*/ 944 h 10178"/>
                <a:gd name="connsiteX5" fmla="*/ 9976 w 10232"/>
                <a:gd name="connsiteY5" fmla="*/ 4068 h 10178"/>
                <a:gd name="connsiteX6" fmla="*/ 8842 w 10232"/>
                <a:gd name="connsiteY6" fmla="*/ 8169 h 10178"/>
                <a:gd name="connsiteX7" fmla="*/ 3554 w 10232"/>
                <a:gd name="connsiteY7" fmla="*/ 10178 h 10178"/>
                <a:gd name="connsiteX0" fmla="*/ 2283 w 10232"/>
                <a:gd name="connsiteY0" fmla="*/ 9081 h 9684"/>
                <a:gd name="connsiteX1" fmla="*/ 314 w 10232"/>
                <a:gd name="connsiteY1" fmla="*/ 5822 h 9684"/>
                <a:gd name="connsiteX2" fmla="*/ 469 w 10232"/>
                <a:gd name="connsiteY2" fmla="*/ 2848 h 9684"/>
                <a:gd name="connsiteX3" fmla="*/ 3131 w 10232"/>
                <a:gd name="connsiteY3" fmla="*/ 503 h 9684"/>
                <a:gd name="connsiteX4" fmla="*/ 7304 w 10232"/>
                <a:gd name="connsiteY4" fmla="*/ 944 h 9684"/>
                <a:gd name="connsiteX5" fmla="*/ 9976 w 10232"/>
                <a:gd name="connsiteY5" fmla="*/ 4068 h 9684"/>
                <a:gd name="connsiteX6" fmla="*/ 8842 w 10232"/>
                <a:gd name="connsiteY6" fmla="*/ 8169 h 9684"/>
                <a:gd name="connsiteX7" fmla="*/ 3619 w 10232"/>
                <a:gd name="connsiteY7" fmla="*/ 9684 h 9684"/>
                <a:gd name="connsiteX0" fmla="*/ 2231 w 10000"/>
                <a:gd name="connsiteY0" fmla="*/ 9377 h 10423"/>
                <a:gd name="connsiteX1" fmla="*/ 307 w 10000"/>
                <a:gd name="connsiteY1" fmla="*/ 6012 h 10423"/>
                <a:gd name="connsiteX2" fmla="*/ 458 w 10000"/>
                <a:gd name="connsiteY2" fmla="*/ 2941 h 10423"/>
                <a:gd name="connsiteX3" fmla="*/ 3060 w 10000"/>
                <a:gd name="connsiteY3" fmla="*/ 519 h 10423"/>
                <a:gd name="connsiteX4" fmla="*/ 7138 w 10000"/>
                <a:gd name="connsiteY4" fmla="*/ 975 h 10423"/>
                <a:gd name="connsiteX5" fmla="*/ 9750 w 10000"/>
                <a:gd name="connsiteY5" fmla="*/ 4201 h 10423"/>
                <a:gd name="connsiteX6" fmla="*/ 8642 w 10000"/>
                <a:gd name="connsiteY6" fmla="*/ 8436 h 10423"/>
                <a:gd name="connsiteX7" fmla="*/ 3537 w 10000"/>
                <a:gd name="connsiteY7" fmla="*/ 10000 h 10423"/>
                <a:gd name="connsiteX0" fmla="*/ 2231 w 10000"/>
                <a:gd name="connsiteY0" fmla="*/ 9377 h 10423"/>
                <a:gd name="connsiteX1" fmla="*/ 307 w 10000"/>
                <a:gd name="connsiteY1" fmla="*/ 6012 h 10423"/>
                <a:gd name="connsiteX2" fmla="*/ 458 w 10000"/>
                <a:gd name="connsiteY2" fmla="*/ 2941 h 10423"/>
                <a:gd name="connsiteX3" fmla="*/ 3060 w 10000"/>
                <a:gd name="connsiteY3" fmla="*/ 519 h 10423"/>
                <a:gd name="connsiteX4" fmla="*/ 7138 w 10000"/>
                <a:gd name="connsiteY4" fmla="*/ 975 h 10423"/>
                <a:gd name="connsiteX5" fmla="*/ 9750 w 10000"/>
                <a:gd name="connsiteY5" fmla="*/ 4201 h 10423"/>
                <a:gd name="connsiteX6" fmla="*/ 8642 w 10000"/>
                <a:gd name="connsiteY6" fmla="*/ 8436 h 10423"/>
                <a:gd name="connsiteX7" fmla="*/ 3537 w 10000"/>
                <a:gd name="connsiteY7" fmla="*/ 10000 h 10423"/>
                <a:gd name="connsiteX0" fmla="*/ 2444 w 10213"/>
                <a:gd name="connsiteY0" fmla="*/ 9377 h 10423"/>
                <a:gd name="connsiteX1" fmla="*/ 217 w 10213"/>
                <a:gd name="connsiteY1" fmla="*/ 6020 h 10423"/>
                <a:gd name="connsiteX2" fmla="*/ 671 w 10213"/>
                <a:gd name="connsiteY2" fmla="*/ 2941 h 10423"/>
                <a:gd name="connsiteX3" fmla="*/ 3273 w 10213"/>
                <a:gd name="connsiteY3" fmla="*/ 519 h 10423"/>
                <a:gd name="connsiteX4" fmla="*/ 7351 w 10213"/>
                <a:gd name="connsiteY4" fmla="*/ 975 h 10423"/>
                <a:gd name="connsiteX5" fmla="*/ 9963 w 10213"/>
                <a:gd name="connsiteY5" fmla="*/ 4201 h 10423"/>
                <a:gd name="connsiteX6" fmla="*/ 8855 w 10213"/>
                <a:gd name="connsiteY6" fmla="*/ 8436 h 10423"/>
                <a:gd name="connsiteX7" fmla="*/ 3750 w 10213"/>
                <a:gd name="connsiteY7" fmla="*/ 10000 h 10423"/>
                <a:gd name="connsiteX0" fmla="*/ 2444 w 10213"/>
                <a:gd name="connsiteY0" fmla="*/ 9377 h 10423"/>
                <a:gd name="connsiteX1" fmla="*/ 217 w 10213"/>
                <a:gd name="connsiteY1" fmla="*/ 6020 h 10423"/>
                <a:gd name="connsiteX2" fmla="*/ 796 w 10213"/>
                <a:gd name="connsiteY2" fmla="*/ 2530 h 10423"/>
                <a:gd name="connsiteX3" fmla="*/ 3273 w 10213"/>
                <a:gd name="connsiteY3" fmla="*/ 519 h 10423"/>
                <a:gd name="connsiteX4" fmla="*/ 7351 w 10213"/>
                <a:gd name="connsiteY4" fmla="*/ 975 h 10423"/>
                <a:gd name="connsiteX5" fmla="*/ 9963 w 10213"/>
                <a:gd name="connsiteY5" fmla="*/ 4201 h 10423"/>
                <a:gd name="connsiteX6" fmla="*/ 8855 w 10213"/>
                <a:gd name="connsiteY6" fmla="*/ 8436 h 10423"/>
                <a:gd name="connsiteX7" fmla="*/ 3750 w 10213"/>
                <a:gd name="connsiteY7" fmla="*/ 10000 h 10423"/>
                <a:gd name="connsiteX0" fmla="*/ 2444 w 10213"/>
                <a:gd name="connsiteY0" fmla="*/ 9612 h 10658"/>
                <a:gd name="connsiteX1" fmla="*/ 217 w 10213"/>
                <a:gd name="connsiteY1" fmla="*/ 6255 h 10658"/>
                <a:gd name="connsiteX2" fmla="*/ 796 w 10213"/>
                <a:gd name="connsiteY2" fmla="*/ 2765 h 10658"/>
                <a:gd name="connsiteX3" fmla="*/ 3230 w 10213"/>
                <a:gd name="connsiteY3" fmla="*/ 519 h 10658"/>
                <a:gd name="connsiteX4" fmla="*/ 7351 w 10213"/>
                <a:gd name="connsiteY4" fmla="*/ 1210 h 10658"/>
                <a:gd name="connsiteX5" fmla="*/ 9963 w 10213"/>
                <a:gd name="connsiteY5" fmla="*/ 4436 h 10658"/>
                <a:gd name="connsiteX6" fmla="*/ 8855 w 10213"/>
                <a:gd name="connsiteY6" fmla="*/ 8671 h 10658"/>
                <a:gd name="connsiteX7" fmla="*/ 3750 w 10213"/>
                <a:gd name="connsiteY7" fmla="*/ 10235 h 10658"/>
                <a:gd name="connsiteX0" fmla="*/ 2444 w 10173"/>
                <a:gd name="connsiteY0" fmla="*/ 9612 h 10658"/>
                <a:gd name="connsiteX1" fmla="*/ 217 w 10173"/>
                <a:gd name="connsiteY1" fmla="*/ 6255 h 10658"/>
                <a:gd name="connsiteX2" fmla="*/ 796 w 10173"/>
                <a:gd name="connsiteY2" fmla="*/ 2765 h 10658"/>
                <a:gd name="connsiteX3" fmla="*/ 3230 w 10173"/>
                <a:gd name="connsiteY3" fmla="*/ 519 h 10658"/>
                <a:gd name="connsiteX4" fmla="*/ 7351 w 10173"/>
                <a:gd name="connsiteY4" fmla="*/ 1210 h 10658"/>
                <a:gd name="connsiteX5" fmla="*/ 9923 w 10173"/>
                <a:gd name="connsiteY5" fmla="*/ 4454 h 10658"/>
                <a:gd name="connsiteX6" fmla="*/ 8855 w 10173"/>
                <a:gd name="connsiteY6" fmla="*/ 8671 h 10658"/>
                <a:gd name="connsiteX7" fmla="*/ 3750 w 10173"/>
                <a:gd name="connsiteY7" fmla="*/ 10235 h 10658"/>
                <a:gd name="connsiteX0" fmla="*/ 2444 w 10120"/>
                <a:gd name="connsiteY0" fmla="*/ 9612 h 10658"/>
                <a:gd name="connsiteX1" fmla="*/ 217 w 10120"/>
                <a:gd name="connsiteY1" fmla="*/ 6255 h 10658"/>
                <a:gd name="connsiteX2" fmla="*/ 796 w 10120"/>
                <a:gd name="connsiteY2" fmla="*/ 2765 h 10658"/>
                <a:gd name="connsiteX3" fmla="*/ 3230 w 10120"/>
                <a:gd name="connsiteY3" fmla="*/ 519 h 10658"/>
                <a:gd name="connsiteX4" fmla="*/ 7351 w 10120"/>
                <a:gd name="connsiteY4" fmla="*/ 1210 h 10658"/>
                <a:gd name="connsiteX5" fmla="*/ 9923 w 10120"/>
                <a:gd name="connsiteY5" fmla="*/ 4454 h 10658"/>
                <a:gd name="connsiteX6" fmla="*/ 8533 w 10120"/>
                <a:gd name="connsiteY6" fmla="*/ 9245 h 10658"/>
                <a:gd name="connsiteX7" fmla="*/ 3750 w 10120"/>
                <a:gd name="connsiteY7" fmla="*/ 10235 h 10658"/>
                <a:gd name="connsiteX0" fmla="*/ 2444 w 10198"/>
                <a:gd name="connsiteY0" fmla="*/ 9612 h 10658"/>
                <a:gd name="connsiteX1" fmla="*/ 217 w 10198"/>
                <a:gd name="connsiteY1" fmla="*/ 6255 h 10658"/>
                <a:gd name="connsiteX2" fmla="*/ 796 w 10198"/>
                <a:gd name="connsiteY2" fmla="*/ 2765 h 10658"/>
                <a:gd name="connsiteX3" fmla="*/ 3230 w 10198"/>
                <a:gd name="connsiteY3" fmla="*/ 519 h 10658"/>
                <a:gd name="connsiteX4" fmla="*/ 7351 w 10198"/>
                <a:gd name="connsiteY4" fmla="*/ 1210 h 10658"/>
                <a:gd name="connsiteX5" fmla="*/ 9923 w 10198"/>
                <a:gd name="connsiteY5" fmla="*/ 4454 h 10658"/>
                <a:gd name="connsiteX6" fmla="*/ 8533 w 10198"/>
                <a:gd name="connsiteY6" fmla="*/ 9245 h 10658"/>
                <a:gd name="connsiteX7" fmla="*/ 3750 w 10198"/>
                <a:gd name="connsiteY7" fmla="*/ 10235 h 10658"/>
                <a:gd name="connsiteX0" fmla="*/ 2444 w 10186"/>
                <a:gd name="connsiteY0" fmla="*/ 9612 h 10658"/>
                <a:gd name="connsiteX1" fmla="*/ 217 w 10186"/>
                <a:gd name="connsiteY1" fmla="*/ 6255 h 10658"/>
                <a:gd name="connsiteX2" fmla="*/ 796 w 10186"/>
                <a:gd name="connsiteY2" fmla="*/ 2765 h 10658"/>
                <a:gd name="connsiteX3" fmla="*/ 3230 w 10186"/>
                <a:gd name="connsiteY3" fmla="*/ 519 h 10658"/>
                <a:gd name="connsiteX4" fmla="*/ 7351 w 10186"/>
                <a:gd name="connsiteY4" fmla="*/ 1210 h 10658"/>
                <a:gd name="connsiteX5" fmla="*/ 9911 w 10186"/>
                <a:gd name="connsiteY5" fmla="*/ 4485 h 10658"/>
                <a:gd name="connsiteX6" fmla="*/ 8533 w 10186"/>
                <a:gd name="connsiteY6" fmla="*/ 9245 h 10658"/>
                <a:gd name="connsiteX7" fmla="*/ 3750 w 10186"/>
                <a:gd name="connsiteY7" fmla="*/ 10235 h 10658"/>
                <a:gd name="connsiteX0" fmla="*/ 2444 w 10186"/>
                <a:gd name="connsiteY0" fmla="*/ 9612 h 10658"/>
                <a:gd name="connsiteX1" fmla="*/ 217 w 10186"/>
                <a:gd name="connsiteY1" fmla="*/ 6255 h 10658"/>
                <a:gd name="connsiteX2" fmla="*/ 796 w 10186"/>
                <a:gd name="connsiteY2" fmla="*/ 2765 h 10658"/>
                <a:gd name="connsiteX3" fmla="*/ 3230 w 10186"/>
                <a:gd name="connsiteY3" fmla="*/ 519 h 10658"/>
                <a:gd name="connsiteX4" fmla="*/ 7351 w 10186"/>
                <a:gd name="connsiteY4" fmla="*/ 1210 h 10658"/>
                <a:gd name="connsiteX5" fmla="*/ 9911 w 10186"/>
                <a:gd name="connsiteY5" fmla="*/ 4485 h 10658"/>
                <a:gd name="connsiteX6" fmla="*/ 8576 w 10186"/>
                <a:gd name="connsiteY6" fmla="*/ 9049 h 10658"/>
                <a:gd name="connsiteX7" fmla="*/ 3750 w 10186"/>
                <a:gd name="connsiteY7" fmla="*/ 10235 h 10658"/>
                <a:gd name="connsiteX0" fmla="*/ 2444 w 10153"/>
                <a:gd name="connsiteY0" fmla="*/ 9612 h 10658"/>
                <a:gd name="connsiteX1" fmla="*/ 217 w 10153"/>
                <a:gd name="connsiteY1" fmla="*/ 6255 h 10658"/>
                <a:gd name="connsiteX2" fmla="*/ 796 w 10153"/>
                <a:gd name="connsiteY2" fmla="*/ 2765 h 10658"/>
                <a:gd name="connsiteX3" fmla="*/ 3230 w 10153"/>
                <a:gd name="connsiteY3" fmla="*/ 519 h 10658"/>
                <a:gd name="connsiteX4" fmla="*/ 7351 w 10153"/>
                <a:gd name="connsiteY4" fmla="*/ 1210 h 10658"/>
                <a:gd name="connsiteX5" fmla="*/ 9878 w 10153"/>
                <a:gd name="connsiteY5" fmla="*/ 4829 h 10658"/>
                <a:gd name="connsiteX6" fmla="*/ 8576 w 10153"/>
                <a:gd name="connsiteY6" fmla="*/ 9049 h 10658"/>
                <a:gd name="connsiteX7" fmla="*/ 3750 w 10153"/>
                <a:gd name="connsiteY7" fmla="*/ 10235 h 10658"/>
                <a:gd name="connsiteX0" fmla="*/ 2444 w 10153"/>
                <a:gd name="connsiteY0" fmla="*/ 9612 h 10658"/>
                <a:gd name="connsiteX1" fmla="*/ 217 w 10153"/>
                <a:gd name="connsiteY1" fmla="*/ 6255 h 10658"/>
                <a:gd name="connsiteX2" fmla="*/ 796 w 10153"/>
                <a:gd name="connsiteY2" fmla="*/ 2765 h 10658"/>
                <a:gd name="connsiteX3" fmla="*/ 3230 w 10153"/>
                <a:gd name="connsiteY3" fmla="*/ 519 h 10658"/>
                <a:gd name="connsiteX4" fmla="*/ 7351 w 10153"/>
                <a:gd name="connsiteY4" fmla="*/ 1210 h 10658"/>
                <a:gd name="connsiteX5" fmla="*/ 9878 w 10153"/>
                <a:gd name="connsiteY5" fmla="*/ 4829 h 10658"/>
                <a:gd name="connsiteX6" fmla="*/ 8576 w 10153"/>
                <a:gd name="connsiteY6" fmla="*/ 9049 h 10658"/>
                <a:gd name="connsiteX7" fmla="*/ 3750 w 10153"/>
                <a:gd name="connsiteY7" fmla="*/ 10235 h 10658"/>
                <a:gd name="connsiteX0" fmla="*/ 2444 w 10153"/>
                <a:gd name="connsiteY0" fmla="*/ 9612 h 10658"/>
                <a:gd name="connsiteX1" fmla="*/ 217 w 10153"/>
                <a:gd name="connsiteY1" fmla="*/ 6255 h 10658"/>
                <a:gd name="connsiteX2" fmla="*/ 796 w 10153"/>
                <a:gd name="connsiteY2" fmla="*/ 2765 h 10658"/>
                <a:gd name="connsiteX3" fmla="*/ 3230 w 10153"/>
                <a:gd name="connsiteY3" fmla="*/ 519 h 10658"/>
                <a:gd name="connsiteX4" fmla="*/ 7351 w 10153"/>
                <a:gd name="connsiteY4" fmla="*/ 1210 h 10658"/>
                <a:gd name="connsiteX5" fmla="*/ 9878 w 10153"/>
                <a:gd name="connsiteY5" fmla="*/ 4829 h 10658"/>
                <a:gd name="connsiteX6" fmla="*/ 8576 w 10153"/>
                <a:gd name="connsiteY6" fmla="*/ 9049 h 10658"/>
                <a:gd name="connsiteX7" fmla="*/ 3750 w 10153"/>
                <a:gd name="connsiteY7" fmla="*/ 10235 h 10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53" h="10658">
                  <a:moveTo>
                    <a:pt x="2444" y="9612"/>
                  </a:moveTo>
                  <a:cubicBezTo>
                    <a:pt x="1080" y="8652"/>
                    <a:pt x="436" y="7370"/>
                    <a:pt x="217" y="6255"/>
                  </a:cubicBezTo>
                  <a:cubicBezTo>
                    <a:pt x="0" y="5140"/>
                    <a:pt x="294" y="3721"/>
                    <a:pt x="796" y="2765"/>
                  </a:cubicBezTo>
                  <a:cubicBezTo>
                    <a:pt x="1298" y="1809"/>
                    <a:pt x="2135" y="855"/>
                    <a:pt x="3230" y="519"/>
                  </a:cubicBezTo>
                  <a:cubicBezTo>
                    <a:pt x="4395" y="0"/>
                    <a:pt x="6243" y="492"/>
                    <a:pt x="7351" y="1210"/>
                  </a:cubicBezTo>
                  <a:cubicBezTo>
                    <a:pt x="8530" y="1744"/>
                    <a:pt x="9842" y="3418"/>
                    <a:pt x="9878" y="4829"/>
                  </a:cubicBezTo>
                  <a:cubicBezTo>
                    <a:pt x="10153" y="6311"/>
                    <a:pt x="9536" y="7959"/>
                    <a:pt x="8576" y="9049"/>
                  </a:cubicBezTo>
                  <a:cubicBezTo>
                    <a:pt x="7530" y="10100"/>
                    <a:pt x="5951" y="10658"/>
                    <a:pt x="3750" y="10235"/>
                  </a:cubicBezTo>
                </a:path>
              </a:pathLst>
            </a:custGeom>
            <a:noFill/>
            <a:ln w="38100" cap="flat" cmpd="sng">
              <a:solidFill>
                <a:srgbClr val="CC33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54386" y="6217181"/>
              <a:ext cx="13740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 smtClean="0">
                  <a:solidFill>
                    <a:srgbClr val="002060"/>
                  </a:solidFill>
                  <a:latin typeface="Comic Sans MS" pitchFamily="66" charset="0"/>
                </a:rPr>
                <a:t>Réplication</a:t>
              </a:r>
              <a:endParaRPr lang="fr-FR" b="1" dirty="0">
                <a:solidFill>
                  <a:srgbClr val="002060"/>
                </a:solidFill>
                <a:latin typeface="Comic Sans MS" pitchFamily="66" charset="0"/>
              </a:endParaRP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5217332" y="4999568"/>
            <a:ext cx="1309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2060"/>
                </a:solidFill>
                <a:latin typeface="Comic Sans MS" pitchFamily="66" charset="0"/>
              </a:rPr>
              <a:t>Régulation</a:t>
            </a:r>
            <a:endParaRPr lang="fr-FR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6261" y="1042299"/>
            <a:ext cx="8797635" cy="55524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C00000"/>
              </a:buClr>
              <a:buFont typeface="Wingdings" pitchFamily="2" charset="2"/>
              <a:buChar char="v"/>
            </a:pPr>
            <a:r>
              <a:rPr lang="fr-FR" sz="2000" b="1" dirty="0" smtClean="0">
                <a:latin typeface="Comic Sans MS" pitchFamily="66" charset="0"/>
              </a:rPr>
              <a:t> prix </a:t>
            </a:r>
            <a:r>
              <a:rPr lang="fr-FR" sz="2000" b="1" dirty="0">
                <a:latin typeface="Comic Sans MS" pitchFamily="66" charset="0"/>
              </a:rPr>
              <a:t>Nobel de médecine en </a:t>
            </a:r>
            <a:r>
              <a:rPr lang="fr-FR" sz="2000" b="1" dirty="0" smtClean="0">
                <a:latin typeface="Comic Sans MS" pitchFamily="66" charset="0"/>
              </a:rPr>
              <a:t>1965 à </a:t>
            </a:r>
            <a:r>
              <a:rPr lang="fr-FR" sz="2000" b="1" dirty="0">
                <a:latin typeface="Comic Sans MS" pitchFamily="66" charset="0"/>
              </a:rPr>
              <a:t>André Lwoff (1920‐1994), Jacques Monod (1910‐1976) et François Jacob (né en 1920) </a:t>
            </a:r>
            <a:endParaRPr lang="fr-FR" sz="2000" b="1" dirty="0" smtClean="0">
              <a:latin typeface="Comic Sans MS" pitchFamily="66" charset="0"/>
            </a:endParaRPr>
          </a:p>
          <a:p>
            <a:pPr algn="just"/>
            <a:endParaRPr lang="fr-FR" sz="800" b="1" dirty="0">
              <a:latin typeface="Comic Sans MS" pitchFamily="66" charset="0"/>
            </a:endParaRPr>
          </a:p>
          <a:p>
            <a:pPr marL="914400" indent="-222250" algn="just">
              <a:buFont typeface="Wingdings" pitchFamily="2" charset="2"/>
              <a:buChar char="Ø"/>
              <a:tabLst>
                <a:tab pos="914400" algn="l"/>
              </a:tabLst>
            </a:pPr>
            <a:r>
              <a:rPr lang="fr-FR" sz="2000" dirty="0" smtClean="0">
                <a:latin typeface="Comic Sans MS" pitchFamily="66" charset="0"/>
              </a:rPr>
              <a:t>les </a:t>
            </a:r>
            <a:r>
              <a:rPr lang="fr-FR" sz="2000" dirty="0">
                <a:latin typeface="Comic Sans MS" pitchFamily="66" charset="0"/>
              </a:rPr>
              <a:t>gènes ne sont pas des entités autonomes et leur fonctionnement intégré au sein de chaque cellule est étroitement contrôlé par d’autres gènes codant des protéines régulatrices. </a:t>
            </a:r>
          </a:p>
          <a:p>
            <a:pPr marL="914400" indent="-222250" algn="just">
              <a:buFont typeface="Wingdings" pitchFamily="2" charset="2"/>
              <a:buChar char="Ø"/>
            </a:pPr>
            <a:r>
              <a:rPr lang="fr-FR" sz="2000" dirty="0" smtClean="0">
                <a:latin typeface="Comic Sans MS" pitchFamily="66" charset="0"/>
              </a:rPr>
              <a:t>l’existence </a:t>
            </a:r>
            <a:r>
              <a:rPr lang="fr-FR" sz="2000" dirty="0">
                <a:latin typeface="Comic Sans MS" pitchFamily="66" charset="0"/>
              </a:rPr>
              <a:t>d’ARN messagers intermédiaires entre l’ADN et les protéines</a:t>
            </a:r>
            <a:r>
              <a:rPr lang="fr-FR" sz="2000" dirty="0" smtClean="0">
                <a:latin typeface="Comic Sans MS" pitchFamily="66" charset="0"/>
              </a:rPr>
              <a:t>.</a:t>
            </a:r>
          </a:p>
          <a:p>
            <a:pPr algn="just"/>
            <a:endParaRPr lang="fr-FR" sz="800" dirty="0">
              <a:latin typeface="Comic Sans MS" pitchFamily="66" charset="0"/>
            </a:endParaRPr>
          </a:p>
          <a:p>
            <a:pPr algn="just">
              <a:buClr>
                <a:srgbClr val="C00000"/>
              </a:buClr>
              <a:buFont typeface="Wingdings" pitchFamily="2" charset="2"/>
              <a:buChar char="v"/>
            </a:pPr>
            <a:r>
              <a:rPr lang="fr-FR" sz="2000" b="1" dirty="0" smtClean="0">
                <a:latin typeface="Comic Sans MS" pitchFamily="66" charset="0"/>
              </a:rPr>
              <a:t> prix </a:t>
            </a:r>
            <a:r>
              <a:rPr lang="fr-FR" sz="2000" b="1" dirty="0">
                <a:latin typeface="Comic Sans MS" pitchFamily="66" charset="0"/>
              </a:rPr>
              <a:t>Nobel de médecine en 1968 à M. Nirenberg (né en 1927), G. Khorana (né en 1922) et R. Holley (né en 1922</a:t>
            </a:r>
            <a:r>
              <a:rPr lang="fr-FR" sz="2000" b="1" dirty="0" smtClean="0">
                <a:latin typeface="Comic Sans MS" pitchFamily="66" charset="0"/>
              </a:rPr>
              <a:t>).</a:t>
            </a:r>
          </a:p>
          <a:p>
            <a:pPr algn="just"/>
            <a:endParaRPr lang="fr-FR" sz="800" b="1" dirty="0">
              <a:latin typeface="Comic Sans MS" pitchFamily="66" charset="0"/>
            </a:endParaRPr>
          </a:p>
          <a:p>
            <a:pPr marL="914400" indent="-222250" algn="just">
              <a:buFont typeface="Wingdings" pitchFamily="2" charset="2"/>
              <a:buChar char="Ø"/>
            </a:pPr>
            <a:r>
              <a:rPr lang="fr-FR" sz="2000" dirty="0" smtClean="0">
                <a:latin typeface="Comic Sans MS" pitchFamily="66" charset="0"/>
              </a:rPr>
              <a:t>Déchiffrent le code génétique</a:t>
            </a:r>
          </a:p>
          <a:p>
            <a:pPr algn="just"/>
            <a:endParaRPr lang="en-US" sz="2000" dirty="0">
              <a:latin typeface="Comic Sans MS" pitchFamily="66" charset="0"/>
            </a:endParaRPr>
          </a:p>
          <a:p>
            <a:pPr algn="just"/>
            <a:endParaRPr lang="en-US" sz="800" dirty="0" smtClean="0">
              <a:latin typeface="Comic Sans MS" pitchFamily="66" charset="0"/>
            </a:endParaRPr>
          </a:p>
          <a:p>
            <a:pPr algn="ctr"/>
            <a:r>
              <a:rPr lang="fr-FR" sz="2000" b="1" dirty="0" smtClean="0">
                <a:solidFill>
                  <a:srgbClr val="C00000"/>
                </a:solidFill>
                <a:latin typeface="Comic Sans MS" pitchFamily="66" charset="0"/>
              </a:rPr>
              <a:t>La </a:t>
            </a:r>
            <a:r>
              <a:rPr lang="fr-FR" sz="2000" b="1" dirty="0">
                <a:solidFill>
                  <a:srgbClr val="C00000"/>
                </a:solidFill>
                <a:latin typeface="Comic Sans MS" pitchFamily="66" charset="0"/>
              </a:rPr>
              <a:t>période 1958 –1969 fut particulièrement faste pour la </a:t>
            </a:r>
            <a:endParaRPr lang="fr-FR" sz="20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ctr"/>
            <a:r>
              <a:rPr lang="fr-FR" sz="2000" b="1" dirty="0" smtClean="0">
                <a:solidFill>
                  <a:srgbClr val="C00000"/>
                </a:solidFill>
                <a:latin typeface="Comic Sans MS" pitchFamily="66" charset="0"/>
              </a:rPr>
              <a:t>biologie </a:t>
            </a:r>
            <a:r>
              <a:rPr lang="fr-FR" sz="2000" b="1" dirty="0">
                <a:solidFill>
                  <a:srgbClr val="C00000"/>
                </a:solidFill>
                <a:latin typeface="Comic Sans MS" pitchFamily="66" charset="0"/>
              </a:rPr>
              <a:t>moléculaire puisque six prix Nobel de physiologie ou de médecine et trois prix de chimie furent attribués dans ce domaine, </a:t>
            </a:r>
            <a:endParaRPr lang="fr-FR" sz="20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ctr"/>
            <a:r>
              <a:rPr lang="fr-FR" sz="2000" b="1" dirty="0" smtClean="0">
                <a:solidFill>
                  <a:srgbClr val="C00000"/>
                </a:solidFill>
                <a:latin typeface="Comic Sans MS" pitchFamily="66" charset="0"/>
              </a:rPr>
              <a:t>soit </a:t>
            </a:r>
            <a:r>
              <a:rPr lang="fr-FR" sz="2000" b="1" dirty="0">
                <a:solidFill>
                  <a:srgbClr val="C00000"/>
                </a:solidFill>
                <a:latin typeface="Comic Sans MS" pitchFamily="66" charset="0"/>
              </a:rPr>
              <a:t>presque un prix Nobel par an.</a:t>
            </a:r>
            <a:endParaRPr lang="en-US" sz="2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86004" y="100328"/>
            <a:ext cx="42210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>
                <a:latin typeface="Comic Sans MS" pitchFamily="66" charset="0"/>
              </a:rPr>
              <a:t>Un peu d’Histoire…</a:t>
            </a:r>
            <a:endParaRPr lang="fr-FR" sz="3600" dirty="0">
              <a:latin typeface="Comic Sans MS" pitchFamily="66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489156" y="789678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0109" y="1485255"/>
            <a:ext cx="876992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C00000"/>
              </a:buClr>
              <a:buFont typeface="Wingdings" pitchFamily="2" charset="2"/>
              <a:buChar char="v"/>
            </a:pPr>
            <a:r>
              <a:rPr lang="fr-FR" sz="2000" b="1" dirty="0" smtClean="0">
                <a:latin typeface="Comic Sans MS" pitchFamily="66" charset="0"/>
              </a:rPr>
              <a:t> le </a:t>
            </a:r>
            <a:r>
              <a:rPr lang="fr-FR" sz="2000" b="1" dirty="0">
                <a:latin typeface="Comic Sans MS" pitchFamily="66" charset="0"/>
              </a:rPr>
              <a:t>prix Nobel en 1978 à , W. </a:t>
            </a:r>
            <a:r>
              <a:rPr lang="fr-FR" sz="2000" b="1" dirty="0" err="1">
                <a:latin typeface="Comic Sans MS" pitchFamily="66" charset="0"/>
              </a:rPr>
              <a:t>Arber</a:t>
            </a:r>
            <a:r>
              <a:rPr lang="fr-FR" sz="2000" b="1" dirty="0">
                <a:latin typeface="Comic Sans MS" pitchFamily="66" charset="0"/>
              </a:rPr>
              <a:t>(né en 1929), D. </a:t>
            </a:r>
            <a:r>
              <a:rPr lang="fr-FR" sz="2000" b="1" dirty="0" err="1" smtClean="0">
                <a:latin typeface="Comic Sans MS" pitchFamily="66" charset="0"/>
              </a:rPr>
              <a:t>Nathans</a:t>
            </a:r>
            <a:r>
              <a:rPr lang="fr-FR" sz="2000" b="1" dirty="0" smtClean="0">
                <a:latin typeface="Comic Sans MS" pitchFamily="66" charset="0"/>
              </a:rPr>
              <a:t> </a:t>
            </a:r>
          </a:p>
          <a:p>
            <a:pPr algn="just">
              <a:buClr>
                <a:srgbClr val="C00000"/>
              </a:buClr>
            </a:pPr>
            <a:r>
              <a:rPr lang="fr-FR" sz="2000" b="1" dirty="0" smtClean="0">
                <a:latin typeface="Comic Sans MS" pitchFamily="66" charset="0"/>
              </a:rPr>
              <a:t>(</a:t>
            </a:r>
            <a:r>
              <a:rPr lang="fr-FR" sz="2000" b="1" dirty="0">
                <a:latin typeface="Comic Sans MS" pitchFamily="66" charset="0"/>
              </a:rPr>
              <a:t>né en 1928) et H. Smith (né en 1931</a:t>
            </a:r>
            <a:r>
              <a:rPr lang="fr-FR" sz="2000" b="1" dirty="0" smtClean="0">
                <a:latin typeface="Comic Sans MS" pitchFamily="66" charset="0"/>
              </a:rPr>
              <a:t>)</a:t>
            </a:r>
          </a:p>
          <a:p>
            <a:pPr algn="just"/>
            <a:endParaRPr lang="fr-FR" sz="800" b="1" dirty="0">
              <a:latin typeface="Comic Sans MS" pitchFamily="66" charset="0"/>
            </a:endParaRPr>
          </a:p>
          <a:p>
            <a:pPr marL="914400" indent="-222250" algn="just">
              <a:buFont typeface="Wingdings" pitchFamily="2" charset="2"/>
              <a:buChar char="Ø"/>
            </a:pPr>
            <a:r>
              <a:rPr lang="fr-FR" sz="2000" dirty="0">
                <a:latin typeface="Comic Sans MS" pitchFamily="66" charset="0"/>
              </a:rPr>
              <a:t>découverte des enzymes de restriction</a:t>
            </a:r>
          </a:p>
          <a:p>
            <a:pPr algn="just"/>
            <a:endParaRPr lang="fr-FR" sz="2000" dirty="0" smtClean="0">
              <a:latin typeface="Comic Sans MS" pitchFamily="66" charset="0"/>
            </a:endParaRPr>
          </a:p>
          <a:p>
            <a:pPr algn="just"/>
            <a:r>
              <a:rPr lang="fr-FR" sz="2000" dirty="0" smtClean="0">
                <a:solidFill>
                  <a:srgbClr val="002060"/>
                </a:solidFill>
                <a:latin typeface="Comic Sans MS" pitchFamily="66" charset="0"/>
              </a:rPr>
              <a:t>C’est </a:t>
            </a:r>
            <a:r>
              <a:rPr lang="fr-FR" sz="2000" dirty="0">
                <a:solidFill>
                  <a:srgbClr val="002060"/>
                </a:solidFill>
                <a:latin typeface="Comic Sans MS" pitchFamily="66" charset="0"/>
              </a:rPr>
              <a:t>en 1971 que le premier vecteur comportant un gène étranger est fabriqué par P. </a:t>
            </a:r>
            <a:r>
              <a:rPr lang="fr-FR" sz="2000" dirty="0" smtClean="0">
                <a:solidFill>
                  <a:srgbClr val="002060"/>
                </a:solidFill>
                <a:latin typeface="Comic Sans MS" pitchFamily="66" charset="0"/>
              </a:rPr>
              <a:t>Berg</a:t>
            </a:r>
          </a:p>
          <a:p>
            <a:pPr algn="just"/>
            <a:endParaRPr lang="fr-FR" sz="2000" dirty="0">
              <a:latin typeface="Comic Sans MS" pitchFamily="66" charset="0"/>
            </a:endParaRPr>
          </a:p>
          <a:p>
            <a:pPr algn="just">
              <a:buClr>
                <a:srgbClr val="C00000"/>
              </a:buClr>
              <a:buFont typeface="Wingdings" pitchFamily="2" charset="2"/>
              <a:buChar char="v"/>
            </a:pPr>
            <a:r>
              <a:rPr lang="fr-FR" sz="2000" b="1" dirty="0" smtClean="0">
                <a:latin typeface="Comic Sans MS" pitchFamily="66" charset="0"/>
              </a:rPr>
              <a:t> prix </a:t>
            </a:r>
            <a:r>
              <a:rPr lang="fr-FR" sz="2000" b="1" dirty="0">
                <a:latin typeface="Comic Sans MS" pitchFamily="66" charset="0"/>
              </a:rPr>
              <a:t>Nobel de chimie en 1980 à W. Gilbert (né en 1932</a:t>
            </a:r>
            <a:r>
              <a:rPr lang="fr-FR" sz="2000" b="1" dirty="0" smtClean="0">
                <a:latin typeface="Comic Sans MS" pitchFamily="66" charset="0"/>
              </a:rPr>
              <a:t>), </a:t>
            </a:r>
            <a:r>
              <a:rPr lang="fr-FR" sz="2000" b="1" dirty="0">
                <a:latin typeface="Comic Sans MS" pitchFamily="66" charset="0"/>
              </a:rPr>
              <a:t>P. Berg (né en 1926) et F. Sanger (né en 1918). </a:t>
            </a:r>
          </a:p>
          <a:p>
            <a:pPr algn="just"/>
            <a:endParaRPr lang="fr-FR" sz="800" dirty="0" smtClean="0">
              <a:latin typeface="Comic Sans MS" pitchFamily="66" charset="0"/>
            </a:endParaRPr>
          </a:p>
          <a:p>
            <a:pPr marL="914400" indent="-222250" algn="just">
              <a:buFont typeface="Wingdings" pitchFamily="2" charset="2"/>
              <a:buChar char="Ø"/>
            </a:pPr>
            <a:r>
              <a:rPr lang="fr-FR" sz="2000" dirty="0" smtClean="0">
                <a:latin typeface="Comic Sans MS" pitchFamily="66" charset="0"/>
              </a:rPr>
              <a:t>1ère </a:t>
            </a:r>
            <a:r>
              <a:rPr lang="fr-FR" sz="2000" dirty="0">
                <a:latin typeface="Comic Sans MS" pitchFamily="66" charset="0"/>
              </a:rPr>
              <a:t>méthode de séquençage de </a:t>
            </a:r>
            <a:r>
              <a:rPr lang="fr-FR" sz="2000" dirty="0" smtClean="0">
                <a:latin typeface="Comic Sans MS" pitchFamily="66" charset="0"/>
              </a:rPr>
              <a:t>l’ADN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04094" y="100328"/>
            <a:ext cx="5623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>
                <a:latin typeface="Comic Sans MS" pitchFamily="66" charset="0"/>
              </a:rPr>
              <a:t>Un peu d’Histoire…(suite)</a:t>
            </a:r>
            <a:endParaRPr lang="fr-FR" sz="3600" dirty="0">
              <a:latin typeface="Comic Sans MS" pitchFamily="66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89156" y="789678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7924" y="1332670"/>
            <a:ext cx="836814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C00000"/>
              </a:buClr>
              <a:buFont typeface="Wingdings" pitchFamily="2" charset="2"/>
              <a:buChar char="v"/>
            </a:pPr>
            <a:r>
              <a:rPr lang="fr-FR" sz="2400" b="1" dirty="0" smtClean="0">
                <a:latin typeface="Comic Sans MS" pitchFamily="66" charset="0"/>
              </a:rPr>
              <a:t> la </a:t>
            </a:r>
            <a:r>
              <a:rPr lang="fr-FR" sz="2400" b="1" dirty="0">
                <a:latin typeface="Comic Sans MS" pitchFamily="66" charset="0"/>
              </a:rPr>
              <a:t>régulation de l’expression des gènes </a:t>
            </a:r>
            <a:r>
              <a:rPr lang="fr-FR" sz="2400" b="1" dirty="0" smtClean="0">
                <a:latin typeface="Comic Sans MS" pitchFamily="66" charset="0"/>
              </a:rPr>
              <a:t>est cruciale </a:t>
            </a:r>
            <a:r>
              <a:rPr lang="fr-FR" sz="2400" b="1" dirty="0">
                <a:latin typeface="Comic Sans MS" pitchFamily="66" charset="0"/>
              </a:rPr>
              <a:t>pour la survie des organismes</a:t>
            </a:r>
            <a:r>
              <a:rPr lang="fr-FR" sz="2400" b="1" dirty="0" smtClean="0">
                <a:latin typeface="Comic Sans MS" pitchFamily="66" charset="0"/>
              </a:rPr>
              <a:t>.</a:t>
            </a:r>
          </a:p>
          <a:p>
            <a:pPr algn="just"/>
            <a:endParaRPr lang="fr-FR" sz="2400" b="1" dirty="0">
              <a:latin typeface="Comic Sans MS" pitchFamily="66" charset="0"/>
            </a:endParaRPr>
          </a:p>
          <a:p>
            <a:pPr algn="just">
              <a:buClr>
                <a:srgbClr val="C00000"/>
              </a:buClr>
              <a:buFont typeface="Wingdings" pitchFamily="2" charset="2"/>
              <a:buChar char="v"/>
            </a:pPr>
            <a:r>
              <a:rPr lang="fr-FR" sz="2400" b="1" dirty="0" smtClean="0">
                <a:latin typeface="Comic Sans MS" pitchFamily="66" charset="0"/>
              </a:rPr>
              <a:t> Chaque </a:t>
            </a:r>
            <a:r>
              <a:rPr lang="fr-FR" sz="2400" b="1" dirty="0">
                <a:latin typeface="Comic Sans MS" pitchFamily="66" charset="0"/>
              </a:rPr>
              <a:t>étape doit être </a:t>
            </a:r>
            <a:r>
              <a:rPr lang="fr-FR" sz="2400" b="1" dirty="0" smtClean="0">
                <a:latin typeface="Comic Sans MS" pitchFamily="66" charset="0"/>
              </a:rPr>
              <a:t>régulé, </a:t>
            </a:r>
            <a:r>
              <a:rPr lang="fr-FR" sz="2400" b="1" dirty="0">
                <a:latin typeface="Comic Sans MS" pitchFamily="66" charset="0"/>
              </a:rPr>
              <a:t>depuis </a:t>
            </a:r>
            <a:r>
              <a:rPr lang="fr-FR" sz="2400" b="1" dirty="0" smtClean="0">
                <a:latin typeface="Comic Sans MS" pitchFamily="66" charset="0"/>
              </a:rPr>
              <a:t>les gènes </a:t>
            </a:r>
            <a:r>
              <a:rPr lang="fr-FR" sz="2400" b="1" dirty="0">
                <a:latin typeface="Comic Sans MS" pitchFamily="66" charset="0"/>
              </a:rPr>
              <a:t>jusqu'à la formation des protéines</a:t>
            </a:r>
            <a:r>
              <a:rPr lang="fr-FR" sz="2400" b="1" dirty="0" smtClean="0">
                <a:latin typeface="Comic Sans MS" pitchFamily="66" charset="0"/>
              </a:rPr>
              <a:t>.</a:t>
            </a:r>
          </a:p>
          <a:p>
            <a:pPr algn="just"/>
            <a:endParaRPr lang="fr-FR" sz="2400" b="1" dirty="0">
              <a:latin typeface="Comic Sans MS" pitchFamily="66" charset="0"/>
            </a:endParaRPr>
          </a:p>
          <a:p>
            <a:pPr algn="just">
              <a:buClr>
                <a:srgbClr val="C00000"/>
              </a:buClr>
              <a:buFont typeface="Wingdings" pitchFamily="2" charset="2"/>
              <a:buChar char="v"/>
            </a:pPr>
            <a:r>
              <a:rPr lang="fr-FR" sz="2400" b="1" dirty="0" smtClean="0">
                <a:latin typeface="Comic Sans MS" pitchFamily="66" charset="0"/>
              </a:rPr>
              <a:t> Les </a:t>
            </a:r>
            <a:r>
              <a:rPr lang="fr-FR" sz="2400" b="1" dirty="0">
                <a:latin typeface="Comic Sans MS" pitchFamily="66" charset="0"/>
              </a:rPr>
              <a:t>mécanismes de régulation </a:t>
            </a:r>
            <a:r>
              <a:rPr lang="fr-FR" sz="2400" b="1" dirty="0" smtClean="0">
                <a:latin typeface="Comic Sans MS" pitchFamily="66" charset="0"/>
              </a:rPr>
              <a:t>sont différents </a:t>
            </a:r>
            <a:r>
              <a:rPr lang="fr-FR" sz="2400" b="1" dirty="0">
                <a:latin typeface="Comic Sans MS" pitchFamily="66" charset="0"/>
              </a:rPr>
              <a:t>entre les procaryotes et </a:t>
            </a:r>
            <a:r>
              <a:rPr lang="fr-FR" sz="2400" b="1" dirty="0" smtClean="0">
                <a:latin typeface="Comic Sans MS" pitchFamily="66" charset="0"/>
              </a:rPr>
              <a:t>les eucaryotes.</a:t>
            </a:r>
            <a:endParaRPr lang="fr-FR" sz="2400" dirty="0"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79399" y="100328"/>
            <a:ext cx="55739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>
                <a:latin typeface="Comic Sans MS" pitchFamily="66" charset="0"/>
              </a:rPr>
              <a:t>La Régulation Génique (I)</a:t>
            </a:r>
            <a:endParaRPr lang="fr-FR" sz="3600" dirty="0">
              <a:latin typeface="Comic Sans MS" pitchFamily="66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489156" y="789678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1108364" y="4793673"/>
            <a:ext cx="6871854" cy="1773382"/>
          </a:xfrm>
          <a:prstGeom prst="roundRect">
            <a:avLst/>
          </a:prstGeom>
          <a:solidFill>
            <a:srgbClr val="E5FBFF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177624" y="4895534"/>
            <a:ext cx="67748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 smtClean="0">
                <a:latin typeface="Comic Sans MS" pitchFamily="66" charset="0"/>
              </a:rPr>
              <a:t>Les cellules d’un organismes contiennent toutes le même ADN, cependant les différentes cellules se distinguent par les protéines qu’elles synthétisent</a:t>
            </a:r>
            <a:endParaRPr lang="en-US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1108364" y="4793673"/>
            <a:ext cx="6871854" cy="1773382"/>
          </a:xfrm>
          <a:prstGeom prst="roundRect">
            <a:avLst/>
          </a:prstGeom>
          <a:solidFill>
            <a:srgbClr val="E5FBFF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63236" y="1401973"/>
            <a:ext cx="860367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r-FR" sz="2400" dirty="0" smtClean="0">
                <a:latin typeface="Comic Sans MS" pitchFamily="66" charset="0"/>
              </a:rPr>
              <a:t> La spécialisation phénotypique de nos quelques 10 000 milliards de cellules est en partie due à la transcription d’un répertoire de gènes particulier à chaque type cellulaire. </a:t>
            </a:r>
          </a:p>
          <a:p>
            <a:pPr algn="just"/>
            <a:endParaRPr lang="fr-FR" sz="800" dirty="0" smtClean="0">
              <a:latin typeface="Comic Sans MS" pitchFamily="66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fr-FR" sz="2400" dirty="0" smtClean="0">
                <a:latin typeface="Comic Sans MS" pitchFamily="66" charset="0"/>
              </a:rPr>
              <a:t> C’est la régulation de ce </a:t>
            </a:r>
            <a:r>
              <a:rPr lang="fr-FR" sz="2400" dirty="0" err="1" smtClean="0">
                <a:latin typeface="Comic Sans MS" pitchFamily="66" charset="0"/>
              </a:rPr>
              <a:t>transcriptome</a:t>
            </a:r>
            <a:r>
              <a:rPr lang="fr-FR" sz="2400" dirty="0" smtClean="0">
                <a:latin typeface="Comic Sans MS" pitchFamily="66" charset="0"/>
              </a:rPr>
              <a:t> qui permet à une cellule d’adapter son comportement de manière appropriée à un stimulus, stress, électrique (neurone), hormonal ou environnemental.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54704" y="100328"/>
            <a:ext cx="58256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>
                <a:latin typeface="Comic Sans MS" pitchFamily="66" charset="0"/>
              </a:rPr>
              <a:t>La Régulation Génique (II)</a:t>
            </a:r>
            <a:endParaRPr lang="fr-FR" sz="3600" dirty="0">
              <a:latin typeface="Comic Sans MS" pitchFamily="66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489156" y="789678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1177624" y="4895534"/>
            <a:ext cx="67748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>
                <a:latin typeface="Comic Sans MS" pitchFamily="66" charset="0"/>
              </a:rPr>
              <a:t>À chaque étape de sa vie (croissance, différenciation ou réponse à des stimuli), une cellule doit réguler de façon précise </a:t>
            </a:r>
            <a:r>
              <a:rPr lang="fr-FR" sz="2400" dirty="0" smtClean="0">
                <a:latin typeface="Comic Sans MS" pitchFamily="66" charset="0"/>
              </a:rPr>
              <a:t>l'expression </a:t>
            </a:r>
            <a:r>
              <a:rPr lang="fr-FR" sz="2400" dirty="0">
                <a:latin typeface="Comic Sans MS" pitchFamily="66" charset="0"/>
              </a:rPr>
              <a:t>de son information génétique. </a:t>
            </a:r>
            <a:endParaRPr lang="en-US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06581" y="2161222"/>
            <a:ext cx="7716980" cy="1953579"/>
          </a:xfrm>
          <a:prstGeom prst="roundRect">
            <a:avLst/>
          </a:prstGeom>
          <a:solidFill>
            <a:srgbClr val="E5FBFF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95744" y="2353181"/>
            <a:ext cx="79386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latin typeface="Comic Sans MS" pitchFamily="66" charset="0"/>
              </a:rPr>
              <a:t>N’importe quelle étape du processus de lecture de l’information génétique peut servir de cible pour la régulation</a:t>
            </a:r>
            <a:endParaRPr lang="fr-FR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364</TotalTime>
  <Words>510</Words>
  <Application>Microsoft Office PowerPoint</Application>
  <PresentationFormat>On-screen Show (4:3)</PresentationFormat>
  <Paragraphs>65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Equity</vt:lpstr>
      <vt:lpstr>Régulation de l’expression génétique: Introduction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NIH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Régulation de l’expression génétique</dc:title>
  <dc:creator>Djidouille</dc:creator>
  <cp:lastModifiedBy>Djidouille</cp:lastModifiedBy>
  <cp:revision>51</cp:revision>
  <dcterms:created xsi:type="dcterms:W3CDTF">2013-11-09T17:06:08Z</dcterms:created>
  <dcterms:modified xsi:type="dcterms:W3CDTF">2013-11-28T22:17:52Z</dcterms:modified>
</cp:coreProperties>
</file>