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314" r:id="rId3"/>
    <p:sldId id="290" r:id="rId4"/>
    <p:sldId id="291" r:id="rId5"/>
    <p:sldId id="292" r:id="rId6"/>
    <p:sldId id="257" r:id="rId7"/>
    <p:sldId id="259" r:id="rId8"/>
    <p:sldId id="258" r:id="rId9"/>
    <p:sldId id="260" r:id="rId10"/>
    <p:sldId id="311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mpaq" initials="C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8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859B6-9188-4B62-8E0C-68DC3DD21A3F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3A79-6265-4839-83E8-7E5D63D2AA3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004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93A79-6265-4839-83E8-7E5D63D2AA3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194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93A79-6265-4839-83E8-7E5D63D2AA30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527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93A79-6265-4839-83E8-7E5D63D2AA30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664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93A79-6265-4839-83E8-7E5D63D2AA30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640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93A79-6265-4839-83E8-7E5D63D2AA30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486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768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65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016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424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349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656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00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945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423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5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27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97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81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967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4380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30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86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D8E2307-08A9-4365-B813-0B33857C1DFC}" type="datetimeFigureOut">
              <a:rPr lang="fr-FR" smtClean="0"/>
              <a:pPr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32518BA-6898-4927-9BB7-4923794FF5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6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L</a:t>
            </a:r>
            <a:r>
              <a:rPr lang="fr-FR" dirty="0" smtClean="0"/>
              <a:t>a bonne </a:t>
            </a:r>
            <a:r>
              <a:rPr lang="fr-FR" dirty="0" smtClean="0"/>
              <a:t>gouvernance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Pr. </a:t>
            </a:r>
            <a:r>
              <a:rPr lang="fr-FR" dirty="0" err="1" smtClean="0"/>
              <a:t>Wahiba</a:t>
            </a:r>
            <a:r>
              <a:rPr lang="fr-FR" dirty="0" smtClean="0"/>
              <a:t> HATEM</a:t>
            </a:r>
          </a:p>
          <a:p>
            <a:pPr algn="ctr"/>
            <a:endParaRPr lang="fr-FR" dirty="0"/>
          </a:p>
          <a:p>
            <a:pPr algn="ctr"/>
            <a:r>
              <a:rPr lang="fr-FR" dirty="0" smtClean="0"/>
              <a:t>                                                         </a:t>
            </a:r>
            <a:r>
              <a:rPr lang="fr-FR" b="1" dirty="0" smtClean="0"/>
              <a:t>1</a:t>
            </a:r>
            <a:r>
              <a:rPr lang="fr-FR" b="1" baseline="30000" dirty="0" smtClean="0"/>
              <a:t>ère</a:t>
            </a:r>
            <a:r>
              <a:rPr lang="fr-FR" b="1" dirty="0" smtClean="0"/>
              <a:t> Partie</a:t>
            </a:r>
            <a:endParaRPr lang="fr-F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Références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2490135"/>
            <a:ext cx="8136903" cy="3444997"/>
          </a:xfrm>
        </p:spPr>
        <p:txBody>
          <a:bodyPr/>
          <a:lstStyle/>
          <a:p>
            <a:pPr>
              <a:buNone/>
            </a:pPr>
            <a:endParaRPr lang="fr-FR" dirty="0"/>
          </a:p>
          <a:p>
            <a:pPr algn="just"/>
            <a:r>
              <a:rPr lang="fr-FR" dirty="0"/>
              <a:t>Les cinq principes généraux de la gouvernance, https://lms.fun-mooc.fr/c4x/CNFPT/87002/asset/cinq-principes.pdf</a:t>
            </a:r>
            <a:endParaRPr lang="fr-FR" dirty="0" smtClean="0"/>
          </a:p>
          <a:p>
            <a:r>
              <a:rPr lang="fr-FR" dirty="0"/>
              <a:t>HCDH 1996-2024, https://www.ohchr.org/fr/good-governance/about-good-governance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76865" y="1916832"/>
            <a:ext cx="6798736" cy="4018301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/>
              <a:t>processus par lequel les institutions publiques conduisent des affaires publiques, gèrent des ressources publiques et garantissent la réalisation des droits de l'homme.</a:t>
            </a:r>
          </a:p>
        </p:txBody>
      </p:sp>
    </p:spTree>
    <p:extLst>
      <p:ext uri="{BB962C8B-B14F-4D97-AF65-F5344CB8AC3E}">
        <p14:creationId xmlns:p14="http://schemas.microsoft.com/office/powerpoint/2010/main" val="2266865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52"/>
            <a:ext cx="8147248" cy="631288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fr-FR" b="1" dirty="0"/>
              <a:t>L</a:t>
            </a:r>
            <a:r>
              <a:rPr lang="fr-FR" b="1" dirty="0" smtClean="0"/>
              <a:t>a </a:t>
            </a:r>
            <a:r>
              <a:rPr lang="fr-FR" b="1" dirty="0"/>
              <a:t>bonne </a:t>
            </a:r>
            <a:r>
              <a:rPr lang="fr-FR" b="1" dirty="0" smtClean="0"/>
              <a:t>gouvernance peut </a:t>
            </a:r>
            <a:r>
              <a:rPr lang="fr-FR" b="1" dirty="0"/>
              <a:t>couvrir les thèmes suivants : </a:t>
            </a:r>
            <a:endParaRPr lang="fr-FR" b="1" dirty="0" smtClean="0"/>
          </a:p>
          <a:p>
            <a:pPr algn="ctr">
              <a:buNone/>
            </a:pPr>
            <a:r>
              <a:rPr lang="fr-FR" sz="2900" b="1" dirty="0" smtClean="0"/>
              <a:t>le </a:t>
            </a:r>
            <a:r>
              <a:rPr lang="fr-FR" sz="2900" b="1" dirty="0"/>
              <a:t>plein respect des droits de l’homme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l’état </a:t>
            </a:r>
            <a:r>
              <a:rPr lang="fr-FR" sz="2900" b="1" dirty="0"/>
              <a:t>de droit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la </a:t>
            </a:r>
            <a:r>
              <a:rPr lang="fr-FR" sz="2900" b="1" dirty="0"/>
              <a:t>participation effective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les </a:t>
            </a:r>
            <a:r>
              <a:rPr lang="fr-FR" sz="2900" b="1" dirty="0"/>
              <a:t>partenariats multipartites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le </a:t>
            </a:r>
            <a:r>
              <a:rPr lang="fr-FR" sz="2900" b="1" dirty="0"/>
              <a:t>pluralisme politique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la </a:t>
            </a:r>
            <a:r>
              <a:rPr lang="fr-FR" sz="2900" b="1" dirty="0"/>
              <a:t>transparence et l’application du principe de responsabilité dans les procédures et dans les activités des institutions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l’efficience </a:t>
            </a:r>
            <a:r>
              <a:rPr lang="fr-FR" sz="2900" b="1" dirty="0"/>
              <a:t>et l’efficacité du secteur public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la </a:t>
            </a:r>
            <a:r>
              <a:rPr lang="fr-FR" sz="2900" b="1" dirty="0"/>
              <a:t>légitimité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l’accès </a:t>
            </a:r>
            <a:r>
              <a:rPr lang="fr-FR" sz="2900" b="1" dirty="0"/>
              <a:t>à la connaissance, à l’information et à l’éducation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la </a:t>
            </a:r>
            <a:r>
              <a:rPr lang="fr-FR" sz="2900" b="1" dirty="0"/>
              <a:t>disponibilité de moyens d’action politique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l’équité</a:t>
            </a:r>
            <a:r>
              <a:rPr lang="fr-FR" sz="2900" b="1" dirty="0"/>
              <a:t> </a:t>
            </a:r>
            <a:r>
              <a:rPr lang="fr-FR" sz="2900" b="1" dirty="0" smtClean="0"/>
              <a:t>;</a:t>
            </a:r>
          </a:p>
          <a:p>
            <a:pPr algn="ctr">
              <a:buNone/>
            </a:pPr>
            <a:r>
              <a:rPr lang="fr-FR" sz="2900" b="1" dirty="0" smtClean="0"/>
              <a:t>la </a:t>
            </a:r>
            <a:r>
              <a:rPr lang="fr-FR" sz="2900" b="1" dirty="0"/>
              <a:t>viabilité ; </a:t>
            </a:r>
            <a:endParaRPr lang="fr-FR" sz="2900" b="1" dirty="0" smtClean="0"/>
          </a:p>
          <a:p>
            <a:pPr algn="ctr">
              <a:buNone/>
            </a:pPr>
            <a:r>
              <a:rPr lang="fr-FR" sz="2900" b="1" dirty="0" smtClean="0"/>
              <a:t>des </a:t>
            </a:r>
            <a:r>
              <a:rPr lang="fr-FR" sz="2900" b="1" dirty="0"/>
              <a:t>attitudes et des valeurs qui favorisent la responsabilité, la solidarité et la tolérance</a:t>
            </a:r>
            <a:r>
              <a:rPr lang="fr-FR" sz="2900" dirty="0" smtClean="0"/>
              <a:t>. </a:t>
            </a:r>
            <a:r>
              <a:rPr lang="fr-FR" sz="2900" b="1" dirty="0" smtClean="0">
                <a:solidFill>
                  <a:srgbClr val="0070C0"/>
                </a:solidFill>
              </a:rPr>
              <a:t>(</a:t>
            </a:r>
            <a:r>
              <a:rPr lang="fr-FR" sz="2000" b="1" dirty="0">
                <a:solidFill>
                  <a:srgbClr val="0070C0"/>
                </a:solidFill>
              </a:rPr>
              <a:t>HCDH </a:t>
            </a:r>
            <a:r>
              <a:rPr lang="fr-FR" sz="2000" b="1" dirty="0" smtClean="0">
                <a:solidFill>
                  <a:srgbClr val="0070C0"/>
                </a:solidFill>
              </a:rPr>
              <a:t>1996-2024)</a:t>
            </a:r>
            <a:endParaRPr lang="fr-FR" sz="29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4000" dirty="0"/>
              <a:t>La gouvernance relève de l’éthique organisationnelle: La démarche consiste à trouver des voies de consensus </a:t>
            </a:r>
            <a:r>
              <a:rPr lang="fr-FR" sz="4000" dirty="0" smtClean="0"/>
              <a:t>là </a:t>
            </a:r>
            <a:r>
              <a:rPr lang="fr-FR" sz="4000" dirty="0"/>
              <a:t>où les parties en présence ne partagent pas les mêmes valeurs. C’est la procédure en place qui génère de nouvelles valeurs et fonde une nouvelle morale.</a:t>
            </a:r>
            <a:endParaRPr lang="fr-F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404664"/>
            <a:ext cx="7776864" cy="6027132"/>
          </a:xfrm>
        </p:spPr>
        <p:txBody>
          <a:bodyPr>
            <a:normAutofit/>
          </a:bodyPr>
          <a:lstStyle/>
          <a:p>
            <a:pPr lvl="0"/>
            <a:endParaRPr lang="fr-FR" dirty="0"/>
          </a:p>
          <a:p>
            <a:pPr lvl="0" algn="just"/>
            <a:endParaRPr lang="fr-FR" b="1" dirty="0"/>
          </a:p>
          <a:p>
            <a:pPr lvl="0" algn="just"/>
            <a:r>
              <a:rPr lang="fr-FR" b="1" dirty="0" smtClean="0"/>
              <a:t>Identifier </a:t>
            </a:r>
            <a:r>
              <a:rPr lang="fr-FR" b="1" dirty="0"/>
              <a:t>les problèmes (éthiques) en </a:t>
            </a:r>
            <a:r>
              <a:rPr lang="fr-FR" b="1" dirty="0" smtClean="0"/>
              <a:t>cause;</a:t>
            </a:r>
            <a:endParaRPr lang="fr-FR" b="1" dirty="0"/>
          </a:p>
          <a:p>
            <a:pPr lvl="0" algn="just"/>
            <a:r>
              <a:rPr lang="fr-FR" b="1" dirty="0" smtClean="0"/>
              <a:t>Recueillir </a:t>
            </a:r>
            <a:r>
              <a:rPr lang="fr-FR" b="1" dirty="0"/>
              <a:t>l’information sur les faits et identifier les </a:t>
            </a:r>
            <a:r>
              <a:rPr lang="fr-FR" b="1" dirty="0" smtClean="0"/>
              <a:t>faits qui </a:t>
            </a:r>
            <a:r>
              <a:rPr lang="fr-FR" b="1" dirty="0"/>
              <a:t>sont pertinents au regard de la problématique à </a:t>
            </a:r>
            <a:r>
              <a:rPr lang="fr-FR" b="1" dirty="0" smtClean="0"/>
              <a:t>traiter;</a:t>
            </a:r>
            <a:endParaRPr lang="fr-FR" b="1" dirty="0"/>
          </a:p>
          <a:p>
            <a:pPr lvl="0" algn="just"/>
            <a:r>
              <a:rPr lang="fr-FR" b="1" dirty="0" smtClean="0"/>
              <a:t>Identifier </a:t>
            </a:r>
            <a:r>
              <a:rPr lang="fr-FR" b="1" dirty="0"/>
              <a:t>les personnes impliquée, leurs rôles et </a:t>
            </a:r>
            <a:r>
              <a:rPr lang="fr-FR" b="1" dirty="0" smtClean="0"/>
              <a:t>leurs buts;</a:t>
            </a:r>
            <a:endParaRPr lang="fr-FR" b="1" dirty="0"/>
          </a:p>
          <a:p>
            <a:pPr lvl="0" algn="just"/>
            <a:r>
              <a:rPr lang="fr-FR" b="1" dirty="0" smtClean="0"/>
              <a:t>Identifier </a:t>
            </a:r>
            <a:r>
              <a:rPr lang="fr-FR" b="1" dirty="0"/>
              <a:t>les différentes </a:t>
            </a:r>
            <a:r>
              <a:rPr lang="fr-FR" b="1" dirty="0" smtClean="0"/>
              <a:t>options </a:t>
            </a:r>
            <a:r>
              <a:rPr lang="fr-FR" b="1" dirty="0"/>
              <a:t>possibles en </a:t>
            </a:r>
            <a:r>
              <a:rPr lang="fr-FR" b="1" dirty="0" smtClean="0"/>
              <a:t>termes d’interventions;</a:t>
            </a:r>
            <a:endParaRPr lang="fr-FR" b="1" dirty="0"/>
          </a:p>
          <a:p>
            <a:pPr lvl="0" algn="just"/>
            <a:r>
              <a:rPr lang="fr-FR" b="1" dirty="0" smtClean="0"/>
              <a:t>Identifier </a:t>
            </a:r>
            <a:r>
              <a:rPr lang="fr-FR" b="1" dirty="0"/>
              <a:t>les normes et contraintes légales, </a:t>
            </a:r>
            <a:r>
              <a:rPr lang="fr-FR" b="1" dirty="0" smtClean="0"/>
              <a:t>sociales, déontologiques</a:t>
            </a:r>
            <a:r>
              <a:rPr lang="fr-FR" b="1" dirty="0"/>
              <a:t>, institutionnelles et </a:t>
            </a:r>
            <a:r>
              <a:rPr lang="fr-FR" b="1" dirty="0" smtClean="0"/>
              <a:t>gouvernementales.</a:t>
            </a:r>
            <a:endParaRPr lang="fr-FR" b="1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899592" y="620688"/>
            <a:ext cx="7667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/>
              <a:t>Les </a:t>
            </a:r>
            <a:r>
              <a:rPr lang="fr-FR" sz="3600" b="1" dirty="0" smtClean="0"/>
              <a:t>rouages de la </a:t>
            </a:r>
            <a:r>
              <a:rPr lang="fr-FR" sz="3600" b="1" dirty="0"/>
              <a:t>bonne gouvernance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25208"/>
            <a:ext cx="7239000" cy="53127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fr-FR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fr-FR" dirty="0"/>
              <a:t>  </a:t>
            </a: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8" y="620688"/>
            <a:ext cx="813690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r-FR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/>
              <a:t>Repérer les </a:t>
            </a:r>
            <a:r>
              <a:rPr lang="fr-FR" sz="2400" b="1" dirty="0"/>
              <a:t>lignes directrices, les études de cas, les principes </a:t>
            </a:r>
            <a:r>
              <a:rPr lang="fr-FR" sz="2400" b="1" dirty="0" smtClean="0"/>
              <a:t>et théories </a:t>
            </a:r>
            <a:r>
              <a:rPr lang="fr-FR" sz="2400" b="1" dirty="0"/>
              <a:t>éthiques qui peuvent apporter des outils pour analyser </a:t>
            </a:r>
            <a:r>
              <a:rPr lang="fr-FR" sz="2400" b="1" dirty="0" smtClean="0"/>
              <a:t>et solutionner </a:t>
            </a:r>
            <a:r>
              <a:rPr lang="fr-FR" sz="2400" b="1" dirty="0"/>
              <a:t>le problème en </a:t>
            </a:r>
            <a:r>
              <a:rPr lang="fr-FR" sz="2400" b="1" dirty="0" smtClean="0"/>
              <a:t>cause;</a:t>
            </a:r>
            <a:endParaRPr lang="fr-FR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/>
              <a:t>Procéder </a:t>
            </a:r>
            <a:r>
              <a:rPr lang="fr-FR" sz="2400" b="1" dirty="0"/>
              <a:t>à l’analyse en établissant des liens entre les faits</a:t>
            </a:r>
          </a:p>
          <a:p>
            <a:pPr algn="just"/>
            <a:r>
              <a:rPr lang="fr-FR" sz="2400" b="1" dirty="0"/>
              <a:t>pertinents et les repères éthiques appropriés compte tenu de </a:t>
            </a:r>
            <a:r>
              <a:rPr lang="fr-FR" sz="2400" b="1" dirty="0" smtClean="0"/>
              <a:t>la situation problématique;</a:t>
            </a:r>
            <a:endParaRPr lang="fr-FR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/>
              <a:t>Proposer </a:t>
            </a:r>
            <a:r>
              <a:rPr lang="fr-FR" sz="2400" b="1" dirty="0"/>
              <a:t>une ou plusieurs solutions éthiquement acceptables et </a:t>
            </a:r>
            <a:r>
              <a:rPr lang="fr-FR" sz="2400" b="1" dirty="0" smtClean="0"/>
              <a:t>les discuter </a:t>
            </a:r>
            <a:r>
              <a:rPr lang="fr-FR" sz="2400" b="1" dirty="0"/>
              <a:t>avec les parties concernées en visant un consensus sur </a:t>
            </a:r>
            <a:r>
              <a:rPr lang="fr-FR" sz="2400" b="1" dirty="0" smtClean="0"/>
              <a:t>une option </a:t>
            </a:r>
            <a:r>
              <a:rPr lang="fr-FR" sz="2400" b="1" dirty="0"/>
              <a:t>à </a:t>
            </a:r>
            <a:r>
              <a:rPr lang="fr-FR" sz="2400" b="1" dirty="0" smtClean="0"/>
              <a:t>privilégier;</a:t>
            </a:r>
            <a:endParaRPr lang="fr-FR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/>
              <a:t>Choisir </a:t>
            </a:r>
            <a:r>
              <a:rPr lang="fr-FR" sz="2400" b="1" dirty="0"/>
              <a:t>une des options de manière consensuelle et la mettre </a:t>
            </a:r>
            <a:r>
              <a:rPr lang="fr-FR" sz="2400" b="1" dirty="0" smtClean="0"/>
              <a:t>en application;</a:t>
            </a:r>
            <a:endParaRPr lang="fr-FR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/>
              <a:t>Faire </a:t>
            </a:r>
            <a:r>
              <a:rPr lang="fr-FR" sz="2400" b="1" dirty="0"/>
              <a:t>l’évaluation de l’intervention et l’intégrer à un </a:t>
            </a:r>
            <a:r>
              <a:rPr lang="fr-FR" sz="2400" b="1" dirty="0" smtClean="0"/>
              <a:t>rapport.</a:t>
            </a:r>
            <a:endParaRPr lang="fr-FR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31512"/>
            <a:ext cx="8147248" cy="822944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Les cinq principes généraux de la gouvernance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fontScale="92500" lnSpcReduction="10000"/>
          </a:bodyPr>
          <a:lstStyle/>
          <a:p>
            <a:endParaRPr lang="fr-F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800" dirty="0"/>
              <a:t> </a:t>
            </a:r>
            <a:r>
              <a:rPr lang="fr-FR" sz="2800" b="1" dirty="0" smtClean="0"/>
              <a:t>La </a:t>
            </a:r>
            <a:r>
              <a:rPr lang="fr-FR" sz="2800" b="1" dirty="0"/>
              <a:t>légitimité. Le principe de moindre contrainte. Le préalable instituant. Le contrat social. </a:t>
            </a:r>
            <a:endParaRPr lang="fr-FR" sz="28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800" b="1" dirty="0" smtClean="0"/>
              <a:t>La </a:t>
            </a:r>
            <a:r>
              <a:rPr lang="fr-FR" sz="2800" b="1" dirty="0"/>
              <a:t>démocratie substantielle et une citoyenneté fondée sur droits et </a:t>
            </a:r>
            <a:r>
              <a:rPr lang="fr-FR" sz="2800" b="1" dirty="0" err="1"/>
              <a:t>co-responsabilités</a:t>
            </a:r>
            <a:r>
              <a:rPr lang="fr-FR" sz="2800" b="1" dirty="0"/>
              <a:t> </a:t>
            </a:r>
            <a:endParaRPr lang="fr-FR" sz="28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800" b="1" dirty="0" smtClean="0"/>
              <a:t>L'adéquation </a:t>
            </a:r>
            <a:r>
              <a:rPr lang="fr-FR" sz="2800" b="1" dirty="0"/>
              <a:t>des dispositifs aux buts </a:t>
            </a:r>
            <a:r>
              <a:rPr lang="fr-FR" sz="2800" b="1" dirty="0" smtClean="0"/>
              <a:t>poursuivis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800" b="1" dirty="0" smtClean="0"/>
              <a:t> Le </a:t>
            </a:r>
            <a:r>
              <a:rPr lang="fr-FR" sz="2800" b="1" dirty="0"/>
              <a:t>partenariat entre acteurs </a:t>
            </a:r>
            <a:endParaRPr lang="fr-FR" sz="28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800" b="1" dirty="0" smtClean="0"/>
              <a:t>Le </a:t>
            </a:r>
            <a:r>
              <a:rPr lang="fr-FR" sz="2800" b="1" dirty="0"/>
              <a:t>partenariat entre échelles de gouvernance </a:t>
            </a:r>
          </a:p>
          <a:p>
            <a:pPr>
              <a:buNone/>
            </a:pPr>
            <a:r>
              <a:rPr lang="fr-FR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</a:p>
          <a:p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fr-FR" sz="2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la </a:t>
            </a: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transparence 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la </a:t>
            </a: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responsabilité 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l’obligation </a:t>
            </a: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 rendre compte de ses actes 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 participation 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la </a:t>
            </a: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capacité de répondre aux besoins de la population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 (</a:t>
            </a:r>
            <a:r>
              <a:rPr lang="fr-FR" dirty="0" smtClean="0"/>
              <a:t>Le </a:t>
            </a:r>
            <a:r>
              <a:rPr lang="fr-FR" dirty="0"/>
              <a:t>Haut-Commissariat des Nations Unies aux droits de l’homme (HCDH) </a:t>
            </a: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23728" y="548680"/>
            <a:ext cx="49007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latin typeface="FuturaStd-Bold"/>
              </a:rPr>
              <a:t>Piliers de la bonne gouvernance</a:t>
            </a:r>
            <a:endParaRPr lang="fr-FR" sz="2400" b="1" i="0" dirty="0">
              <a:effectLst/>
              <a:latin typeface="FuturaStd-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474747"/>
                </a:solidFill>
                <a:latin typeface="Google Sans"/>
              </a:rPr>
              <a:t>Indicateurs </a:t>
            </a:r>
            <a:r>
              <a:rPr lang="fr-FR" b="1" dirty="0">
                <a:solidFill>
                  <a:srgbClr val="474747"/>
                </a:solidFill>
                <a:latin typeface="Google Sans"/>
              </a:rPr>
              <a:t>mondiaux de la </a:t>
            </a:r>
            <a:r>
              <a:rPr lang="fr-FR" b="1" dirty="0" smtClean="0">
                <a:solidFill>
                  <a:srgbClr val="474747"/>
                </a:solidFill>
                <a:latin typeface="Google Sans"/>
              </a:rPr>
              <a:t>bonne gouvernance</a:t>
            </a:r>
          </a:p>
          <a:p>
            <a:pPr marL="0" indent="0" algn="ctr">
              <a:buNone/>
            </a:pPr>
            <a:endParaRPr lang="fr-FR" b="1" dirty="0">
              <a:solidFill>
                <a:srgbClr val="474747"/>
              </a:solidFill>
              <a:latin typeface="Google Sans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sz="2800" b="1" dirty="0">
                <a:solidFill>
                  <a:srgbClr val="040C28"/>
                </a:solidFill>
                <a:latin typeface="Google Sans"/>
              </a:rPr>
              <a:t>voix citoyenne et responsabilité, </a:t>
            </a:r>
            <a:endParaRPr lang="fr-FR" sz="2800" b="1" dirty="0" smtClean="0">
              <a:solidFill>
                <a:srgbClr val="040C28"/>
              </a:solidFill>
              <a:latin typeface="Google Sans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040C28"/>
                </a:solidFill>
                <a:latin typeface="Google Sans"/>
              </a:rPr>
              <a:t>stabilité </a:t>
            </a:r>
            <a:r>
              <a:rPr lang="fr-FR" sz="2800" b="1" dirty="0">
                <a:solidFill>
                  <a:srgbClr val="040C28"/>
                </a:solidFill>
                <a:latin typeface="Google Sans"/>
              </a:rPr>
              <a:t>politique et absence de violence</a:t>
            </a:r>
            <a:r>
              <a:rPr lang="fr-FR" sz="2800" b="1" dirty="0" smtClean="0">
                <a:solidFill>
                  <a:srgbClr val="040C28"/>
                </a:solidFill>
                <a:latin typeface="Google Sans"/>
              </a:rPr>
              <a:t>,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040C28"/>
                </a:solidFill>
                <a:latin typeface="Google Sans"/>
              </a:rPr>
              <a:t> </a:t>
            </a:r>
            <a:r>
              <a:rPr lang="fr-FR" sz="2800" b="1" dirty="0">
                <a:solidFill>
                  <a:srgbClr val="040C28"/>
                </a:solidFill>
                <a:latin typeface="Google Sans"/>
              </a:rPr>
              <a:t>efficacité des pouvoirs publics, </a:t>
            </a:r>
            <a:endParaRPr lang="fr-FR" sz="2800" b="1" dirty="0" smtClean="0">
              <a:solidFill>
                <a:srgbClr val="040C28"/>
              </a:solidFill>
              <a:latin typeface="Google Sans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040C28"/>
                </a:solidFill>
                <a:latin typeface="Google Sans"/>
              </a:rPr>
              <a:t>qualité </a:t>
            </a:r>
            <a:r>
              <a:rPr lang="fr-FR" sz="2800" b="1" dirty="0">
                <a:solidFill>
                  <a:srgbClr val="040C28"/>
                </a:solidFill>
                <a:latin typeface="Google Sans"/>
              </a:rPr>
              <a:t>de la réglementation, </a:t>
            </a:r>
            <a:endParaRPr lang="fr-FR" sz="2800" b="1" dirty="0" smtClean="0">
              <a:solidFill>
                <a:srgbClr val="040C28"/>
              </a:solidFill>
              <a:latin typeface="Google Sans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040C28"/>
                </a:solidFill>
                <a:latin typeface="Google Sans"/>
              </a:rPr>
              <a:t>État </a:t>
            </a:r>
            <a:r>
              <a:rPr lang="fr-FR" sz="2800" b="1" dirty="0">
                <a:solidFill>
                  <a:srgbClr val="040C28"/>
                </a:solidFill>
                <a:latin typeface="Google Sans"/>
              </a:rPr>
              <a:t>de droit, </a:t>
            </a:r>
            <a:endParaRPr lang="fr-FR" sz="2800" b="1" dirty="0" smtClean="0">
              <a:solidFill>
                <a:srgbClr val="040C28"/>
              </a:solidFill>
              <a:latin typeface="Google Sans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040C28"/>
                </a:solidFill>
                <a:latin typeface="Google Sans"/>
              </a:rPr>
              <a:t>maîtrise </a:t>
            </a:r>
            <a:r>
              <a:rPr lang="fr-FR" sz="2800" b="1" dirty="0">
                <a:solidFill>
                  <a:srgbClr val="040C28"/>
                </a:solidFill>
                <a:latin typeface="Google Sans"/>
              </a:rPr>
              <a:t>de la corruption</a:t>
            </a:r>
            <a:r>
              <a:rPr lang="fr-FR" sz="2800" b="1" dirty="0">
                <a:solidFill>
                  <a:srgbClr val="474747"/>
                </a:solidFill>
                <a:latin typeface="Google Sans"/>
              </a:rPr>
              <a:t>.</a:t>
            </a:r>
            <a:endParaRPr lang="fr-FR" sz="2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que">
  <a:themeElements>
    <a:clrScheme name="Organique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que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qu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14811</TotalTime>
  <Words>425</Words>
  <Application>Microsoft Office PowerPoint</Application>
  <PresentationFormat>Affichage à l'écran (4:3)</PresentationFormat>
  <Paragraphs>76</Paragraphs>
  <Slides>10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SimSun</vt:lpstr>
      <vt:lpstr>Arial</vt:lpstr>
      <vt:lpstr>Calibri</vt:lpstr>
      <vt:lpstr>FuturaStd-Bold</vt:lpstr>
      <vt:lpstr>Garamond</vt:lpstr>
      <vt:lpstr>Google Sans</vt:lpstr>
      <vt:lpstr>Times New Roman</vt:lpstr>
      <vt:lpstr>Wingdings</vt:lpstr>
      <vt:lpstr>Organique</vt:lpstr>
      <vt:lpstr>La bonne gouvernance</vt:lpstr>
      <vt:lpstr>Définition</vt:lpstr>
      <vt:lpstr>Présentation PowerPoint</vt:lpstr>
      <vt:lpstr>Présentation PowerPoint</vt:lpstr>
      <vt:lpstr>Présentation PowerPoint</vt:lpstr>
      <vt:lpstr>Présentation PowerPoint</vt:lpstr>
      <vt:lpstr>Les cinq principes généraux de la gouvernance</vt:lpstr>
      <vt:lpstr>Présentation PowerPoint</vt:lpstr>
      <vt:lpstr>Présentation PowerPoint</vt:lpstr>
      <vt:lpstr>Références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psychothérapie cognitive et comportementale</dc:title>
  <dc:creator>Compaq</dc:creator>
  <cp:lastModifiedBy>MacBook Air</cp:lastModifiedBy>
  <cp:revision>190</cp:revision>
  <dcterms:created xsi:type="dcterms:W3CDTF">2018-02-15T09:57:48Z</dcterms:created>
  <dcterms:modified xsi:type="dcterms:W3CDTF">2024-10-16T20:54:41Z</dcterms:modified>
</cp:coreProperties>
</file>