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2" r:id="rId13"/>
    <p:sldId id="269" r:id="rId14"/>
    <p:sldId id="266" r:id="rId15"/>
    <p:sldId id="267" r:id="rId16"/>
    <p:sldId id="268" r:id="rId17"/>
    <p:sldId id="270" r:id="rId18"/>
    <p:sldId id="271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11BBCB-603B-4F9E-A821-415D46D8B018}" type="datetimeFigureOut">
              <a:rPr lang="fr-FR" smtClean="0"/>
              <a:pPr/>
              <a:t>10/02/2014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DC770-18F3-41B3-A914-65A96DB0D7F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C770-18F3-41B3-A914-65A96DB0D7F8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37A3-3C38-4B61-9B4B-DDE6B661B714}" type="datetime1">
              <a:rPr lang="fr-FR" smtClean="0"/>
              <a:pPr/>
              <a:t>10/02/2014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82C78-6834-412B-84FD-4C54428B1CAD}" type="datetime1">
              <a:rPr lang="fr-FR" smtClean="0"/>
              <a:pPr/>
              <a:t>10/02/2014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35673-CE25-476B-A8F8-541C4B230E05}" type="datetime1">
              <a:rPr lang="fr-FR" smtClean="0"/>
              <a:pPr/>
              <a:t>10/02/2014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8086-3553-476C-8826-F0902D1064E7}" type="datetime1">
              <a:rPr lang="fr-FR" smtClean="0"/>
              <a:pPr/>
              <a:t>10/02/2014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D85A-1106-44C9-8D60-16F4377D0C82}" type="datetime1">
              <a:rPr lang="fr-FR" smtClean="0"/>
              <a:pPr/>
              <a:t>10/02/2014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7B2D1-E04C-4382-8CE3-283E7D36DDBF}" type="datetime1">
              <a:rPr lang="fr-FR" smtClean="0"/>
              <a:pPr/>
              <a:t>10/02/2014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01910-EE79-418A-9E26-854A6501E99E}" type="datetime1">
              <a:rPr lang="fr-FR" smtClean="0"/>
              <a:pPr/>
              <a:t>10/02/2014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96A1-8988-4FF7-A0D3-0D6090D74B25}" type="datetime1">
              <a:rPr lang="fr-FR" smtClean="0"/>
              <a:pPr/>
              <a:t>10/02/2014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F9C4-8DB2-441F-8D29-AA67DD00105A}" type="datetime1">
              <a:rPr lang="fr-FR" smtClean="0"/>
              <a:pPr/>
              <a:t>10/02/2014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4E2D1-D2AF-4E4C-B4AD-026654CA9E58}" type="datetime1">
              <a:rPr lang="fr-FR" smtClean="0"/>
              <a:pPr/>
              <a:t>10/02/2014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CAD53-AD5E-4A47-81E1-A5F8FAB226C1}" type="datetime1">
              <a:rPr lang="fr-FR" smtClean="0"/>
              <a:pPr/>
              <a:t>10/02/2014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33BBD-267E-4BC5-9F21-F66504D6BC71}" type="datetime1">
              <a:rPr lang="fr-FR" smtClean="0"/>
              <a:pPr/>
              <a:t>10/02/2014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32589-BB69-43A9-95A4-CF5B8C38C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ana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000924" cy="1928825"/>
          </a:xfrm>
        </p:spPr>
        <p:txBody>
          <a:bodyPr/>
          <a:lstStyle/>
          <a:p>
            <a:r>
              <a:rPr lang="fr-FR" dirty="0" smtClean="0"/>
              <a:t>Module: TECHNOLOGIE IP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28596" y="2000240"/>
            <a:ext cx="8358246" cy="4143404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fr-FR" sz="12800" dirty="0" smtClean="0"/>
              <a:t>Chapitre 1.  Adressage et Protocole IP</a:t>
            </a:r>
          </a:p>
          <a:p>
            <a:pPr algn="l"/>
            <a:r>
              <a:rPr lang="fr-FR" sz="12800" dirty="0" smtClean="0"/>
              <a:t>Chapitre 2.   Interconnexion &amp; Routage</a:t>
            </a:r>
          </a:p>
          <a:p>
            <a:pPr algn="l"/>
            <a:r>
              <a:rPr lang="fr-FR" sz="12800" dirty="0" smtClean="0"/>
              <a:t>Chapitre 3. Protocoles associés: RIP, ARP, ICCP</a:t>
            </a:r>
          </a:p>
          <a:p>
            <a:pPr algn="l"/>
            <a:r>
              <a:rPr lang="fr-FR" sz="12800" dirty="0" smtClean="0"/>
              <a:t>Chapitre 4. Mise en </a:t>
            </a:r>
            <a:r>
              <a:rPr lang="fr-FR" sz="12800" dirty="0" err="1" smtClean="0"/>
              <a:t>oeuvre</a:t>
            </a:r>
            <a:r>
              <a:rPr lang="fr-FR" sz="12800" dirty="0" smtClean="0"/>
              <a:t>  sur des </a:t>
            </a:r>
            <a:r>
              <a:rPr lang="fr-FR" sz="12800" dirty="0" err="1" smtClean="0"/>
              <a:t>LANs</a:t>
            </a:r>
            <a:r>
              <a:rPr lang="fr-FR" sz="12800" dirty="0" smtClean="0"/>
              <a:t> et liaison point à point. </a:t>
            </a:r>
          </a:p>
          <a:p>
            <a:pPr algn="l"/>
            <a:r>
              <a:rPr lang="fr-FR" sz="12800" dirty="0" smtClean="0"/>
              <a:t>Chapitre 5. Services offerts par la pile de protocoles TCP/IP</a:t>
            </a:r>
          </a:p>
          <a:p>
            <a:pPr algn="l"/>
            <a:r>
              <a:rPr lang="fr-FR" sz="8000" dirty="0" smtClean="0"/>
              <a:t>Bibliographie:</a:t>
            </a:r>
          </a:p>
          <a:p>
            <a:pPr algn="l">
              <a:buFontTx/>
              <a:buChar char="-"/>
            </a:pPr>
            <a:r>
              <a:rPr lang="fr-FR" sz="8000" dirty="0" smtClean="0"/>
              <a:t>Tout ouvrage sur les architectures des réseaux (</a:t>
            </a:r>
            <a:r>
              <a:rPr lang="fr-FR" sz="8000" dirty="0" err="1" smtClean="0"/>
              <a:t>Pujolles</a:t>
            </a:r>
            <a:r>
              <a:rPr lang="fr-FR" sz="8000" dirty="0" smtClean="0"/>
              <a:t>, </a:t>
            </a:r>
            <a:r>
              <a:rPr lang="fr-FR" sz="8000" dirty="0" err="1" smtClean="0"/>
              <a:t>Tanenbaum</a:t>
            </a:r>
            <a:r>
              <a:rPr lang="fr-FR" sz="8000" dirty="0" smtClean="0"/>
              <a:t>, ….</a:t>
            </a:r>
            <a:r>
              <a:rPr lang="fr-FR" sz="8000" dirty="0" err="1" smtClean="0"/>
              <a:t>etc</a:t>
            </a:r>
            <a:r>
              <a:rPr lang="fr-FR" sz="8000" dirty="0" smtClean="0"/>
              <a:t>)</a:t>
            </a:r>
          </a:p>
          <a:p>
            <a:pPr algn="l">
              <a:buFontTx/>
              <a:buChar char="-"/>
            </a:pPr>
            <a:r>
              <a:rPr lang="fr-FR" sz="8000" dirty="0" smtClean="0"/>
              <a:t> Documents sur le net</a:t>
            </a:r>
          </a:p>
          <a:p>
            <a:pPr algn="l">
              <a:buFontTx/>
              <a:buChar char="-"/>
            </a:pPr>
            <a:endParaRPr lang="fr-FR" sz="8000" dirty="0" smtClean="0"/>
          </a:p>
          <a:p>
            <a:pPr algn="l"/>
            <a:endParaRPr lang="fr-FR" sz="12800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Datagramme IP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fr-FR" dirty="0" smtClean="0"/>
              <a:t>Les champs adresse source et adresse de destination contiennent chacune  </a:t>
            </a:r>
            <a:r>
              <a:rPr lang="fr-FR" b="1" dirty="0" smtClean="0"/>
              <a:t>un numéro </a:t>
            </a:r>
            <a:r>
              <a:rPr lang="fr-FR" dirty="0" smtClean="0"/>
              <a:t>de </a:t>
            </a:r>
            <a:r>
              <a:rPr lang="fr-FR" b="1" dirty="0" smtClean="0"/>
              <a:t>réseau et un numéro d’hôte</a:t>
            </a:r>
            <a:r>
              <a:rPr lang="fr-FR" dirty="0" smtClean="0"/>
              <a:t>.</a:t>
            </a:r>
          </a:p>
          <a:p>
            <a:pPr algn="just"/>
            <a:endParaRPr lang="fr-FR" dirty="0" smtClean="0"/>
          </a:p>
          <a:p>
            <a:pPr algn="just"/>
            <a:r>
              <a:rPr lang="fr-FR" dirty="0" smtClean="0"/>
              <a:t>Le champ option : introduction d’options non prévues à l’initial, pour expérimenter d’autres versions.</a:t>
            </a:r>
          </a:p>
          <a:p>
            <a:pPr algn="just">
              <a:buNone/>
            </a:pPr>
            <a:r>
              <a:rPr lang="fr-FR" dirty="0" smtClean="0"/>
              <a:t>   </a:t>
            </a:r>
            <a:r>
              <a:rPr lang="fr-FR" dirty="0" smtClean="0"/>
              <a:t>Exemples: </a:t>
            </a:r>
            <a:r>
              <a:rPr lang="fr-FR" dirty="0" smtClean="0"/>
              <a:t>enregistrement de route, sécurité, horodatage, ….</a:t>
            </a:r>
            <a:r>
              <a:rPr lang="fr-FR" dirty="0" err="1" smtClean="0"/>
              <a:t>etc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II.  Adressage IP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Chaque ordinateur et chaque routeur sur l’Internet possède une adresse IP, exprimée sur 32 bits qui inclut son numéro de réseau et son numéro d’hôte. Cette combinaison est unique.</a:t>
            </a:r>
          </a:p>
          <a:p>
            <a:r>
              <a:rPr lang="fr-FR" dirty="0" smtClean="0"/>
              <a:t>Un routeur qui se trouve sur deux réseaux devra avoir alors deux adresses IP.</a:t>
            </a:r>
          </a:p>
          <a:p>
            <a:r>
              <a:rPr lang="fr-FR" dirty="0" smtClean="0"/>
              <a:t>Les adresses IP sont divisées en 5 classes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Classes d’adresses IP</a:t>
            </a:r>
            <a:endParaRPr lang="fr-FR" sz="3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Picture 2" descr="F:\engagement19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29573" y="2143116"/>
            <a:ext cx="7342031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786742" cy="71438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Adresses IP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811715"/>
          </a:xfrm>
        </p:spPr>
        <p:txBody>
          <a:bodyPr>
            <a:normAutofit/>
          </a:bodyPr>
          <a:lstStyle/>
          <a:p>
            <a:r>
              <a:rPr lang="fr-FR" dirty="0" smtClean="0"/>
              <a:t>Les adresses de la classe A autorisent un minimum de 128 réseaux avec plus de 16 millions d’hôtes chacun</a:t>
            </a:r>
          </a:p>
          <a:p>
            <a:r>
              <a:rPr lang="fr-FR" dirty="0" smtClean="0"/>
              <a:t>La classe B: 16 384 réseaux,  65 536 hôtes </a:t>
            </a:r>
          </a:p>
          <a:p>
            <a:r>
              <a:rPr lang="fr-FR" dirty="0" smtClean="0"/>
              <a:t>La classe C: plus de 2 millions de réseaux avec 256 hôtes chacun.</a:t>
            </a:r>
          </a:p>
          <a:p>
            <a:r>
              <a:rPr lang="fr-FR" dirty="0" smtClean="0"/>
              <a:t>Les adresse de la classe D, sont des adresses multicast, utilisés pour envoyer des datagrammes à des groupes d’hôtes.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Exemple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 </a:t>
            </a:r>
            <a:r>
              <a:rPr lang="fr-FR" sz="2400" dirty="0" smtClean="0"/>
              <a:t>Adresse IP = 11OOOOO1.  00011011 . 00101101.  00100001</a:t>
            </a:r>
          </a:p>
          <a:p>
            <a:pPr>
              <a:buNone/>
            </a:pPr>
            <a:r>
              <a:rPr lang="fr-FR" sz="2400" dirty="0" smtClean="0"/>
              <a:t>  Soit  193.27.45.33    (notation décimale pointée)</a:t>
            </a:r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Il s’agit de la classe C,  puisqu’elle commence par 110</a:t>
            </a:r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Le découpage est comme suit :</a:t>
            </a:r>
          </a:p>
          <a:p>
            <a:pPr>
              <a:buNone/>
            </a:pPr>
            <a:r>
              <a:rPr lang="fr-FR" sz="2400" dirty="0" smtClean="0"/>
              <a:t>OOOO1.  00011011 . 00101101  : 21 bits identifiant du réseau </a:t>
            </a:r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r>
              <a:rPr lang="fr-FR" sz="2400" dirty="0" smtClean="0"/>
              <a:t>00100001 : 8 bits d’identifiant la machine dans le réseau.</a:t>
            </a:r>
          </a:p>
          <a:p>
            <a:pPr>
              <a:buNone/>
            </a:pP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Adresses particulières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fr-FR" dirty="0" smtClean="0"/>
              <a:t>Lorsque une machine ne possède pas d’adresse </a:t>
            </a:r>
            <a:r>
              <a:rPr lang="fr-FR" dirty="0" smtClean="0"/>
              <a:t>IP, </a:t>
            </a:r>
            <a:r>
              <a:rPr lang="fr-FR" dirty="0" smtClean="0"/>
              <a:t>et qu’elle doit envoyer un premier </a:t>
            </a:r>
            <a:r>
              <a:rPr lang="fr-FR" dirty="0" smtClean="0"/>
              <a:t>message </a:t>
            </a:r>
            <a:r>
              <a:rPr lang="fr-FR" dirty="0" smtClean="0"/>
              <a:t>pour obtenir une, elle remplit le </a:t>
            </a:r>
            <a:r>
              <a:rPr lang="fr-FR" dirty="0" smtClean="0"/>
              <a:t>champ </a:t>
            </a:r>
            <a:r>
              <a:rPr lang="fr-FR" dirty="0" smtClean="0"/>
              <a:t>adresse par « plein0 », ou    </a:t>
            </a:r>
            <a:r>
              <a:rPr lang="fr-FR" dirty="0" smtClean="0"/>
              <a:t>0.0.0.0</a:t>
            </a:r>
          </a:p>
          <a:p>
            <a:pPr algn="just">
              <a:buNone/>
            </a:pPr>
            <a:endParaRPr lang="fr-FR" dirty="0" smtClean="0"/>
          </a:p>
          <a:p>
            <a:pPr algn="just"/>
            <a:r>
              <a:rPr lang="fr-FR" dirty="0" smtClean="0"/>
              <a:t>A l’opposé remplir le champ  Adresse par « plein 1 », permet de désigner l’ensemble des machines au sein du réseau de cette machine.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7643866" cy="642942"/>
          </a:xfrm>
        </p:spPr>
        <p:txBody>
          <a:bodyPr>
            <a:normAutofit/>
          </a:bodyPr>
          <a:lstStyle/>
          <a:p>
            <a:r>
              <a:rPr lang="fr-FR" sz="3200" dirty="0" smtClean="0"/>
              <a:t>Adressage des sous réseaux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fr-FR" dirty="0" smtClean="0"/>
              <a:t>Le système des adresses IP, permet de définir des adresses de sous-réseaux comme suit.</a:t>
            </a:r>
          </a:p>
          <a:p>
            <a:pPr algn="just"/>
            <a:r>
              <a:rPr lang="fr-FR" dirty="0" smtClean="0"/>
              <a:t>La partie réservée à l’adresse des machines est découpée en deux parties : &lt; id sous réseau, id machine &gt;. </a:t>
            </a:r>
          </a:p>
          <a:p>
            <a:pPr algn="just">
              <a:buNone/>
            </a:pPr>
            <a:r>
              <a:rPr lang="fr-FR" dirty="0" smtClean="0"/>
              <a:t> Ainsi, un seul réseau de classe B, sur lequel on pourrait nommer 65534 machines pourra être décomposé en 254 sous-réseaux de 254 machines chacun, de la manière suivante.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fr-FR" dirty="0" smtClean="0"/>
              <a:t>&lt; </a:t>
            </a:r>
            <a:r>
              <a:rPr lang="fr-FR" sz="2400" dirty="0" smtClean="0"/>
              <a:t>i d de réseau sur 16 bits&gt;.&lt;id. de sous-réseau sur 8 bits&gt;. &lt;id de machine sur 8 bits&gt;.</a:t>
            </a:r>
          </a:p>
          <a:p>
            <a:pPr algn="just">
              <a:buNone/>
            </a:pPr>
            <a:r>
              <a:rPr lang="fr-FR" sz="2400" dirty="0" smtClean="0"/>
              <a:t>  C’est l’administrateur réseau qui choisit de découper où il veut la zone des identificateurs de machines.</a:t>
            </a:r>
          </a:p>
          <a:p>
            <a:pPr algn="just">
              <a:buNone/>
            </a:pPr>
            <a:r>
              <a:rPr lang="fr-FR" sz="2400" dirty="0" smtClean="0"/>
              <a:t>On peut adopter le même principe pour la classe C. </a:t>
            </a:r>
          </a:p>
          <a:p>
            <a:pPr algn="just">
              <a:buNone/>
            </a:pPr>
            <a:endParaRPr lang="fr-FR" sz="2400" dirty="0" smtClean="0"/>
          </a:p>
          <a:p>
            <a:pPr algn="just">
              <a:buNone/>
            </a:pPr>
            <a:r>
              <a:rPr lang="fr-FR" sz="2400" dirty="0" smtClean="0"/>
              <a:t>La figure suivante illustre le cas d’un réseau X.Y.0.0 découpé en deux sous réseaux X.Y.1.0 et  X.Y.2.0 .</a:t>
            </a:r>
          </a:p>
          <a:p>
            <a:pPr algn="just">
              <a:buNone/>
            </a:pPr>
            <a:r>
              <a:rPr lang="fr-FR" sz="2400" dirty="0" smtClean="0"/>
              <a:t>Pour Internet il ne voit que le réseau X.Y.0.0 et tous les routeurs traitent  les datagrammes à destination de ce réseaux de la même façon. Par contre le routeur R se sert du troisième octet (égal à 1 ou 2) de l’adresse contenue dans les datagrammes qui lui proviennent.</a:t>
            </a:r>
            <a:endParaRPr lang="fr-FR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Adressage de sous réseau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pPr algn="just"/>
            <a:r>
              <a:rPr lang="fr-FR" dirty="0" smtClean="0"/>
              <a:t>C’est une technique d’adressage utilisée (en l’absence ou manque d’@ IP) d’utiliser une seule  adresse pour plusieurs réseaux (ou plutôt </a:t>
            </a:r>
            <a:r>
              <a:rPr lang="fr-FR" dirty="0" err="1" smtClean="0"/>
              <a:t>ss</a:t>
            </a:r>
            <a:r>
              <a:rPr lang="fr-FR" dirty="0" smtClean="0"/>
              <a:t>-réseaux) : utilisation d’un masque.</a:t>
            </a:r>
          </a:p>
          <a:p>
            <a:pPr>
              <a:buNone/>
            </a:pPr>
            <a:r>
              <a:rPr lang="fr-FR" dirty="0" smtClean="0"/>
              <a:t>Les bits du masque du sous-réseau sont à:</a:t>
            </a:r>
          </a:p>
          <a:p>
            <a:pPr>
              <a:buNone/>
            </a:pPr>
            <a:r>
              <a:rPr lang="fr-FR" dirty="0" smtClean="0"/>
              <a:t>1 ----</a:t>
            </a:r>
            <a:r>
              <a:rPr lang="fr-FR" dirty="0" smtClean="0">
                <a:sym typeface="Wingdings" pitchFamily="2" charset="2"/>
              </a:rPr>
              <a:t> partie adresse réseau</a:t>
            </a:r>
          </a:p>
          <a:p>
            <a:pPr>
              <a:buNone/>
            </a:pPr>
            <a:r>
              <a:rPr lang="fr-FR" dirty="0" smtClean="0">
                <a:sym typeface="Wingdings" pitchFamily="2" charset="2"/>
              </a:rPr>
              <a:t>0---- identification</a:t>
            </a:r>
            <a:endParaRPr lang="fr-FR" dirty="0" smtClean="0"/>
          </a:p>
          <a:p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Chap1: Adressage et protocoles IP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71500" indent="-571500">
              <a:buAutoNum type="romanUcPeriod"/>
            </a:pPr>
            <a:r>
              <a:rPr lang="fr-FR" dirty="0" smtClean="0"/>
              <a:t>Introduction au Protocole IP</a:t>
            </a:r>
          </a:p>
          <a:p>
            <a:pPr marL="571500" indent="-571500">
              <a:buAutoNum type="romanUcPeriod"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Le protocole IP, se trouve au niveau de la couche réseau de l’internet. IP transfère les données (datagrammes) à travers une interconnexion de réseaux . Il est utilisé par les protocoles TCP et UDP.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Transfert d’un équipement émetteur vers un équipement récepteur: identifiés à l’aide une adresse IP (Internet Protocol) 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Version de base IPv4, puis IPv6</a:t>
            </a:r>
          </a:p>
          <a:p>
            <a:pPr>
              <a:buNone/>
            </a:pPr>
            <a:r>
              <a:rPr lang="fr-FR" dirty="0" smtClean="0"/>
              <a:t>Datagrammes IP est constitué de 2 parties: Entête suivie de Données.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L’entête est transmis selon le mode gros-</a:t>
            </a:r>
            <a:r>
              <a:rPr lang="fr-FR" dirty="0" err="1" smtClean="0"/>
              <a:t>boutiste</a:t>
            </a:r>
            <a:r>
              <a:rPr lang="fr-FR" dirty="0" smtClean="0"/>
              <a:t> : débuter les transferts de droite à de poids le plus faible.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Modèle TCP/IP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fr-FR" dirty="0" smtClean="0"/>
          </a:p>
          <a:p>
            <a:pPr>
              <a:lnSpc>
                <a:spcPct val="160000"/>
              </a:lnSpc>
            </a:pPr>
            <a:r>
              <a:rPr lang="fr-FR" sz="2600" dirty="0" smtClean="0"/>
              <a:t>7  Application                Couche application                                   FTP, SMTP, HTTP</a:t>
            </a:r>
          </a:p>
          <a:p>
            <a:pPr>
              <a:lnSpc>
                <a:spcPct val="160000"/>
              </a:lnSpc>
            </a:pPr>
            <a:r>
              <a:rPr lang="fr-FR" sz="2600" dirty="0" smtClean="0"/>
              <a:t>6  Présentation</a:t>
            </a:r>
          </a:p>
          <a:p>
            <a:pPr>
              <a:lnSpc>
                <a:spcPct val="160000"/>
              </a:lnSpc>
            </a:pPr>
            <a:r>
              <a:rPr lang="fr-FR" sz="2600" dirty="0" smtClean="0"/>
              <a:t>-------------------------------------------------------------------------------------------------------------------------</a:t>
            </a:r>
          </a:p>
          <a:p>
            <a:pPr>
              <a:lnSpc>
                <a:spcPct val="160000"/>
              </a:lnSpc>
            </a:pPr>
            <a:r>
              <a:rPr lang="fr-FR" sz="2600" dirty="0" smtClean="0"/>
              <a:t>5  Session                       Couche transport                                      TCP, UDP</a:t>
            </a:r>
          </a:p>
          <a:p>
            <a:pPr>
              <a:lnSpc>
                <a:spcPct val="160000"/>
              </a:lnSpc>
            </a:pPr>
            <a:r>
              <a:rPr lang="fr-FR" sz="2600" dirty="0" smtClean="0"/>
              <a:t>4 Transport</a:t>
            </a:r>
          </a:p>
          <a:p>
            <a:pPr>
              <a:lnSpc>
                <a:spcPct val="160000"/>
              </a:lnSpc>
            </a:pPr>
            <a:r>
              <a:rPr lang="fr-FR" sz="2600" dirty="0" smtClean="0"/>
              <a:t>-------------------------------------------------------------------------------------------------------------------------</a:t>
            </a:r>
          </a:p>
          <a:p>
            <a:pPr>
              <a:lnSpc>
                <a:spcPct val="160000"/>
              </a:lnSpc>
            </a:pPr>
            <a:r>
              <a:rPr lang="fr-FR" sz="2600" dirty="0" smtClean="0"/>
              <a:t>3 Réseau                        Couche </a:t>
            </a:r>
            <a:r>
              <a:rPr lang="fr-FR" sz="2600" dirty="0" err="1" smtClean="0"/>
              <a:t>interréseau</a:t>
            </a:r>
            <a:r>
              <a:rPr lang="fr-FR" sz="2600" dirty="0" smtClean="0"/>
              <a:t>                                 IP, ARP, ICMP</a:t>
            </a:r>
          </a:p>
          <a:p>
            <a:pPr>
              <a:lnSpc>
                <a:spcPct val="160000"/>
              </a:lnSpc>
            </a:pPr>
            <a:r>
              <a:rPr lang="fr-FR" sz="2600" dirty="0" smtClean="0"/>
              <a:t>--------------------------------------------------------------------------------------------------------------------------</a:t>
            </a:r>
          </a:p>
          <a:p>
            <a:pPr>
              <a:lnSpc>
                <a:spcPct val="160000"/>
              </a:lnSpc>
            </a:pPr>
            <a:r>
              <a:rPr lang="fr-FR" sz="2600" dirty="0" smtClean="0"/>
              <a:t>2 Liaison                         Couche accès réseau                               Ethernet, </a:t>
            </a:r>
            <a:r>
              <a:rPr lang="fr-FR" sz="2600" dirty="0" err="1" smtClean="0"/>
              <a:t>Token</a:t>
            </a:r>
            <a:r>
              <a:rPr lang="fr-FR" sz="2600" dirty="0" smtClean="0"/>
              <a:t> Ring</a:t>
            </a:r>
          </a:p>
          <a:p>
            <a:pPr>
              <a:lnSpc>
                <a:spcPct val="120000"/>
              </a:lnSpc>
            </a:pPr>
            <a:r>
              <a:rPr lang="fr-FR" sz="2200" dirty="0" smtClean="0"/>
              <a:t>1 Physique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Modèle OSI                   Modèle TCP IP                          Protocoles      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Format de l’entête IP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027" name="Picture 3" descr="F:\engagement19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14488"/>
            <a:ext cx="8033940" cy="4279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Diagramme IP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Version : version d u protocole IP codé sur 4 bits ( IPv4, IPv6, …..)</a:t>
            </a:r>
          </a:p>
          <a:p>
            <a:r>
              <a:rPr lang="fr-FR" dirty="0" smtClean="0"/>
              <a:t>Longueur de l’entête : longueur de l’entête en mots de 32 bits </a:t>
            </a:r>
          </a:p>
          <a:p>
            <a:pPr algn="just"/>
            <a:r>
              <a:rPr lang="fr-FR" dirty="0" smtClean="0"/>
              <a:t>Type de service : sert à qualifier une certaine qualité de service selon  différentes combinaisons de fiabilité et de débits sont possibles (voix, transfert de fichiers, …</a:t>
            </a:r>
            <a:r>
              <a:rPr lang="fr-FR" dirty="0" err="1" smtClean="0"/>
              <a:t>etc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Diagramme IP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Longueur totale: champ de 16 bit exprimant la taille totale du datagramme (entête + données). Longueur max = 64 Ko.</a:t>
            </a:r>
          </a:p>
          <a:p>
            <a:r>
              <a:rPr lang="fr-FR" dirty="0" smtClean="0"/>
              <a:t> Identification  = numéro </a:t>
            </a:r>
            <a:r>
              <a:rPr lang="fr-FR" dirty="0" smtClean="0"/>
              <a:t>d’un </a:t>
            </a:r>
            <a:r>
              <a:rPr lang="fr-FR" dirty="0" smtClean="0"/>
              <a:t>datagramme sur 16 bits attribué à chaque datagramme.</a:t>
            </a:r>
          </a:p>
          <a:p>
            <a:r>
              <a:rPr lang="fr-FR" dirty="0" smtClean="0"/>
              <a:t>1</a:t>
            </a:r>
            <a:r>
              <a:rPr lang="fr-FR" baseline="30000" dirty="0" smtClean="0"/>
              <a:t>er</a:t>
            </a:r>
            <a:r>
              <a:rPr lang="fr-FR" dirty="0" smtClean="0"/>
              <a:t> bit non utilisé</a:t>
            </a:r>
          </a:p>
          <a:p>
            <a:r>
              <a:rPr lang="fr-FR" dirty="0" smtClean="0"/>
              <a:t>DF (</a:t>
            </a:r>
            <a:r>
              <a:rPr lang="fr-FR" dirty="0" err="1" smtClean="0"/>
              <a:t>Don’t</a:t>
            </a:r>
            <a:r>
              <a:rPr lang="fr-FR" dirty="0" smtClean="0"/>
              <a:t> fragment )</a:t>
            </a:r>
          </a:p>
          <a:p>
            <a:pPr>
              <a:buNone/>
            </a:pPr>
            <a:r>
              <a:rPr lang="fr-FR" dirty="0" smtClean="0"/>
              <a:t>        DF = 0    fragmentation autorisée</a:t>
            </a:r>
          </a:p>
          <a:p>
            <a:pPr>
              <a:buNone/>
            </a:pPr>
            <a:r>
              <a:rPr lang="fr-FR" dirty="0" smtClean="0"/>
              <a:t>        DF = 1              //              interdite        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Diagramme IP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fr-FR" dirty="0" smtClean="0"/>
              <a:t>MF: More Fragments (le dernier bit). Indique si le fragment de données est suivi ou non par d’autres fragments (si MF=0  alors le fragment est le dernier du datagramme).</a:t>
            </a:r>
          </a:p>
          <a:p>
            <a:pPr algn="just"/>
            <a:endParaRPr lang="fr-FR" dirty="0" smtClean="0"/>
          </a:p>
          <a:p>
            <a:pPr algn="just"/>
            <a:r>
              <a:rPr lang="fr-FR" dirty="0" smtClean="0"/>
              <a:t>Position du fragment permet de connaitre sa position dans le datagramme. C’est un multiple de 8 octets, l’unité élémentaire. Ce champ contient 13 bits, on peut avoir, alors 8192 fragments par diagramme.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Diagramme IP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fr-FR" dirty="0" smtClean="0"/>
              <a:t>Le champ Durée de vie ou TTL (Time To Live), est un compteur qui sert à limiter la durée de vie des datagrammes. Il est supposé compter le temps en secondes, autorisant un maximum de 255 s : en réalité, il ne compte que le nombre de sauts. </a:t>
            </a:r>
          </a:p>
          <a:p>
            <a:pPr algn="just">
              <a:buNone/>
            </a:pPr>
            <a:endParaRPr lang="fr-FR" dirty="0" smtClean="0"/>
          </a:p>
          <a:p>
            <a:pPr algn="just">
              <a:buNone/>
            </a:pPr>
            <a:r>
              <a:rPr lang="fr-FR" dirty="0" smtClean="0"/>
              <a:t>Il est décrémenté à chaque saut, dés qu’il atteint O, il est éliminé, un datagramme d’avertissement est alors envoyé à l’hôte source.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Datagramme IP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fr-FR" dirty="0" smtClean="0"/>
              <a:t>Le champ Protocole : indique à quel processus de transport, passer le diagramme complet. Il peut s’agir de TCP, d’UDP, ICMP ou d’un autre protocole. (Les numéros de protocoles sont </a:t>
            </a:r>
            <a:r>
              <a:rPr lang="fr-FR" dirty="0" smtClean="0"/>
              <a:t>consignés dans </a:t>
            </a:r>
            <a:r>
              <a:rPr lang="fr-FR" dirty="0" smtClean="0"/>
              <a:t>une BD accessible sur le site:</a:t>
            </a:r>
          </a:p>
          <a:p>
            <a:pPr algn="just">
              <a:buNone/>
            </a:pPr>
            <a:r>
              <a:rPr lang="fr-FR" dirty="0" smtClean="0"/>
              <a:t>     </a:t>
            </a:r>
            <a:r>
              <a:rPr lang="fr-FR" dirty="0" smtClean="0">
                <a:hlinkClick r:id="rId3"/>
              </a:rPr>
              <a:t>www.iana.org</a:t>
            </a:r>
            <a:r>
              <a:rPr lang="fr-FR" dirty="0" smtClean="0"/>
              <a:t>. </a:t>
            </a:r>
          </a:p>
          <a:p>
            <a:pPr algn="just"/>
            <a:r>
              <a:rPr lang="fr-FR" dirty="0" smtClean="0"/>
              <a:t>Le champ Total de contrôle d’en-tête sert à vérifier l’en-tête uniquement. Il permet  de détecter le erreurs générées par des mots mémoire erronées. Ecart du datagramme erroné.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32589-BB69-43A9-95A4-CF5B8C38CEC2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988</TotalTime>
  <Words>1157</Words>
  <Application>Microsoft Office PowerPoint</Application>
  <PresentationFormat>Affichage à l'écran (4:3)</PresentationFormat>
  <Paragraphs>147</Paragraphs>
  <Slides>18</Slides>
  <Notes>18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Module: TECHNOLOGIE IP</vt:lpstr>
      <vt:lpstr>Chap1: Adressage et protocoles IP</vt:lpstr>
      <vt:lpstr>Modèle TCP/IP</vt:lpstr>
      <vt:lpstr>Format de l’entête IP</vt:lpstr>
      <vt:lpstr>Diagramme IP</vt:lpstr>
      <vt:lpstr>Diagramme IP</vt:lpstr>
      <vt:lpstr>Diagramme IP</vt:lpstr>
      <vt:lpstr>Diagramme IP</vt:lpstr>
      <vt:lpstr>Datagramme IP</vt:lpstr>
      <vt:lpstr>Datagramme IP</vt:lpstr>
      <vt:lpstr>II.  Adressage IP</vt:lpstr>
      <vt:lpstr>Classes d’adresses IP</vt:lpstr>
      <vt:lpstr>Adresses IP</vt:lpstr>
      <vt:lpstr>Exemple</vt:lpstr>
      <vt:lpstr>Adresses particulières</vt:lpstr>
      <vt:lpstr>Adressage des sous réseaux</vt:lpstr>
      <vt:lpstr>Diapositive 17</vt:lpstr>
      <vt:lpstr>Adressage de sous réseau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Module: TECHNOLOGIE IP</dc:title>
  <dc:creator>samia</dc:creator>
  <cp:lastModifiedBy>samia</cp:lastModifiedBy>
  <cp:revision>47</cp:revision>
  <dcterms:created xsi:type="dcterms:W3CDTF">2014-02-09T09:12:26Z</dcterms:created>
  <dcterms:modified xsi:type="dcterms:W3CDTF">2014-02-10T11:55:06Z</dcterms:modified>
</cp:coreProperties>
</file>