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4" r:id="rId2"/>
    <p:sldMasterId id="2147483703" r:id="rId3"/>
  </p:sldMasterIdLst>
  <p:notesMasterIdLst>
    <p:notesMasterId r:id="rId13"/>
  </p:notesMasterIdLst>
  <p:sldIdLst>
    <p:sldId id="256" r:id="rId4"/>
    <p:sldId id="322" r:id="rId5"/>
    <p:sldId id="326" r:id="rId6"/>
    <p:sldId id="340" r:id="rId7"/>
    <p:sldId id="341" r:id="rId8"/>
    <p:sldId id="339" r:id="rId9"/>
    <p:sldId id="337" r:id="rId10"/>
    <p:sldId id="332" r:id="rId11"/>
    <p:sldId id="31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338" autoAdjust="0"/>
    <p:restoredTop sz="86364" autoAdjust="0"/>
  </p:normalViewPr>
  <p:slideViewPr>
    <p:cSldViewPr snapToGrid="0">
      <p:cViewPr varScale="1">
        <p:scale>
          <a:sx n="61" d="100"/>
          <a:sy n="61" d="100"/>
        </p:scale>
        <p:origin x="42" y="4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18867-FB4C-44C1-ADEA-A81A22C00F99}" type="datetimeFigureOut">
              <a:rPr lang="fr-FR" smtClean="0"/>
              <a:t>03/07/2024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F00FD-6221-4A55-B03A-8147CE4246B4}" type="slidenum">
              <a:rPr lang="fr-FR" smtClean="0"/>
              <a:t>‹N°›</a:t>
            </a:fld>
            <a:endParaRPr lang="fr-FR"/>
          </a:p>
        </p:txBody>
      </p:sp>
    </p:spTree>
    <p:extLst>
      <p:ext uri="{BB962C8B-B14F-4D97-AF65-F5344CB8AC3E}">
        <p14:creationId xmlns:p14="http://schemas.microsoft.com/office/powerpoint/2010/main" val="292536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8F00FD-6221-4A55-B03A-8147CE4246B4}" type="slidenum">
              <a:rPr lang="fr-FR" smtClean="0"/>
              <a:t>1</a:t>
            </a:fld>
            <a:endParaRPr lang="fr-FR"/>
          </a:p>
        </p:txBody>
      </p:sp>
    </p:spTree>
    <p:extLst>
      <p:ext uri="{BB962C8B-B14F-4D97-AF65-F5344CB8AC3E}">
        <p14:creationId xmlns:p14="http://schemas.microsoft.com/office/powerpoint/2010/main" val="389448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https://journals.openedition.org/poldev/966</a:t>
            </a:r>
            <a:endParaRPr lang="fr-FR" dirty="0"/>
          </a:p>
        </p:txBody>
      </p:sp>
      <p:sp>
        <p:nvSpPr>
          <p:cNvPr id="4" name="Espace réservé du numéro de diapositive 3"/>
          <p:cNvSpPr>
            <a:spLocks noGrp="1"/>
          </p:cNvSpPr>
          <p:nvPr>
            <p:ph type="sldNum" sz="quarter" idx="10"/>
          </p:nvPr>
        </p:nvSpPr>
        <p:spPr/>
        <p:txBody>
          <a:bodyPr/>
          <a:lstStyle/>
          <a:p>
            <a:fld id="{C98F00FD-6221-4A55-B03A-8147CE4246B4}" type="slidenum">
              <a:rPr lang="fr-FR" smtClean="0"/>
              <a:t>2</a:t>
            </a:fld>
            <a:endParaRPr lang="fr-FR"/>
          </a:p>
        </p:txBody>
      </p:sp>
    </p:spTree>
    <p:extLst>
      <p:ext uri="{BB962C8B-B14F-4D97-AF65-F5344CB8AC3E}">
        <p14:creationId xmlns:p14="http://schemas.microsoft.com/office/powerpoint/2010/main" val="389377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8F00FD-6221-4A55-B03A-8147CE4246B4}" type="slidenum">
              <a:rPr lang="fr-FR" smtClean="0"/>
              <a:t>3</a:t>
            </a:fld>
            <a:endParaRPr lang="fr-FR"/>
          </a:p>
        </p:txBody>
      </p:sp>
    </p:spTree>
    <p:extLst>
      <p:ext uri="{BB962C8B-B14F-4D97-AF65-F5344CB8AC3E}">
        <p14:creationId xmlns:p14="http://schemas.microsoft.com/office/powerpoint/2010/main" val="4248671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8F00FD-6221-4A55-B03A-8147CE4246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45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8F00FD-6221-4A55-B03A-8147CE4246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887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1DAF00-25EA-6D4E-8671-D47F8AD9753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6931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D7E63A33-8271-4DD0-9C48-789913D7C115}" type="slidenum">
              <a:rPr lang="en-US" smtClean="0"/>
              <a:pPr/>
              <a:t>‹N°›</a:t>
            </a:fld>
            <a:endParaRPr lang="en-US"/>
          </a:p>
        </p:txBody>
      </p:sp>
    </p:spTree>
    <p:extLst>
      <p:ext uri="{BB962C8B-B14F-4D97-AF65-F5344CB8AC3E}">
        <p14:creationId xmlns:p14="http://schemas.microsoft.com/office/powerpoint/2010/main" val="285297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3058031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777679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1309960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1486029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454299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1845444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3405911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1166957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145401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27CB2249-5765-684A-A2BC-2B848FBCFF4F}" type="slidenum">
              <a:rPr lang="fr-FR" smtClean="0"/>
              <a:pPr/>
              <a:t>‹N°›</a:t>
            </a:fld>
            <a:endParaRPr lang="fr-FR"/>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222940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1675991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27CB2249-5765-684A-A2BC-2B848FBCFF4F}" type="slidenum">
              <a:rPr lang="fr-FR" smtClean="0"/>
              <a:pPr/>
              <a:t>‹N°›</a:t>
            </a:fld>
            <a:endParaRPr lang="fr-FR"/>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306954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52541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2870491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1369705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D42F50A-D54B-4085-9B51-D4561AE43789}"/>
              </a:ext>
            </a:extLst>
          </p:cNvPr>
          <p:cNvSpPr>
            <a:spLocks noGrp="1"/>
          </p:cNvSpPr>
          <p:nvPr>
            <p:ph type="pic" sz="quarter" idx="11" hasCustomPrompt="1"/>
          </p:nvPr>
        </p:nvSpPr>
        <p:spPr>
          <a:xfrm>
            <a:off x="3317861" y="659467"/>
            <a:ext cx="5556281" cy="5539071"/>
          </a:xfrm>
          <a:custGeom>
            <a:avLst/>
            <a:gdLst>
              <a:gd name="connsiteX0" fmla="*/ 2778140 w 5556281"/>
              <a:gd name="connsiteY0" fmla="*/ 1624152 h 5539071"/>
              <a:gd name="connsiteX1" fmla="*/ 1632756 w 5556281"/>
              <a:gd name="connsiteY1" fmla="*/ 2769536 h 5539071"/>
              <a:gd name="connsiteX2" fmla="*/ 2778140 w 5556281"/>
              <a:gd name="connsiteY2" fmla="*/ 3914920 h 5539071"/>
              <a:gd name="connsiteX3" fmla="*/ 3923524 w 5556281"/>
              <a:gd name="connsiteY3" fmla="*/ 2769536 h 5539071"/>
              <a:gd name="connsiteX4" fmla="*/ 2778140 w 5556281"/>
              <a:gd name="connsiteY4" fmla="*/ 1624152 h 5539071"/>
              <a:gd name="connsiteX5" fmla="*/ 3162198 w 5556281"/>
              <a:gd name="connsiteY5" fmla="*/ 151 h 5539071"/>
              <a:gd name="connsiteX6" fmla="*/ 3189369 w 5556281"/>
              <a:gd name="connsiteY6" fmla="*/ 2803 h 5539071"/>
              <a:gd name="connsiteX7" fmla="*/ 3689300 w 5556281"/>
              <a:gd name="connsiteY7" fmla="*/ 121613 h 5539071"/>
              <a:gd name="connsiteX8" fmla="*/ 3747933 w 5556281"/>
              <a:gd name="connsiteY8" fmla="*/ 194134 h 5539071"/>
              <a:gd name="connsiteX9" fmla="*/ 3751019 w 5556281"/>
              <a:gd name="connsiteY9" fmla="*/ 254313 h 5539071"/>
              <a:gd name="connsiteX10" fmla="*/ 3763361 w 5556281"/>
              <a:gd name="connsiteY10" fmla="*/ 627717 h 5539071"/>
              <a:gd name="connsiteX11" fmla="*/ 3767990 w 5556281"/>
              <a:gd name="connsiteY11" fmla="*/ 731096 h 5539071"/>
              <a:gd name="connsiteX12" fmla="*/ 3815825 w 5556281"/>
              <a:gd name="connsiteY12" fmla="*/ 808246 h 5539071"/>
              <a:gd name="connsiteX13" fmla="*/ 3928463 w 5556281"/>
              <a:gd name="connsiteY13" fmla="*/ 873052 h 5539071"/>
              <a:gd name="connsiteX14" fmla="*/ 4036474 w 5556281"/>
              <a:gd name="connsiteY14" fmla="*/ 873052 h 5539071"/>
              <a:gd name="connsiteX15" fmla="*/ 4493199 w 5556281"/>
              <a:gd name="connsiteY15" fmla="*/ 618458 h 5539071"/>
              <a:gd name="connsiteX16" fmla="*/ 4590409 w 5556281"/>
              <a:gd name="connsiteY16" fmla="*/ 632346 h 5539071"/>
              <a:gd name="connsiteX17" fmla="*/ 4945295 w 5556281"/>
              <a:gd name="connsiteY17" fmla="*/ 994951 h 5539071"/>
              <a:gd name="connsiteX18" fmla="*/ 4957640 w 5556281"/>
              <a:gd name="connsiteY18" fmla="*/ 1095244 h 5539071"/>
              <a:gd name="connsiteX19" fmla="*/ 4692245 w 5556281"/>
              <a:gd name="connsiteY19" fmla="*/ 1542714 h 5539071"/>
              <a:gd name="connsiteX20" fmla="*/ 4690702 w 5556281"/>
              <a:gd name="connsiteY20" fmla="*/ 1646093 h 5539071"/>
              <a:gd name="connsiteX21" fmla="*/ 4758594 w 5556281"/>
              <a:gd name="connsiteY21" fmla="*/ 1771076 h 5539071"/>
              <a:gd name="connsiteX22" fmla="*/ 4837287 w 5556281"/>
              <a:gd name="connsiteY22" fmla="*/ 1820454 h 5539071"/>
              <a:gd name="connsiteX23" fmla="*/ 5014730 w 5556281"/>
              <a:gd name="connsiteY23" fmla="*/ 1832795 h 5539071"/>
              <a:gd name="connsiteX24" fmla="*/ 5375792 w 5556281"/>
              <a:gd name="connsiteY24" fmla="*/ 1855941 h 5539071"/>
              <a:gd name="connsiteX25" fmla="*/ 5445227 w 5556281"/>
              <a:gd name="connsiteY25" fmla="*/ 1914574 h 5539071"/>
              <a:gd name="connsiteX26" fmla="*/ 5554778 w 5556281"/>
              <a:gd name="connsiteY26" fmla="*/ 2417592 h 5539071"/>
              <a:gd name="connsiteX27" fmla="*/ 5537805 w 5556281"/>
              <a:gd name="connsiteY27" fmla="*/ 2479311 h 5539071"/>
              <a:gd name="connsiteX28" fmla="*/ 5506946 w 5556281"/>
              <a:gd name="connsiteY28" fmla="*/ 2500914 h 5539071"/>
              <a:gd name="connsiteX29" fmla="*/ 5042505 w 5556281"/>
              <a:gd name="connsiteY29" fmla="*/ 2732362 h 5539071"/>
              <a:gd name="connsiteX30" fmla="*/ 4990041 w 5556281"/>
              <a:gd name="connsiteY30" fmla="*/ 2811055 h 5539071"/>
              <a:gd name="connsiteX31" fmla="*/ 4979243 w 5556281"/>
              <a:gd name="connsiteY31" fmla="*/ 2985415 h 5539071"/>
              <a:gd name="connsiteX32" fmla="*/ 5019359 w 5556281"/>
              <a:gd name="connsiteY32" fmla="*/ 3068735 h 5539071"/>
              <a:gd name="connsiteX33" fmla="*/ 5448313 w 5556281"/>
              <a:gd name="connsiteY33" fmla="*/ 3385051 h 5539071"/>
              <a:gd name="connsiteX34" fmla="*/ 5477631 w 5556281"/>
              <a:gd name="connsiteY34" fmla="*/ 3480714 h 5539071"/>
              <a:gd name="connsiteX35" fmla="*/ 5398935 w 5556281"/>
              <a:gd name="connsiteY35" fmla="*/ 3698277 h 5539071"/>
              <a:gd name="connsiteX36" fmla="*/ 5309443 w 5556281"/>
              <a:gd name="connsiteY36" fmla="*/ 3940526 h 5539071"/>
              <a:gd name="connsiteX37" fmla="*/ 5233836 w 5556281"/>
              <a:gd name="connsiteY37" fmla="*/ 3989904 h 5539071"/>
              <a:gd name="connsiteX38" fmla="*/ 5040963 w 5556281"/>
              <a:gd name="connsiteY38" fmla="*/ 3969844 h 5539071"/>
              <a:gd name="connsiteX39" fmla="*/ 4707676 w 5556281"/>
              <a:gd name="connsiteY39" fmla="*/ 3934357 h 5539071"/>
              <a:gd name="connsiteX40" fmla="*/ 4622811 w 5556281"/>
              <a:gd name="connsiteY40" fmla="*/ 3972931 h 5539071"/>
              <a:gd name="connsiteX41" fmla="*/ 4502457 w 5556281"/>
              <a:gd name="connsiteY41" fmla="*/ 4136489 h 5539071"/>
              <a:gd name="connsiteX42" fmla="*/ 4488570 w 5556281"/>
              <a:gd name="connsiteY42" fmla="*/ 4239869 h 5539071"/>
              <a:gd name="connsiteX43" fmla="*/ 4675271 w 5556281"/>
              <a:gd name="connsiteY43" fmla="*/ 4730542 h 5539071"/>
              <a:gd name="connsiteX44" fmla="*/ 4647499 w 5556281"/>
              <a:gd name="connsiteY44" fmla="*/ 4830835 h 5539071"/>
              <a:gd name="connsiteX45" fmla="*/ 4278723 w 5556281"/>
              <a:gd name="connsiteY45" fmla="*/ 5110117 h 5539071"/>
              <a:gd name="connsiteX46" fmla="*/ 4178427 w 5556281"/>
              <a:gd name="connsiteY46" fmla="*/ 5108574 h 5539071"/>
              <a:gd name="connsiteX47" fmla="*/ 3778791 w 5556281"/>
              <a:gd name="connsiteY47" fmla="*/ 4786089 h 5539071"/>
              <a:gd name="connsiteX48" fmla="*/ 3684671 w 5556281"/>
              <a:gd name="connsiteY48" fmla="*/ 4767572 h 5539071"/>
              <a:gd name="connsiteX49" fmla="*/ 3450134 w 5556281"/>
              <a:gd name="connsiteY49" fmla="*/ 4857067 h 5539071"/>
              <a:gd name="connsiteX50" fmla="*/ 3393044 w 5556281"/>
              <a:gd name="connsiteY50" fmla="*/ 4924959 h 5539071"/>
              <a:gd name="connsiteX51" fmla="*/ 3360639 w 5556281"/>
              <a:gd name="connsiteY51" fmla="*/ 5079259 h 5539071"/>
              <a:gd name="connsiteX52" fmla="*/ 3283489 w 5556281"/>
              <a:gd name="connsiteY52" fmla="*/ 5448033 h 5539071"/>
              <a:gd name="connsiteX53" fmla="*/ 3218687 w 5556281"/>
              <a:gd name="connsiteY53" fmla="*/ 5509753 h 5539071"/>
              <a:gd name="connsiteX54" fmla="*/ 2973349 w 5556281"/>
              <a:gd name="connsiteY54" fmla="*/ 5535985 h 5539071"/>
              <a:gd name="connsiteX55" fmla="*/ 2868424 w 5556281"/>
              <a:gd name="connsiteY55" fmla="*/ 5539071 h 5539071"/>
              <a:gd name="connsiteX56" fmla="*/ 2723385 w 5556281"/>
              <a:gd name="connsiteY56" fmla="*/ 5539071 h 5539071"/>
              <a:gd name="connsiteX57" fmla="*/ 2666291 w 5556281"/>
              <a:gd name="connsiteY57" fmla="*/ 5474265 h 5539071"/>
              <a:gd name="connsiteX58" fmla="*/ 2507365 w 5556281"/>
              <a:gd name="connsiteY58" fmla="*/ 4992850 h 5539071"/>
              <a:gd name="connsiteX59" fmla="*/ 2431758 w 5556281"/>
              <a:gd name="connsiteY59" fmla="*/ 4924959 h 5539071"/>
              <a:gd name="connsiteX60" fmla="*/ 2184880 w 5556281"/>
              <a:gd name="connsiteY60" fmla="*/ 4869411 h 5539071"/>
              <a:gd name="connsiteX61" fmla="*/ 2075329 w 5556281"/>
              <a:gd name="connsiteY61" fmla="*/ 4901813 h 5539071"/>
              <a:gd name="connsiteX62" fmla="*/ 1714267 w 5556281"/>
              <a:gd name="connsiteY62" fmla="*/ 5267504 h 5539071"/>
              <a:gd name="connsiteX63" fmla="*/ 1621686 w 5556281"/>
              <a:gd name="connsiteY63" fmla="*/ 5282934 h 5539071"/>
              <a:gd name="connsiteX64" fmla="*/ 1234396 w 5556281"/>
              <a:gd name="connsiteY64" fmla="*/ 5065371 h 5539071"/>
              <a:gd name="connsiteX65" fmla="*/ 1191190 w 5556281"/>
              <a:gd name="connsiteY65" fmla="*/ 4966618 h 5539071"/>
              <a:gd name="connsiteX66" fmla="*/ 1317715 w 5556281"/>
              <a:gd name="connsiteY66" fmla="*/ 4468233 h 5539071"/>
              <a:gd name="connsiteX67" fmla="*/ 1294569 w 5556281"/>
              <a:gd name="connsiteY67" fmla="*/ 4372566 h 5539071"/>
              <a:gd name="connsiteX68" fmla="*/ 1107868 w 5556281"/>
              <a:gd name="connsiteY68" fmla="*/ 4178149 h 5539071"/>
              <a:gd name="connsiteX69" fmla="*/ 1018376 w 5556281"/>
              <a:gd name="connsiteY69" fmla="*/ 4151917 h 5539071"/>
              <a:gd name="connsiteX70" fmla="*/ 928882 w 5556281"/>
              <a:gd name="connsiteY70" fmla="*/ 4171977 h 5539071"/>
              <a:gd name="connsiteX71" fmla="*/ 509190 w 5556281"/>
              <a:gd name="connsiteY71" fmla="*/ 4266101 h 5539071"/>
              <a:gd name="connsiteX72" fmla="*/ 422778 w 5556281"/>
              <a:gd name="connsiteY72" fmla="*/ 4227524 h 5539071"/>
              <a:gd name="connsiteX73" fmla="*/ 211391 w 5556281"/>
              <a:gd name="connsiteY73" fmla="*/ 3818630 h 5539071"/>
              <a:gd name="connsiteX74" fmla="*/ 226818 w 5556281"/>
              <a:gd name="connsiteY74" fmla="*/ 3730682 h 5539071"/>
              <a:gd name="connsiteX75" fmla="*/ 617198 w 5556281"/>
              <a:gd name="connsiteY75" fmla="*/ 3368077 h 5539071"/>
              <a:gd name="connsiteX76" fmla="*/ 648056 w 5556281"/>
              <a:gd name="connsiteY76" fmla="*/ 3280125 h 5539071"/>
              <a:gd name="connsiteX77" fmla="*/ 601767 w 5556281"/>
              <a:gd name="connsiteY77" fmla="*/ 3028618 h 5539071"/>
              <a:gd name="connsiteX78" fmla="*/ 541591 w 5556281"/>
              <a:gd name="connsiteY78" fmla="*/ 2957640 h 5539071"/>
              <a:gd name="connsiteX79" fmla="*/ 200589 w 5556281"/>
              <a:gd name="connsiteY79" fmla="*/ 2832658 h 5539071"/>
              <a:gd name="connsiteX80" fmla="*/ 0 w 5556281"/>
              <a:gd name="connsiteY80" fmla="*/ 2757051 h 5539071"/>
              <a:gd name="connsiteX81" fmla="*/ 0 w 5556281"/>
              <a:gd name="connsiteY81" fmla="*/ 2670642 h 5539071"/>
              <a:gd name="connsiteX82" fmla="*/ 13885 w 5556281"/>
              <a:gd name="connsiteY82" fmla="*/ 2519428 h 5539071"/>
              <a:gd name="connsiteX83" fmla="*/ 52461 w 5556281"/>
              <a:gd name="connsiteY83" fmla="*/ 2224718 h 5539071"/>
              <a:gd name="connsiteX84" fmla="*/ 114181 w 5556281"/>
              <a:gd name="connsiteY84" fmla="*/ 2162996 h 5539071"/>
              <a:gd name="connsiteX85" fmla="*/ 640344 w 5556281"/>
              <a:gd name="connsiteY85" fmla="*/ 2067332 h 5539071"/>
              <a:gd name="connsiteX86" fmla="*/ 717491 w 5556281"/>
              <a:gd name="connsiteY86" fmla="*/ 2007155 h 5539071"/>
              <a:gd name="connsiteX87" fmla="*/ 797727 w 5556281"/>
              <a:gd name="connsiteY87" fmla="*/ 1814281 h 5539071"/>
              <a:gd name="connsiteX88" fmla="*/ 783840 w 5556281"/>
              <a:gd name="connsiteY88" fmla="*/ 1704727 h 5539071"/>
              <a:gd name="connsiteX89" fmla="*/ 476785 w 5556281"/>
              <a:gd name="connsiteY89" fmla="*/ 1300462 h 5539071"/>
              <a:gd name="connsiteX90" fmla="*/ 478329 w 5556281"/>
              <a:gd name="connsiteY90" fmla="*/ 1200169 h 5539071"/>
              <a:gd name="connsiteX91" fmla="*/ 776125 w 5556281"/>
              <a:gd name="connsiteY91" fmla="*/ 831392 h 5539071"/>
              <a:gd name="connsiteX92" fmla="*/ 881050 w 5556281"/>
              <a:gd name="connsiteY92" fmla="*/ 803617 h 5539071"/>
              <a:gd name="connsiteX93" fmla="*/ 1368636 w 5556281"/>
              <a:gd name="connsiteY93" fmla="*/ 1005749 h 5539071"/>
              <a:gd name="connsiteX94" fmla="*/ 1462757 w 5556281"/>
              <a:gd name="connsiteY94" fmla="*/ 998037 h 5539071"/>
              <a:gd name="connsiteX95" fmla="*/ 1617057 w 5556281"/>
              <a:gd name="connsiteY95" fmla="*/ 891569 h 5539071"/>
              <a:gd name="connsiteX96" fmla="*/ 1654088 w 5556281"/>
              <a:gd name="connsiteY96" fmla="*/ 819048 h 5539071"/>
              <a:gd name="connsiteX97" fmla="*/ 1651005 w 5556281"/>
              <a:gd name="connsiteY97" fmla="*/ 765044 h 5539071"/>
              <a:gd name="connsiteX98" fmla="*/ 1632488 w 5556281"/>
              <a:gd name="connsiteY98" fmla="*/ 525881 h 5539071"/>
              <a:gd name="connsiteX99" fmla="*/ 1613971 w 5556281"/>
              <a:gd name="connsiteY99" fmla="*/ 286715 h 5539071"/>
              <a:gd name="connsiteX100" fmla="*/ 1664889 w 5556281"/>
              <a:gd name="connsiteY100" fmla="*/ 208022 h 5539071"/>
              <a:gd name="connsiteX101" fmla="*/ 2141674 w 5556281"/>
              <a:gd name="connsiteY101" fmla="*/ 47552 h 5539071"/>
              <a:gd name="connsiteX102" fmla="*/ 2172535 w 5556281"/>
              <a:gd name="connsiteY102" fmla="*/ 42923 h 5539071"/>
              <a:gd name="connsiteX103" fmla="*/ 2237341 w 5556281"/>
              <a:gd name="connsiteY103" fmla="*/ 86126 h 5539071"/>
              <a:gd name="connsiteX104" fmla="*/ 2535137 w 5556281"/>
              <a:gd name="connsiteY104" fmla="*/ 516622 h 5539071"/>
              <a:gd name="connsiteX105" fmla="*/ 2627718 w 5556281"/>
              <a:gd name="connsiteY105" fmla="*/ 561368 h 5539071"/>
              <a:gd name="connsiteX106" fmla="*/ 2786647 w 5556281"/>
              <a:gd name="connsiteY106" fmla="*/ 555196 h 5539071"/>
              <a:gd name="connsiteX107" fmla="*/ 2836022 w 5556281"/>
              <a:gd name="connsiteY107" fmla="*/ 530507 h 5539071"/>
              <a:gd name="connsiteX108" fmla="*/ 2852996 w 5556281"/>
              <a:gd name="connsiteY108" fmla="*/ 505821 h 5539071"/>
              <a:gd name="connsiteX109" fmla="*/ 2930143 w 5556281"/>
              <a:gd name="connsiteY109" fmla="*/ 363865 h 5539071"/>
              <a:gd name="connsiteX110" fmla="*/ 3102960 w 5556281"/>
              <a:gd name="connsiteY110" fmla="*/ 41380 h 5539071"/>
              <a:gd name="connsiteX111" fmla="*/ 3162198 w 5556281"/>
              <a:gd name="connsiteY111" fmla="*/ 151 h 55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56281" h="5539071">
                <a:moveTo>
                  <a:pt x="2778140" y="1624152"/>
                </a:moveTo>
                <a:cubicBezTo>
                  <a:pt x="2145562" y="1624152"/>
                  <a:pt x="1632756" y="2136958"/>
                  <a:pt x="1632756" y="2769536"/>
                </a:cubicBezTo>
                <a:cubicBezTo>
                  <a:pt x="1632756" y="3402114"/>
                  <a:pt x="2145562" y="3914920"/>
                  <a:pt x="2778140" y="3914920"/>
                </a:cubicBezTo>
                <a:cubicBezTo>
                  <a:pt x="3410718" y="3914920"/>
                  <a:pt x="3923524" y="3402114"/>
                  <a:pt x="3923524" y="2769536"/>
                </a:cubicBezTo>
                <a:cubicBezTo>
                  <a:pt x="3923524" y="2136958"/>
                  <a:pt x="3410718" y="1624152"/>
                  <a:pt x="2778140" y="1624152"/>
                </a:cubicBezTo>
                <a:close/>
                <a:moveTo>
                  <a:pt x="3162198" y="151"/>
                </a:moveTo>
                <a:cubicBezTo>
                  <a:pt x="3170660" y="-379"/>
                  <a:pt x="3179725" y="489"/>
                  <a:pt x="3189369" y="2803"/>
                </a:cubicBezTo>
                <a:cubicBezTo>
                  <a:pt x="3356013" y="42923"/>
                  <a:pt x="3522655" y="81496"/>
                  <a:pt x="3689300" y="121613"/>
                </a:cubicBezTo>
                <a:cubicBezTo>
                  <a:pt x="3724787" y="130871"/>
                  <a:pt x="3746390" y="157104"/>
                  <a:pt x="3747933" y="194134"/>
                </a:cubicBezTo>
                <a:cubicBezTo>
                  <a:pt x="3749476" y="214194"/>
                  <a:pt x="3749476" y="234254"/>
                  <a:pt x="3751019" y="254313"/>
                </a:cubicBezTo>
                <a:cubicBezTo>
                  <a:pt x="3755645" y="379296"/>
                  <a:pt x="3758735" y="504278"/>
                  <a:pt x="3763361" y="627717"/>
                </a:cubicBezTo>
                <a:cubicBezTo>
                  <a:pt x="3764907" y="661664"/>
                  <a:pt x="3766450" y="697152"/>
                  <a:pt x="3767990" y="731096"/>
                </a:cubicBezTo>
                <a:cubicBezTo>
                  <a:pt x="3769533" y="765044"/>
                  <a:pt x="3786507" y="791275"/>
                  <a:pt x="3815825" y="808246"/>
                </a:cubicBezTo>
                <a:cubicBezTo>
                  <a:pt x="3852855" y="829849"/>
                  <a:pt x="3891432" y="849909"/>
                  <a:pt x="3928463" y="873052"/>
                </a:cubicBezTo>
                <a:cubicBezTo>
                  <a:pt x="3965496" y="894655"/>
                  <a:pt x="3999440" y="893112"/>
                  <a:pt x="4036474" y="873052"/>
                </a:cubicBezTo>
                <a:cubicBezTo>
                  <a:pt x="4189231" y="788189"/>
                  <a:pt x="4340442" y="703324"/>
                  <a:pt x="4493199" y="618458"/>
                </a:cubicBezTo>
                <a:cubicBezTo>
                  <a:pt x="4528689" y="598402"/>
                  <a:pt x="4562634" y="604571"/>
                  <a:pt x="4590409" y="632346"/>
                </a:cubicBezTo>
                <a:cubicBezTo>
                  <a:pt x="4709219" y="752699"/>
                  <a:pt x="4826485" y="874595"/>
                  <a:pt x="4945295" y="994951"/>
                </a:cubicBezTo>
                <a:cubicBezTo>
                  <a:pt x="4976157" y="1027352"/>
                  <a:pt x="4980786" y="1056670"/>
                  <a:pt x="4957640" y="1095244"/>
                </a:cubicBezTo>
                <a:cubicBezTo>
                  <a:pt x="4869689" y="1244915"/>
                  <a:pt x="4780194" y="1393043"/>
                  <a:pt x="4692245" y="1542714"/>
                </a:cubicBezTo>
                <a:cubicBezTo>
                  <a:pt x="4672185" y="1576659"/>
                  <a:pt x="4670643" y="1612149"/>
                  <a:pt x="4690702" y="1646093"/>
                </a:cubicBezTo>
                <a:cubicBezTo>
                  <a:pt x="4713848" y="1687753"/>
                  <a:pt x="4735448" y="1729416"/>
                  <a:pt x="4758594" y="1771076"/>
                </a:cubicBezTo>
                <a:cubicBezTo>
                  <a:pt x="4775567" y="1801937"/>
                  <a:pt x="4801797" y="1818911"/>
                  <a:pt x="4837287" y="1820454"/>
                </a:cubicBezTo>
                <a:cubicBezTo>
                  <a:pt x="4895921" y="1825083"/>
                  <a:pt x="4956097" y="1828169"/>
                  <a:pt x="5014730" y="1832795"/>
                </a:cubicBezTo>
                <a:cubicBezTo>
                  <a:pt x="5135083" y="1840510"/>
                  <a:pt x="5255439" y="1848226"/>
                  <a:pt x="5375792" y="1855941"/>
                </a:cubicBezTo>
                <a:cubicBezTo>
                  <a:pt x="5409736" y="1857484"/>
                  <a:pt x="5437511" y="1880630"/>
                  <a:pt x="5445227" y="1914574"/>
                </a:cubicBezTo>
                <a:cubicBezTo>
                  <a:pt x="5482257" y="2081219"/>
                  <a:pt x="5517747" y="2249404"/>
                  <a:pt x="5554778" y="2417592"/>
                </a:cubicBezTo>
                <a:cubicBezTo>
                  <a:pt x="5559407" y="2440735"/>
                  <a:pt x="5553235" y="2460795"/>
                  <a:pt x="5537805" y="2479311"/>
                </a:cubicBezTo>
                <a:cubicBezTo>
                  <a:pt x="5530089" y="2488570"/>
                  <a:pt x="5517747" y="2494742"/>
                  <a:pt x="5506946" y="2500914"/>
                </a:cubicBezTo>
                <a:cubicBezTo>
                  <a:pt x="5352646" y="2578062"/>
                  <a:pt x="5198345" y="2655212"/>
                  <a:pt x="5042505" y="2732362"/>
                </a:cubicBezTo>
                <a:cubicBezTo>
                  <a:pt x="5010101" y="2749336"/>
                  <a:pt x="4991587" y="2774025"/>
                  <a:pt x="4990041" y="2811055"/>
                </a:cubicBezTo>
                <a:cubicBezTo>
                  <a:pt x="4986958" y="2869688"/>
                  <a:pt x="4982326" y="2926779"/>
                  <a:pt x="4979243" y="2985415"/>
                </a:cubicBezTo>
                <a:cubicBezTo>
                  <a:pt x="4977699" y="3019360"/>
                  <a:pt x="4990041" y="3048678"/>
                  <a:pt x="5019359" y="3068735"/>
                </a:cubicBezTo>
                <a:cubicBezTo>
                  <a:pt x="5162858" y="3173660"/>
                  <a:pt x="5304814" y="3280125"/>
                  <a:pt x="5448313" y="3385051"/>
                </a:cubicBezTo>
                <a:cubicBezTo>
                  <a:pt x="5482257" y="3409737"/>
                  <a:pt x="5493059" y="3440598"/>
                  <a:pt x="5477631" y="3480714"/>
                </a:cubicBezTo>
                <a:cubicBezTo>
                  <a:pt x="5451399" y="3553235"/>
                  <a:pt x="5425167" y="3625756"/>
                  <a:pt x="5398935" y="3698277"/>
                </a:cubicBezTo>
                <a:cubicBezTo>
                  <a:pt x="5369619" y="3778514"/>
                  <a:pt x="5340305" y="3860293"/>
                  <a:pt x="5309443" y="3940526"/>
                </a:cubicBezTo>
                <a:cubicBezTo>
                  <a:pt x="5297099" y="3974474"/>
                  <a:pt x="5267781" y="3992990"/>
                  <a:pt x="5233836" y="3989904"/>
                </a:cubicBezTo>
                <a:cubicBezTo>
                  <a:pt x="5169031" y="3983732"/>
                  <a:pt x="5105768" y="3976017"/>
                  <a:pt x="5040963" y="3969844"/>
                </a:cubicBezTo>
                <a:cubicBezTo>
                  <a:pt x="4929868" y="3957500"/>
                  <a:pt x="4818771" y="3945155"/>
                  <a:pt x="4707676" y="3934357"/>
                </a:cubicBezTo>
                <a:cubicBezTo>
                  <a:pt x="4672185" y="3931271"/>
                  <a:pt x="4644413" y="3943612"/>
                  <a:pt x="4622811" y="3972931"/>
                </a:cubicBezTo>
                <a:cubicBezTo>
                  <a:pt x="4582694" y="4026935"/>
                  <a:pt x="4544117" y="4082482"/>
                  <a:pt x="4502457" y="4136489"/>
                </a:cubicBezTo>
                <a:cubicBezTo>
                  <a:pt x="4477769" y="4168891"/>
                  <a:pt x="4474683" y="4202838"/>
                  <a:pt x="4488570" y="4239869"/>
                </a:cubicBezTo>
                <a:cubicBezTo>
                  <a:pt x="4550289" y="4403427"/>
                  <a:pt x="4613552" y="4566983"/>
                  <a:pt x="4675271" y="4730542"/>
                </a:cubicBezTo>
                <a:cubicBezTo>
                  <a:pt x="4692245" y="4773744"/>
                  <a:pt x="4682987" y="4803063"/>
                  <a:pt x="4647499" y="4830835"/>
                </a:cubicBezTo>
                <a:cubicBezTo>
                  <a:pt x="4524057" y="4923416"/>
                  <a:pt x="4402161" y="5017539"/>
                  <a:pt x="4278723" y="5110117"/>
                </a:cubicBezTo>
                <a:cubicBezTo>
                  <a:pt x="4243235" y="5136349"/>
                  <a:pt x="4212374" y="5136349"/>
                  <a:pt x="4178427" y="5108574"/>
                </a:cubicBezTo>
                <a:cubicBezTo>
                  <a:pt x="4045729" y="5002109"/>
                  <a:pt x="3911492" y="4894097"/>
                  <a:pt x="3778791" y="4786089"/>
                </a:cubicBezTo>
                <a:cubicBezTo>
                  <a:pt x="3749476" y="4762943"/>
                  <a:pt x="3718615" y="4755228"/>
                  <a:pt x="3684671" y="4767572"/>
                </a:cubicBezTo>
                <a:cubicBezTo>
                  <a:pt x="3605977" y="4796890"/>
                  <a:pt x="3527284" y="4826209"/>
                  <a:pt x="3450134" y="4857067"/>
                </a:cubicBezTo>
                <a:cubicBezTo>
                  <a:pt x="3419276" y="4869411"/>
                  <a:pt x="3400759" y="4892557"/>
                  <a:pt x="3393044" y="4924959"/>
                </a:cubicBezTo>
                <a:cubicBezTo>
                  <a:pt x="3382243" y="4975877"/>
                  <a:pt x="3371444" y="5028338"/>
                  <a:pt x="3360639" y="5079259"/>
                </a:cubicBezTo>
                <a:cubicBezTo>
                  <a:pt x="3334411" y="5202698"/>
                  <a:pt x="3309721" y="5324594"/>
                  <a:pt x="3283489" y="5448033"/>
                </a:cubicBezTo>
                <a:cubicBezTo>
                  <a:pt x="3275777" y="5483524"/>
                  <a:pt x="3254174" y="5505126"/>
                  <a:pt x="3218687" y="5509753"/>
                </a:cubicBezTo>
                <a:cubicBezTo>
                  <a:pt x="3136907" y="5520554"/>
                  <a:pt x="3055128" y="5528269"/>
                  <a:pt x="2973349" y="5535985"/>
                </a:cubicBezTo>
                <a:cubicBezTo>
                  <a:pt x="2933232" y="5532899"/>
                  <a:pt x="2900828" y="5535985"/>
                  <a:pt x="2868424" y="5539071"/>
                </a:cubicBezTo>
                <a:cubicBezTo>
                  <a:pt x="2820592" y="5539071"/>
                  <a:pt x="2772760" y="5539071"/>
                  <a:pt x="2723385" y="5539071"/>
                </a:cubicBezTo>
                <a:cubicBezTo>
                  <a:pt x="2692523" y="5528269"/>
                  <a:pt x="2675550" y="5505126"/>
                  <a:pt x="2666291" y="5474265"/>
                </a:cubicBezTo>
                <a:cubicBezTo>
                  <a:pt x="2613831" y="5313793"/>
                  <a:pt x="2559826" y="5153323"/>
                  <a:pt x="2507365" y="4992850"/>
                </a:cubicBezTo>
                <a:cubicBezTo>
                  <a:pt x="2495021" y="4955817"/>
                  <a:pt x="2470335" y="4932674"/>
                  <a:pt x="2431758" y="4924959"/>
                </a:cubicBezTo>
                <a:cubicBezTo>
                  <a:pt x="2349979" y="4906442"/>
                  <a:pt x="2266657" y="4889468"/>
                  <a:pt x="2184880" y="4869411"/>
                </a:cubicBezTo>
                <a:cubicBezTo>
                  <a:pt x="2141674" y="4858610"/>
                  <a:pt x="2106187" y="4869411"/>
                  <a:pt x="2075329" y="4901813"/>
                </a:cubicBezTo>
                <a:cubicBezTo>
                  <a:pt x="1956516" y="5025252"/>
                  <a:pt x="1834620" y="5145608"/>
                  <a:pt x="1714267" y="5267504"/>
                </a:cubicBezTo>
                <a:cubicBezTo>
                  <a:pt x="1686492" y="5295276"/>
                  <a:pt x="1654088" y="5301451"/>
                  <a:pt x="1621686" y="5282934"/>
                </a:cubicBezTo>
                <a:cubicBezTo>
                  <a:pt x="1492075" y="5210413"/>
                  <a:pt x="1364004" y="5137892"/>
                  <a:pt x="1234396" y="5065371"/>
                </a:cubicBezTo>
                <a:cubicBezTo>
                  <a:pt x="1189647" y="5040682"/>
                  <a:pt x="1178846" y="5014453"/>
                  <a:pt x="1191190" y="4966618"/>
                </a:cubicBezTo>
                <a:cubicBezTo>
                  <a:pt x="1232850" y="4799977"/>
                  <a:pt x="1276055" y="4634875"/>
                  <a:pt x="1317715" y="4468233"/>
                </a:cubicBezTo>
                <a:cubicBezTo>
                  <a:pt x="1326977" y="4432743"/>
                  <a:pt x="1320801" y="4400341"/>
                  <a:pt x="1294569" y="4372566"/>
                </a:cubicBezTo>
                <a:cubicBezTo>
                  <a:pt x="1232850" y="4307760"/>
                  <a:pt x="1169587" y="4242955"/>
                  <a:pt x="1107868" y="4178149"/>
                </a:cubicBezTo>
                <a:cubicBezTo>
                  <a:pt x="1083182" y="4151917"/>
                  <a:pt x="1052321" y="4144202"/>
                  <a:pt x="1018376" y="4151917"/>
                </a:cubicBezTo>
                <a:cubicBezTo>
                  <a:pt x="987518" y="4158089"/>
                  <a:pt x="958200" y="4165804"/>
                  <a:pt x="928882" y="4171977"/>
                </a:cubicBezTo>
                <a:cubicBezTo>
                  <a:pt x="788469" y="4202838"/>
                  <a:pt x="649599" y="4235239"/>
                  <a:pt x="509190" y="4266101"/>
                </a:cubicBezTo>
                <a:cubicBezTo>
                  <a:pt x="470613" y="4275359"/>
                  <a:pt x="439755" y="4261472"/>
                  <a:pt x="422778" y="4227524"/>
                </a:cubicBezTo>
                <a:cubicBezTo>
                  <a:pt x="351800" y="4091740"/>
                  <a:pt x="282366" y="3954414"/>
                  <a:pt x="211391" y="3818630"/>
                </a:cubicBezTo>
                <a:cubicBezTo>
                  <a:pt x="195960" y="3787772"/>
                  <a:pt x="202132" y="3753825"/>
                  <a:pt x="226818" y="3730682"/>
                </a:cubicBezTo>
                <a:cubicBezTo>
                  <a:pt x="356433" y="3610326"/>
                  <a:pt x="487587" y="3488430"/>
                  <a:pt x="617198" y="3368077"/>
                </a:cubicBezTo>
                <a:cubicBezTo>
                  <a:pt x="643427" y="3344931"/>
                  <a:pt x="652686" y="3314073"/>
                  <a:pt x="648056" y="3280125"/>
                </a:cubicBezTo>
                <a:cubicBezTo>
                  <a:pt x="632629" y="3196803"/>
                  <a:pt x="617198" y="3111937"/>
                  <a:pt x="601767" y="3028618"/>
                </a:cubicBezTo>
                <a:cubicBezTo>
                  <a:pt x="595595" y="2993127"/>
                  <a:pt x="575535" y="2969985"/>
                  <a:pt x="541591" y="2957640"/>
                </a:cubicBezTo>
                <a:cubicBezTo>
                  <a:pt x="427407" y="2915980"/>
                  <a:pt x="313227" y="2874318"/>
                  <a:pt x="200589" y="2832658"/>
                </a:cubicBezTo>
                <a:cubicBezTo>
                  <a:pt x="134241" y="2807969"/>
                  <a:pt x="66349" y="2786366"/>
                  <a:pt x="0" y="2757051"/>
                </a:cubicBezTo>
                <a:cubicBezTo>
                  <a:pt x="0" y="2727733"/>
                  <a:pt x="0" y="2699960"/>
                  <a:pt x="0" y="2670642"/>
                </a:cubicBezTo>
                <a:cubicBezTo>
                  <a:pt x="4629" y="2619724"/>
                  <a:pt x="9259" y="2570349"/>
                  <a:pt x="13885" y="2519428"/>
                </a:cubicBezTo>
                <a:cubicBezTo>
                  <a:pt x="23146" y="2420678"/>
                  <a:pt x="37031" y="2321925"/>
                  <a:pt x="52461" y="2224718"/>
                </a:cubicBezTo>
                <a:cubicBezTo>
                  <a:pt x="57091" y="2192314"/>
                  <a:pt x="80236" y="2169168"/>
                  <a:pt x="114181" y="2162996"/>
                </a:cubicBezTo>
                <a:cubicBezTo>
                  <a:pt x="290081" y="2130594"/>
                  <a:pt x="464441" y="2099733"/>
                  <a:pt x="640344" y="2067332"/>
                </a:cubicBezTo>
                <a:cubicBezTo>
                  <a:pt x="677375" y="2061160"/>
                  <a:pt x="702064" y="2041100"/>
                  <a:pt x="717491" y="2007155"/>
                </a:cubicBezTo>
                <a:cubicBezTo>
                  <a:pt x="743723" y="1942350"/>
                  <a:pt x="771498" y="1877544"/>
                  <a:pt x="797727" y="1814281"/>
                </a:cubicBezTo>
                <a:cubicBezTo>
                  <a:pt x="814701" y="1774162"/>
                  <a:pt x="810072" y="1740217"/>
                  <a:pt x="783840" y="1704727"/>
                </a:cubicBezTo>
                <a:cubicBezTo>
                  <a:pt x="680461" y="1570486"/>
                  <a:pt x="578625" y="1434703"/>
                  <a:pt x="476785" y="1300462"/>
                </a:cubicBezTo>
                <a:cubicBezTo>
                  <a:pt x="450553" y="1264975"/>
                  <a:pt x="450553" y="1234114"/>
                  <a:pt x="478329" y="1200169"/>
                </a:cubicBezTo>
                <a:cubicBezTo>
                  <a:pt x="577078" y="1076730"/>
                  <a:pt x="675831" y="954831"/>
                  <a:pt x="776125" y="831392"/>
                </a:cubicBezTo>
                <a:cubicBezTo>
                  <a:pt x="808529" y="792819"/>
                  <a:pt x="834761" y="785103"/>
                  <a:pt x="881050" y="803617"/>
                </a:cubicBezTo>
                <a:cubicBezTo>
                  <a:pt x="1043065" y="871512"/>
                  <a:pt x="1205078" y="937860"/>
                  <a:pt x="1368636" y="1005749"/>
                </a:cubicBezTo>
                <a:cubicBezTo>
                  <a:pt x="1401037" y="1019637"/>
                  <a:pt x="1433439" y="1018094"/>
                  <a:pt x="1462757" y="998037"/>
                </a:cubicBezTo>
                <a:cubicBezTo>
                  <a:pt x="1515221" y="962546"/>
                  <a:pt x="1566139" y="927059"/>
                  <a:pt x="1617057" y="891569"/>
                </a:cubicBezTo>
                <a:cubicBezTo>
                  <a:pt x="1641743" y="874595"/>
                  <a:pt x="1654088" y="849909"/>
                  <a:pt x="1654088" y="819048"/>
                </a:cubicBezTo>
                <a:cubicBezTo>
                  <a:pt x="1654088" y="800531"/>
                  <a:pt x="1652548" y="782017"/>
                  <a:pt x="1651005" y="765044"/>
                </a:cubicBezTo>
                <a:cubicBezTo>
                  <a:pt x="1644832" y="684807"/>
                  <a:pt x="1638660" y="606114"/>
                  <a:pt x="1632488" y="525881"/>
                </a:cubicBezTo>
                <a:cubicBezTo>
                  <a:pt x="1626316" y="445644"/>
                  <a:pt x="1620143" y="366951"/>
                  <a:pt x="1613971" y="286715"/>
                </a:cubicBezTo>
                <a:cubicBezTo>
                  <a:pt x="1610885" y="249681"/>
                  <a:pt x="1629402" y="220366"/>
                  <a:pt x="1664889" y="208022"/>
                </a:cubicBezTo>
                <a:cubicBezTo>
                  <a:pt x="1823819" y="154017"/>
                  <a:pt x="1982748" y="100013"/>
                  <a:pt x="2141674" y="47552"/>
                </a:cubicBezTo>
                <a:cubicBezTo>
                  <a:pt x="2152476" y="44466"/>
                  <a:pt x="2161734" y="42923"/>
                  <a:pt x="2172535" y="42923"/>
                </a:cubicBezTo>
                <a:cubicBezTo>
                  <a:pt x="2201851" y="44466"/>
                  <a:pt x="2220367" y="62980"/>
                  <a:pt x="2237341" y="86126"/>
                </a:cubicBezTo>
                <a:cubicBezTo>
                  <a:pt x="2336091" y="229624"/>
                  <a:pt x="2436387" y="373123"/>
                  <a:pt x="2535137" y="516622"/>
                </a:cubicBezTo>
                <a:cubicBezTo>
                  <a:pt x="2558283" y="549024"/>
                  <a:pt x="2589145" y="564454"/>
                  <a:pt x="2627718" y="561368"/>
                </a:cubicBezTo>
                <a:cubicBezTo>
                  <a:pt x="2680179" y="556739"/>
                  <a:pt x="2734186" y="555196"/>
                  <a:pt x="2786647" y="555196"/>
                </a:cubicBezTo>
                <a:cubicBezTo>
                  <a:pt x="2808250" y="555196"/>
                  <a:pt x="2823681" y="547480"/>
                  <a:pt x="2836022" y="530507"/>
                </a:cubicBezTo>
                <a:cubicBezTo>
                  <a:pt x="2842195" y="522794"/>
                  <a:pt x="2848367" y="513536"/>
                  <a:pt x="2852996" y="505821"/>
                </a:cubicBezTo>
                <a:cubicBezTo>
                  <a:pt x="2879228" y="457986"/>
                  <a:pt x="2903914" y="410154"/>
                  <a:pt x="2930143" y="363865"/>
                </a:cubicBezTo>
                <a:cubicBezTo>
                  <a:pt x="2987237" y="255856"/>
                  <a:pt x="3045870" y="149388"/>
                  <a:pt x="3102960" y="41380"/>
                </a:cubicBezTo>
                <a:cubicBezTo>
                  <a:pt x="3116848" y="15919"/>
                  <a:pt x="3136811" y="1742"/>
                  <a:pt x="3162198" y="151"/>
                </a:cubicBezTo>
                <a:close/>
              </a:path>
            </a:pathLst>
          </a:custGeom>
          <a:solidFill>
            <a:schemeClr val="bg1">
              <a:lumMod val="95000"/>
            </a:schemeClr>
          </a:solidFill>
          <a:ln w="152400">
            <a:noFill/>
          </a:ln>
          <a:effectLst/>
        </p:spPr>
        <p:txBody>
          <a:bodyPr wrap="square" anchor="t">
            <a:noAutofit/>
          </a:bodyPr>
          <a:lstStyle>
            <a:lvl1pPr marL="0" indent="0" algn="ctr">
              <a:buFontTx/>
              <a:buNone/>
              <a:defRPr sz="15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227497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D7E63A33-8271-4DD0-9C48-789913D7C115}" type="slidenum">
              <a:rPr lang="en-US" smtClean="0"/>
              <a:pPr/>
              <a:t>‹N°›</a:t>
            </a:fld>
            <a:endParaRPr lang="en-US"/>
          </a:p>
        </p:txBody>
      </p:sp>
    </p:spTree>
    <p:extLst>
      <p:ext uri="{BB962C8B-B14F-4D97-AF65-F5344CB8AC3E}">
        <p14:creationId xmlns:p14="http://schemas.microsoft.com/office/powerpoint/2010/main" val="3139235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41558550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3530224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71878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1573726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2829010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10385473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17336865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3777478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2203993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27CB2249-5765-684A-A2BC-2B848FBCFF4F}" type="slidenum">
              <a:rPr lang="fr-FR" smtClean="0"/>
              <a:pPr/>
              <a:t>‹N°›</a:t>
            </a:fld>
            <a:endParaRPr lang="fr-FR"/>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2438461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1307865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27CB2249-5765-684A-A2BC-2B848FBCFF4F}" type="slidenum">
              <a:rPr lang="fr-FR" smtClean="0"/>
              <a:pPr/>
              <a:t>‹N°›</a:t>
            </a:fld>
            <a:endParaRPr lang="fr-FR"/>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32719272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30254480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8901591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CB2249-5765-684A-A2BC-2B848FBCFF4F}" type="slidenum">
              <a:rPr lang="fr-FR" smtClean="0"/>
              <a:pPr/>
              <a:t>‹N°›</a:t>
            </a:fld>
            <a:endParaRPr lang="fr-FR"/>
          </a:p>
        </p:txBody>
      </p:sp>
    </p:spTree>
    <p:extLst>
      <p:ext uri="{BB962C8B-B14F-4D97-AF65-F5344CB8AC3E}">
        <p14:creationId xmlns:p14="http://schemas.microsoft.com/office/powerpoint/2010/main" val="64355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D42F50A-D54B-4085-9B51-D4561AE43789}"/>
              </a:ext>
            </a:extLst>
          </p:cNvPr>
          <p:cNvSpPr>
            <a:spLocks noGrp="1"/>
          </p:cNvSpPr>
          <p:nvPr>
            <p:ph type="pic" sz="quarter" idx="11" hasCustomPrompt="1"/>
          </p:nvPr>
        </p:nvSpPr>
        <p:spPr>
          <a:xfrm>
            <a:off x="3317861" y="659467"/>
            <a:ext cx="5556281" cy="5539071"/>
          </a:xfrm>
          <a:custGeom>
            <a:avLst/>
            <a:gdLst>
              <a:gd name="connsiteX0" fmla="*/ 2778140 w 5556281"/>
              <a:gd name="connsiteY0" fmla="*/ 1624152 h 5539071"/>
              <a:gd name="connsiteX1" fmla="*/ 1632756 w 5556281"/>
              <a:gd name="connsiteY1" fmla="*/ 2769536 h 5539071"/>
              <a:gd name="connsiteX2" fmla="*/ 2778140 w 5556281"/>
              <a:gd name="connsiteY2" fmla="*/ 3914920 h 5539071"/>
              <a:gd name="connsiteX3" fmla="*/ 3923524 w 5556281"/>
              <a:gd name="connsiteY3" fmla="*/ 2769536 h 5539071"/>
              <a:gd name="connsiteX4" fmla="*/ 2778140 w 5556281"/>
              <a:gd name="connsiteY4" fmla="*/ 1624152 h 5539071"/>
              <a:gd name="connsiteX5" fmla="*/ 3162198 w 5556281"/>
              <a:gd name="connsiteY5" fmla="*/ 151 h 5539071"/>
              <a:gd name="connsiteX6" fmla="*/ 3189369 w 5556281"/>
              <a:gd name="connsiteY6" fmla="*/ 2803 h 5539071"/>
              <a:gd name="connsiteX7" fmla="*/ 3689300 w 5556281"/>
              <a:gd name="connsiteY7" fmla="*/ 121613 h 5539071"/>
              <a:gd name="connsiteX8" fmla="*/ 3747933 w 5556281"/>
              <a:gd name="connsiteY8" fmla="*/ 194134 h 5539071"/>
              <a:gd name="connsiteX9" fmla="*/ 3751019 w 5556281"/>
              <a:gd name="connsiteY9" fmla="*/ 254313 h 5539071"/>
              <a:gd name="connsiteX10" fmla="*/ 3763361 w 5556281"/>
              <a:gd name="connsiteY10" fmla="*/ 627717 h 5539071"/>
              <a:gd name="connsiteX11" fmla="*/ 3767990 w 5556281"/>
              <a:gd name="connsiteY11" fmla="*/ 731096 h 5539071"/>
              <a:gd name="connsiteX12" fmla="*/ 3815825 w 5556281"/>
              <a:gd name="connsiteY12" fmla="*/ 808246 h 5539071"/>
              <a:gd name="connsiteX13" fmla="*/ 3928463 w 5556281"/>
              <a:gd name="connsiteY13" fmla="*/ 873052 h 5539071"/>
              <a:gd name="connsiteX14" fmla="*/ 4036474 w 5556281"/>
              <a:gd name="connsiteY14" fmla="*/ 873052 h 5539071"/>
              <a:gd name="connsiteX15" fmla="*/ 4493199 w 5556281"/>
              <a:gd name="connsiteY15" fmla="*/ 618458 h 5539071"/>
              <a:gd name="connsiteX16" fmla="*/ 4590409 w 5556281"/>
              <a:gd name="connsiteY16" fmla="*/ 632346 h 5539071"/>
              <a:gd name="connsiteX17" fmla="*/ 4945295 w 5556281"/>
              <a:gd name="connsiteY17" fmla="*/ 994951 h 5539071"/>
              <a:gd name="connsiteX18" fmla="*/ 4957640 w 5556281"/>
              <a:gd name="connsiteY18" fmla="*/ 1095244 h 5539071"/>
              <a:gd name="connsiteX19" fmla="*/ 4692245 w 5556281"/>
              <a:gd name="connsiteY19" fmla="*/ 1542714 h 5539071"/>
              <a:gd name="connsiteX20" fmla="*/ 4690702 w 5556281"/>
              <a:gd name="connsiteY20" fmla="*/ 1646093 h 5539071"/>
              <a:gd name="connsiteX21" fmla="*/ 4758594 w 5556281"/>
              <a:gd name="connsiteY21" fmla="*/ 1771076 h 5539071"/>
              <a:gd name="connsiteX22" fmla="*/ 4837287 w 5556281"/>
              <a:gd name="connsiteY22" fmla="*/ 1820454 h 5539071"/>
              <a:gd name="connsiteX23" fmla="*/ 5014730 w 5556281"/>
              <a:gd name="connsiteY23" fmla="*/ 1832795 h 5539071"/>
              <a:gd name="connsiteX24" fmla="*/ 5375792 w 5556281"/>
              <a:gd name="connsiteY24" fmla="*/ 1855941 h 5539071"/>
              <a:gd name="connsiteX25" fmla="*/ 5445227 w 5556281"/>
              <a:gd name="connsiteY25" fmla="*/ 1914574 h 5539071"/>
              <a:gd name="connsiteX26" fmla="*/ 5554778 w 5556281"/>
              <a:gd name="connsiteY26" fmla="*/ 2417592 h 5539071"/>
              <a:gd name="connsiteX27" fmla="*/ 5537805 w 5556281"/>
              <a:gd name="connsiteY27" fmla="*/ 2479311 h 5539071"/>
              <a:gd name="connsiteX28" fmla="*/ 5506946 w 5556281"/>
              <a:gd name="connsiteY28" fmla="*/ 2500914 h 5539071"/>
              <a:gd name="connsiteX29" fmla="*/ 5042505 w 5556281"/>
              <a:gd name="connsiteY29" fmla="*/ 2732362 h 5539071"/>
              <a:gd name="connsiteX30" fmla="*/ 4990041 w 5556281"/>
              <a:gd name="connsiteY30" fmla="*/ 2811055 h 5539071"/>
              <a:gd name="connsiteX31" fmla="*/ 4979243 w 5556281"/>
              <a:gd name="connsiteY31" fmla="*/ 2985415 h 5539071"/>
              <a:gd name="connsiteX32" fmla="*/ 5019359 w 5556281"/>
              <a:gd name="connsiteY32" fmla="*/ 3068735 h 5539071"/>
              <a:gd name="connsiteX33" fmla="*/ 5448313 w 5556281"/>
              <a:gd name="connsiteY33" fmla="*/ 3385051 h 5539071"/>
              <a:gd name="connsiteX34" fmla="*/ 5477631 w 5556281"/>
              <a:gd name="connsiteY34" fmla="*/ 3480714 h 5539071"/>
              <a:gd name="connsiteX35" fmla="*/ 5398935 w 5556281"/>
              <a:gd name="connsiteY35" fmla="*/ 3698277 h 5539071"/>
              <a:gd name="connsiteX36" fmla="*/ 5309443 w 5556281"/>
              <a:gd name="connsiteY36" fmla="*/ 3940526 h 5539071"/>
              <a:gd name="connsiteX37" fmla="*/ 5233836 w 5556281"/>
              <a:gd name="connsiteY37" fmla="*/ 3989904 h 5539071"/>
              <a:gd name="connsiteX38" fmla="*/ 5040963 w 5556281"/>
              <a:gd name="connsiteY38" fmla="*/ 3969844 h 5539071"/>
              <a:gd name="connsiteX39" fmla="*/ 4707676 w 5556281"/>
              <a:gd name="connsiteY39" fmla="*/ 3934357 h 5539071"/>
              <a:gd name="connsiteX40" fmla="*/ 4622811 w 5556281"/>
              <a:gd name="connsiteY40" fmla="*/ 3972931 h 5539071"/>
              <a:gd name="connsiteX41" fmla="*/ 4502457 w 5556281"/>
              <a:gd name="connsiteY41" fmla="*/ 4136489 h 5539071"/>
              <a:gd name="connsiteX42" fmla="*/ 4488570 w 5556281"/>
              <a:gd name="connsiteY42" fmla="*/ 4239869 h 5539071"/>
              <a:gd name="connsiteX43" fmla="*/ 4675271 w 5556281"/>
              <a:gd name="connsiteY43" fmla="*/ 4730542 h 5539071"/>
              <a:gd name="connsiteX44" fmla="*/ 4647499 w 5556281"/>
              <a:gd name="connsiteY44" fmla="*/ 4830835 h 5539071"/>
              <a:gd name="connsiteX45" fmla="*/ 4278723 w 5556281"/>
              <a:gd name="connsiteY45" fmla="*/ 5110117 h 5539071"/>
              <a:gd name="connsiteX46" fmla="*/ 4178427 w 5556281"/>
              <a:gd name="connsiteY46" fmla="*/ 5108574 h 5539071"/>
              <a:gd name="connsiteX47" fmla="*/ 3778791 w 5556281"/>
              <a:gd name="connsiteY47" fmla="*/ 4786089 h 5539071"/>
              <a:gd name="connsiteX48" fmla="*/ 3684671 w 5556281"/>
              <a:gd name="connsiteY48" fmla="*/ 4767572 h 5539071"/>
              <a:gd name="connsiteX49" fmla="*/ 3450134 w 5556281"/>
              <a:gd name="connsiteY49" fmla="*/ 4857067 h 5539071"/>
              <a:gd name="connsiteX50" fmla="*/ 3393044 w 5556281"/>
              <a:gd name="connsiteY50" fmla="*/ 4924959 h 5539071"/>
              <a:gd name="connsiteX51" fmla="*/ 3360639 w 5556281"/>
              <a:gd name="connsiteY51" fmla="*/ 5079259 h 5539071"/>
              <a:gd name="connsiteX52" fmla="*/ 3283489 w 5556281"/>
              <a:gd name="connsiteY52" fmla="*/ 5448033 h 5539071"/>
              <a:gd name="connsiteX53" fmla="*/ 3218687 w 5556281"/>
              <a:gd name="connsiteY53" fmla="*/ 5509753 h 5539071"/>
              <a:gd name="connsiteX54" fmla="*/ 2973349 w 5556281"/>
              <a:gd name="connsiteY54" fmla="*/ 5535985 h 5539071"/>
              <a:gd name="connsiteX55" fmla="*/ 2868424 w 5556281"/>
              <a:gd name="connsiteY55" fmla="*/ 5539071 h 5539071"/>
              <a:gd name="connsiteX56" fmla="*/ 2723385 w 5556281"/>
              <a:gd name="connsiteY56" fmla="*/ 5539071 h 5539071"/>
              <a:gd name="connsiteX57" fmla="*/ 2666291 w 5556281"/>
              <a:gd name="connsiteY57" fmla="*/ 5474265 h 5539071"/>
              <a:gd name="connsiteX58" fmla="*/ 2507365 w 5556281"/>
              <a:gd name="connsiteY58" fmla="*/ 4992850 h 5539071"/>
              <a:gd name="connsiteX59" fmla="*/ 2431758 w 5556281"/>
              <a:gd name="connsiteY59" fmla="*/ 4924959 h 5539071"/>
              <a:gd name="connsiteX60" fmla="*/ 2184880 w 5556281"/>
              <a:gd name="connsiteY60" fmla="*/ 4869411 h 5539071"/>
              <a:gd name="connsiteX61" fmla="*/ 2075329 w 5556281"/>
              <a:gd name="connsiteY61" fmla="*/ 4901813 h 5539071"/>
              <a:gd name="connsiteX62" fmla="*/ 1714267 w 5556281"/>
              <a:gd name="connsiteY62" fmla="*/ 5267504 h 5539071"/>
              <a:gd name="connsiteX63" fmla="*/ 1621686 w 5556281"/>
              <a:gd name="connsiteY63" fmla="*/ 5282934 h 5539071"/>
              <a:gd name="connsiteX64" fmla="*/ 1234396 w 5556281"/>
              <a:gd name="connsiteY64" fmla="*/ 5065371 h 5539071"/>
              <a:gd name="connsiteX65" fmla="*/ 1191190 w 5556281"/>
              <a:gd name="connsiteY65" fmla="*/ 4966618 h 5539071"/>
              <a:gd name="connsiteX66" fmla="*/ 1317715 w 5556281"/>
              <a:gd name="connsiteY66" fmla="*/ 4468233 h 5539071"/>
              <a:gd name="connsiteX67" fmla="*/ 1294569 w 5556281"/>
              <a:gd name="connsiteY67" fmla="*/ 4372566 h 5539071"/>
              <a:gd name="connsiteX68" fmla="*/ 1107868 w 5556281"/>
              <a:gd name="connsiteY68" fmla="*/ 4178149 h 5539071"/>
              <a:gd name="connsiteX69" fmla="*/ 1018376 w 5556281"/>
              <a:gd name="connsiteY69" fmla="*/ 4151917 h 5539071"/>
              <a:gd name="connsiteX70" fmla="*/ 928882 w 5556281"/>
              <a:gd name="connsiteY70" fmla="*/ 4171977 h 5539071"/>
              <a:gd name="connsiteX71" fmla="*/ 509190 w 5556281"/>
              <a:gd name="connsiteY71" fmla="*/ 4266101 h 5539071"/>
              <a:gd name="connsiteX72" fmla="*/ 422778 w 5556281"/>
              <a:gd name="connsiteY72" fmla="*/ 4227524 h 5539071"/>
              <a:gd name="connsiteX73" fmla="*/ 211391 w 5556281"/>
              <a:gd name="connsiteY73" fmla="*/ 3818630 h 5539071"/>
              <a:gd name="connsiteX74" fmla="*/ 226818 w 5556281"/>
              <a:gd name="connsiteY74" fmla="*/ 3730682 h 5539071"/>
              <a:gd name="connsiteX75" fmla="*/ 617198 w 5556281"/>
              <a:gd name="connsiteY75" fmla="*/ 3368077 h 5539071"/>
              <a:gd name="connsiteX76" fmla="*/ 648056 w 5556281"/>
              <a:gd name="connsiteY76" fmla="*/ 3280125 h 5539071"/>
              <a:gd name="connsiteX77" fmla="*/ 601767 w 5556281"/>
              <a:gd name="connsiteY77" fmla="*/ 3028618 h 5539071"/>
              <a:gd name="connsiteX78" fmla="*/ 541591 w 5556281"/>
              <a:gd name="connsiteY78" fmla="*/ 2957640 h 5539071"/>
              <a:gd name="connsiteX79" fmla="*/ 200589 w 5556281"/>
              <a:gd name="connsiteY79" fmla="*/ 2832658 h 5539071"/>
              <a:gd name="connsiteX80" fmla="*/ 0 w 5556281"/>
              <a:gd name="connsiteY80" fmla="*/ 2757051 h 5539071"/>
              <a:gd name="connsiteX81" fmla="*/ 0 w 5556281"/>
              <a:gd name="connsiteY81" fmla="*/ 2670642 h 5539071"/>
              <a:gd name="connsiteX82" fmla="*/ 13885 w 5556281"/>
              <a:gd name="connsiteY82" fmla="*/ 2519428 h 5539071"/>
              <a:gd name="connsiteX83" fmla="*/ 52461 w 5556281"/>
              <a:gd name="connsiteY83" fmla="*/ 2224718 h 5539071"/>
              <a:gd name="connsiteX84" fmla="*/ 114181 w 5556281"/>
              <a:gd name="connsiteY84" fmla="*/ 2162996 h 5539071"/>
              <a:gd name="connsiteX85" fmla="*/ 640344 w 5556281"/>
              <a:gd name="connsiteY85" fmla="*/ 2067332 h 5539071"/>
              <a:gd name="connsiteX86" fmla="*/ 717491 w 5556281"/>
              <a:gd name="connsiteY86" fmla="*/ 2007155 h 5539071"/>
              <a:gd name="connsiteX87" fmla="*/ 797727 w 5556281"/>
              <a:gd name="connsiteY87" fmla="*/ 1814281 h 5539071"/>
              <a:gd name="connsiteX88" fmla="*/ 783840 w 5556281"/>
              <a:gd name="connsiteY88" fmla="*/ 1704727 h 5539071"/>
              <a:gd name="connsiteX89" fmla="*/ 476785 w 5556281"/>
              <a:gd name="connsiteY89" fmla="*/ 1300462 h 5539071"/>
              <a:gd name="connsiteX90" fmla="*/ 478329 w 5556281"/>
              <a:gd name="connsiteY90" fmla="*/ 1200169 h 5539071"/>
              <a:gd name="connsiteX91" fmla="*/ 776125 w 5556281"/>
              <a:gd name="connsiteY91" fmla="*/ 831392 h 5539071"/>
              <a:gd name="connsiteX92" fmla="*/ 881050 w 5556281"/>
              <a:gd name="connsiteY92" fmla="*/ 803617 h 5539071"/>
              <a:gd name="connsiteX93" fmla="*/ 1368636 w 5556281"/>
              <a:gd name="connsiteY93" fmla="*/ 1005749 h 5539071"/>
              <a:gd name="connsiteX94" fmla="*/ 1462757 w 5556281"/>
              <a:gd name="connsiteY94" fmla="*/ 998037 h 5539071"/>
              <a:gd name="connsiteX95" fmla="*/ 1617057 w 5556281"/>
              <a:gd name="connsiteY95" fmla="*/ 891569 h 5539071"/>
              <a:gd name="connsiteX96" fmla="*/ 1654088 w 5556281"/>
              <a:gd name="connsiteY96" fmla="*/ 819048 h 5539071"/>
              <a:gd name="connsiteX97" fmla="*/ 1651005 w 5556281"/>
              <a:gd name="connsiteY97" fmla="*/ 765044 h 5539071"/>
              <a:gd name="connsiteX98" fmla="*/ 1632488 w 5556281"/>
              <a:gd name="connsiteY98" fmla="*/ 525881 h 5539071"/>
              <a:gd name="connsiteX99" fmla="*/ 1613971 w 5556281"/>
              <a:gd name="connsiteY99" fmla="*/ 286715 h 5539071"/>
              <a:gd name="connsiteX100" fmla="*/ 1664889 w 5556281"/>
              <a:gd name="connsiteY100" fmla="*/ 208022 h 5539071"/>
              <a:gd name="connsiteX101" fmla="*/ 2141674 w 5556281"/>
              <a:gd name="connsiteY101" fmla="*/ 47552 h 5539071"/>
              <a:gd name="connsiteX102" fmla="*/ 2172535 w 5556281"/>
              <a:gd name="connsiteY102" fmla="*/ 42923 h 5539071"/>
              <a:gd name="connsiteX103" fmla="*/ 2237341 w 5556281"/>
              <a:gd name="connsiteY103" fmla="*/ 86126 h 5539071"/>
              <a:gd name="connsiteX104" fmla="*/ 2535137 w 5556281"/>
              <a:gd name="connsiteY104" fmla="*/ 516622 h 5539071"/>
              <a:gd name="connsiteX105" fmla="*/ 2627718 w 5556281"/>
              <a:gd name="connsiteY105" fmla="*/ 561368 h 5539071"/>
              <a:gd name="connsiteX106" fmla="*/ 2786647 w 5556281"/>
              <a:gd name="connsiteY106" fmla="*/ 555196 h 5539071"/>
              <a:gd name="connsiteX107" fmla="*/ 2836022 w 5556281"/>
              <a:gd name="connsiteY107" fmla="*/ 530507 h 5539071"/>
              <a:gd name="connsiteX108" fmla="*/ 2852996 w 5556281"/>
              <a:gd name="connsiteY108" fmla="*/ 505821 h 5539071"/>
              <a:gd name="connsiteX109" fmla="*/ 2930143 w 5556281"/>
              <a:gd name="connsiteY109" fmla="*/ 363865 h 5539071"/>
              <a:gd name="connsiteX110" fmla="*/ 3102960 w 5556281"/>
              <a:gd name="connsiteY110" fmla="*/ 41380 h 5539071"/>
              <a:gd name="connsiteX111" fmla="*/ 3162198 w 5556281"/>
              <a:gd name="connsiteY111" fmla="*/ 151 h 55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56281" h="5539071">
                <a:moveTo>
                  <a:pt x="2778140" y="1624152"/>
                </a:moveTo>
                <a:cubicBezTo>
                  <a:pt x="2145562" y="1624152"/>
                  <a:pt x="1632756" y="2136958"/>
                  <a:pt x="1632756" y="2769536"/>
                </a:cubicBezTo>
                <a:cubicBezTo>
                  <a:pt x="1632756" y="3402114"/>
                  <a:pt x="2145562" y="3914920"/>
                  <a:pt x="2778140" y="3914920"/>
                </a:cubicBezTo>
                <a:cubicBezTo>
                  <a:pt x="3410718" y="3914920"/>
                  <a:pt x="3923524" y="3402114"/>
                  <a:pt x="3923524" y="2769536"/>
                </a:cubicBezTo>
                <a:cubicBezTo>
                  <a:pt x="3923524" y="2136958"/>
                  <a:pt x="3410718" y="1624152"/>
                  <a:pt x="2778140" y="1624152"/>
                </a:cubicBezTo>
                <a:close/>
                <a:moveTo>
                  <a:pt x="3162198" y="151"/>
                </a:moveTo>
                <a:cubicBezTo>
                  <a:pt x="3170660" y="-379"/>
                  <a:pt x="3179725" y="489"/>
                  <a:pt x="3189369" y="2803"/>
                </a:cubicBezTo>
                <a:cubicBezTo>
                  <a:pt x="3356013" y="42923"/>
                  <a:pt x="3522655" y="81496"/>
                  <a:pt x="3689300" y="121613"/>
                </a:cubicBezTo>
                <a:cubicBezTo>
                  <a:pt x="3724787" y="130871"/>
                  <a:pt x="3746390" y="157104"/>
                  <a:pt x="3747933" y="194134"/>
                </a:cubicBezTo>
                <a:cubicBezTo>
                  <a:pt x="3749476" y="214194"/>
                  <a:pt x="3749476" y="234254"/>
                  <a:pt x="3751019" y="254313"/>
                </a:cubicBezTo>
                <a:cubicBezTo>
                  <a:pt x="3755645" y="379296"/>
                  <a:pt x="3758735" y="504278"/>
                  <a:pt x="3763361" y="627717"/>
                </a:cubicBezTo>
                <a:cubicBezTo>
                  <a:pt x="3764907" y="661664"/>
                  <a:pt x="3766450" y="697152"/>
                  <a:pt x="3767990" y="731096"/>
                </a:cubicBezTo>
                <a:cubicBezTo>
                  <a:pt x="3769533" y="765044"/>
                  <a:pt x="3786507" y="791275"/>
                  <a:pt x="3815825" y="808246"/>
                </a:cubicBezTo>
                <a:cubicBezTo>
                  <a:pt x="3852855" y="829849"/>
                  <a:pt x="3891432" y="849909"/>
                  <a:pt x="3928463" y="873052"/>
                </a:cubicBezTo>
                <a:cubicBezTo>
                  <a:pt x="3965496" y="894655"/>
                  <a:pt x="3999440" y="893112"/>
                  <a:pt x="4036474" y="873052"/>
                </a:cubicBezTo>
                <a:cubicBezTo>
                  <a:pt x="4189231" y="788189"/>
                  <a:pt x="4340442" y="703324"/>
                  <a:pt x="4493199" y="618458"/>
                </a:cubicBezTo>
                <a:cubicBezTo>
                  <a:pt x="4528689" y="598402"/>
                  <a:pt x="4562634" y="604571"/>
                  <a:pt x="4590409" y="632346"/>
                </a:cubicBezTo>
                <a:cubicBezTo>
                  <a:pt x="4709219" y="752699"/>
                  <a:pt x="4826485" y="874595"/>
                  <a:pt x="4945295" y="994951"/>
                </a:cubicBezTo>
                <a:cubicBezTo>
                  <a:pt x="4976157" y="1027352"/>
                  <a:pt x="4980786" y="1056670"/>
                  <a:pt x="4957640" y="1095244"/>
                </a:cubicBezTo>
                <a:cubicBezTo>
                  <a:pt x="4869689" y="1244915"/>
                  <a:pt x="4780194" y="1393043"/>
                  <a:pt x="4692245" y="1542714"/>
                </a:cubicBezTo>
                <a:cubicBezTo>
                  <a:pt x="4672185" y="1576659"/>
                  <a:pt x="4670643" y="1612149"/>
                  <a:pt x="4690702" y="1646093"/>
                </a:cubicBezTo>
                <a:cubicBezTo>
                  <a:pt x="4713848" y="1687753"/>
                  <a:pt x="4735448" y="1729416"/>
                  <a:pt x="4758594" y="1771076"/>
                </a:cubicBezTo>
                <a:cubicBezTo>
                  <a:pt x="4775567" y="1801937"/>
                  <a:pt x="4801797" y="1818911"/>
                  <a:pt x="4837287" y="1820454"/>
                </a:cubicBezTo>
                <a:cubicBezTo>
                  <a:pt x="4895921" y="1825083"/>
                  <a:pt x="4956097" y="1828169"/>
                  <a:pt x="5014730" y="1832795"/>
                </a:cubicBezTo>
                <a:cubicBezTo>
                  <a:pt x="5135083" y="1840510"/>
                  <a:pt x="5255439" y="1848226"/>
                  <a:pt x="5375792" y="1855941"/>
                </a:cubicBezTo>
                <a:cubicBezTo>
                  <a:pt x="5409736" y="1857484"/>
                  <a:pt x="5437511" y="1880630"/>
                  <a:pt x="5445227" y="1914574"/>
                </a:cubicBezTo>
                <a:cubicBezTo>
                  <a:pt x="5482257" y="2081219"/>
                  <a:pt x="5517747" y="2249404"/>
                  <a:pt x="5554778" y="2417592"/>
                </a:cubicBezTo>
                <a:cubicBezTo>
                  <a:pt x="5559407" y="2440735"/>
                  <a:pt x="5553235" y="2460795"/>
                  <a:pt x="5537805" y="2479311"/>
                </a:cubicBezTo>
                <a:cubicBezTo>
                  <a:pt x="5530089" y="2488570"/>
                  <a:pt x="5517747" y="2494742"/>
                  <a:pt x="5506946" y="2500914"/>
                </a:cubicBezTo>
                <a:cubicBezTo>
                  <a:pt x="5352646" y="2578062"/>
                  <a:pt x="5198345" y="2655212"/>
                  <a:pt x="5042505" y="2732362"/>
                </a:cubicBezTo>
                <a:cubicBezTo>
                  <a:pt x="5010101" y="2749336"/>
                  <a:pt x="4991587" y="2774025"/>
                  <a:pt x="4990041" y="2811055"/>
                </a:cubicBezTo>
                <a:cubicBezTo>
                  <a:pt x="4986958" y="2869688"/>
                  <a:pt x="4982326" y="2926779"/>
                  <a:pt x="4979243" y="2985415"/>
                </a:cubicBezTo>
                <a:cubicBezTo>
                  <a:pt x="4977699" y="3019360"/>
                  <a:pt x="4990041" y="3048678"/>
                  <a:pt x="5019359" y="3068735"/>
                </a:cubicBezTo>
                <a:cubicBezTo>
                  <a:pt x="5162858" y="3173660"/>
                  <a:pt x="5304814" y="3280125"/>
                  <a:pt x="5448313" y="3385051"/>
                </a:cubicBezTo>
                <a:cubicBezTo>
                  <a:pt x="5482257" y="3409737"/>
                  <a:pt x="5493059" y="3440598"/>
                  <a:pt x="5477631" y="3480714"/>
                </a:cubicBezTo>
                <a:cubicBezTo>
                  <a:pt x="5451399" y="3553235"/>
                  <a:pt x="5425167" y="3625756"/>
                  <a:pt x="5398935" y="3698277"/>
                </a:cubicBezTo>
                <a:cubicBezTo>
                  <a:pt x="5369619" y="3778514"/>
                  <a:pt x="5340305" y="3860293"/>
                  <a:pt x="5309443" y="3940526"/>
                </a:cubicBezTo>
                <a:cubicBezTo>
                  <a:pt x="5297099" y="3974474"/>
                  <a:pt x="5267781" y="3992990"/>
                  <a:pt x="5233836" y="3989904"/>
                </a:cubicBezTo>
                <a:cubicBezTo>
                  <a:pt x="5169031" y="3983732"/>
                  <a:pt x="5105768" y="3976017"/>
                  <a:pt x="5040963" y="3969844"/>
                </a:cubicBezTo>
                <a:cubicBezTo>
                  <a:pt x="4929868" y="3957500"/>
                  <a:pt x="4818771" y="3945155"/>
                  <a:pt x="4707676" y="3934357"/>
                </a:cubicBezTo>
                <a:cubicBezTo>
                  <a:pt x="4672185" y="3931271"/>
                  <a:pt x="4644413" y="3943612"/>
                  <a:pt x="4622811" y="3972931"/>
                </a:cubicBezTo>
                <a:cubicBezTo>
                  <a:pt x="4582694" y="4026935"/>
                  <a:pt x="4544117" y="4082482"/>
                  <a:pt x="4502457" y="4136489"/>
                </a:cubicBezTo>
                <a:cubicBezTo>
                  <a:pt x="4477769" y="4168891"/>
                  <a:pt x="4474683" y="4202838"/>
                  <a:pt x="4488570" y="4239869"/>
                </a:cubicBezTo>
                <a:cubicBezTo>
                  <a:pt x="4550289" y="4403427"/>
                  <a:pt x="4613552" y="4566983"/>
                  <a:pt x="4675271" y="4730542"/>
                </a:cubicBezTo>
                <a:cubicBezTo>
                  <a:pt x="4692245" y="4773744"/>
                  <a:pt x="4682987" y="4803063"/>
                  <a:pt x="4647499" y="4830835"/>
                </a:cubicBezTo>
                <a:cubicBezTo>
                  <a:pt x="4524057" y="4923416"/>
                  <a:pt x="4402161" y="5017539"/>
                  <a:pt x="4278723" y="5110117"/>
                </a:cubicBezTo>
                <a:cubicBezTo>
                  <a:pt x="4243235" y="5136349"/>
                  <a:pt x="4212374" y="5136349"/>
                  <a:pt x="4178427" y="5108574"/>
                </a:cubicBezTo>
                <a:cubicBezTo>
                  <a:pt x="4045729" y="5002109"/>
                  <a:pt x="3911492" y="4894097"/>
                  <a:pt x="3778791" y="4786089"/>
                </a:cubicBezTo>
                <a:cubicBezTo>
                  <a:pt x="3749476" y="4762943"/>
                  <a:pt x="3718615" y="4755228"/>
                  <a:pt x="3684671" y="4767572"/>
                </a:cubicBezTo>
                <a:cubicBezTo>
                  <a:pt x="3605977" y="4796890"/>
                  <a:pt x="3527284" y="4826209"/>
                  <a:pt x="3450134" y="4857067"/>
                </a:cubicBezTo>
                <a:cubicBezTo>
                  <a:pt x="3419276" y="4869411"/>
                  <a:pt x="3400759" y="4892557"/>
                  <a:pt x="3393044" y="4924959"/>
                </a:cubicBezTo>
                <a:cubicBezTo>
                  <a:pt x="3382243" y="4975877"/>
                  <a:pt x="3371444" y="5028338"/>
                  <a:pt x="3360639" y="5079259"/>
                </a:cubicBezTo>
                <a:cubicBezTo>
                  <a:pt x="3334411" y="5202698"/>
                  <a:pt x="3309721" y="5324594"/>
                  <a:pt x="3283489" y="5448033"/>
                </a:cubicBezTo>
                <a:cubicBezTo>
                  <a:pt x="3275777" y="5483524"/>
                  <a:pt x="3254174" y="5505126"/>
                  <a:pt x="3218687" y="5509753"/>
                </a:cubicBezTo>
                <a:cubicBezTo>
                  <a:pt x="3136907" y="5520554"/>
                  <a:pt x="3055128" y="5528269"/>
                  <a:pt x="2973349" y="5535985"/>
                </a:cubicBezTo>
                <a:cubicBezTo>
                  <a:pt x="2933232" y="5532899"/>
                  <a:pt x="2900828" y="5535985"/>
                  <a:pt x="2868424" y="5539071"/>
                </a:cubicBezTo>
                <a:cubicBezTo>
                  <a:pt x="2820592" y="5539071"/>
                  <a:pt x="2772760" y="5539071"/>
                  <a:pt x="2723385" y="5539071"/>
                </a:cubicBezTo>
                <a:cubicBezTo>
                  <a:pt x="2692523" y="5528269"/>
                  <a:pt x="2675550" y="5505126"/>
                  <a:pt x="2666291" y="5474265"/>
                </a:cubicBezTo>
                <a:cubicBezTo>
                  <a:pt x="2613831" y="5313793"/>
                  <a:pt x="2559826" y="5153323"/>
                  <a:pt x="2507365" y="4992850"/>
                </a:cubicBezTo>
                <a:cubicBezTo>
                  <a:pt x="2495021" y="4955817"/>
                  <a:pt x="2470335" y="4932674"/>
                  <a:pt x="2431758" y="4924959"/>
                </a:cubicBezTo>
                <a:cubicBezTo>
                  <a:pt x="2349979" y="4906442"/>
                  <a:pt x="2266657" y="4889468"/>
                  <a:pt x="2184880" y="4869411"/>
                </a:cubicBezTo>
                <a:cubicBezTo>
                  <a:pt x="2141674" y="4858610"/>
                  <a:pt x="2106187" y="4869411"/>
                  <a:pt x="2075329" y="4901813"/>
                </a:cubicBezTo>
                <a:cubicBezTo>
                  <a:pt x="1956516" y="5025252"/>
                  <a:pt x="1834620" y="5145608"/>
                  <a:pt x="1714267" y="5267504"/>
                </a:cubicBezTo>
                <a:cubicBezTo>
                  <a:pt x="1686492" y="5295276"/>
                  <a:pt x="1654088" y="5301451"/>
                  <a:pt x="1621686" y="5282934"/>
                </a:cubicBezTo>
                <a:cubicBezTo>
                  <a:pt x="1492075" y="5210413"/>
                  <a:pt x="1364004" y="5137892"/>
                  <a:pt x="1234396" y="5065371"/>
                </a:cubicBezTo>
                <a:cubicBezTo>
                  <a:pt x="1189647" y="5040682"/>
                  <a:pt x="1178846" y="5014453"/>
                  <a:pt x="1191190" y="4966618"/>
                </a:cubicBezTo>
                <a:cubicBezTo>
                  <a:pt x="1232850" y="4799977"/>
                  <a:pt x="1276055" y="4634875"/>
                  <a:pt x="1317715" y="4468233"/>
                </a:cubicBezTo>
                <a:cubicBezTo>
                  <a:pt x="1326977" y="4432743"/>
                  <a:pt x="1320801" y="4400341"/>
                  <a:pt x="1294569" y="4372566"/>
                </a:cubicBezTo>
                <a:cubicBezTo>
                  <a:pt x="1232850" y="4307760"/>
                  <a:pt x="1169587" y="4242955"/>
                  <a:pt x="1107868" y="4178149"/>
                </a:cubicBezTo>
                <a:cubicBezTo>
                  <a:pt x="1083182" y="4151917"/>
                  <a:pt x="1052321" y="4144202"/>
                  <a:pt x="1018376" y="4151917"/>
                </a:cubicBezTo>
                <a:cubicBezTo>
                  <a:pt x="987518" y="4158089"/>
                  <a:pt x="958200" y="4165804"/>
                  <a:pt x="928882" y="4171977"/>
                </a:cubicBezTo>
                <a:cubicBezTo>
                  <a:pt x="788469" y="4202838"/>
                  <a:pt x="649599" y="4235239"/>
                  <a:pt x="509190" y="4266101"/>
                </a:cubicBezTo>
                <a:cubicBezTo>
                  <a:pt x="470613" y="4275359"/>
                  <a:pt x="439755" y="4261472"/>
                  <a:pt x="422778" y="4227524"/>
                </a:cubicBezTo>
                <a:cubicBezTo>
                  <a:pt x="351800" y="4091740"/>
                  <a:pt x="282366" y="3954414"/>
                  <a:pt x="211391" y="3818630"/>
                </a:cubicBezTo>
                <a:cubicBezTo>
                  <a:pt x="195960" y="3787772"/>
                  <a:pt x="202132" y="3753825"/>
                  <a:pt x="226818" y="3730682"/>
                </a:cubicBezTo>
                <a:cubicBezTo>
                  <a:pt x="356433" y="3610326"/>
                  <a:pt x="487587" y="3488430"/>
                  <a:pt x="617198" y="3368077"/>
                </a:cubicBezTo>
                <a:cubicBezTo>
                  <a:pt x="643427" y="3344931"/>
                  <a:pt x="652686" y="3314073"/>
                  <a:pt x="648056" y="3280125"/>
                </a:cubicBezTo>
                <a:cubicBezTo>
                  <a:pt x="632629" y="3196803"/>
                  <a:pt x="617198" y="3111937"/>
                  <a:pt x="601767" y="3028618"/>
                </a:cubicBezTo>
                <a:cubicBezTo>
                  <a:pt x="595595" y="2993127"/>
                  <a:pt x="575535" y="2969985"/>
                  <a:pt x="541591" y="2957640"/>
                </a:cubicBezTo>
                <a:cubicBezTo>
                  <a:pt x="427407" y="2915980"/>
                  <a:pt x="313227" y="2874318"/>
                  <a:pt x="200589" y="2832658"/>
                </a:cubicBezTo>
                <a:cubicBezTo>
                  <a:pt x="134241" y="2807969"/>
                  <a:pt x="66349" y="2786366"/>
                  <a:pt x="0" y="2757051"/>
                </a:cubicBezTo>
                <a:cubicBezTo>
                  <a:pt x="0" y="2727733"/>
                  <a:pt x="0" y="2699960"/>
                  <a:pt x="0" y="2670642"/>
                </a:cubicBezTo>
                <a:cubicBezTo>
                  <a:pt x="4629" y="2619724"/>
                  <a:pt x="9259" y="2570349"/>
                  <a:pt x="13885" y="2519428"/>
                </a:cubicBezTo>
                <a:cubicBezTo>
                  <a:pt x="23146" y="2420678"/>
                  <a:pt x="37031" y="2321925"/>
                  <a:pt x="52461" y="2224718"/>
                </a:cubicBezTo>
                <a:cubicBezTo>
                  <a:pt x="57091" y="2192314"/>
                  <a:pt x="80236" y="2169168"/>
                  <a:pt x="114181" y="2162996"/>
                </a:cubicBezTo>
                <a:cubicBezTo>
                  <a:pt x="290081" y="2130594"/>
                  <a:pt x="464441" y="2099733"/>
                  <a:pt x="640344" y="2067332"/>
                </a:cubicBezTo>
                <a:cubicBezTo>
                  <a:pt x="677375" y="2061160"/>
                  <a:pt x="702064" y="2041100"/>
                  <a:pt x="717491" y="2007155"/>
                </a:cubicBezTo>
                <a:cubicBezTo>
                  <a:pt x="743723" y="1942350"/>
                  <a:pt x="771498" y="1877544"/>
                  <a:pt x="797727" y="1814281"/>
                </a:cubicBezTo>
                <a:cubicBezTo>
                  <a:pt x="814701" y="1774162"/>
                  <a:pt x="810072" y="1740217"/>
                  <a:pt x="783840" y="1704727"/>
                </a:cubicBezTo>
                <a:cubicBezTo>
                  <a:pt x="680461" y="1570486"/>
                  <a:pt x="578625" y="1434703"/>
                  <a:pt x="476785" y="1300462"/>
                </a:cubicBezTo>
                <a:cubicBezTo>
                  <a:pt x="450553" y="1264975"/>
                  <a:pt x="450553" y="1234114"/>
                  <a:pt x="478329" y="1200169"/>
                </a:cubicBezTo>
                <a:cubicBezTo>
                  <a:pt x="577078" y="1076730"/>
                  <a:pt x="675831" y="954831"/>
                  <a:pt x="776125" y="831392"/>
                </a:cubicBezTo>
                <a:cubicBezTo>
                  <a:pt x="808529" y="792819"/>
                  <a:pt x="834761" y="785103"/>
                  <a:pt x="881050" y="803617"/>
                </a:cubicBezTo>
                <a:cubicBezTo>
                  <a:pt x="1043065" y="871512"/>
                  <a:pt x="1205078" y="937860"/>
                  <a:pt x="1368636" y="1005749"/>
                </a:cubicBezTo>
                <a:cubicBezTo>
                  <a:pt x="1401037" y="1019637"/>
                  <a:pt x="1433439" y="1018094"/>
                  <a:pt x="1462757" y="998037"/>
                </a:cubicBezTo>
                <a:cubicBezTo>
                  <a:pt x="1515221" y="962546"/>
                  <a:pt x="1566139" y="927059"/>
                  <a:pt x="1617057" y="891569"/>
                </a:cubicBezTo>
                <a:cubicBezTo>
                  <a:pt x="1641743" y="874595"/>
                  <a:pt x="1654088" y="849909"/>
                  <a:pt x="1654088" y="819048"/>
                </a:cubicBezTo>
                <a:cubicBezTo>
                  <a:pt x="1654088" y="800531"/>
                  <a:pt x="1652548" y="782017"/>
                  <a:pt x="1651005" y="765044"/>
                </a:cubicBezTo>
                <a:cubicBezTo>
                  <a:pt x="1644832" y="684807"/>
                  <a:pt x="1638660" y="606114"/>
                  <a:pt x="1632488" y="525881"/>
                </a:cubicBezTo>
                <a:cubicBezTo>
                  <a:pt x="1626316" y="445644"/>
                  <a:pt x="1620143" y="366951"/>
                  <a:pt x="1613971" y="286715"/>
                </a:cubicBezTo>
                <a:cubicBezTo>
                  <a:pt x="1610885" y="249681"/>
                  <a:pt x="1629402" y="220366"/>
                  <a:pt x="1664889" y="208022"/>
                </a:cubicBezTo>
                <a:cubicBezTo>
                  <a:pt x="1823819" y="154017"/>
                  <a:pt x="1982748" y="100013"/>
                  <a:pt x="2141674" y="47552"/>
                </a:cubicBezTo>
                <a:cubicBezTo>
                  <a:pt x="2152476" y="44466"/>
                  <a:pt x="2161734" y="42923"/>
                  <a:pt x="2172535" y="42923"/>
                </a:cubicBezTo>
                <a:cubicBezTo>
                  <a:pt x="2201851" y="44466"/>
                  <a:pt x="2220367" y="62980"/>
                  <a:pt x="2237341" y="86126"/>
                </a:cubicBezTo>
                <a:cubicBezTo>
                  <a:pt x="2336091" y="229624"/>
                  <a:pt x="2436387" y="373123"/>
                  <a:pt x="2535137" y="516622"/>
                </a:cubicBezTo>
                <a:cubicBezTo>
                  <a:pt x="2558283" y="549024"/>
                  <a:pt x="2589145" y="564454"/>
                  <a:pt x="2627718" y="561368"/>
                </a:cubicBezTo>
                <a:cubicBezTo>
                  <a:pt x="2680179" y="556739"/>
                  <a:pt x="2734186" y="555196"/>
                  <a:pt x="2786647" y="555196"/>
                </a:cubicBezTo>
                <a:cubicBezTo>
                  <a:pt x="2808250" y="555196"/>
                  <a:pt x="2823681" y="547480"/>
                  <a:pt x="2836022" y="530507"/>
                </a:cubicBezTo>
                <a:cubicBezTo>
                  <a:pt x="2842195" y="522794"/>
                  <a:pt x="2848367" y="513536"/>
                  <a:pt x="2852996" y="505821"/>
                </a:cubicBezTo>
                <a:cubicBezTo>
                  <a:pt x="2879228" y="457986"/>
                  <a:pt x="2903914" y="410154"/>
                  <a:pt x="2930143" y="363865"/>
                </a:cubicBezTo>
                <a:cubicBezTo>
                  <a:pt x="2987237" y="255856"/>
                  <a:pt x="3045870" y="149388"/>
                  <a:pt x="3102960" y="41380"/>
                </a:cubicBezTo>
                <a:cubicBezTo>
                  <a:pt x="3116848" y="15919"/>
                  <a:pt x="3136811" y="1742"/>
                  <a:pt x="3162198" y="151"/>
                </a:cubicBezTo>
                <a:close/>
              </a:path>
            </a:pathLst>
          </a:custGeom>
          <a:solidFill>
            <a:schemeClr val="bg1">
              <a:lumMod val="95000"/>
            </a:schemeClr>
          </a:solidFill>
          <a:ln w="152400">
            <a:noFill/>
          </a:ln>
          <a:effectLst/>
        </p:spPr>
        <p:txBody>
          <a:bodyPr wrap="square" anchor="t">
            <a:noAutofit/>
          </a:bodyPr>
          <a:lstStyle>
            <a:lvl1pPr marL="0" indent="0" algn="ctr">
              <a:buFontTx/>
              <a:buNone/>
              <a:defRPr sz="15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1417961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id="{A5626D23-6CC7-4600-833F-1D3C40A75C48}"/>
              </a:ext>
            </a:extLst>
          </p:cNvPr>
          <p:cNvSpPr>
            <a:spLocks noGrp="1"/>
          </p:cNvSpPr>
          <p:nvPr>
            <p:ph type="pic" sz="quarter" idx="65" hasCustomPrompt="1"/>
          </p:nvPr>
        </p:nvSpPr>
        <p:spPr>
          <a:xfrm>
            <a:off x="5164510" y="635636"/>
            <a:ext cx="6379791" cy="5586731"/>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9446967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theme" Target="../theme/theme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27CB2249-5765-684A-A2BC-2B848FBCFF4F}" type="slidenum">
              <a:rPr lang="fr-FR" smtClean="0"/>
              <a:pPr/>
              <a:t>‹N°›</a:t>
            </a:fld>
            <a:endParaRPr lang="fr-FR"/>
          </a:p>
        </p:txBody>
      </p:sp>
    </p:spTree>
    <p:extLst>
      <p:ext uri="{BB962C8B-B14F-4D97-AF65-F5344CB8AC3E}">
        <p14:creationId xmlns:p14="http://schemas.microsoft.com/office/powerpoint/2010/main" val="3510778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03AD3CD-A84C-2E40-9AFF-2D9277354528}" type="datetimeFigureOut">
              <a:rPr lang="fr-FR" smtClean="0">
                <a:solidFill>
                  <a:prstClr val="black">
                    <a:tint val="75000"/>
                  </a:prstClr>
                </a:solidFill>
              </a:rPr>
              <a:pPr/>
              <a:t>03/07/2024</a:t>
            </a:fld>
            <a:endParaRPr lang="fr-FR">
              <a:solidFill>
                <a:prstClr val="black">
                  <a:tint val="75000"/>
                </a:prstClr>
              </a:solidFill>
            </a:endParaRPr>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27CB2249-5765-684A-A2BC-2B848FBCFF4F}" type="slidenum">
              <a:rPr lang="fr-FR" smtClean="0"/>
              <a:pPr/>
              <a:t>‹N°›</a:t>
            </a:fld>
            <a:endParaRPr lang="fr-FR"/>
          </a:p>
        </p:txBody>
      </p:sp>
    </p:spTree>
    <p:extLst>
      <p:ext uri="{BB962C8B-B14F-4D97-AF65-F5344CB8AC3E}">
        <p14:creationId xmlns:p14="http://schemas.microsoft.com/office/powerpoint/2010/main" val="61833794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64038" y="4777379"/>
            <a:ext cx="8915399" cy="2262781"/>
          </a:xfrm>
        </p:spPr>
        <p:txBody>
          <a:bodyPr>
            <a:normAutofit fontScale="90000"/>
          </a:bodyPr>
          <a:lstStyle/>
          <a:p>
            <a:r>
              <a:rPr lang="fr-FR" u="sng" dirty="0" smtClean="0"/>
              <a:t/>
            </a:r>
            <a:br>
              <a:rPr lang="fr-FR" u="sng" dirty="0" smtClean="0"/>
            </a:br>
            <a:r>
              <a:rPr lang="fr-FR" u="sng" dirty="0" smtClean="0"/>
              <a:t/>
            </a:r>
            <a:br>
              <a:rPr lang="fr-FR" u="sng" dirty="0" smtClean="0"/>
            </a:br>
            <a:r>
              <a:rPr lang="fr-FR" u="sng" dirty="0" smtClean="0"/>
              <a:t/>
            </a:r>
            <a:br>
              <a:rPr lang="fr-FR" u="sng" dirty="0" smtClean="0"/>
            </a:br>
            <a:r>
              <a:rPr lang="fr-FR" u="sng" dirty="0" smtClean="0"/>
              <a:t/>
            </a:r>
            <a:br>
              <a:rPr lang="fr-FR" u="sng" dirty="0" smtClean="0"/>
            </a:br>
            <a:r>
              <a:rPr lang="fr-FR" u="sng" dirty="0" smtClean="0"/>
              <a:t/>
            </a:r>
            <a:br>
              <a:rPr lang="fr-FR" u="sng" dirty="0" smtClean="0"/>
            </a:br>
            <a:r>
              <a:rPr lang="fr-FR" u="sng" dirty="0" smtClean="0"/>
              <a:t/>
            </a:r>
            <a:br>
              <a:rPr lang="fr-FR" u="sng" dirty="0" smtClean="0"/>
            </a:br>
            <a:r>
              <a:rPr lang="fr-FR" b="1" dirty="0" smtClean="0">
                <a:latin typeface="Tahoma" panose="020B0604030504040204" pitchFamily="34" charset="0"/>
                <a:ea typeface="Tahoma" panose="020B0604030504040204" pitchFamily="34" charset="0"/>
                <a:cs typeface="Tahoma" panose="020B0604030504040204" pitchFamily="34" charset="0"/>
              </a:rPr>
              <a:t/>
            </a:r>
            <a:br>
              <a:rPr lang="fr-FR" b="1" dirty="0" smtClean="0">
                <a:latin typeface="Tahoma" panose="020B0604030504040204" pitchFamily="34" charset="0"/>
                <a:ea typeface="Tahoma" panose="020B0604030504040204" pitchFamily="34" charset="0"/>
                <a:cs typeface="Tahoma" panose="020B0604030504040204" pitchFamily="34" charset="0"/>
              </a:rPr>
            </a:br>
            <a:r>
              <a:rPr lang="fr-FR" sz="1800" dirty="0" smtClean="0"/>
              <a:t>Présenté par:</a:t>
            </a:r>
            <a:br>
              <a:rPr lang="fr-FR" sz="1800" dirty="0" smtClean="0"/>
            </a:br>
            <a:r>
              <a:rPr lang="fr-FR" sz="1800" b="1" dirty="0" smtClean="0"/>
              <a:t/>
            </a:r>
            <a:br>
              <a:rPr lang="fr-FR" sz="1800" b="1" dirty="0" smtClean="0"/>
            </a:br>
            <a:r>
              <a:rPr lang="fr-FR" sz="1800" b="1" dirty="0" smtClean="0"/>
              <a:t>BESSAI </a:t>
            </a:r>
            <a:r>
              <a:rPr lang="fr-FR" sz="1800" b="1" dirty="0" err="1" smtClean="0"/>
              <a:t>Fadila</a:t>
            </a:r>
            <a:r>
              <a:rPr lang="fr-FR" sz="1800" b="1" dirty="0" smtClean="0"/>
              <a:t/>
            </a:r>
            <a:br>
              <a:rPr lang="fr-FR" sz="1800" b="1" dirty="0" smtClean="0"/>
            </a:br>
            <a:r>
              <a:rPr lang="fr-FR" sz="1800" dirty="0" smtClean="0"/>
              <a:t>MCB Université de Bejaia</a:t>
            </a:r>
            <a:br>
              <a:rPr lang="fr-FR" sz="1800" dirty="0" smtClean="0"/>
            </a:br>
            <a:r>
              <a:rPr lang="fr-FR" sz="1800" b="1" dirty="0" smtClean="0"/>
              <a:t/>
            </a:r>
            <a:br>
              <a:rPr lang="fr-FR" sz="1800" b="1" dirty="0" smtClean="0"/>
            </a:br>
            <a:r>
              <a:rPr lang="fr-FR" b="1" dirty="0" smtClean="0"/>
              <a:t/>
            </a:r>
            <a:br>
              <a:rPr lang="fr-FR" b="1" dirty="0" smtClean="0"/>
            </a:br>
            <a:endParaRPr lang="fr-FR" dirty="0"/>
          </a:p>
        </p:txBody>
      </p:sp>
      <p:sp>
        <p:nvSpPr>
          <p:cNvPr id="3" name="Sous-titre 2"/>
          <p:cNvSpPr>
            <a:spLocks noGrp="1"/>
          </p:cNvSpPr>
          <p:nvPr>
            <p:ph type="subTitle" idx="1"/>
          </p:nvPr>
        </p:nvSpPr>
        <p:spPr/>
        <p:txBody>
          <a:bodyPr/>
          <a:lstStyle/>
          <a:p>
            <a:pPr algn="r"/>
            <a:r>
              <a:rPr lang="fr-FR" dirty="0" smtClean="0"/>
              <a:t>M1 MS </a:t>
            </a:r>
            <a:endParaRPr lang="fr-FR" dirty="0"/>
          </a:p>
        </p:txBody>
      </p:sp>
      <p:sp>
        <p:nvSpPr>
          <p:cNvPr id="6" name="ZoneTexte 5"/>
          <p:cNvSpPr txBox="1"/>
          <p:nvPr/>
        </p:nvSpPr>
        <p:spPr>
          <a:xfrm>
            <a:off x="2065239" y="1587145"/>
            <a:ext cx="16312723" cy="1307089"/>
          </a:xfrm>
          <a:prstGeom prst="rect">
            <a:avLst/>
          </a:prstGeom>
          <a:noFill/>
        </p:spPr>
        <p:txBody>
          <a:bodyPr wrap="square" rtlCol="0">
            <a:spAutoFit/>
          </a:bodyPr>
          <a:lstStyle/>
          <a:p>
            <a:pPr>
              <a:lnSpc>
                <a:spcPct val="107000"/>
              </a:lnSpc>
            </a:pPr>
            <a:r>
              <a:rPr lang="fr-FR" sz="2400" b="1" dirty="0" smtClean="0">
                <a:latin typeface="Times New Roman" panose="02020603050405020304" pitchFamily="18" charset="0"/>
                <a:ea typeface="Calibri" panose="020F0502020204030204" pitchFamily="34" charset="0"/>
                <a:cs typeface="Times New Roman" panose="02020603050405020304" pitchFamily="18" charset="0"/>
              </a:rPr>
              <a:t>                          Chapitre I: </a:t>
            </a:r>
            <a:r>
              <a:rPr lang="fr-FR" b="1" u="sng" dirty="0" smtClean="0"/>
              <a:t>NATUTRE </a:t>
            </a:r>
            <a:r>
              <a:rPr lang="fr-FR" b="1" u="sng" dirty="0"/>
              <a:t>DES SERVICES FINANCIERS :</a:t>
            </a:r>
            <a:endParaRPr lang="fr-FR" dirty="0"/>
          </a:p>
          <a:p>
            <a:pPr>
              <a:lnSpc>
                <a:spcPct val="107000"/>
              </a:lnSpc>
              <a:spcAft>
                <a:spcPts val="0"/>
              </a:spcAft>
            </a:pPr>
            <a:r>
              <a:rPr lang="fr-FR" dirty="0" smtClean="0"/>
              <a:t> </a:t>
            </a:r>
            <a:endParaRPr lang="fr-FR" sz="1600" dirty="0"/>
          </a:p>
          <a:p>
            <a:endParaRPr lang="fr-FR" sz="1600" dirty="0" smtClean="0"/>
          </a:p>
          <a:p>
            <a:endParaRPr lang="fr-FR" dirty="0" smtClean="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46747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795"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1.Introduction</a:t>
            </a:r>
            <a:endParaRPr lang="fr-FR" dirty="0"/>
          </a:p>
        </p:txBody>
      </p:sp>
      <p:sp>
        <p:nvSpPr>
          <p:cNvPr id="3" name="Espace réservé du contenu 2"/>
          <p:cNvSpPr>
            <a:spLocks noGrp="1"/>
          </p:cNvSpPr>
          <p:nvPr>
            <p:ph idx="1"/>
          </p:nvPr>
        </p:nvSpPr>
        <p:spPr>
          <a:xfrm>
            <a:off x="2633471" y="855120"/>
            <a:ext cx="8915400" cy="3777622"/>
          </a:xfrm>
        </p:spPr>
        <p:txBody>
          <a:bodyPr>
            <a:normAutofit fontScale="25000" lnSpcReduction="20000"/>
          </a:bodyPr>
          <a:lstStyle/>
          <a:p>
            <a:pPr marL="0" indent="0">
              <a:buNone/>
            </a:pPr>
            <a:endParaRPr lang="fr-FR" sz="2800" dirty="0" smtClean="0"/>
          </a:p>
          <a:p>
            <a:pPr algn="just">
              <a:lnSpc>
                <a:spcPct val="300000"/>
              </a:lnSpc>
            </a:pPr>
            <a:r>
              <a:rPr lang="fr-FR" sz="7200" b="1" dirty="0" smtClean="0">
                <a:latin typeface="Times New Roman" panose="02020603050405020304" pitchFamily="18" charset="0"/>
                <a:ea typeface="Calibri" panose="020F0502020204030204" pitchFamily="34" charset="0"/>
                <a:cs typeface="Times New Roman" panose="02020603050405020304" pitchFamily="18" charset="0"/>
              </a:rPr>
              <a:t>Ce chapitre introductif focalisera sur les aspects utiles à la compréhension des concepts en relation avec le service financier.</a:t>
            </a:r>
          </a:p>
          <a:p>
            <a:pPr algn="just">
              <a:lnSpc>
                <a:spcPct val="300000"/>
              </a:lnSpc>
            </a:pPr>
            <a:r>
              <a:rPr lang="fr-FR" sz="7200" b="1" dirty="0" smtClean="0">
                <a:latin typeface="Times New Roman" panose="02020603050405020304" pitchFamily="18" charset="0"/>
                <a:ea typeface="Calibri" panose="020F0502020204030204" pitchFamily="34" charset="0"/>
                <a:cs typeface="Times New Roman" panose="02020603050405020304" pitchFamily="18" charset="0"/>
              </a:rPr>
              <a:t>Le </a:t>
            </a:r>
            <a:r>
              <a:rPr lang="fr-FR" sz="7200" b="1" dirty="0">
                <a:latin typeface="Times New Roman" panose="02020603050405020304" pitchFamily="18" charset="0"/>
                <a:ea typeface="Calibri" panose="020F0502020204030204" pitchFamily="34" charset="0"/>
                <a:cs typeface="Times New Roman" panose="02020603050405020304" pitchFamily="18" charset="0"/>
              </a:rPr>
              <a:t>système financier est le système nerveux central des économies de marché modernes. Sans système bancaire ni système de paiement fonctionnel, il serait impossible de gérer l’ensemble complexe des relations économiques nécessaires à une économie décentralisée caractérisée par un niveau élevé de division et de spécialisation du travail.</a:t>
            </a:r>
          </a:p>
          <a:p>
            <a:pPr algn="just">
              <a:lnSpc>
                <a:spcPct val="300000"/>
              </a:lnSpc>
            </a:pPr>
            <a:endParaRPr lang="fr-FR" sz="72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06BFA7AF-4EA3-39D7-41E9-CC87B88C1870}"/>
              </a:ext>
            </a:extLst>
          </p:cNvPr>
          <p:cNvPicPr>
            <a:picLocks noChangeAspect="1"/>
          </p:cNvPicPr>
          <p:nvPr/>
        </p:nvPicPr>
        <p:blipFill>
          <a:blip r:embed="rId5"/>
          <a:stretch>
            <a:fillRect/>
          </a:stretch>
        </p:blipFill>
        <p:spPr>
          <a:xfrm>
            <a:off x="1280160" y="1463041"/>
            <a:ext cx="1353311" cy="4864608"/>
          </a:xfrm>
          <a:prstGeom prst="rect">
            <a:avLst/>
          </a:prstGeom>
        </p:spPr>
      </p:pic>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5604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3299" fill="hold"/>
                                        <p:tgtEl>
                                          <p:spTgt spid="4"/>
                                        </p:tgtEl>
                                      </p:cBhvr>
                                    </p:cmd>
                                  </p:childTnLst>
                                </p:cTn>
                              </p:par>
                            </p:childTnLst>
                          </p:cTn>
                        </p:par>
                      </p:childTnLst>
                    </p:cTn>
                  </p:par>
                </p:childTnLst>
              </p:cTn>
              <p:nextCondLst>
                <p:cond evt="onClick" delay="0">
                  <p:tgtEl>
                    <p:spTgt spid="4"/>
                  </p:tgtEl>
                </p:cond>
              </p:nextCondLst>
            </p:seq>
            <p:audio>
              <p:cMediaNode vol="80000">
                <p:cTn id="20"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2600" y="0"/>
            <a:ext cx="9626601" cy="1280890"/>
          </a:xfrm>
        </p:spPr>
        <p:txBody>
          <a:bodyPr>
            <a:normAutofit fontScale="90000"/>
          </a:bodyPr>
          <a:lstStyle/>
          <a:p>
            <a:pPr>
              <a:lnSpc>
                <a:spcPct val="150000"/>
              </a:lnSpc>
              <a:spcBef>
                <a:spcPts val="1200"/>
              </a:spcBef>
              <a:spcAft>
                <a:spcPts val="1000"/>
              </a:spcAft>
            </a:pPr>
            <a:r>
              <a:rPr lang="fr-FR" b="1" dirty="0" smtClean="0">
                <a:latin typeface="Times New Roman" panose="02020603050405020304" pitchFamily="18" charset="0"/>
                <a:ea typeface="Times New Roman" panose="02020603050405020304" pitchFamily="18" charset="0"/>
              </a:rPr>
              <a:t>I-Définition des concepts </a:t>
            </a:r>
            <a:r>
              <a:rPr lang="fr-FR" b="1" dirty="0">
                <a:latin typeface="Times New Roman" panose="02020603050405020304" pitchFamily="18" charset="0"/>
                <a:ea typeface="Times New Roman" panose="02020603050405020304" pitchFamily="18" charset="0"/>
              </a:rPr>
              <a:t>:</a:t>
            </a:r>
            <a:r>
              <a:rPr lang="fr-FR" dirty="0">
                <a:latin typeface="Times New Roman" panose="02020603050405020304" pitchFamily="18" charset="0"/>
                <a:ea typeface="Times New Roman" panose="02020603050405020304" pitchFamily="18" charset="0"/>
              </a:rPr>
              <a:t/>
            </a:r>
            <a:br>
              <a:rPr lang="fr-FR" dirty="0">
                <a:latin typeface="Times New Roman" panose="02020603050405020304" pitchFamily="18" charset="0"/>
                <a:ea typeface="Times New Roman" panose="02020603050405020304" pitchFamily="18" charset="0"/>
              </a:rPr>
            </a:b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Le </a:t>
            </a:r>
            <a:r>
              <a:rPr lang="fr-FR" b="1" dirty="0">
                <a:latin typeface="Times New Roman" panose="02020603050405020304" pitchFamily="18" charset="0"/>
                <a:ea typeface="Times New Roman" panose="02020603050405020304" pitchFamily="18" charset="0"/>
                <a:cs typeface="Times New Roman" panose="02020603050405020304" pitchFamily="18" charset="0"/>
              </a:rPr>
              <a:t>secteur financier </a:t>
            </a:r>
            <a:r>
              <a:rPr lang="fr-FR" dirty="0">
                <a:latin typeface="Times New Roman" panose="02020603050405020304" pitchFamily="18" charset="0"/>
                <a:ea typeface="Times New Roman" panose="02020603050405020304" pitchFamily="18" charset="0"/>
                <a:cs typeface="Times New Roman" panose="02020603050405020304" pitchFamily="18" charset="0"/>
              </a:rPr>
              <a:t>est un secteur économique qui regroupe toutes les activités qui se rapportent à la finance</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a:t>
            </a:r>
            <a:br>
              <a:rPr lang="fr-FR" dirty="0" smtClean="0">
                <a:latin typeface="Times New Roman" panose="02020603050405020304" pitchFamily="18" charset="0"/>
                <a:ea typeface="Times New Roman" panose="02020603050405020304" pitchFamily="18" charset="0"/>
                <a:cs typeface="Times New Roman" panose="02020603050405020304" pitchFamily="18" charset="0"/>
              </a:rPr>
            </a:br>
            <a:r>
              <a:rPr lang="fr-FR" b="1" dirty="0">
                <a:latin typeface="Times New Roman" panose="02020603050405020304" pitchFamily="18" charset="0"/>
                <a:cs typeface="Times New Roman" panose="02020603050405020304" pitchFamily="18" charset="0"/>
              </a:rPr>
              <a:t>Le marché financier :</a:t>
            </a:r>
            <a:r>
              <a:rPr lang="fr-FR" dirty="0">
                <a:latin typeface="Times New Roman" panose="02020603050405020304" pitchFamily="18" charset="0"/>
                <a:cs typeface="Times New Roman" panose="02020603050405020304" pitchFamily="18" charset="0"/>
              </a:rPr>
              <a:t> Les marchés financiers sont les marchés sur lesquels se rencontrent les demandes et les offres de capitaux à long terme.</a:t>
            </a:r>
            <a:r>
              <a:rPr lang="fr-FR" dirty="0">
                <a:latin typeface="Times New Roman" panose="02020603050405020304" pitchFamily="18" charset="0"/>
                <a:ea typeface="Times New Roman" panose="02020603050405020304" pitchFamily="18" charset="0"/>
              </a:rPr>
              <a:t/>
            </a:r>
            <a:br>
              <a:rPr lang="fr-FR" dirty="0">
                <a:latin typeface="Times New Roman" panose="02020603050405020304" pitchFamily="18" charset="0"/>
                <a:ea typeface="Times New Roman" panose="02020603050405020304" pitchFamily="18" charset="0"/>
              </a:rPr>
            </a:br>
            <a:endParaRPr lang="fr-FR" dirty="0"/>
          </a:p>
        </p:txBody>
      </p:sp>
      <p:pic>
        <p:nvPicPr>
          <p:cNvPr id="3"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860703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5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51468" y="1511808"/>
            <a:ext cx="8915400" cy="3777622"/>
          </a:xfrm>
        </p:spPr>
        <p:txBody>
          <a:bodyPr>
            <a:noAutofit/>
          </a:bodyPr>
          <a:lstStyle/>
          <a:p>
            <a:r>
              <a:rPr lang="fr-FR" sz="2000" dirty="0" smtClean="0">
                <a:latin typeface="Times New Roman" panose="02020603050405020304" pitchFamily="18" charset="0"/>
                <a:cs typeface="Times New Roman" panose="02020603050405020304" pitchFamily="18" charset="0"/>
              </a:rPr>
              <a:t>Le </a:t>
            </a:r>
            <a:r>
              <a:rPr lang="fr-FR" sz="2000" dirty="0">
                <a:latin typeface="Times New Roman" panose="02020603050405020304" pitchFamily="18" charset="0"/>
                <a:cs typeface="Times New Roman" panose="02020603050405020304" pitchFamily="18" charset="0"/>
              </a:rPr>
              <a:t>système financier est essentiel au fonctionnement de l'économie dans son ensemble et les banques sont au cœur du système financier</a:t>
            </a:r>
            <a:r>
              <a:rPr lang="fr-FR" sz="2000" dirty="0" smtClean="0">
                <a:latin typeface="Times New Roman" panose="02020603050405020304" pitchFamily="18" charset="0"/>
                <a:cs typeface="Times New Roman" panose="02020603050405020304" pitchFamily="18" charset="0"/>
              </a:rPr>
              <a:t>.</a:t>
            </a:r>
          </a:p>
          <a:p>
            <a:pPr marL="0" indent="0">
              <a:buNone/>
            </a:pPr>
            <a:endParaRPr lang="fr-FR" sz="2000" dirty="0" smtClean="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mettre en relation des agents économique a besoin de financement avec ceux a capacité de </a:t>
            </a:r>
            <a:r>
              <a:rPr lang="fr-FR" sz="2000" dirty="0" smtClean="0">
                <a:latin typeface="Times New Roman" panose="02020603050405020304" pitchFamily="18" charset="0"/>
                <a:cs typeface="Times New Roman" panose="02020603050405020304" pitchFamily="18" charset="0"/>
              </a:rPr>
              <a:t>financement</a:t>
            </a:r>
          </a:p>
          <a:p>
            <a:pPr marL="0" indent="0">
              <a:buNone/>
            </a:pPr>
            <a:endParaRPr lang="fr-FR" sz="2000" dirty="0" smtClean="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Concernant les assurances l’un de ces principaux effets bénéfiques est son rôle de pourvoyeur d’épargne vers les secteurs actifs de l’économie</a:t>
            </a:r>
            <a:r>
              <a:rPr lang="fr-FR" sz="2000" dirty="0" smtClean="0">
                <a:latin typeface="Times New Roman" panose="02020603050405020304" pitchFamily="18" charset="0"/>
                <a:cs typeface="Times New Roman" panose="02020603050405020304" pitchFamily="18" charset="0"/>
              </a:rPr>
              <a:t>.</a:t>
            </a:r>
          </a:p>
        </p:txBody>
      </p:sp>
      <p:sp>
        <p:nvSpPr>
          <p:cNvPr id="5" name="Titre 1"/>
          <p:cNvSpPr>
            <a:spLocks noGrp="1"/>
          </p:cNvSpPr>
          <p:nvPr>
            <p:ph type="title"/>
          </p:nvPr>
        </p:nvSpPr>
        <p:spPr/>
        <p:txBody>
          <a:bodyPr>
            <a:normAutofit/>
          </a:bodyPr>
          <a:lstStyle/>
          <a:p>
            <a:r>
              <a:rPr lang="fr-FR" b="1" dirty="0">
                <a:latin typeface="Tahoma" panose="020B0604030504040204" pitchFamily="34" charset="0"/>
                <a:ea typeface="Tahoma" panose="020B0604030504040204" pitchFamily="34" charset="0"/>
                <a:cs typeface="Tahoma" panose="020B0604030504040204" pitchFamily="34" charset="0"/>
              </a:rPr>
              <a:t>2.Role des services financiers</a:t>
            </a:r>
            <a:r>
              <a:rPr lang="fr-FR" sz="2800" dirty="0"/>
              <a:t/>
            </a:r>
            <a:br>
              <a:rPr lang="fr-FR" sz="2800" dirty="0"/>
            </a:br>
            <a:endParaRPr lang="fr-FR" sz="2800" b="1"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85401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45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51468" y="1511808"/>
            <a:ext cx="8915400" cy="3777622"/>
          </a:xfrm>
        </p:spPr>
        <p:txBody>
          <a:bodyPr>
            <a:noAutofit/>
          </a:bodyPr>
          <a:lstStyle/>
          <a:p>
            <a:pPr marL="0" indent="0">
              <a:buNone/>
            </a:pPr>
            <a:endParaRPr lang="fr-FR" sz="2000" dirty="0">
              <a:latin typeface="Times New Roman" panose="02020603050405020304" pitchFamily="18" charset="0"/>
              <a:cs typeface="Times New Roman" panose="02020603050405020304" pitchFamily="18" charset="0"/>
            </a:endParaRPr>
          </a:p>
          <a:p>
            <a:r>
              <a:rPr lang="fr-FR" sz="2000" dirty="0" smtClean="0">
                <a:solidFill>
                  <a:prstClr val="black">
                    <a:lumMod val="85000"/>
                    <a:lumOff val="15000"/>
                  </a:prstClr>
                </a:solidFill>
                <a:latin typeface="Times New Roman" panose="02020603050405020304" pitchFamily="18" charset="0"/>
                <a:ea typeface="Times New Roman" panose="02020603050405020304" pitchFamily="18" charset="0"/>
              </a:rPr>
              <a:t>Le </a:t>
            </a:r>
            <a:r>
              <a:rPr lang="fr-FR" sz="2000" dirty="0">
                <a:solidFill>
                  <a:prstClr val="black">
                    <a:lumMod val="85000"/>
                    <a:lumOff val="15000"/>
                  </a:prstClr>
                </a:solidFill>
                <a:latin typeface="Times New Roman" panose="02020603050405020304" pitchFamily="18" charset="0"/>
                <a:ea typeface="Times New Roman" panose="02020603050405020304" pitchFamily="18" charset="0"/>
              </a:rPr>
              <a:t>secteur financier contribue à accroître la capacité productive de l’économie.</a:t>
            </a:r>
            <a:endParaRPr lang="fr-FR" sz="2000" dirty="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a:p>
            <a:r>
              <a:rPr lang="fr-FR" sz="2000" smtClean="0">
                <a:latin typeface="Times New Roman" panose="02020603050405020304" pitchFamily="18" charset="0"/>
                <a:cs typeface="Times New Roman" panose="02020603050405020304" pitchFamily="18" charset="0"/>
              </a:rPr>
              <a:t>La </a:t>
            </a:r>
            <a:r>
              <a:rPr lang="fr-FR" sz="2000" dirty="0">
                <a:latin typeface="Times New Roman" panose="02020603050405020304" pitchFamily="18" charset="0"/>
                <a:cs typeface="Times New Roman" panose="02020603050405020304" pitchFamily="18" charset="0"/>
              </a:rPr>
              <a:t>finance permet aux entreprises et aux ménages de mettre en commun leurs risques d'exposition aux risques des marchés financiers et des prix des matières premières.</a:t>
            </a:r>
            <a:r>
              <a:rPr lang="fr-FR" sz="2000" b="1" dirty="0" smtClean="0">
                <a:latin typeface="Times New Roman" panose="02020603050405020304" pitchFamily="18" charset="0"/>
                <a:cs typeface="Times New Roman" panose="02020603050405020304" pitchFamily="18" charset="0"/>
              </a:rPr>
              <a:t> </a:t>
            </a:r>
            <a:endParaRPr lang="fr-FR" sz="2000" b="1" dirty="0">
              <a:latin typeface="Times New Roman" panose="02020603050405020304" pitchFamily="18" charset="0"/>
              <a:cs typeface="Times New Roman" panose="02020603050405020304" pitchFamily="18" charset="0"/>
            </a:endParaRPr>
          </a:p>
        </p:txBody>
      </p:sp>
      <p:sp>
        <p:nvSpPr>
          <p:cNvPr id="5" name="Titre 1"/>
          <p:cNvSpPr>
            <a:spLocks noGrp="1"/>
          </p:cNvSpPr>
          <p:nvPr>
            <p:ph type="title"/>
          </p:nvPr>
        </p:nvSpPr>
        <p:spPr/>
        <p:txBody>
          <a:bodyPr>
            <a:normAutofit/>
          </a:bodyPr>
          <a:lstStyle/>
          <a:p>
            <a:r>
              <a:rPr lang="fr-FR" b="1" dirty="0">
                <a:latin typeface="Tahoma" panose="020B0604030504040204" pitchFamily="34" charset="0"/>
                <a:ea typeface="Tahoma" panose="020B0604030504040204" pitchFamily="34" charset="0"/>
                <a:cs typeface="Tahoma" panose="020B0604030504040204" pitchFamily="34" charset="0"/>
              </a:rPr>
              <a:t>2.Role des services financiers</a:t>
            </a:r>
            <a:r>
              <a:rPr lang="fr-FR" sz="2800" dirty="0"/>
              <a:t/>
            </a:r>
            <a:br>
              <a:rPr lang="fr-FR" sz="2800" dirty="0"/>
            </a:br>
            <a:endParaRPr lang="fr-FR" sz="2800" b="1"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5214557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38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5858" y="852710"/>
            <a:ext cx="8785599" cy="1280890"/>
          </a:xfrm>
        </p:spPr>
        <p:txBody>
          <a:bodyPr>
            <a:normAutofit fontScale="90000"/>
          </a:bodyPr>
          <a:lstStyle/>
          <a:p>
            <a:r>
              <a:rPr lang="fr-FR" b="1" dirty="0" smtClean="0"/>
              <a:t>III-Les </a:t>
            </a:r>
            <a:r>
              <a:rPr lang="fr-FR" b="1" dirty="0"/>
              <a:t>composantes du secteur financier :</a:t>
            </a:r>
            <a:r>
              <a:rPr lang="fr-FR" dirty="0"/>
              <a:t/>
            </a:r>
            <a:br>
              <a:rPr lang="fr-FR" dirty="0"/>
            </a:br>
            <a:endParaRPr lang="fr-FR" dirty="0"/>
          </a:p>
        </p:txBody>
      </p:sp>
      <p:sp>
        <p:nvSpPr>
          <p:cNvPr id="3" name="Espace réservé du contenu 2"/>
          <p:cNvSpPr>
            <a:spLocks noGrp="1"/>
          </p:cNvSpPr>
          <p:nvPr>
            <p:ph idx="1"/>
          </p:nvPr>
        </p:nvSpPr>
        <p:spPr/>
        <p:txBody>
          <a:bodyPr/>
          <a:lstStyle/>
          <a:p>
            <a:pPr marL="0" indent="0">
              <a:buNone/>
            </a:pPr>
            <a:r>
              <a:rPr lang="fr-FR" b="1" dirty="0" smtClean="0"/>
              <a:t>a) L’autorité </a:t>
            </a:r>
            <a:r>
              <a:rPr lang="fr-FR" b="1" dirty="0"/>
              <a:t>des marchés financiers (AMF)</a:t>
            </a:r>
            <a:r>
              <a:rPr lang="fr-FR" dirty="0"/>
              <a:t> Il s’agit d’une autorité administrative publique qui ne dépend pas financièrement du gouvernement ni des impôts</a:t>
            </a:r>
            <a:r>
              <a:rPr lang="fr-FR" dirty="0" smtClean="0"/>
              <a:t>.</a:t>
            </a:r>
          </a:p>
          <a:p>
            <a:pPr marL="0" indent="0">
              <a:buNone/>
            </a:pPr>
            <a:r>
              <a:rPr lang="fr-FR" dirty="0" smtClean="0"/>
              <a:t> </a:t>
            </a:r>
            <a:r>
              <a:rPr lang="fr-FR" dirty="0"/>
              <a:t>Les idéologies politiques ne doivent pas influencer ses choix étant donné qu’elle ne dépend pas de l’état. Toute fois c’est le président de la république qui désigne la personne qui va la présider pendent 5ans</a:t>
            </a:r>
            <a:r>
              <a:rPr lang="fr-FR" dirty="0" smtClean="0"/>
              <a:t>.</a:t>
            </a:r>
          </a:p>
          <a:p>
            <a:pPr marL="0" indent="0">
              <a:buNone/>
            </a:pPr>
            <a:r>
              <a:rPr lang="fr-FR" dirty="0" smtClean="0"/>
              <a:t> L’AMF </a:t>
            </a:r>
            <a:r>
              <a:rPr lang="fr-FR" dirty="0"/>
              <a:t>a pour mission d’informer </a:t>
            </a:r>
            <a:r>
              <a:rPr lang="fr-FR" dirty="0" smtClean="0"/>
              <a:t>et de protéger </a:t>
            </a:r>
            <a:r>
              <a:rPr lang="fr-FR" dirty="0"/>
              <a:t>les </a:t>
            </a:r>
            <a:r>
              <a:rPr lang="fr-FR" dirty="0" smtClean="0"/>
              <a:t>épargnants. Le </a:t>
            </a:r>
            <a:r>
              <a:rPr lang="fr-FR" dirty="0"/>
              <a:t>marché financier Algérien en l’objet d’un suivi par L’AMF, mais cette dernière a également des rôles à </a:t>
            </a:r>
            <a:r>
              <a:rPr lang="fr-FR" dirty="0" err="1" smtClean="0"/>
              <a:t>jo</a:t>
            </a:r>
            <a:r>
              <a:rPr lang="fr-FR" dirty="0" smtClean="0"/>
              <a:t>/</a:t>
            </a:r>
            <a:r>
              <a:rPr lang="fr-FR" dirty="0" err="1" smtClean="0"/>
              <a:t>uer</a:t>
            </a:r>
            <a:r>
              <a:rPr lang="fr-FR" dirty="0" smtClean="0"/>
              <a:t> </a:t>
            </a:r>
            <a:r>
              <a:rPr lang="fr-FR" dirty="0"/>
              <a:t>sur le plan international.</a:t>
            </a:r>
          </a:p>
          <a:p>
            <a:pPr marL="0" indent="0">
              <a:buNone/>
            </a:pPr>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435441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66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solidFill>
                  <a:prstClr val="black">
                    <a:lumMod val="85000"/>
                    <a:lumOff val="15000"/>
                  </a:prstClr>
                </a:solidFill>
              </a:rPr>
              <a:t>III-Les </a:t>
            </a:r>
            <a:r>
              <a:rPr lang="fr-FR" sz="3200" b="1" dirty="0">
                <a:solidFill>
                  <a:prstClr val="black">
                    <a:lumMod val="85000"/>
                    <a:lumOff val="15000"/>
                  </a:prstClr>
                </a:solidFill>
              </a:rPr>
              <a:t>composantes du secteur financier :</a:t>
            </a:r>
            <a:endParaRPr lang="fr-FR" dirty="0"/>
          </a:p>
        </p:txBody>
      </p:sp>
      <p:sp>
        <p:nvSpPr>
          <p:cNvPr id="3" name="Espace réservé du contenu 2"/>
          <p:cNvSpPr>
            <a:spLocks noGrp="1"/>
          </p:cNvSpPr>
          <p:nvPr>
            <p:ph idx="1"/>
          </p:nvPr>
        </p:nvSpPr>
        <p:spPr/>
        <p:txBody>
          <a:bodyPr/>
          <a:lstStyle/>
          <a:p>
            <a:endParaRPr lang="fr-FR" dirty="0"/>
          </a:p>
          <a:p>
            <a:pPr>
              <a:lnSpc>
                <a:spcPct val="250000"/>
              </a:lnSpc>
            </a:pPr>
            <a:endParaRPr lang="fr-FR" dirty="0"/>
          </a:p>
        </p:txBody>
      </p:sp>
      <p:sp>
        <p:nvSpPr>
          <p:cNvPr id="5" name="ZoneTexte 4"/>
          <p:cNvSpPr txBox="1"/>
          <p:nvPr/>
        </p:nvSpPr>
        <p:spPr>
          <a:xfrm>
            <a:off x="2270760" y="2545080"/>
            <a:ext cx="8625840" cy="3046988"/>
          </a:xfrm>
          <a:prstGeom prst="rect">
            <a:avLst/>
          </a:prstGeom>
          <a:noFill/>
        </p:spPr>
        <p:txBody>
          <a:bodyPr wrap="square" rtlCol="0">
            <a:spAutoFit/>
          </a:bodyPr>
          <a:lstStyle/>
          <a:p>
            <a:pPr algn="just"/>
            <a:r>
              <a:rPr lang="fr-FR" sz="2400" b="1" dirty="0"/>
              <a:t>b) Les banques commerciales </a:t>
            </a:r>
            <a:r>
              <a:rPr lang="fr-FR" sz="2400" dirty="0"/>
              <a:t>: ce sont des organismes de prêts qui réalisent des opérations bancaires avec des particuliers, des sociétés et de collectivités publique elles interviennent dans la levée de fonds sous forme de crédit a fin de la redistribuer. C’est pour cette raison qu’on dit qu’elles font de l’intermédiation </a:t>
            </a:r>
            <a:r>
              <a:rPr lang="fr-FR" sz="2400" dirty="0" smtClean="0"/>
              <a:t>il est à noter  que </a:t>
            </a:r>
            <a:r>
              <a:rPr lang="fr-FR" sz="2400" dirty="0"/>
              <a:t>leur activité se déroule sous la supervision de la banque centrale d’Algérie.</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8499149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9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p:txBody>
          <a:bodyPr>
            <a:normAutofit lnSpcReduction="10000"/>
          </a:bodyPr>
          <a:lstStyle/>
          <a:p>
            <a:pPr marL="0" indent="0" algn="just">
              <a:lnSpc>
                <a:spcPct val="200000"/>
              </a:lnSpc>
              <a:buNone/>
            </a:pPr>
            <a:r>
              <a:rPr lang="fr-FR" b="1" dirty="0"/>
              <a:t>d) Les compagnies d’assurance </a:t>
            </a:r>
            <a:r>
              <a:rPr lang="fr-FR" dirty="0" smtClean="0"/>
              <a:t>: l’activité d’une société d’assurance consiste </a:t>
            </a:r>
            <a:r>
              <a:rPr lang="fr-FR" dirty="0"/>
              <a:t>dans la création, la gestion et la vente de produits d’assurance pour les personnes qui veulent être assurées dans certaines circonstances. Ses services s’adressent aussi bien aux particuliers qu’aux professionnels qui veulent être couverts en cas d’accidents, de maladie, de décès, d’incendies, de vol, de dégât des eaux, etc. Pour cela, les assurés devront verser régulièrement des cotisations.</a:t>
            </a:r>
            <a:endParaRPr lang="fr-FR" b="1" dirty="0">
              <a:latin typeface="Times New Roman" panose="02020603050405020304" pitchFamily="18" charset="0"/>
              <a:cs typeface="Times New Roman" panose="02020603050405020304" pitchFamily="18" charset="0"/>
            </a:endParaRPr>
          </a:p>
          <a:p>
            <a:pPr algn="just"/>
            <a:endParaRPr lang="fr-FR" sz="1000" dirty="0"/>
          </a:p>
        </p:txBody>
      </p:sp>
      <p:sp>
        <p:nvSpPr>
          <p:cNvPr id="6" name="Titre 1"/>
          <p:cNvSpPr>
            <a:spLocks noGrp="1"/>
          </p:cNvSpPr>
          <p:nvPr>
            <p:ph type="title"/>
          </p:nvPr>
        </p:nvSpPr>
        <p:spPr/>
        <p:txBody>
          <a:bodyPr>
            <a:normAutofit/>
          </a:bodyPr>
          <a:lstStyle/>
          <a:p>
            <a:r>
              <a:rPr lang="fr-FR" sz="3200" b="1" dirty="0" smtClean="0">
                <a:solidFill>
                  <a:prstClr val="black">
                    <a:lumMod val="85000"/>
                    <a:lumOff val="15000"/>
                  </a:prstClr>
                </a:solidFill>
              </a:rPr>
              <a:t>III-Les </a:t>
            </a:r>
            <a:r>
              <a:rPr lang="fr-FR" sz="3200" b="1" dirty="0">
                <a:solidFill>
                  <a:prstClr val="black">
                    <a:lumMod val="85000"/>
                    <a:lumOff val="15000"/>
                  </a:prstClr>
                </a:solidFill>
              </a:rPr>
              <a:t>composantes du secteur financier :</a:t>
            </a:r>
            <a:endParaRPr lang="fr-FR" sz="2800" b="1" dirty="0"/>
          </a:p>
        </p:txBody>
      </p:sp>
      <p:pic>
        <p:nvPicPr>
          <p:cNvPr id="2"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505646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25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A80C0-17B1-DA28-A3A7-07F370491948}"/>
              </a:ext>
            </a:extLst>
          </p:cNvPr>
          <p:cNvSpPr>
            <a:spLocks noGrp="1"/>
          </p:cNvSpPr>
          <p:nvPr>
            <p:ph type="title"/>
          </p:nvPr>
        </p:nvSpPr>
        <p:spPr>
          <a:xfrm>
            <a:off x="3085154" y="249624"/>
            <a:ext cx="6589199" cy="1280890"/>
          </a:xfrm>
        </p:spPr>
        <p:txBody>
          <a:bodyPr/>
          <a:lstStyle/>
          <a:p>
            <a:r>
              <a:rPr lang="fr-FR" sz="4400" b="1" dirty="0" smtClean="0">
                <a:latin typeface="Times New Roman" panose="02020603050405020304" pitchFamily="18" charset="0"/>
                <a:cs typeface="Times New Roman" panose="02020603050405020304" pitchFamily="18" charset="0"/>
              </a:rPr>
              <a:t>5.Conclusion</a:t>
            </a:r>
            <a:r>
              <a:rPr lang="fr-FR"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47CA19CE-67EA-1D7C-6128-8843A1945E81}"/>
              </a:ext>
            </a:extLst>
          </p:cNvPr>
          <p:cNvSpPr>
            <a:spLocks noGrp="1"/>
          </p:cNvSpPr>
          <p:nvPr>
            <p:ph idx="1"/>
          </p:nvPr>
        </p:nvSpPr>
        <p:spPr>
          <a:xfrm>
            <a:off x="4395216" y="1540389"/>
            <a:ext cx="6089904" cy="4957947"/>
          </a:xfrm>
        </p:spPr>
        <p:txBody>
          <a:bodyPr vert="horz" lIns="91440" tIns="45720" rIns="91440" bIns="45720" rtlCol="0">
            <a:noAutofit/>
          </a:bodyPr>
          <a:lstStyle/>
          <a:p>
            <a:pPr marL="0" indent="0">
              <a:lnSpc>
                <a:spcPct val="250000"/>
              </a:lnSpc>
              <a:buNone/>
            </a:pPr>
            <a:r>
              <a:rPr lang="fr-FR" sz="2400" dirty="0">
                <a:solidFill>
                  <a:prstClr val="black">
                    <a:lumMod val="85000"/>
                    <a:lumOff val="15000"/>
                  </a:prstClr>
                </a:solidFill>
                <a:latin typeface="Times New Roman" panose="02020603050405020304" pitchFamily="18" charset="0"/>
                <a:ea typeface="Times New Roman" panose="02020603050405020304" pitchFamily="18" charset="0"/>
              </a:rPr>
              <a:t>L</a:t>
            </a:r>
            <a:r>
              <a:rPr lang="fr-FR" sz="2400" dirty="0" smtClean="0">
                <a:solidFill>
                  <a:prstClr val="black">
                    <a:lumMod val="85000"/>
                    <a:lumOff val="15000"/>
                  </a:prstClr>
                </a:solidFill>
                <a:latin typeface="Times New Roman" panose="02020603050405020304" pitchFamily="18" charset="0"/>
                <a:ea typeface="Times New Roman" panose="02020603050405020304" pitchFamily="18" charset="0"/>
              </a:rPr>
              <a:t>a </a:t>
            </a:r>
            <a:r>
              <a:rPr lang="fr-FR" sz="2400" dirty="0">
                <a:solidFill>
                  <a:prstClr val="black">
                    <a:lumMod val="85000"/>
                    <a:lumOff val="15000"/>
                  </a:prstClr>
                </a:solidFill>
                <a:latin typeface="Times New Roman" panose="02020603050405020304" pitchFamily="18" charset="0"/>
                <a:ea typeface="Times New Roman" panose="02020603050405020304" pitchFamily="18" charset="0"/>
              </a:rPr>
              <a:t>composante la plus importante est sans doute l’Autorité des marchés financiers (AMF) puisqu’elle est en charge de la régulation des marchés financiers.</a:t>
            </a:r>
            <a:endParaRPr lang="fr-FR" sz="2400" dirty="0"/>
          </a:p>
        </p:txBody>
      </p:sp>
      <p:pic>
        <p:nvPicPr>
          <p:cNvPr id="5" name="Image 4">
            <a:extLst>
              <a:ext uri="{FF2B5EF4-FFF2-40B4-BE49-F238E27FC236}">
                <a16:creationId xmlns:a16="http://schemas.microsoft.com/office/drawing/2014/main" id="{6D65F138-98F8-F751-5B40-7E30A8E13374}"/>
              </a:ext>
            </a:extLst>
          </p:cNvPr>
          <p:cNvPicPr>
            <a:picLocks noChangeAspect="1"/>
          </p:cNvPicPr>
          <p:nvPr/>
        </p:nvPicPr>
        <p:blipFill>
          <a:blip r:embed="rId5"/>
          <a:stretch>
            <a:fillRect/>
          </a:stretch>
        </p:blipFill>
        <p:spPr>
          <a:xfrm>
            <a:off x="2204086" y="1570869"/>
            <a:ext cx="2191131" cy="4973187"/>
          </a:xfrm>
          <a:prstGeom prst="rect">
            <a:avLst/>
          </a:prstGeom>
        </p:spPr>
      </p:pic>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5292791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1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2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3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8780</TotalTime>
  <Words>433</Words>
  <Application>Microsoft Office PowerPoint</Application>
  <PresentationFormat>Grand écran</PresentationFormat>
  <Paragraphs>37</Paragraphs>
  <Slides>9</Slides>
  <Notes>6</Notes>
  <HiddenSlides>0</HiddenSlides>
  <MMClips>9</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9</vt:i4>
      </vt:variant>
    </vt:vector>
  </HeadingPairs>
  <TitlesOfParts>
    <vt:vector size="19" baseType="lpstr">
      <vt:lpstr>Arial</vt:lpstr>
      <vt:lpstr>Calibri</vt:lpstr>
      <vt:lpstr>Century Gothic</vt:lpstr>
      <vt:lpstr>HY중고딕</vt:lpstr>
      <vt:lpstr>Tahoma</vt:lpstr>
      <vt:lpstr>Times New Roman</vt:lpstr>
      <vt:lpstr>Wingdings 3</vt:lpstr>
      <vt:lpstr>Brin</vt:lpstr>
      <vt:lpstr>2_Brin</vt:lpstr>
      <vt:lpstr>3_Brin</vt:lpstr>
      <vt:lpstr>       Présenté par:  BESSAI Fadila MCB Université de Bejaia   </vt:lpstr>
      <vt:lpstr>1.Introduction</vt:lpstr>
      <vt:lpstr>I-Définition des concepts : Le secteur financier est un secteur économique qui regroupe toutes les activités qui se rapportent à la finance. Le marché financier : Les marchés financiers sont les marchés sur lesquels se rencontrent les demandes et les offres de capitaux à long terme. </vt:lpstr>
      <vt:lpstr>2.Role des services financiers </vt:lpstr>
      <vt:lpstr>2.Role des services financiers </vt:lpstr>
      <vt:lpstr>III-Les composantes du secteur financier : </vt:lpstr>
      <vt:lpstr>III-Les composantes du secteur financier :</vt:lpstr>
      <vt:lpstr>III-Les composantes du secteur financier :</vt:lpstr>
      <vt:lpstr>5.Conclusion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communication :  La conduite automobile : un risque pluridimensionnel   BESSAI Fadila Enseignante chercheur</dc:title>
  <dc:creator>Dell</dc:creator>
  <cp:lastModifiedBy>DELL</cp:lastModifiedBy>
  <cp:revision>195</cp:revision>
  <dcterms:created xsi:type="dcterms:W3CDTF">2021-12-08T15:52:01Z</dcterms:created>
  <dcterms:modified xsi:type="dcterms:W3CDTF">2024-07-03T08:08:50Z</dcterms:modified>
</cp:coreProperties>
</file>