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67" r:id="rId4"/>
    <p:sldId id="258" r:id="rId5"/>
    <p:sldId id="259" r:id="rId6"/>
    <p:sldId id="260" r:id="rId7"/>
    <p:sldId id="261" r:id="rId8"/>
    <p:sldId id="262" r:id="rId9"/>
    <p:sldId id="263" r:id="rId10"/>
    <p:sldId id="264" r:id="rId11"/>
    <p:sldId id="265" r:id="rId12"/>
    <p:sldId id="266" r:id="rId13"/>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urhane amzal" initials="Na" lastIdx="1" clrIdx="0">
    <p:extLst>
      <p:ext uri="{19B8F6BF-5375-455C-9EA6-DF929625EA0E}">
        <p15:presenceInfo xmlns:p15="http://schemas.microsoft.com/office/powerpoint/2012/main" userId="5798d489aa8751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690" autoAdjust="0"/>
  </p:normalViewPr>
  <p:slideViewPr>
    <p:cSldViewPr snapToGrid="0" snapToObjects="1">
      <p:cViewPr varScale="1">
        <p:scale>
          <a:sx n="51" d="100"/>
          <a:sy n="51" d="100"/>
        </p:scale>
        <p:origin x="8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12-18T10:58:08.586" idx="1">
    <p:pos x="8680" y="2376"/>
    <p:text>Le secteur de l'emballage est un contributeur majeur à la pollution et à la surconsommation. La production de ces emballages utilise des ressources naturelles précieuses et génère des déchets importants. La gestion des déchets d'emballage est un enjeu environnemental crucial, et des solutions innovantes sont nécessaires.</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289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29274" y="2066687"/>
            <a:ext cx="4930973" cy="4096226"/>
          </a:xfrm>
          <a:prstGeom prst="rect">
            <a:avLst/>
          </a:prstGeom>
        </p:spPr>
      </p:pic>
      <p:sp>
        <p:nvSpPr>
          <p:cNvPr id="6" name="Text 2"/>
          <p:cNvSpPr/>
          <p:nvPr/>
        </p:nvSpPr>
        <p:spPr>
          <a:xfrm>
            <a:off x="833199" y="1727835"/>
            <a:ext cx="7477601" cy="2874645"/>
          </a:xfrm>
          <a:prstGeom prst="rect">
            <a:avLst/>
          </a:prstGeom>
          <a:noFill/>
          <a:ln/>
        </p:spPr>
        <p:txBody>
          <a:bodyPr wrap="square" rtlCol="0" anchor="t"/>
          <a:lstStyle/>
          <a:p>
            <a:pPr marL="0" indent="0">
              <a:lnSpc>
                <a:spcPts val="5550"/>
              </a:lnSpc>
              <a:buNone/>
            </a:pPr>
            <a:r>
              <a:rPr lang="en-US" sz="6600" b="1" dirty="0">
                <a:solidFill>
                  <a:srgbClr val="3B4540"/>
                </a:solidFill>
                <a:latin typeface="Fraunces Extra Bold" pitchFamily="34" charset="0"/>
                <a:ea typeface="Fraunces Extra Bold" pitchFamily="34" charset="-122"/>
                <a:cs typeface="Fraunces Extra Bold" pitchFamily="34" charset="-120"/>
              </a:rPr>
              <a:t>Modèles </a:t>
            </a:r>
            <a:r>
              <a:rPr lang="en-US" sz="6600" b="1" dirty="0" err="1">
                <a:solidFill>
                  <a:srgbClr val="3B4540"/>
                </a:solidFill>
                <a:latin typeface="Fraunces Extra Bold" pitchFamily="34" charset="0"/>
                <a:ea typeface="Fraunces Extra Bold" pitchFamily="34" charset="-122"/>
                <a:cs typeface="Fraunces Extra Bold" pitchFamily="34" charset="-120"/>
              </a:rPr>
              <a:t>d'Emballages</a:t>
            </a:r>
            <a:r>
              <a:rPr lang="en-US" sz="6600" b="1" dirty="0">
                <a:solidFill>
                  <a:srgbClr val="3B4540"/>
                </a:solidFill>
                <a:latin typeface="Fraunces Extra Bold" pitchFamily="34" charset="0"/>
                <a:ea typeface="Fraunces Extra Bold" pitchFamily="34" charset="-122"/>
                <a:cs typeface="Fraunces Extra Bold" pitchFamily="34" charset="-120"/>
              </a:rPr>
              <a:t> sans </a:t>
            </a:r>
            <a:r>
              <a:rPr lang="en-US" sz="6600" b="1" dirty="0" err="1">
                <a:solidFill>
                  <a:srgbClr val="3B4540"/>
                </a:solidFill>
                <a:latin typeface="Fraunces Extra Bold" pitchFamily="34" charset="0"/>
                <a:ea typeface="Fraunces Extra Bold" pitchFamily="34" charset="-122"/>
                <a:cs typeface="Fraunces Extra Bold" pitchFamily="34" charset="-120"/>
              </a:rPr>
              <a:t>Emballage</a:t>
            </a:r>
            <a:r>
              <a:rPr lang="en-US" sz="6600" b="1" dirty="0">
                <a:solidFill>
                  <a:srgbClr val="3B4540"/>
                </a:solidFill>
                <a:latin typeface="Fraunces Extra Bold" pitchFamily="34" charset="0"/>
                <a:ea typeface="Fraunces Extra Bold" pitchFamily="34" charset="-122"/>
                <a:cs typeface="Fraunces Extra Bold" pitchFamily="34" charset="-120"/>
              </a:rPr>
              <a:t> :</a:t>
            </a:r>
            <a:endParaRPr lang="en-US" sz="6600" dirty="0"/>
          </a:p>
        </p:txBody>
      </p:sp>
      <p:sp>
        <p:nvSpPr>
          <p:cNvPr id="7" name="Text 3"/>
          <p:cNvSpPr/>
          <p:nvPr/>
        </p:nvSpPr>
        <p:spPr>
          <a:xfrm>
            <a:off x="833199" y="4935736"/>
            <a:ext cx="7477601" cy="355402"/>
          </a:xfrm>
          <a:prstGeom prst="rect">
            <a:avLst/>
          </a:prstGeom>
          <a:noFill/>
          <a:ln/>
        </p:spPr>
        <p:txBody>
          <a:bodyPr wrap="none" rtlCol="0" anchor="t"/>
          <a:lstStyle/>
          <a:p>
            <a:pPr marL="0" indent="0" algn="ctr">
              <a:lnSpc>
                <a:spcPts val="2799"/>
              </a:lnSpc>
              <a:buNone/>
            </a:pPr>
            <a:r>
              <a:rPr lang="en-US" sz="1750" i="1" dirty="0">
                <a:solidFill>
                  <a:srgbClr val="3A3630"/>
                </a:solidFill>
                <a:latin typeface="Source Sans Pro" pitchFamily="34" charset="0"/>
                <a:ea typeface="Source Sans Pro" pitchFamily="34" charset="-122"/>
                <a:cs typeface="Source Sans Pro" pitchFamily="34" charset="-120"/>
              </a:rPr>
              <a:t> (</a:t>
            </a:r>
            <a:r>
              <a:rPr lang="en-US" sz="1800" b="1" dirty="0">
                <a:solidFill>
                  <a:srgbClr val="3B4540"/>
                </a:solidFill>
                <a:latin typeface="Fraunces Extra Bold" pitchFamily="34" charset="0"/>
                <a:ea typeface="Fraunces Extra Bold" pitchFamily="34" charset="-122"/>
                <a:cs typeface="Fraunces Extra Bold" pitchFamily="34" charset="-120"/>
              </a:rPr>
              <a:t>Vers un Futur Durable)</a:t>
            </a:r>
            <a:endParaRPr lang="en-US" sz="1750" dirty="0"/>
          </a:p>
        </p:txBody>
      </p:sp>
      <p:sp>
        <p:nvSpPr>
          <p:cNvPr id="8" name="Text 4"/>
          <p:cNvSpPr/>
          <p:nvPr/>
        </p:nvSpPr>
        <p:spPr>
          <a:xfrm>
            <a:off x="833199" y="5541050"/>
            <a:ext cx="7477601" cy="355402"/>
          </a:xfrm>
          <a:prstGeom prst="rect">
            <a:avLst/>
          </a:prstGeom>
          <a:noFill/>
          <a:ln/>
        </p:spPr>
        <p:txBody>
          <a:bodyPr wrap="none" rtlCol="0" anchor="t"/>
          <a:lstStyle/>
          <a:p>
            <a:pPr marL="0" indent="0" algn="r">
              <a:lnSpc>
                <a:spcPts val="2799"/>
              </a:lnSpc>
              <a:buNone/>
            </a:pPr>
            <a:r>
              <a:rPr lang="en-US" sz="1750" i="1" dirty="0">
                <a:solidFill>
                  <a:srgbClr val="3A3630"/>
                </a:solidFill>
                <a:latin typeface="Source Sans Pro" pitchFamily="34" charset="0"/>
                <a:ea typeface="Source Sans Pro" pitchFamily="34" charset="-122"/>
                <a:cs typeface="Source Sans Pro" pitchFamily="34" charset="-120"/>
              </a:rPr>
              <a:t>présenter par: </a:t>
            </a:r>
            <a:endParaRPr lang="en-US" sz="1750" dirty="0"/>
          </a:p>
        </p:txBody>
      </p:sp>
      <p:sp>
        <p:nvSpPr>
          <p:cNvPr id="9" name="Text 5"/>
          <p:cNvSpPr/>
          <p:nvPr/>
        </p:nvSpPr>
        <p:spPr>
          <a:xfrm>
            <a:off x="833199" y="6146363"/>
            <a:ext cx="7477601" cy="355402"/>
          </a:xfrm>
          <a:prstGeom prst="rect">
            <a:avLst/>
          </a:prstGeom>
          <a:noFill/>
          <a:ln/>
        </p:spPr>
        <p:txBody>
          <a:bodyPr wrap="none" rtlCol="0" anchor="t"/>
          <a:lstStyle/>
          <a:p>
            <a:pPr marL="0" indent="0" algn="r">
              <a:lnSpc>
                <a:spcPts val="2850"/>
              </a:lnSpc>
              <a:buNone/>
            </a:pPr>
            <a:r>
              <a:rPr lang="fr-FR" sz="1750" b="1" dirty="0">
                <a:solidFill>
                  <a:srgbClr val="405449"/>
                </a:solidFill>
                <a:latin typeface="Nobile" pitchFamily="34" charset="0"/>
                <a:ea typeface="Nobile" pitchFamily="34" charset="-122"/>
                <a:cs typeface="Nobile" pitchFamily="34" charset="-120"/>
              </a:rPr>
              <a:t>_Amzal nourhane</a:t>
            </a:r>
          </a:p>
          <a:p>
            <a:pPr marL="0" indent="0" algn="r">
              <a:lnSpc>
                <a:spcPts val="2850"/>
              </a:lnSpc>
              <a:buNone/>
            </a:pPr>
            <a:r>
              <a:rPr lang="fr-FR" sz="1750" b="1" dirty="0">
                <a:solidFill>
                  <a:srgbClr val="405449"/>
                </a:solidFill>
                <a:latin typeface="Nobile" pitchFamily="34" charset="0"/>
                <a:ea typeface="Nobile" pitchFamily="34" charset="-122"/>
                <a:cs typeface="Nobile" pitchFamily="34" charset="-120"/>
              </a:rPr>
              <a:t>_Mazegharane leaticia</a:t>
            </a:r>
          </a:p>
          <a:p>
            <a:pPr marL="0" indent="0" algn="r">
              <a:lnSpc>
                <a:spcPts val="2850"/>
              </a:lnSpc>
              <a:buNone/>
            </a:pPr>
            <a:r>
              <a:rPr lang="fr-FR" sz="1750" b="1" dirty="0">
                <a:solidFill>
                  <a:srgbClr val="405449"/>
                </a:solidFill>
                <a:latin typeface="Nobile" pitchFamily="34" charset="0"/>
                <a:ea typeface="Nobile" pitchFamily="34" charset="-122"/>
                <a:cs typeface="Nobile" pitchFamily="34" charset="-120"/>
              </a:rPr>
              <a:t>_tabet Elghalia</a:t>
            </a:r>
          </a:p>
          <a:p>
            <a:pPr marL="0" indent="0" algn="r">
              <a:lnSpc>
                <a:spcPts val="2850"/>
              </a:lnSpc>
              <a:buNone/>
            </a:pPr>
            <a:r>
              <a:rPr lang="fr-FR" sz="1750" b="1" dirty="0">
                <a:solidFill>
                  <a:srgbClr val="405449"/>
                </a:solidFill>
                <a:latin typeface="Nobile" pitchFamily="34" charset="0"/>
                <a:ea typeface="Nobile" pitchFamily="34" charset="-122"/>
                <a:cs typeface="Nobile" pitchFamily="34" charset="-120"/>
              </a:rPr>
              <a:t>_Benrabah chems eddine </a:t>
            </a:r>
          </a:p>
        </p:txBody>
      </p:sp>
      <p:pic>
        <p:nvPicPr>
          <p:cNvPr id="10" name="Image 9">
            <a:extLst>
              <a:ext uri="{FF2B5EF4-FFF2-40B4-BE49-F238E27FC236}">
                <a16:creationId xmlns:a16="http://schemas.microsoft.com/office/drawing/2014/main" id="{A907DEAF-B79E-41C5-A965-ACA0A23664D7}"/>
              </a:ext>
            </a:extLst>
          </p:cNvPr>
          <p:cNvPicPr>
            <a:picLocks noChangeAspect="1"/>
          </p:cNvPicPr>
          <p:nvPr/>
        </p:nvPicPr>
        <p:blipFill>
          <a:blip r:embed="rId5"/>
          <a:stretch>
            <a:fillRect/>
          </a:stretch>
        </p:blipFill>
        <p:spPr>
          <a:xfrm>
            <a:off x="9151620" y="12045"/>
            <a:ext cx="5486401" cy="82296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pic>
        <p:nvPicPr>
          <p:cNvPr id="4" name="Image 0" descr="preencoded.png"/>
          <p:cNvPicPr>
            <a:picLocks noChangeAspect="1"/>
          </p:cNvPicPr>
          <p:nvPr/>
        </p:nvPicPr>
        <p:blipFill>
          <a:blip r:embed="rId3"/>
          <a:stretch>
            <a:fillRect/>
          </a:stretch>
        </p:blipFill>
        <p:spPr>
          <a:xfrm>
            <a:off x="-7620" y="-12700"/>
            <a:ext cx="3657600" cy="8230791"/>
          </a:xfrm>
          <a:prstGeom prst="rect">
            <a:avLst/>
          </a:prstGeom>
        </p:spPr>
      </p:pic>
      <p:sp>
        <p:nvSpPr>
          <p:cNvPr id="5" name="Text 2"/>
          <p:cNvSpPr/>
          <p:nvPr/>
        </p:nvSpPr>
        <p:spPr>
          <a:xfrm>
            <a:off x="4482346" y="215265"/>
            <a:ext cx="9315688" cy="1381125"/>
          </a:xfrm>
          <a:prstGeom prst="rect">
            <a:avLst/>
          </a:prstGeom>
          <a:noFill/>
          <a:ln/>
        </p:spPr>
        <p:txBody>
          <a:bodyPr wrap="square" rtlCol="0" anchor="t"/>
          <a:lstStyle/>
          <a:p>
            <a:pPr algn="ctr">
              <a:lnSpc>
                <a:spcPts val="4650"/>
              </a:lnSpc>
            </a:pPr>
            <a:r>
              <a:rPr lang="en-US" sz="4400" b="1" dirty="0">
                <a:solidFill>
                  <a:srgbClr val="3B4540"/>
                </a:solidFill>
                <a:latin typeface="Fraunces Extra Bold" pitchFamily="34" charset="0"/>
                <a:ea typeface="Fraunces Extra Bold" pitchFamily="34" charset="-122"/>
                <a:cs typeface="Fraunces Extra Bold" pitchFamily="34" charset="-120"/>
              </a:rPr>
              <a:t>Perspectives d'Avenir et Innovations : Un Futur Sans Emballage</a:t>
            </a:r>
            <a:endParaRPr lang="en-US" sz="4400" dirty="0"/>
          </a:p>
        </p:txBody>
      </p:sp>
      <p:pic>
        <p:nvPicPr>
          <p:cNvPr id="6" name="Image 1" descr="preencoded.png"/>
          <p:cNvPicPr>
            <a:picLocks noChangeAspect="1"/>
          </p:cNvPicPr>
          <p:nvPr/>
        </p:nvPicPr>
        <p:blipFill>
          <a:blip r:embed="rId4"/>
          <a:stretch>
            <a:fillRect/>
          </a:stretch>
        </p:blipFill>
        <p:spPr>
          <a:xfrm>
            <a:off x="4486156" y="2320052"/>
            <a:ext cx="1104781" cy="1767721"/>
          </a:xfrm>
          <a:prstGeom prst="rect">
            <a:avLst/>
          </a:prstGeom>
        </p:spPr>
      </p:pic>
      <p:sp>
        <p:nvSpPr>
          <p:cNvPr id="7" name="Text 3"/>
          <p:cNvSpPr/>
          <p:nvPr/>
        </p:nvSpPr>
        <p:spPr>
          <a:xfrm>
            <a:off x="5922288" y="2368272"/>
            <a:ext cx="3454122" cy="345281"/>
          </a:xfrm>
          <a:prstGeom prst="rect">
            <a:avLst/>
          </a:prstGeom>
          <a:noFill/>
          <a:ln/>
        </p:spPr>
        <p:txBody>
          <a:bodyPr wrap="none" rtlCol="0" anchor="t"/>
          <a:lstStyle/>
          <a:p>
            <a:pPr algn="ctr">
              <a:lnSpc>
                <a:spcPts val="2300"/>
              </a:lnSpc>
            </a:pPr>
            <a:r>
              <a:rPr lang="en-US" sz="2400" b="1" dirty="0">
                <a:solidFill>
                  <a:srgbClr val="405449"/>
                </a:solidFill>
                <a:latin typeface="Fraunces Extra Bold" pitchFamily="34" charset="0"/>
                <a:ea typeface="Fraunces Extra Bold" pitchFamily="34" charset="-122"/>
                <a:cs typeface="Fraunces Extra Bold" pitchFamily="34" charset="-120"/>
              </a:rPr>
              <a:t>Nouvelles Technologies</a:t>
            </a:r>
            <a:endParaRPr lang="en-US" sz="2400" dirty="0"/>
          </a:p>
        </p:txBody>
      </p:sp>
      <p:sp>
        <p:nvSpPr>
          <p:cNvPr id="8" name="Text 4"/>
          <p:cNvSpPr/>
          <p:nvPr/>
        </p:nvSpPr>
        <p:spPr>
          <a:xfrm>
            <a:off x="5918478" y="2864465"/>
            <a:ext cx="7879556" cy="1157406"/>
          </a:xfrm>
          <a:prstGeom prst="rect">
            <a:avLst/>
          </a:prstGeom>
          <a:noFill/>
          <a:ln/>
        </p:spPr>
        <p:txBody>
          <a:bodyPr wrap="none" rtlCol="0" anchor="t"/>
          <a:lstStyle/>
          <a:p>
            <a:pPr>
              <a:lnSpc>
                <a:spcPts val="2784"/>
              </a:lnSpc>
            </a:pPr>
            <a:r>
              <a:rPr lang="en-US" dirty="0">
                <a:solidFill>
                  <a:srgbClr val="405449"/>
                </a:solidFill>
                <a:latin typeface="Nobile" pitchFamily="34" charset="0"/>
                <a:ea typeface="Nobile" pitchFamily="34" charset="-122"/>
                <a:cs typeface="Nobile" pitchFamily="34" charset="-120"/>
              </a:rPr>
              <a:t>Des progrès continus sont réalisés dans le développement de</a:t>
            </a:r>
          </a:p>
          <a:p>
            <a:pPr>
              <a:lnSpc>
                <a:spcPts val="2784"/>
              </a:lnSpc>
            </a:pPr>
            <a:r>
              <a:rPr lang="en-US" dirty="0">
                <a:solidFill>
                  <a:srgbClr val="405449"/>
                </a:solidFill>
                <a:latin typeface="Nobile" pitchFamily="34" charset="0"/>
                <a:ea typeface="Nobile" pitchFamily="34" charset="-122"/>
                <a:cs typeface="Nobile" pitchFamily="34" charset="-120"/>
              </a:rPr>
              <a:t> matériaux écologiques et résistants pour les emballages réutilisables,</a:t>
            </a:r>
          </a:p>
          <a:p>
            <a:pPr>
              <a:lnSpc>
                <a:spcPts val="2784"/>
              </a:lnSpc>
            </a:pPr>
            <a:r>
              <a:rPr lang="en-US" dirty="0">
                <a:solidFill>
                  <a:srgbClr val="405449"/>
                </a:solidFill>
                <a:latin typeface="Nobile" pitchFamily="34" charset="0"/>
                <a:ea typeface="Nobile" pitchFamily="34" charset="-122"/>
                <a:cs typeface="Nobile" pitchFamily="34" charset="-120"/>
              </a:rPr>
              <a:t> offrant des solutions durables et innovantes</a:t>
            </a:r>
            <a:endParaRPr lang="en-US" sz="1740" dirty="0"/>
          </a:p>
        </p:txBody>
      </p:sp>
      <p:pic>
        <p:nvPicPr>
          <p:cNvPr id="9" name="Image 2" descr="preencoded.png"/>
          <p:cNvPicPr>
            <a:picLocks noChangeAspect="1"/>
          </p:cNvPicPr>
          <p:nvPr/>
        </p:nvPicPr>
        <p:blipFill>
          <a:blip r:embed="rId5"/>
          <a:stretch>
            <a:fillRect/>
          </a:stretch>
        </p:blipFill>
        <p:spPr>
          <a:xfrm>
            <a:off x="4486156" y="4087773"/>
            <a:ext cx="1104781" cy="1767721"/>
          </a:xfrm>
          <a:prstGeom prst="rect">
            <a:avLst/>
          </a:prstGeom>
        </p:spPr>
      </p:pic>
      <p:sp>
        <p:nvSpPr>
          <p:cNvPr id="10" name="Text 5"/>
          <p:cNvSpPr/>
          <p:nvPr/>
        </p:nvSpPr>
        <p:spPr>
          <a:xfrm>
            <a:off x="6532780" y="4214949"/>
            <a:ext cx="3273862" cy="345281"/>
          </a:xfrm>
          <a:prstGeom prst="rect">
            <a:avLst/>
          </a:prstGeom>
          <a:noFill/>
          <a:ln/>
        </p:spPr>
        <p:txBody>
          <a:bodyPr wrap="none" rtlCol="0" anchor="t"/>
          <a:lstStyle/>
          <a:p>
            <a:pPr algn="ctr">
              <a:lnSpc>
                <a:spcPts val="2300"/>
              </a:lnSpc>
            </a:pPr>
            <a:r>
              <a:rPr lang="en-US" sz="2400" b="1" dirty="0">
                <a:solidFill>
                  <a:srgbClr val="405449"/>
                </a:solidFill>
                <a:latin typeface="Fraunces Extra Bold" pitchFamily="34" charset="0"/>
                <a:ea typeface="Fraunces Extra Bold" pitchFamily="34" charset="-122"/>
                <a:cs typeface="Fraunces Extra Bold" pitchFamily="34" charset="-120"/>
              </a:rPr>
              <a:t>Evolution des Comportements</a:t>
            </a:r>
            <a:endParaRPr lang="en-US" sz="2400" dirty="0"/>
          </a:p>
        </p:txBody>
      </p:sp>
      <p:sp>
        <p:nvSpPr>
          <p:cNvPr id="11" name="Text 6"/>
          <p:cNvSpPr/>
          <p:nvPr/>
        </p:nvSpPr>
        <p:spPr>
          <a:xfrm>
            <a:off x="5866864" y="4560230"/>
            <a:ext cx="7879556" cy="1157406"/>
          </a:xfrm>
          <a:prstGeom prst="rect">
            <a:avLst/>
          </a:prstGeom>
          <a:noFill/>
          <a:ln/>
        </p:spPr>
        <p:txBody>
          <a:bodyPr wrap="none" rtlCol="0" anchor="t"/>
          <a:lstStyle/>
          <a:p>
            <a:pPr>
              <a:lnSpc>
                <a:spcPts val="2784"/>
              </a:lnSpc>
            </a:pPr>
            <a:r>
              <a:rPr lang="en-US" dirty="0">
                <a:solidFill>
                  <a:srgbClr val="405449"/>
                </a:solidFill>
                <a:latin typeface="Nobile" pitchFamily="34" charset="0"/>
                <a:ea typeface="Nobile" pitchFamily="34" charset="-122"/>
                <a:cs typeface="Nobile" pitchFamily="34" charset="-120"/>
              </a:rPr>
              <a:t>La demande des consommateurs pour des produits et services</a:t>
            </a:r>
          </a:p>
          <a:p>
            <a:pPr>
              <a:lnSpc>
                <a:spcPts val="2784"/>
              </a:lnSpc>
            </a:pPr>
            <a:r>
              <a:rPr lang="en-US" dirty="0">
                <a:solidFill>
                  <a:srgbClr val="405449"/>
                </a:solidFill>
                <a:latin typeface="Nobile" pitchFamily="34" charset="0"/>
                <a:ea typeface="Nobile" pitchFamily="34" charset="-122"/>
                <a:cs typeface="Nobile" pitchFamily="34" charset="-120"/>
              </a:rPr>
              <a:t> plus respectueux de l'environnement est en constante augmentation,</a:t>
            </a:r>
          </a:p>
          <a:p>
            <a:pPr>
              <a:lnSpc>
                <a:spcPts val="2784"/>
              </a:lnSpc>
            </a:pPr>
            <a:r>
              <a:rPr lang="en-US" dirty="0">
                <a:solidFill>
                  <a:srgbClr val="405449"/>
                </a:solidFill>
                <a:latin typeface="Nobile" pitchFamily="34" charset="0"/>
                <a:ea typeface="Nobile" pitchFamily="34" charset="-122"/>
                <a:cs typeface="Nobile" pitchFamily="34" charset="-120"/>
              </a:rPr>
              <a:t> favorisant l'adoption de solutions sans emballage.</a:t>
            </a:r>
            <a:endParaRPr lang="en-US" dirty="0"/>
          </a:p>
          <a:p>
            <a:pPr marL="0" indent="0" algn="l">
              <a:lnSpc>
                <a:spcPts val="2784"/>
              </a:lnSpc>
              <a:buNone/>
            </a:pPr>
            <a:r>
              <a:rPr lang="en-US" sz="1740" dirty="0">
                <a:solidFill>
                  <a:srgbClr val="3A3630"/>
                </a:solidFill>
                <a:latin typeface="Source Sans Pro" pitchFamily="34" charset="0"/>
                <a:ea typeface="Source Sans Pro" pitchFamily="34" charset="-122"/>
                <a:cs typeface="Source Sans Pro" pitchFamily="34" charset="-120"/>
              </a:rPr>
              <a:t>.</a:t>
            </a:r>
            <a:endParaRPr lang="en-US" sz="1740" dirty="0"/>
          </a:p>
        </p:txBody>
      </p:sp>
      <p:pic>
        <p:nvPicPr>
          <p:cNvPr id="12" name="Image 3" descr="preencoded.png"/>
          <p:cNvPicPr>
            <a:picLocks noChangeAspect="1"/>
          </p:cNvPicPr>
          <p:nvPr/>
        </p:nvPicPr>
        <p:blipFill>
          <a:blip r:embed="rId6"/>
          <a:stretch>
            <a:fillRect/>
          </a:stretch>
        </p:blipFill>
        <p:spPr>
          <a:xfrm>
            <a:off x="4486156" y="5855494"/>
            <a:ext cx="1104781" cy="1767721"/>
          </a:xfrm>
          <a:prstGeom prst="rect">
            <a:avLst/>
          </a:prstGeom>
        </p:spPr>
      </p:pic>
      <p:sp>
        <p:nvSpPr>
          <p:cNvPr id="13" name="Text 7"/>
          <p:cNvSpPr/>
          <p:nvPr/>
        </p:nvSpPr>
        <p:spPr>
          <a:xfrm>
            <a:off x="6331565" y="6076355"/>
            <a:ext cx="3475077" cy="345281"/>
          </a:xfrm>
          <a:prstGeom prst="rect">
            <a:avLst/>
          </a:prstGeom>
          <a:noFill/>
          <a:ln/>
        </p:spPr>
        <p:txBody>
          <a:bodyPr wrap="none" rtlCol="0" anchor="t"/>
          <a:lstStyle/>
          <a:p>
            <a:pPr algn="ctr">
              <a:lnSpc>
                <a:spcPts val="2300"/>
              </a:lnSpc>
            </a:pPr>
            <a:r>
              <a:rPr lang="en-US" sz="2400" b="1" dirty="0">
                <a:solidFill>
                  <a:srgbClr val="405449"/>
                </a:solidFill>
                <a:latin typeface="Fraunces Extra Bold" pitchFamily="34" charset="0"/>
                <a:ea typeface="Fraunces Extra Bold" pitchFamily="34" charset="-122"/>
                <a:cs typeface="Fraunces Extra Bold" pitchFamily="34" charset="-120"/>
              </a:rPr>
              <a:t>Impact de la Réglementation</a:t>
            </a:r>
            <a:endParaRPr lang="en-US" sz="2400" dirty="0"/>
          </a:p>
        </p:txBody>
      </p:sp>
      <p:sp>
        <p:nvSpPr>
          <p:cNvPr id="14" name="Text 8"/>
          <p:cNvSpPr/>
          <p:nvPr/>
        </p:nvSpPr>
        <p:spPr>
          <a:xfrm>
            <a:off x="5922288" y="6554153"/>
            <a:ext cx="7879556" cy="1381125"/>
          </a:xfrm>
          <a:prstGeom prst="rect">
            <a:avLst/>
          </a:prstGeom>
          <a:noFill/>
          <a:ln/>
        </p:spPr>
        <p:txBody>
          <a:bodyPr wrap="none" rtlCol="0" anchor="t"/>
          <a:lstStyle/>
          <a:p>
            <a:pPr algn="ctr">
              <a:lnSpc>
                <a:spcPts val="2350"/>
              </a:lnSpc>
            </a:pPr>
            <a:r>
              <a:rPr lang="en-US" dirty="0">
                <a:solidFill>
                  <a:srgbClr val="405449"/>
                </a:solidFill>
                <a:latin typeface="Nobile" pitchFamily="34" charset="0"/>
                <a:ea typeface="Nobile" pitchFamily="34" charset="-122"/>
                <a:cs typeface="Nobile" pitchFamily="34" charset="-120"/>
              </a:rPr>
              <a:t>Des lois et des réglementations environnementales</a:t>
            </a:r>
          </a:p>
          <a:p>
            <a:pPr algn="ctr">
              <a:lnSpc>
                <a:spcPts val="2350"/>
              </a:lnSpc>
            </a:pPr>
            <a:r>
              <a:rPr lang="en-US" dirty="0">
                <a:solidFill>
                  <a:srgbClr val="405449"/>
                </a:solidFill>
                <a:latin typeface="Nobile" pitchFamily="34" charset="0"/>
                <a:ea typeface="Nobile" pitchFamily="34" charset="-122"/>
                <a:cs typeface="Nobile" pitchFamily="34" charset="-120"/>
              </a:rPr>
              <a:t> plus strictes encouragent les entreprises à adopter des pratiques durables,</a:t>
            </a:r>
          </a:p>
          <a:p>
            <a:pPr algn="ctr">
              <a:lnSpc>
                <a:spcPts val="2350"/>
              </a:lnSpc>
            </a:pPr>
            <a:r>
              <a:rPr lang="en-US" dirty="0">
                <a:solidFill>
                  <a:srgbClr val="405449"/>
                </a:solidFill>
                <a:latin typeface="Nobile" pitchFamily="34" charset="0"/>
                <a:ea typeface="Nobile" pitchFamily="34" charset="-122"/>
                <a:cs typeface="Nobile" pitchFamily="34" charset="-120"/>
              </a:rPr>
              <a:t> stimulant le développement de modèles sans emballage.</a:t>
            </a:r>
            <a:endParaRPr lang="en-US" dirty="0"/>
          </a:p>
        </p:txBody>
      </p:sp>
      <p:pic>
        <p:nvPicPr>
          <p:cNvPr id="15" name="Image 14">
            <a:extLst>
              <a:ext uri="{FF2B5EF4-FFF2-40B4-BE49-F238E27FC236}">
                <a16:creationId xmlns:a16="http://schemas.microsoft.com/office/drawing/2014/main" id="{B348AD9E-53DA-4576-AD58-13F553288411}"/>
              </a:ext>
            </a:extLst>
          </p:cNvPr>
          <p:cNvPicPr>
            <a:picLocks noChangeAspect="1"/>
          </p:cNvPicPr>
          <p:nvPr/>
        </p:nvPicPr>
        <p:blipFill>
          <a:blip r:embed="rId7"/>
          <a:stretch>
            <a:fillRect/>
          </a:stretch>
        </p:blipFill>
        <p:spPr>
          <a:xfrm>
            <a:off x="-341412" y="-12700"/>
            <a:ext cx="4492408" cy="82296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4" name="Text 2"/>
          <p:cNvSpPr/>
          <p:nvPr/>
        </p:nvSpPr>
        <p:spPr>
          <a:xfrm>
            <a:off x="3838456" y="427673"/>
            <a:ext cx="3888462" cy="486013"/>
          </a:xfrm>
          <a:prstGeom prst="rect">
            <a:avLst/>
          </a:prstGeom>
          <a:noFill/>
          <a:ln/>
        </p:spPr>
        <p:txBody>
          <a:bodyPr wrap="none" rtlCol="0" anchor="t"/>
          <a:lstStyle/>
          <a:p>
            <a:pPr marL="0" indent="0">
              <a:lnSpc>
                <a:spcPts val="3827"/>
              </a:lnSpc>
              <a:buNone/>
            </a:pPr>
            <a:endParaRPr lang="en-US" sz="3062" dirty="0"/>
          </a:p>
        </p:txBody>
      </p:sp>
      <p:sp>
        <p:nvSpPr>
          <p:cNvPr id="5" name="Text 3"/>
          <p:cNvSpPr/>
          <p:nvPr/>
        </p:nvSpPr>
        <p:spPr>
          <a:xfrm>
            <a:off x="3838456" y="1146929"/>
            <a:ext cx="3888462" cy="486013"/>
          </a:xfrm>
          <a:prstGeom prst="rect">
            <a:avLst/>
          </a:prstGeom>
          <a:noFill/>
          <a:ln/>
        </p:spPr>
        <p:txBody>
          <a:bodyPr wrap="none" rtlCol="0" anchor="t"/>
          <a:lstStyle/>
          <a:p>
            <a:pPr>
              <a:lnSpc>
                <a:spcPts val="4250"/>
              </a:lnSpc>
            </a:pPr>
            <a:r>
              <a:rPr lang="en-US" sz="3200" b="1" dirty="0">
                <a:solidFill>
                  <a:srgbClr val="3B4540"/>
                </a:solidFill>
                <a:latin typeface="Fraunces Extra Bold" pitchFamily="34" charset="0"/>
                <a:ea typeface="Fraunces Extra Bold" pitchFamily="34" charset="-122"/>
                <a:cs typeface="Fraunces Extra Bold" pitchFamily="34" charset="-120"/>
              </a:rPr>
              <a:t>Conclusion : Un Appel à l'Action</a:t>
            </a:r>
            <a:endParaRPr lang="en-US" sz="3200" dirty="0"/>
          </a:p>
        </p:txBody>
      </p:sp>
      <p:sp>
        <p:nvSpPr>
          <p:cNvPr id="6" name="Shape 4"/>
          <p:cNvSpPr/>
          <p:nvPr/>
        </p:nvSpPr>
        <p:spPr>
          <a:xfrm>
            <a:off x="696500" y="3163611"/>
            <a:ext cx="272177" cy="272177"/>
          </a:xfrm>
          <a:prstGeom prst="roundRect">
            <a:avLst>
              <a:gd name="adj" fmla="val 17144"/>
            </a:avLst>
          </a:prstGeom>
          <a:solidFill>
            <a:srgbClr val="F6E9D5"/>
          </a:solidFill>
          <a:ln/>
        </p:spPr>
      </p:sp>
      <p:sp>
        <p:nvSpPr>
          <p:cNvPr id="7" name="Text 5"/>
          <p:cNvSpPr/>
          <p:nvPr/>
        </p:nvSpPr>
        <p:spPr>
          <a:xfrm>
            <a:off x="1332621" y="3176028"/>
            <a:ext cx="3255288" cy="486013"/>
          </a:xfrm>
          <a:prstGeom prst="rect">
            <a:avLst/>
          </a:prstGeom>
          <a:noFill/>
          <a:ln/>
        </p:spPr>
        <p:txBody>
          <a:bodyPr wrap="square" rtlCol="0" anchor="t"/>
          <a:lstStyle/>
          <a:p>
            <a:pPr algn="ctr">
              <a:lnSpc>
                <a:spcPts val="2100"/>
              </a:lnSpc>
            </a:pPr>
            <a:r>
              <a:rPr lang="en-US" b="1" dirty="0">
                <a:solidFill>
                  <a:srgbClr val="405449"/>
                </a:solidFill>
                <a:latin typeface="Fraunces Extra Bold" pitchFamily="34" charset="0"/>
                <a:ea typeface="Fraunces Extra Bold" pitchFamily="34" charset="-122"/>
                <a:cs typeface="Fraunces Extra Bold" pitchFamily="34" charset="-120"/>
              </a:rPr>
              <a:t>Réduction des Déchets</a:t>
            </a:r>
            <a:endParaRPr lang="en-US" dirty="0"/>
          </a:p>
        </p:txBody>
      </p:sp>
      <p:sp>
        <p:nvSpPr>
          <p:cNvPr id="8" name="Text 6"/>
          <p:cNvSpPr/>
          <p:nvPr/>
        </p:nvSpPr>
        <p:spPr>
          <a:xfrm>
            <a:off x="420818" y="3661283"/>
            <a:ext cx="5078895" cy="1347450"/>
          </a:xfrm>
          <a:prstGeom prst="rect">
            <a:avLst/>
          </a:prstGeom>
          <a:noFill/>
          <a:ln/>
        </p:spPr>
        <p:txBody>
          <a:bodyPr wrap="square" rtlCol="0" anchor="t"/>
          <a:lstStyle/>
          <a:p>
            <a:pPr>
              <a:lnSpc>
                <a:spcPts val="1960"/>
              </a:lnSpc>
            </a:pPr>
            <a:r>
              <a:rPr lang="en-US" sz="1600" dirty="0">
                <a:solidFill>
                  <a:srgbClr val="405449"/>
                </a:solidFill>
                <a:latin typeface="Nobile" pitchFamily="34" charset="0"/>
                <a:ea typeface="Nobile" pitchFamily="34" charset="-122"/>
                <a:cs typeface="Nobile" pitchFamily="34" charset="-120"/>
              </a:rPr>
              <a:t>Les modèles sans emballage contribuent à une réduction significative de la production de déchets et à la préservation des ressources naturelles</a:t>
            </a:r>
            <a:endParaRPr lang="en-US" sz="1600" dirty="0">
              <a:solidFill>
                <a:srgbClr val="3A3630"/>
              </a:solidFill>
              <a:latin typeface="Source Sans Pro" pitchFamily="34" charset="0"/>
              <a:ea typeface="Source Sans Pro" pitchFamily="34" charset="-122"/>
              <a:cs typeface="Source Sans Pro" pitchFamily="34" charset="-120"/>
            </a:endParaRPr>
          </a:p>
        </p:txBody>
      </p:sp>
      <p:sp>
        <p:nvSpPr>
          <p:cNvPr id="9" name="Shape 7"/>
          <p:cNvSpPr/>
          <p:nvPr/>
        </p:nvSpPr>
        <p:spPr>
          <a:xfrm>
            <a:off x="9475559" y="3023547"/>
            <a:ext cx="272177" cy="272177"/>
          </a:xfrm>
          <a:prstGeom prst="roundRect">
            <a:avLst>
              <a:gd name="adj" fmla="val 17144"/>
            </a:avLst>
          </a:prstGeom>
          <a:solidFill>
            <a:srgbClr val="F6E9D5"/>
          </a:solidFill>
          <a:ln/>
        </p:spPr>
      </p:sp>
      <p:sp>
        <p:nvSpPr>
          <p:cNvPr id="10" name="Text 8"/>
          <p:cNvSpPr/>
          <p:nvPr/>
        </p:nvSpPr>
        <p:spPr>
          <a:xfrm>
            <a:off x="10236900" y="3056692"/>
            <a:ext cx="2278723" cy="243007"/>
          </a:xfrm>
          <a:prstGeom prst="rect">
            <a:avLst/>
          </a:prstGeom>
          <a:noFill/>
          <a:ln/>
        </p:spPr>
        <p:txBody>
          <a:bodyPr wrap="none" rtlCol="0" anchor="t"/>
          <a:lstStyle/>
          <a:p>
            <a:pPr>
              <a:lnSpc>
                <a:spcPts val="1914"/>
              </a:lnSpc>
            </a:pPr>
            <a:r>
              <a:rPr lang="en-US" sz="2000" b="1" dirty="0">
                <a:solidFill>
                  <a:srgbClr val="405449"/>
                </a:solidFill>
                <a:latin typeface="Fraunces Extra Bold" pitchFamily="34" charset="0"/>
                <a:ea typeface="Fraunces Extra Bold" pitchFamily="34" charset="-122"/>
                <a:cs typeface="Fraunces Extra Bold" pitchFamily="34" charset="-120"/>
              </a:rPr>
              <a:t>Image de Marque</a:t>
            </a:r>
            <a:endParaRPr lang="en-US" sz="2000" dirty="0"/>
          </a:p>
          <a:p>
            <a:pPr>
              <a:lnSpc>
                <a:spcPts val="1914"/>
              </a:lnSpc>
            </a:pPr>
            <a:endParaRPr lang="en-US" sz="2000" dirty="0">
              <a:solidFill>
                <a:srgbClr val="38512F"/>
              </a:solidFill>
              <a:latin typeface="Lora" pitchFamily="34" charset="0"/>
              <a:ea typeface="Lora" pitchFamily="34" charset="-122"/>
              <a:cs typeface="Lora" pitchFamily="34" charset="-120"/>
            </a:endParaRPr>
          </a:p>
        </p:txBody>
      </p:sp>
      <p:sp>
        <p:nvSpPr>
          <p:cNvPr id="11" name="Text 9"/>
          <p:cNvSpPr/>
          <p:nvPr/>
        </p:nvSpPr>
        <p:spPr>
          <a:xfrm>
            <a:off x="9475559" y="3418276"/>
            <a:ext cx="4184374" cy="1590457"/>
          </a:xfrm>
          <a:prstGeom prst="rect">
            <a:avLst/>
          </a:prstGeom>
          <a:noFill/>
          <a:ln/>
        </p:spPr>
        <p:txBody>
          <a:bodyPr wrap="square" rtlCol="0" anchor="t"/>
          <a:lstStyle/>
          <a:p>
            <a:pPr algn="ctr">
              <a:lnSpc>
                <a:spcPts val="2150"/>
              </a:lnSpc>
            </a:pPr>
            <a:r>
              <a:rPr lang="en-US" sz="1600" dirty="0">
                <a:solidFill>
                  <a:srgbClr val="405449"/>
                </a:solidFill>
                <a:latin typeface="Nobile" pitchFamily="34" charset="0"/>
                <a:ea typeface="Nobile" pitchFamily="34" charset="-122"/>
                <a:cs typeface="Nobile" pitchFamily="34" charset="-120"/>
              </a:rPr>
              <a:t>En adoptant ces pratiques, les entreprises peuvent renforcer leur image de marque et s'engager en faveur d'un développement durable.</a:t>
            </a:r>
            <a:endParaRPr lang="en-US" sz="1600" dirty="0"/>
          </a:p>
        </p:txBody>
      </p:sp>
      <p:sp>
        <p:nvSpPr>
          <p:cNvPr id="12" name="Shape 10"/>
          <p:cNvSpPr/>
          <p:nvPr/>
        </p:nvSpPr>
        <p:spPr>
          <a:xfrm>
            <a:off x="4668631" y="5732613"/>
            <a:ext cx="272177" cy="272177"/>
          </a:xfrm>
          <a:prstGeom prst="roundRect">
            <a:avLst>
              <a:gd name="adj" fmla="val 17144"/>
            </a:avLst>
          </a:prstGeom>
          <a:solidFill>
            <a:srgbClr val="F6E9D5"/>
          </a:solidFill>
          <a:ln/>
        </p:spPr>
        <p:txBody>
          <a:bodyPr/>
          <a:lstStyle/>
          <a:p>
            <a:endParaRPr lang="fr-FR" dirty="0"/>
          </a:p>
        </p:txBody>
      </p:sp>
      <p:sp>
        <p:nvSpPr>
          <p:cNvPr id="13" name="Text 11"/>
          <p:cNvSpPr/>
          <p:nvPr/>
        </p:nvSpPr>
        <p:spPr>
          <a:xfrm>
            <a:off x="5537689" y="5784796"/>
            <a:ext cx="3079908" cy="412751"/>
          </a:xfrm>
          <a:prstGeom prst="rect">
            <a:avLst/>
          </a:prstGeom>
          <a:noFill/>
          <a:ln/>
        </p:spPr>
        <p:txBody>
          <a:bodyPr wrap="none" rtlCol="0" anchor="t"/>
          <a:lstStyle/>
          <a:p>
            <a:pPr algn="ctr">
              <a:lnSpc>
                <a:spcPts val="2100"/>
              </a:lnSpc>
            </a:pPr>
            <a:r>
              <a:rPr lang="en-US" b="1" dirty="0">
                <a:solidFill>
                  <a:srgbClr val="405449"/>
                </a:solidFill>
                <a:latin typeface="Fraunces Extra Bold" pitchFamily="34" charset="0"/>
                <a:ea typeface="Fraunces Extra Bold" pitchFamily="34" charset="-122"/>
                <a:cs typeface="Fraunces Extra Bold" pitchFamily="34" charset="-120"/>
              </a:rPr>
              <a:t>Fidélisation Client</a:t>
            </a:r>
            <a:endParaRPr lang="en-US" dirty="0"/>
          </a:p>
        </p:txBody>
      </p:sp>
      <p:sp>
        <p:nvSpPr>
          <p:cNvPr id="14" name="Text 12"/>
          <p:cNvSpPr/>
          <p:nvPr/>
        </p:nvSpPr>
        <p:spPr>
          <a:xfrm>
            <a:off x="3725089" y="6442650"/>
            <a:ext cx="7024725" cy="1158439"/>
          </a:xfrm>
          <a:prstGeom prst="rect">
            <a:avLst/>
          </a:prstGeom>
          <a:noFill/>
          <a:ln/>
        </p:spPr>
        <p:txBody>
          <a:bodyPr wrap="square" rtlCol="0" anchor="t"/>
          <a:lstStyle/>
          <a:p>
            <a:pPr algn="ctr">
              <a:lnSpc>
                <a:spcPts val="2150"/>
              </a:lnSpc>
            </a:pPr>
            <a:r>
              <a:rPr lang="en-US" sz="1600" dirty="0">
                <a:solidFill>
                  <a:srgbClr val="405449"/>
                </a:solidFill>
                <a:latin typeface="Nobile" pitchFamily="34" charset="0"/>
                <a:ea typeface="Nobile" pitchFamily="34" charset="-122"/>
                <a:cs typeface="Nobile" pitchFamily="34" charset="-120"/>
              </a:rPr>
              <a:t>Les consommateurs soucieux de l'environnement sont attirés par les entreprises qui proposent des solutions durables, contribuant à la fidélisation de la clientèle.</a:t>
            </a:r>
            <a:endParaRPr lang="en-US" sz="1600" dirty="0"/>
          </a:p>
        </p:txBody>
      </p:sp>
      <p:sp>
        <p:nvSpPr>
          <p:cNvPr id="19" name="Text 17"/>
          <p:cNvSpPr/>
          <p:nvPr/>
        </p:nvSpPr>
        <p:spPr>
          <a:xfrm>
            <a:off x="4266128" y="5123378"/>
            <a:ext cx="2971324" cy="486013"/>
          </a:xfrm>
          <a:prstGeom prst="rect">
            <a:avLst/>
          </a:prstGeom>
          <a:noFill/>
          <a:ln/>
        </p:spPr>
        <p:txBody>
          <a:bodyPr wrap="square" rtlCol="0" anchor="t"/>
          <a:lstStyle/>
          <a:p>
            <a:pPr>
              <a:lnSpc>
                <a:spcPts val="1914"/>
              </a:lnSpc>
            </a:pPr>
            <a:endParaRPr lang="en-US" sz="1531" dirty="0">
              <a:solidFill>
                <a:srgbClr val="38512F"/>
              </a:solidFill>
              <a:latin typeface="Lora" pitchFamily="34" charset="0"/>
              <a:ea typeface="Lora" pitchFamily="34" charset="-122"/>
              <a:cs typeface="Lora" pitchFamily="34" charset="-120"/>
            </a:endParaRPr>
          </a:p>
        </p:txBody>
      </p:sp>
      <p:pic>
        <p:nvPicPr>
          <p:cNvPr id="21" name="Image 20">
            <a:extLst>
              <a:ext uri="{FF2B5EF4-FFF2-40B4-BE49-F238E27FC236}">
                <a16:creationId xmlns:a16="http://schemas.microsoft.com/office/drawing/2014/main" id="{440481E6-020D-48C8-B4D4-425678B75B56}"/>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12700"/>
            <a:ext cx="14630400" cy="82296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3" grpId="0" animBg="1"/>
      <p:bldP spid="14"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chemeClr val="accent2">
              <a:lumMod val="40000"/>
              <a:lumOff val="60000"/>
            </a:schemeClr>
          </a:solidFill>
          <a:ln/>
        </p:spPr>
      </p:sp>
      <p:pic>
        <p:nvPicPr>
          <p:cNvPr id="4" name="Image 3">
            <a:extLst>
              <a:ext uri="{FF2B5EF4-FFF2-40B4-BE49-F238E27FC236}">
                <a16:creationId xmlns:a16="http://schemas.microsoft.com/office/drawing/2014/main" id="{AC426CB3-2B47-4881-8EDD-41CD4D784BF1}"/>
              </a:ext>
            </a:extLst>
          </p:cNvPr>
          <p:cNvPicPr>
            <a:picLocks noChangeAspect="1"/>
          </p:cNvPicPr>
          <p:nvPr/>
        </p:nvPicPr>
        <p:blipFill>
          <a:blip r:embed="rId3">
            <a:alphaModFix amt="50000"/>
          </a:blip>
          <a:stretch>
            <a:fillRect/>
          </a:stretch>
        </p:blipFill>
        <p:spPr>
          <a:xfrm>
            <a:off x="0" y="0"/>
            <a:ext cx="14630400" cy="8229600"/>
          </a:xfrm>
          <a:prstGeom prst="rect">
            <a:avLst/>
          </a:prstGeom>
        </p:spPr>
      </p:pic>
      <p:sp>
        <p:nvSpPr>
          <p:cNvPr id="7" name="ZoneTexte 6">
            <a:extLst>
              <a:ext uri="{FF2B5EF4-FFF2-40B4-BE49-F238E27FC236}">
                <a16:creationId xmlns:a16="http://schemas.microsoft.com/office/drawing/2014/main" id="{42F7C371-1990-4145-94A8-189AF2699FFB}"/>
              </a:ext>
            </a:extLst>
          </p:cNvPr>
          <p:cNvSpPr txBox="1"/>
          <p:nvPr/>
        </p:nvSpPr>
        <p:spPr>
          <a:xfrm>
            <a:off x="0" y="1252603"/>
            <a:ext cx="14630400" cy="1200329"/>
          </a:xfrm>
          <a:prstGeom prst="rect">
            <a:avLst/>
          </a:prstGeom>
          <a:noFill/>
        </p:spPr>
        <p:txBody>
          <a:bodyPr wrap="square" rtlCol="0">
            <a:spAutoFit/>
          </a:bodyPr>
          <a:lstStyle/>
          <a:p>
            <a:pPr algn="ctr"/>
            <a:r>
              <a:rPr lang="en-US" sz="7200" dirty="0">
                <a:solidFill>
                  <a:schemeClr val="accent4">
                    <a:lumMod val="75000"/>
                  </a:schemeClr>
                </a:solidFill>
                <a:effectLst>
                  <a:outerShdw blurRad="38100" dist="38100" dir="2700000" algn="tl">
                    <a:srgbClr val="000000">
                      <a:alpha val="43137"/>
                    </a:srgbClr>
                  </a:outerShdw>
                </a:effectLst>
                <a:latin typeface="Algerian" panose="04020705040A02060702" pitchFamily="82" charset="0"/>
              </a:rPr>
              <a:t>MERCI</a:t>
            </a:r>
            <a:r>
              <a:rPr lang="en-US" sz="7200" dirty="0">
                <a:solidFill>
                  <a:schemeClr val="accent4">
                    <a:lumMod val="75000"/>
                  </a:schemeClr>
                </a:solidFill>
                <a:latin typeface="Algerian" panose="04020705040A02060702" pitchFamily="82" charset="0"/>
              </a:rPr>
              <a:t> </a:t>
            </a:r>
            <a:r>
              <a:rPr lang="en-US" sz="7200" dirty="0">
                <a:solidFill>
                  <a:schemeClr val="accent4">
                    <a:lumMod val="75000"/>
                  </a:schemeClr>
                </a:solidFill>
                <a:effectLst>
                  <a:outerShdw blurRad="38100" dist="38100" dir="2700000" algn="tl">
                    <a:srgbClr val="000000">
                      <a:alpha val="43137"/>
                    </a:srgbClr>
                  </a:outerShdw>
                </a:effectLst>
                <a:latin typeface="Algerian" panose="04020705040A02060702" pitchFamily="82" charset="0"/>
              </a:rPr>
              <a:t>POUR</a:t>
            </a:r>
            <a:r>
              <a:rPr lang="en-US" sz="7200" dirty="0">
                <a:solidFill>
                  <a:schemeClr val="accent4">
                    <a:lumMod val="75000"/>
                  </a:schemeClr>
                </a:solidFill>
                <a:latin typeface="Algerian" panose="04020705040A02060702" pitchFamily="82" charset="0"/>
              </a:rPr>
              <a:t> </a:t>
            </a:r>
            <a:r>
              <a:rPr lang="en-US" sz="7200" dirty="0">
                <a:solidFill>
                  <a:schemeClr val="accent4">
                    <a:lumMod val="75000"/>
                  </a:schemeClr>
                </a:solidFill>
                <a:effectLst>
                  <a:outerShdw blurRad="38100" dist="38100" dir="2700000" algn="tl">
                    <a:srgbClr val="000000">
                      <a:alpha val="43137"/>
                    </a:srgbClr>
                  </a:outerShdw>
                </a:effectLst>
                <a:latin typeface="Algerian" panose="04020705040A02060702" pitchFamily="82" charset="0"/>
              </a:rPr>
              <a:t>VOTRE ATTENTION </a:t>
            </a:r>
            <a:endParaRPr lang="fr-FR" sz="7200" dirty="0">
              <a:solidFill>
                <a:schemeClr val="accent4">
                  <a:lumMod val="75000"/>
                </a:schemeClr>
              </a:solidFill>
              <a:effectLst>
                <a:outerShdw blurRad="38100" dist="38100" dir="2700000" algn="tl">
                  <a:srgbClr val="000000">
                    <a:alpha val="43137"/>
                  </a:srgbClr>
                </a:outerShdw>
              </a:effectLst>
              <a:latin typeface="Algerian" panose="04020705040A02060702" pitchFamily="82"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22185"/>
            <a:ext cx="14630400" cy="8229600"/>
          </a:xfrm>
          <a:prstGeom prst="rect">
            <a:avLst/>
          </a:prstGeom>
          <a:solidFill>
            <a:srgbClr val="F2E4CF"/>
          </a:solidFill>
          <a:ln/>
        </p:spPr>
      </p:sp>
      <p:sp>
        <p:nvSpPr>
          <p:cNvPr id="4" name="Text 2"/>
          <p:cNvSpPr/>
          <p:nvPr/>
        </p:nvSpPr>
        <p:spPr>
          <a:xfrm>
            <a:off x="2429828" y="601028"/>
            <a:ext cx="5463897" cy="682943"/>
          </a:xfrm>
          <a:prstGeom prst="rect">
            <a:avLst/>
          </a:prstGeom>
          <a:noFill/>
          <a:ln/>
        </p:spPr>
        <p:txBody>
          <a:bodyPr wrap="none" rtlCol="0" anchor="t"/>
          <a:lstStyle/>
          <a:p>
            <a:pPr marL="0" indent="0">
              <a:lnSpc>
                <a:spcPts val="5378"/>
              </a:lnSpc>
              <a:buNone/>
            </a:pPr>
            <a:r>
              <a:rPr lang="en-US" sz="4302" dirty="0">
                <a:solidFill>
                  <a:srgbClr val="38512F"/>
                </a:solidFill>
                <a:latin typeface="Lora" pitchFamily="34" charset="0"/>
                <a:ea typeface="Lora" pitchFamily="34" charset="-122"/>
                <a:cs typeface="Lora" pitchFamily="34" charset="-120"/>
              </a:rPr>
              <a:t>le plan du projet:</a:t>
            </a:r>
            <a:endParaRPr lang="en-US" sz="4302" dirty="0"/>
          </a:p>
        </p:txBody>
      </p:sp>
      <p:sp>
        <p:nvSpPr>
          <p:cNvPr id="5" name="Text 3"/>
          <p:cNvSpPr/>
          <p:nvPr/>
        </p:nvSpPr>
        <p:spPr>
          <a:xfrm>
            <a:off x="2429828" y="1721048"/>
            <a:ext cx="9770745" cy="349687"/>
          </a:xfrm>
          <a:prstGeom prst="rect">
            <a:avLst/>
          </a:prstGeom>
          <a:noFill/>
          <a:ln/>
        </p:spPr>
        <p:txBody>
          <a:bodyPr wrap="none" rtlCol="0" anchor="t"/>
          <a:lstStyle/>
          <a:p>
            <a:pPr marL="0" indent="0">
              <a:lnSpc>
                <a:spcPts val="2753"/>
              </a:lnSpc>
              <a:buNone/>
            </a:pPr>
            <a:endParaRPr lang="en-US" sz="1721" dirty="0"/>
          </a:p>
        </p:txBody>
      </p:sp>
      <p:sp>
        <p:nvSpPr>
          <p:cNvPr id="6" name="Shape 4"/>
          <p:cNvSpPr/>
          <p:nvPr/>
        </p:nvSpPr>
        <p:spPr>
          <a:xfrm>
            <a:off x="2429828" y="4938832"/>
            <a:ext cx="9770745" cy="27265"/>
          </a:xfrm>
          <a:prstGeom prst="rect">
            <a:avLst/>
          </a:prstGeom>
          <a:solidFill>
            <a:srgbClr val="38512F"/>
          </a:solidFill>
          <a:ln/>
        </p:spPr>
      </p:sp>
      <p:sp>
        <p:nvSpPr>
          <p:cNvPr id="7" name="Shape 5"/>
          <p:cNvSpPr/>
          <p:nvPr/>
        </p:nvSpPr>
        <p:spPr>
          <a:xfrm>
            <a:off x="3416796" y="4174034"/>
            <a:ext cx="27265" cy="764858"/>
          </a:xfrm>
          <a:prstGeom prst="rect">
            <a:avLst/>
          </a:prstGeom>
          <a:solidFill>
            <a:srgbClr val="38512F"/>
          </a:solidFill>
          <a:ln/>
        </p:spPr>
      </p:sp>
      <p:sp>
        <p:nvSpPr>
          <p:cNvPr id="8" name="Shape 6"/>
          <p:cNvSpPr/>
          <p:nvPr/>
        </p:nvSpPr>
        <p:spPr>
          <a:xfrm>
            <a:off x="3184565" y="4693027"/>
            <a:ext cx="491728" cy="491728"/>
          </a:xfrm>
          <a:prstGeom prst="roundRect">
            <a:avLst>
              <a:gd name="adj" fmla="val 13334"/>
            </a:avLst>
          </a:prstGeom>
          <a:solidFill>
            <a:srgbClr val="F6E9D5"/>
          </a:solidFill>
          <a:ln/>
        </p:spPr>
      </p:sp>
      <p:sp>
        <p:nvSpPr>
          <p:cNvPr id="9" name="Text 7"/>
          <p:cNvSpPr/>
          <p:nvPr/>
        </p:nvSpPr>
        <p:spPr>
          <a:xfrm>
            <a:off x="3370659" y="4733985"/>
            <a:ext cx="119420" cy="409694"/>
          </a:xfrm>
          <a:prstGeom prst="rect">
            <a:avLst/>
          </a:prstGeom>
          <a:noFill/>
          <a:ln/>
        </p:spPr>
        <p:txBody>
          <a:bodyPr wrap="none" rtlCol="0" anchor="t"/>
          <a:lstStyle/>
          <a:p>
            <a:pPr marL="0" indent="0" algn="ctr">
              <a:lnSpc>
                <a:spcPts val="3227"/>
              </a:lnSpc>
              <a:buNone/>
            </a:pPr>
            <a:r>
              <a:rPr lang="en-US" sz="2581" dirty="0">
                <a:solidFill>
                  <a:srgbClr val="38512F"/>
                </a:solidFill>
                <a:latin typeface="Lora" pitchFamily="34" charset="0"/>
                <a:ea typeface="Lora" pitchFamily="34" charset="-122"/>
                <a:cs typeface="Lora" pitchFamily="34" charset="-120"/>
              </a:rPr>
              <a:t>1</a:t>
            </a:r>
            <a:endParaRPr lang="en-US" sz="2581" dirty="0"/>
          </a:p>
        </p:txBody>
      </p:sp>
      <p:sp>
        <p:nvSpPr>
          <p:cNvPr id="10" name="Text 8"/>
          <p:cNvSpPr/>
          <p:nvPr/>
        </p:nvSpPr>
        <p:spPr>
          <a:xfrm>
            <a:off x="1975927" y="3135987"/>
            <a:ext cx="2236742" cy="819388"/>
          </a:xfrm>
          <a:prstGeom prst="rect">
            <a:avLst/>
          </a:prstGeom>
          <a:noFill/>
          <a:ln/>
        </p:spPr>
        <p:txBody>
          <a:bodyPr wrap="square" rtlCol="0" anchor="t"/>
          <a:lstStyle/>
          <a:p>
            <a:pPr marL="0" indent="0" algn="ctr">
              <a:lnSpc>
                <a:spcPts val="3227"/>
              </a:lnSpc>
              <a:buNone/>
            </a:pPr>
            <a:r>
              <a:rPr lang="en-US" sz="2581" dirty="0">
                <a:solidFill>
                  <a:srgbClr val="38512F"/>
                </a:solidFill>
                <a:latin typeface="Lora" pitchFamily="34" charset="0"/>
                <a:ea typeface="Lora" pitchFamily="34" charset="-122"/>
                <a:cs typeface="Lora" pitchFamily="34" charset="-120"/>
              </a:rPr>
              <a:t>introduction</a:t>
            </a:r>
            <a:endParaRPr lang="en-US" sz="2581" dirty="0"/>
          </a:p>
        </p:txBody>
      </p:sp>
      <p:sp>
        <p:nvSpPr>
          <p:cNvPr id="11" name="Shape 9"/>
          <p:cNvSpPr/>
          <p:nvPr/>
        </p:nvSpPr>
        <p:spPr>
          <a:xfrm>
            <a:off x="4526697" y="4938772"/>
            <a:ext cx="27265" cy="764858"/>
          </a:xfrm>
          <a:prstGeom prst="rect">
            <a:avLst/>
          </a:prstGeom>
          <a:solidFill>
            <a:srgbClr val="38512F"/>
          </a:solidFill>
          <a:ln/>
        </p:spPr>
      </p:sp>
      <p:sp>
        <p:nvSpPr>
          <p:cNvPr id="12" name="Shape 10"/>
          <p:cNvSpPr/>
          <p:nvPr/>
        </p:nvSpPr>
        <p:spPr>
          <a:xfrm>
            <a:off x="4294465" y="4693027"/>
            <a:ext cx="491728" cy="491728"/>
          </a:xfrm>
          <a:prstGeom prst="roundRect">
            <a:avLst>
              <a:gd name="adj" fmla="val 13334"/>
            </a:avLst>
          </a:prstGeom>
          <a:solidFill>
            <a:srgbClr val="F6E9D5"/>
          </a:solidFill>
          <a:ln/>
        </p:spPr>
      </p:sp>
      <p:sp>
        <p:nvSpPr>
          <p:cNvPr id="13" name="Text 11"/>
          <p:cNvSpPr/>
          <p:nvPr/>
        </p:nvSpPr>
        <p:spPr>
          <a:xfrm>
            <a:off x="4452223" y="4733985"/>
            <a:ext cx="176093" cy="409694"/>
          </a:xfrm>
          <a:prstGeom prst="rect">
            <a:avLst/>
          </a:prstGeom>
          <a:noFill/>
          <a:ln/>
        </p:spPr>
        <p:txBody>
          <a:bodyPr wrap="none" rtlCol="0" anchor="t"/>
          <a:lstStyle/>
          <a:p>
            <a:pPr marL="0" indent="0" algn="ctr">
              <a:lnSpc>
                <a:spcPts val="3227"/>
              </a:lnSpc>
              <a:buNone/>
            </a:pPr>
            <a:r>
              <a:rPr lang="en-US" sz="2581" dirty="0">
                <a:solidFill>
                  <a:srgbClr val="38512F"/>
                </a:solidFill>
                <a:latin typeface="Lora" pitchFamily="34" charset="0"/>
                <a:ea typeface="Lora" pitchFamily="34" charset="-122"/>
                <a:cs typeface="Lora" pitchFamily="34" charset="-120"/>
              </a:rPr>
              <a:t>2</a:t>
            </a:r>
            <a:endParaRPr lang="en-US" sz="2581" dirty="0"/>
          </a:p>
        </p:txBody>
      </p:sp>
      <p:sp>
        <p:nvSpPr>
          <p:cNvPr id="14" name="Text 12"/>
          <p:cNvSpPr/>
          <p:nvPr/>
        </p:nvSpPr>
        <p:spPr>
          <a:xfrm>
            <a:off x="3287210" y="5922288"/>
            <a:ext cx="2035360" cy="1229082"/>
          </a:xfrm>
          <a:prstGeom prst="rect">
            <a:avLst/>
          </a:prstGeom>
          <a:noFill/>
          <a:ln/>
        </p:spPr>
        <p:txBody>
          <a:bodyPr wrap="square" rtlCol="0" anchor="t"/>
          <a:lstStyle/>
          <a:p>
            <a:pPr marL="0" indent="0" algn="ctr">
              <a:lnSpc>
                <a:spcPts val="3227"/>
              </a:lnSpc>
              <a:buNone/>
            </a:pPr>
            <a:r>
              <a:rPr lang="en-US" sz="2581" dirty="0">
                <a:solidFill>
                  <a:srgbClr val="38512F"/>
                </a:solidFill>
                <a:latin typeface="Lora" pitchFamily="34" charset="0"/>
              </a:rPr>
              <a:t>Les boutiques en vrac </a:t>
            </a:r>
            <a:endParaRPr lang="en-US" sz="2581" dirty="0"/>
          </a:p>
        </p:txBody>
      </p:sp>
      <p:sp>
        <p:nvSpPr>
          <p:cNvPr id="15" name="Text 13"/>
          <p:cNvSpPr/>
          <p:nvPr/>
        </p:nvSpPr>
        <p:spPr>
          <a:xfrm>
            <a:off x="3758208" y="7282458"/>
            <a:ext cx="1564362" cy="349687"/>
          </a:xfrm>
          <a:prstGeom prst="rect">
            <a:avLst/>
          </a:prstGeom>
          <a:noFill/>
          <a:ln/>
        </p:spPr>
        <p:txBody>
          <a:bodyPr wrap="none" rtlCol="0" anchor="t"/>
          <a:lstStyle/>
          <a:p>
            <a:pPr marL="0" indent="0" algn="ctr">
              <a:lnSpc>
                <a:spcPts val="2753"/>
              </a:lnSpc>
              <a:buNone/>
            </a:pPr>
            <a:endParaRPr lang="en-US" sz="1721" dirty="0"/>
          </a:p>
        </p:txBody>
      </p:sp>
      <p:sp>
        <p:nvSpPr>
          <p:cNvPr id="16" name="Shape 14"/>
          <p:cNvSpPr/>
          <p:nvPr/>
        </p:nvSpPr>
        <p:spPr>
          <a:xfrm>
            <a:off x="5636597" y="4174034"/>
            <a:ext cx="27265" cy="764858"/>
          </a:xfrm>
          <a:prstGeom prst="rect">
            <a:avLst/>
          </a:prstGeom>
          <a:solidFill>
            <a:srgbClr val="38512F"/>
          </a:solidFill>
          <a:ln/>
        </p:spPr>
      </p:sp>
      <p:sp>
        <p:nvSpPr>
          <p:cNvPr id="17" name="Shape 15"/>
          <p:cNvSpPr/>
          <p:nvPr/>
        </p:nvSpPr>
        <p:spPr>
          <a:xfrm>
            <a:off x="5404366" y="4693027"/>
            <a:ext cx="491728" cy="491728"/>
          </a:xfrm>
          <a:prstGeom prst="roundRect">
            <a:avLst>
              <a:gd name="adj" fmla="val 13334"/>
            </a:avLst>
          </a:prstGeom>
          <a:solidFill>
            <a:srgbClr val="F6E9D5"/>
          </a:solidFill>
          <a:ln/>
        </p:spPr>
      </p:sp>
      <p:sp>
        <p:nvSpPr>
          <p:cNvPr id="18" name="Text 16"/>
          <p:cNvSpPr/>
          <p:nvPr/>
        </p:nvSpPr>
        <p:spPr>
          <a:xfrm>
            <a:off x="5558909" y="4733985"/>
            <a:ext cx="182642" cy="409694"/>
          </a:xfrm>
          <a:prstGeom prst="rect">
            <a:avLst/>
          </a:prstGeom>
          <a:noFill/>
          <a:ln/>
        </p:spPr>
        <p:txBody>
          <a:bodyPr wrap="none" rtlCol="0" anchor="t"/>
          <a:lstStyle/>
          <a:p>
            <a:pPr marL="0" indent="0" algn="ctr">
              <a:lnSpc>
                <a:spcPts val="3227"/>
              </a:lnSpc>
              <a:buNone/>
            </a:pPr>
            <a:r>
              <a:rPr lang="en-US" sz="2581" dirty="0">
                <a:solidFill>
                  <a:srgbClr val="38512F"/>
                </a:solidFill>
                <a:latin typeface="Lora" pitchFamily="34" charset="0"/>
                <a:ea typeface="Lora" pitchFamily="34" charset="-122"/>
                <a:cs typeface="Lora" pitchFamily="34" charset="-120"/>
              </a:rPr>
              <a:t>3</a:t>
            </a:r>
            <a:endParaRPr lang="en-US" sz="2581" dirty="0"/>
          </a:p>
        </p:txBody>
      </p:sp>
      <p:sp>
        <p:nvSpPr>
          <p:cNvPr id="19" name="Text 17"/>
          <p:cNvSpPr/>
          <p:nvPr/>
        </p:nvSpPr>
        <p:spPr>
          <a:xfrm>
            <a:off x="4868107" y="2726293"/>
            <a:ext cx="1980843" cy="1229082"/>
          </a:xfrm>
          <a:prstGeom prst="rect">
            <a:avLst/>
          </a:prstGeom>
          <a:noFill/>
          <a:ln/>
        </p:spPr>
        <p:txBody>
          <a:bodyPr wrap="square" rtlCol="0" anchor="t"/>
          <a:lstStyle/>
          <a:p>
            <a:pPr marL="0" indent="0" algn="ctr">
              <a:lnSpc>
                <a:spcPts val="3227"/>
              </a:lnSpc>
              <a:buNone/>
            </a:pPr>
            <a:r>
              <a:rPr lang="en-US" sz="2581" dirty="0">
                <a:solidFill>
                  <a:srgbClr val="38512F"/>
                </a:solidFill>
                <a:latin typeface="Lora" pitchFamily="34" charset="0"/>
                <a:ea typeface="Lora" pitchFamily="34" charset="-122"/>
                <a:cs typeface="Lora" pitchFamily="34" charset="-120"/>
              </a:rPr>
              <a:t>Livraison avec retour d’emballage</a:t>
            </a:r>
            <a:endParaRPr lang="en-US" sz="2581" dirty="0"/>
          </a:p>
        </p:txBody>
      </p:sp>
      <p:sp>
        <p:nvSpPr>
          <p:cNvPr id="20" name="Shape 18"/>
          <p:cNvSpPr/>
          <p:nvPr/>
        </p:nvSpPr>
        <p:spPr>
          <a:xfrm>
            <a:off x="6746498" y="4938772"/>
            <a:ext cx="27265" cy="764858"/>
          </a:xfrm>
          <a:prstGeom prst="rect">
            <a:avLst/>
          </a:prstGeom>
          <a:solidFill>
            <a:srgbClr val="38512F"/>
          </a:solidFill>
          <a:ln/>
        </p:spPr>
      </p:sp>
      <p:sp>
        <p:nvSpPr>
          <p:cNvPr id="21" name="Shape 19"/>
          <p:cNvSpPr/>
          <p:nvPr/>
        </p:nvSpPr>
        <p:spPr>
          <a:xfrm>
            <a:off x="6514267" y="4693027"/>
            <a:ext cx="491728" cy="491728"/>
          </a:xfrm>
          <a:prstGeom prst="roundRect">
            <a:avLst>
              <a:gd name="adj" fmla="val 13334"/>
            </a:avLst>
          </a:prstGeom>
          <a:solidFill>
            <a:srgbClr val="F6E9D5"/>
          </a:solidFill>
          <a:ln/>
        </p:spPr>
      </p:sp>
      <p:sp>
        <p:nvSpPr>
          <p:cNvPr id="22" name="Text 20"/>
          <p:cNvSpPr/>
          <p:nvPr/>
        </p:nvSpPr>
        <p:spPr>
          <a:xfrm>
            <a:off x="6671191" y="4733985"/>
            <a:ext cx="177760" cy="409694"/>
          </a:xfrm>
          <a:prstGeom prst="rect">
            <a:avLst/>
          </a:prstGeom>
          <a:noFill/>
          <a:ln/>
        </p:spPr>
        <p:txBody>
          <a:bodyPr wrap="none" rtlCol="0" anchor="t"/>
          <a:lstStyle/>
          <a:p>
            <a:pPr marL="0" indent="0" algn="ctr">
              <a:lnSpc>
                <a:spcPts val="3227"/>
              </a:lnSpc>
              <a:buNone/>
            </a:pPr>
            <a:r>
              <a:rPr lang="en-US" sz="2581" dirty="0">
                <a:solidFill>
                  <a:srgbClr val="38512F"/>
                </a:solidFill>
                <a:latin typeface="Lora" pitchFamily="34" charset="0"/>
                <a:ea typeface="Lora" pitchFamily="34" charset="-122"/>
                <a:cs typeface="Lora" pitchFamily="34" charset="-120"/>
              </a:rPr>
              <a:t>4</a:t>
            </a:r>
            <a:endParaRPr lang="en-US" sz="2581" dirty="0"/>
          </a:p>
        </p:txBody>
      </p:sp>
      <p:sp>
        <p:nvSpPr>
          <p:cNvPr id="23" name="Text 21"/>
          <p:cNvSpPr/>
          <p:nvPr/>
        </p:nvSpPr>
        <p:spPr>
          <a:xfrm>
            <a:off x="5663862" y="5922288"/>
            <a:ext cx="1878509" cy="1638776"/>
          </a:xfrm>
          <a:prstGeom prst="rect">
            <a:avLst/>
          </a:prstGeom>
          <a:noFill/>
          <a:ln/>
        </p:spPr>
        <p:txBody>
          <a:bodyPr wrap="square" rtlCol="0" anchor="t"/>
          <a:lstStyle/>
          <a:p>
            <a:pPr marL="0" indent="0" algn="ctr">
              <a:lnSpc>
                <a:spcPts val="3227"/>
              </a:lnSpc>
              <a:buNone/>
            </a:pPr>
            <a:r>
              <a:rPr lang="en-US" sz="2581" dirty="0">
                <a:solidFill>
                  <a:srgbClr val="38512F"/>
                </a:solidFill>
                <a:latin typeface="Lora" pitchFamily="34" charset="0"/>
              </a:rPr>
              <a:t>Avantages des modeles sans emballage </a:t>
            </a:r>
            <a:endParaRPr lang="en-US" sz="2581" dirty="0"/>
          </a:p>
        </p:txBody>
      </p:sp>
      <p:sp>
        <p:nvSpPr>
          <p:cNvPr id="24" name="Shape 22"/>
          <p:cNvSpPr/>
          <p:nvPr/>
        </p:nvSpPr>
        <p:spPr>
          <a:xfrm>
            <a:off x="7856399" y="4174034"/>
            <a:ext cx="27265" cy="764858"/>
          </a:xfrm>
          <a:prstGeom prst="rect">
            <a:avLst/>
          </a:prstGeom>
          <a:solidFill>
            <a:srgbClr val="38512F"/>
          </a:solidFill>
          <a:ln/>
        </p:spPr>
      </p:sp>
      <p:sp>
        <p:nvSpPr>
          <p:cNvPr id="25" name="Shape 23"/>
          <p:cNvSpPr/>
          <p:nvPr/>
        </p:nvSpPr>
        <p:spPr>
          <a:xfrm>
            <a:off x="7624167" y="4693027"/>
            <a:ext cx="491728" cy="491728"/>
          </a:xfrm>
          <a:prstGeom prst="roundRect">
            <a:avLst>
              <a:gd name="adj" fmla="val 13334"/>
            </a:avLst>
          </a:prstGeom>
          <a:solidFill>
            <a:srgbClr val="F6E9D5"/>
          </a:solidFill>
          <a:ln/>
        </p:spPr>
      </p:sp>
      <p:sp>
        <p:nvSpPr>
          <p:cNvPr id="26" name="Text 24"/>
          <p:cNvSpPr/>
          <p:nvPr/>
        </p:nvSpPr>
        <p:spPr>
          <a:xfrm>
            <a:off x="7780615" y="4733985"/>
            <a:ext cx="178713" cy="409694"/>
          </a:xfrm>
          <a:prstGeom prst="rect">
            <a:avLst/>
          </a:prstGeom>
          <a:noFill/>
          <a:ln/>
        </p:spPr>
        <p:txBody>
          <a:bodyPr wrap="none" rtlCol="0" anchor="t"/>
          <a:lstStyle/>
          <a:p>
            <a:pPr marL="0" indent="0" algn="ctr">
              <a:lnSpc>
                <a:spcPts val="3227"/>
              </a:lnSpc>
              <a:buNone/>
            </a:pPr>
            <a:r>
              <a:rPr lang="en-US" sz="2581" dirty="0">
                <a:solidFill>
                  <a:srgbClr val="38512F"/>
                </a:solidFill>
                <a:latin typeface="Lora" pitchFamily="34" charset="0"/>
                <a:ea typeface="Lora" pitchFamily="34" charset="-122"/>
                <a:cs typeface="Lora" pitchFamily="34" charset="-120"/>
              </a:rPr>
              <a:t>5</a:t>
            </a:r>
            <a:endParaRPr lang="en-US" sz="2581" dirty="0"/>
          </a:p>
        </p:txBody>
      </p:sp>
      <p:sp>
        <p:nvSpPr>
          <p:cNvPr id="27" name="Text 25"/>
          <p:cNvSpPr/>
          <p:nvPr/>
        </p:nvSpPr>
        <p:spPr>
          <a:xfrm>
            <a:off x="7087910" y="2316599"/>
            <a:ext cx="2219800" cy="1638776"/>
          </a:xfrm>
          <a:prstGeom prst="rect">
            <a:avLst/>
          </a:prstGeom>
          <a:noFill/>
          <a:ln/>
        </p:spPr>
        <p:txBody>
          <a:bodyPr wrap="square" rtlCol="0" anchor="t"/>
          <a:lstStyle/>
          <a:p>
            <a:pPr marL="0" indent="0" algn="ctr">
              <a:lnSpc>
                <a:spcPts val="3227"/>
              </a:lnSpc>
              <a:buNone/>
            </a:pPr>
            <a:r>
              <a:rPr lang="en-US" sz="2581" dirty="0">
                <a:solidFill>
                  <a:srgbClr val="38512F"/>
                </a:solidFill>
                <a:latin typeface="Lora" pitchFamily="34" charset="0"/>
                <a:ea typeface="Lora" pitchFamily="34" charset="-122"/>
                <a:cs typeface="Lora" pitchFamily="34" charset="-120"/>
              </a:rPr>
              <a:t>Defis et limites des modeles sans emballage </a:t>
            </a:r>
            <a:endParaRPr lang="en-US" sz="2581" dirty="0"/>
          </a:p>
        </p:txBody>
      </p:sp>
      <p:sp>
        <p:nvSpPr>
          <p:cNvPr id="28" name="Shape 26"/>
          <p:cNvSpPr/>
          <p:nvPr/>
        </p:nvSpPr>
        <p:spPr>
          <a:xfrm>
            <a:off x="8966299" y="4938772"/>
            <a:ext cx="27265" cy="764858"/>
          </a:xfrm>
          <a:prstGeom prst="rect">
            <a:avLst/>
          </a:prstGeom>
          <a:solidFill>
            <a:srgbClr val="38512F"/>
          </a:solidFill>
          <a:ln/>
        </p:spPr>
      </p:sp>
      <p:sp>
        <p:nvSpPr>
          <p:cNvPr id="29" name="Shape 27"/>
          <p:cNvSpPr/>
          <p:nvPr/>
        </p:nvSpPr>
        <p:spPr>
          <a:xfrm>
            <a:off x="8734068" y="4693027"/>
            <a:ext cx="491728" cy="491728"/>
          </a:xfrm>
          <a:prstGeom prst="roundRect">
            <a:avLst>
              <a:gd name="adj" fmla="val 13334"/>
            </a:avLst>
          </a:prstGeom>
          <a:solidFill>
            <a:srgbClr val="F6E9D5"/>
          </a:solidFill>
          <a:ln/>
        </p:spPr>
      </p:sp>
      <p:sp>
        <p:nvSpPr>
          <p:cNvPr id="30" name="Text 28"/>
          <p:cNvSpPr/>
          <p:nvPr/>
        </p:nvSpPr>
        <p:spPr>
          <a:xfrm>
            <a:off x="8885158" y="4733985"/>
            <a:ext cx="189548" cy="409694"/>
          </a:xfrm>
          <a:prstGeom prst="rect">
            <a:avLst/>
          </a:prstGeom>
          <a:noFill/>
          <a:ln/>
        </p:spPr>
        <p:txBody>
          <a:bodyPr wrap="none" rtlCol="0" anchor="t"/>
          <a:lstStyle/>
          <a:p>
            <a:pPr marL="0" indent="0" algn="ctr">
              <a:lnSpc>
                <a:spcPts val="3227"/>
              </a:lnSpc>
              <a:buNone/>
            </a:pPr>
            <a:r>
              <a:rPr lang="en-US" sz="2581" dirty="0">
                <a:solidFill>
                  <a:srgbClr val="38512F"/>
                </a:solidFill>
                <a:latin typeface="Lora" pitchFamily="34" charset="0"/>
                <a:ea typeface="Lora" pitchFamily="34" charset="-122"/>
                <a:cs typeface="Lora" pitchFamily="34" charset="-120"/>
              </a:rPr>
              <a:t>6</a:t>
            </a:r>
            <a:endParaRPr lang="en-US" sz="2581" dirty="0"/>
          </a:p>
        </p:txBody>
      </p:sp>
      <p:sp>
        <p:nvSpPr>
          <p:cNvPr id="31" name="Text 29"/>
          <p:cNvSpPr/>
          <p:nvPr/>
        </p:nvSpPr>
        <p:spPr>
          <a:xfrm>
            <a:off x="7696617" y="5923043"/>
            <a:ext cx="2756178" cy="1556981"/>
          </a:xfrm>
          <a:prstGeom prst="rect">
            <a:avLst/>
          </a:prstGeom>
          <a:noFill/>
          <a:ln/>
        </p:spPr>
        <p:txBody>
          <a:bodyPr wrap="square" rtlCol="0" anchor="t"/>
          <a:lstStyle/>
          <a:p>
            <a:pPr marL="0" indent="0" algn="ctr">
              <a:lnSpc>
                <a:spcPts val="3227"/>
              </a:lnSpc>
              <a:buNone/>
            </a:pPr>
            <a:r>
              <a:rPr lang="en-US" sz="2581" dirty="0">
                <a:solidFill>
                  <a:srgbClr val="38512F"/>
                </a:solidFill>
                <a:latin typeface="Lora" pitchFamily="34" charset="0"/>
                <a:ea typeface="Lora" pitchFamily="34" charset="-122"/>
                <a:cs typeface="Lora" pitchFamily="34" charset="-120"/>
              </a:rPr>
              <a:t>Etudes de cas </a:t>
            </a:r>
          </a:p>
          <a:p>
            <a:pPr marL="0" indent="0" algn="ctr">
              <a:lnSpc>
                <a:spcPts val="3227"/>
              </a:lnSpc>
              <a:buNone/>
            </a:pPr>
            <a:r>
              <a:rPr lang="en-US" sz="2581" dirty="0">
                <a:solidFill>
                  <a:srgbClr val="38512F"/>
                </a:solidFill>
                <a:latin typeface="Lora" pitchFamily="34" charset="0"/>
              </a:rPr>
              <a:t>Et </a:t>
            </a:r>
          </a:p>
          <a:p>
            <a:pPr marL="0" indent="0" algn="ctr">
              <a:lnSpc>
                <a:spcPts val="3227"/>
              </a:lnSpc>
              <a:buNone/>
            </a:pPr>
            <a:r>
              <a:rPr lang="en-US" sz="2581" dirty="0">
                <a:solidFill>
                  <a:srgbClr val="38512F"/>
                </a:solidFill>
                <a:latin typeface="Lora" pitchFamily="34" charset="0"/>
              </a:rPr>
              <a:t>Initiatives inspirantes </a:t>
            </a:r>
            <a:endParaRPr lang="en-US" sz="2581" dirty="0"/>
          </a:p>
        </p:txBody>
      </p:sp>
      <p:sp>
        <p:nvSpPr>
          <p:cNvPr id="32" name="Shape 30"/>
          <p:cNvSpPr/>
          <p:nvPr/>
        </p:nvSpPr>
        <p:spPr>
          <a:xfrm>
            <a:off x="10076200" y="4174034"/>
            <a:ext cx="27265" cy="764858"/>
          </a:xfrm>
          <a:prstGeom prst="rect">
            <a:avLst/>
          </a:prstGeom>
          <a:solidFill>
            <a:srgbClr val="38512F"/>
          </a:solidFill>
          <a:ln/>
        </p:spPr>
      </p:sp>
      <p:sp>
        <p:nvSpPr>
          <p:cNvPr id="33" name="Shape 31"/>
          <p:cNvSpPr/>
          <p:nvPr/>
        </p:nvSpPr>
        <p:spPr>
          <a:xfrm>
            <a:off x="9843968" y="4693027"/>
            <a:ext cx="491728" cy="491728"/>
          </a:xfrm>
          <a:prstGeom prst="roundRect">
            <a:avLst>
              <a:gd name="adj" fmla="val 13334"/>
            </a:avLst>
          </a:prstGeom>
          <a:solidFill>
            <a:srgbClr val="F6E9D5"/>
          </a:solidFill>
          <a:ln/>
        </p:spPr>
      </p:sp>
      <p:sp>
        <p:nvSpPr>
          <p:cNvPr id="34" name="Text 32"/>
          <p:cNvSpPr/>
          <p:nvPr/>
        </p:nvSpPr>
        <p:spPr>
          <a:xfrm>
            <a:off x="10014228" y="4733985"/>
            <a:ext cx="151209" cy="409694"/>
          </a:xfrm>
          <a:prstGeom prst="rect">
            <a:avLst/>
          </a:prstGeom>
          <a:noFill/>
          <a:ln/>
        </p:spPr>
        <p:txBody>
          <a:bodyPr wrap="none" rtlCol="0" anchor="t"/>
          <a:lstStyle/>
          <a:p>
            <a:pPr marL="0" indent="0" algn="ctr">
              <a:lnSpc>
                <a:spcPts val="3227"/>
              </a:lnSpc>
              <a:buNone/>
            </a:pPr>
            <a:r>
              <a:rPr lang="en-US" sz="2581" dirty="0">
                <a:solidFill>
                  <a:srgbClr val="38512F"/>
                </a:solidFill>
                <a:latin typeface="Lora" pitchFamily="34" charset="0"/>
                <a:ea typeface="Lora" pitchFamily="34" charset="-122"/>
                <a:cs typeface="Lora" pitchFamily="34" charset="-120"/>
              </a:rPr>
              <a:t>7</a:t>
            </a:r>
            <a:endParaRPr lang="en-US" sz="2581" dirty="0"/>
          </a:p>
        </p:txBody>
      </p:sp>
      <p:sp>
        <p:nvSpPr>
          <p:cNvPr id="35" name="Text 33"/>
          <p:cNvSpPr/>
          <p:nvPr/>
        </p:nvSpPr>
        <p:spPr>
          <a:xfrm>
            <a:off x="9307710" y="3135987"/>
            <a:ext cx="1852980" cy="819388"/>
          </a:xfrm>
          <a:prstGeom prst="rect">
            <a:avLst/>
          </a:prstGeom>
          <a:noFill/>
          <a:ln/>
        </p:spPr>
        <p:txBody>
          <a:bodyPr wrap="square" rtlCol="0" anchor="t"/>
          <a:lstStyle/>
          <a:p>
            <a:pPr marL="0" indent="0" algn="ctr">
              <a:lnSpc>
                <a:spcPts val="3227"/>
              </a:lnSpc>
              <a:buNone/>
            </a:pPr>
            <a:r>
              <a:rPr lang="en-US" sz="2581" dirty="0"/>
              <a:t>Perspectives d’avenir</a:t>
            </a:r>
          </a:p>
        </p:txBody>
      </p:sp>
      <p:sp>
        <p:nvSpPr>
          <p:cNvPr id="36" name="Shape 34"/>
          <p:cNvSpPr/>
          <p:nvPr/>
        </p:nvSpPr>
        <p:spPr>
          <a:xfrm>
            <a:off x="11186220" y="4938772"/>
            <a:ext cx="27265" cy="764858"/>
          </a:xfrm>
          <a:prstGeom prst="rect">
            <a:avLst/>
          </a:prstGeom>
          <a:solidFill>
            <a:srgbClr val="38512F"/>
          </a:solidFill>
          <a:ln/>
        </p:spPr>
      </p:sp>
      <p:sp>
        <p:nvSpPr>
          <p:cNvPr id="37" name="Shape 35"/>
          <p:cNvSpPr/>
          <p:nvPr/>
        </p:nvSpPr>
        <p:spPr>
          <a:xfrm>
            <a:off x="10953988" y="4693027"/>
            <a:ext cx="491728" cy="491728"/>
          </a:xfrm>
          <a:prstGeom prst="roundRect">
            <a:avLst>
              <a:gd name="adj" fmla="val 13334"/>
            </a:avLst>
          </a:prstGeom>
          <a:solidFill>
            <a:srgbClr val="F6E9D5"/>
          </a:solidFill>
          <a:ln/>
        </p:spPr>
      </p:sp>
      <p:sp>
        <p:nvSpPr>
          <p:cNvPr id="38" name="Text 36"/>
          <p:cNvSpPr/>
          <p:nvPr/>
        </p:nvSpPr>
        <p:spPr>
          <a:xfrm>
            <a:off x="11107698" y="4733985"/>
            <a:ext cx="184309" cy="409694"/>
          </a:xfrm>
          <a:prstGeom prst="rect">
            <a:avLst/>
          </a:prstGeom>
          <a:noFill/>
          <a:ln/>
        </p:spPr>
        <p:txBody>
          <a:bodyPr wrap="none" rtlCol="0" anchor="t"/>
          <a:lstStyle/>
          <a:p>
            <a:pPr marL="0" indent="0" algn="ctr">
              <a:lnSpc>
                <a:spcPts val="3227"/>
              </a:lnSpc>
              <a:buNone/>
            </a:pPr>
            <a:r>
              <a:rPr lang="en-US" sz="2581" dirty="0">
                <a:solidFill>
                  <a:srgbClr val="38512F"/>
                </a:solidFill>
                <a:latin typeface="Lora" pitchFamily="34" charset="0"/>
                <a:ea typeface="Lora" pitchFamily="34" charset="-122"/>
                <a:cs typeface="Lora" pitchFamily="34" charset="-120"/>
              </a:rPr>
              <a:t>8</a:t>
            </a:r>
            <a:endParaRPr lang="en-US" sz="2581" dirty="0"/>
          </a:p>
        </p:txBody>
      </p:sp>
      <p:sp>
        <p:nvSpPr>
          <p:cNvPr id="39" name="Text 37"/>
          <p:cNvSpPr/>
          <p:nvPr/>
        </p:nvSpPr>
        <p:spPr>
          <a:xfrm>
            <a:off x="10417612" y="5922288"/>
            <a:ext cx="1955725" cy="819388"/>
          </a:xfrm>
          <a:prstGeom prst="rect">
            <a:avLst/>
          </a:prstGeom>
          <a:noFill/>
          <a:ln/>
        </p:spPr>
        <p:txBody>
          <a:bodyPr wrap="square" rtlCol="0" anchor="t"/>
          <a:lstStyle/>
          <a:p>
            <a:pPr marL="0" indent="0" algn="ctr">
              <a:lnSpc>
                <a:spcPts val="3227"/>
              </a:lnSpc>
              <a:buNone/>
            </a:pPr>
            <a:r>
              <a:rPr lang="en-US" sz="2581" dirty="0">
                <a:solidFill>
                  <a:srgbClr val="38512F"/>
                </a:solidFill>
                <a:latin typeface="Lora" pitchFamily="34" charset="0"/>
                <a:ea typeface="Lora" pitchFamily="34" charset="-122"/>
                <a:cs typeface="Lora" pitchFamily="34" charset="-120"/>
              </a:rPr>
              <a:t>Conclusion</a:t>
            </a:r>
            <a:endParaRPr lang="en-US" sz="2581" dirty="0"/>
          </a:p>
        </p:txBody>
      </p:sp>
      <p:pic>
        <p:nvPicPr>
          <p:cNvPr id="41" name="Image 40">
            <a:extLst>
              <a:ext uri="{FF2B5EF4-FFF2-40B4-BE49-F238E27FC236}">
                <a16:creationId xmlns:a16="http://schemas.microsoft.com/office/drawing/2014/main" id="{5D65C098-0C5A-46DA-B254-D24191C60412}"/>
              </a:ext>
            </a:extLst>
          </p:cNvPr>
          <p:cNvPicPr>
            <a:picLocks noChangeAspect="1"/>
          </p:cNvPicPr>
          <p:nvPr/>
        </p:nvPicPr>
        <p:blipFill>
          <a:blip r:embed="rId3">
            <a:duotone>
              <a:prstClr val="black"/>
              <a:srgbClr val="D9C3A5">
                <a:tint val="50000"/>
                <a:satMod val="180000"/>
              </a:srgbClr>
            </a:duotone>
            <a:alphaModFix amt="35000"/>
          </a:blip>
          <a:stretch>
            <a:fillRect/>
          </a:stretch>
        </p:blipFill>
        <p:spPr>
          <a:xfrm>
            <a:off x="11445716" y="530721"/>
            <a:ext cx="3080028" cy="3080028"/>
          </a:xfrm>
          <a:prstGeom prst="rect">
            <a:avLst/>
          </a:prstGeom>
        </p:spPr>
      </p:pic>
      <p:pic>
        <p:nvPicPr>
          <p:cNvPr id="42" name="Image 41">
            <a:extLst>
              <a:ext uri="{FF2B5EF4-FFF2-40B4-BE49-F238E27FC236}">
                <a16:creationId xmlns:a16="http://schemas.microsoft.com/office/drawing/2014/main" id="{923C30F4-D586-4AC6-8983-8D5ACB8154A5}"/>
              </a:ext>
            </a:extLst>
          </p:cNvPr>
          <p:cNvPicPr>
            <a:picLocks noChangeAspect="1"/>
          </p:cNvPicPr>
          <p:nvPr/>
        </p:nvPicPr>
        <p:blipFill>
          <a:blip r:embed="rId4"/>
          <a:stretch>
            <a:fillRect/>
          </a:stretch>
        </p:blipFill>
        <p:spPr>
          <a:xfrm>
            <a:off x="92347" y="4260264"/>
            <a:ext cx="3078747" cy="307874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9" grpId="0" animBg="1"/>
      <p:bldP spid="23" grpId="0" animBg="1"/>
      <p:bldP spid="27" grpId="0" animBg="1"/>
      <p:bldP spid="31" grpId="0" animBg="1"/>
      <p:bldP spid="35"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C32A2DC-453D-4AD3-BD55-B93AFA90A4AA}"/>
              </a:ext>
            </a:extLst>
          </p:cNvPr>
          <p:cNvPicPr>
            <a:picLocks noChangeAspect="1"/>
          </p:cNvPicPr>
          <p:nvPr/>
        </p:nvPicPr>
        <p:blipFill>
          <a:blip r:embed="rId2"/>
          <a:stretch>
            <a:fillRect/>
          </a:stretch>
        </p:blipFill>
        <p:spPr>
          <a:xfrm>
            <a:off x="0" y="0"/>
            <a:ext cx="14630400" cy="8255000"/>
          </a:xfrm>
          <a:prstGeom prst="rect">
            <a:avLst/>
          </a:prstGeom>
        </p:spPr>
      </p:pic>
      <p:sp>
        <p:nvSpPr>
          <p:cNvPr id="4" name="ZoneTexte 3">
            <a:extLst>
              <a:ext uri="{FF2B5EF4-FFF2-40B4-BE49-F238E27FC236}">
                <a16:creationId xmlns:a16="http://schemas.microsoft.com/office/drawing/2014/main" id="{D0872136-C3C2-4FC0-B359-303C10DCA4C1}"/>
              </a:ext>
            </a:extLst>
          </p:cNvPr>
          <p:cNvSpPr txBox="1"/>
          <p:nvPr/>
        </p:nvSpPr>
        <p:spPr>
          <a:xfrm>
            <a:off x="396136" y="568594"/>
            <a:ext cx="10171134" cy="779893"/>
          </a:xfrm>
          <a:prstGeom prst="rect">
            <a:avLst/>
          </a:prstGeom>
          <a:noFill/>
        </p:spPr>
        <p:txBody>
          <a:bodyPr wrap="square">
            <a:spAutoFit/>
          </a:bodyPr>
          <a:lstStyle/>
          <a:p>
            <a:pPr marL="0" indent="0">
              <a:lnSpc>
                <a:spcPts val="5550"/>
              </a:lnSpc>
              <a:buNone/>
            </a:pPr>
            <a:r>
              <a:rPr lang="en-US" sz="4400" b="1" dirty="0">
                <a:solidFill>
                  <a:srgbClr val="3B4540"/>
                </a:solidFill>
                <a:latin typeface="Lora" pitchFamily="2" charset="0"/>
                <a:ea typeface="Fraunces Extra Bold" pitchFamily="34" charset="-122"/>
                <a:cs typeface="Fraunces Extra Bold" pitchFamily="34" charset="-120"/>
              </a:rPr>
              <a:t>Introduction : Repenser l'Emballage</a:t>
            </a:r>
            <a:endParaRPr lang="en-US" sz="4400" dirty="0">
              <a:latin typeface="Lora" pitchFamily="2" charset="0"/>
            </a:endParaRPr>
          </a:p>
        </p:txBody>
      </p:sp>
      <p:sp>
        <p:nvSpPr>
          <p:cNvPr id="6" name="ZoneTexte 5">
            <a:extLst>
              <a:ext uri="{FF2B5EF4-FFF2-40B4-BE49-F238E27FC236}">
                <a16:creationId xmlns:a16="http://schemas.microsoft.com/office/drawing/2014/main" id="{05920580-071C-4A66-ADF3-E8F2A6C687CD}"/>
              </a:ext>
            </a:extLst>
          </p:cNvPr>
          <p:cNvSpPr txBox="1"/>
          <p:nvPr/>
        </p:nvSpPr>
        <p:spPr>
          <a:xfrm>
            <a:off x="3306871" y="2255672"/>
            <a:ext cx="7440460" cy="493084"/>
          </a:xfrm>
          <a:prstGeom prst="rect">
            <a:avLst/>
          </a:prstGeom>
          <a:noFill/>
        </p:spPr>
        <p:txBody>
          <a:bodyPr wrap="square">
            <a:spAutoFit/>
          </a:bodyPr>
          <a:lstStyle/>
          <a:p>
            <a:pPr marL="0" indent="0" algn="ctr">
              <a:lnSpc>
                <a:spcPts val="2750"/>
              </a:lnSpc>
              <a:buNone/>
            </a:pPr>
            <a:r>
              <a:rPr lang="en-US" sz="4000" b="1" dirty="0">
                <a:solidFill>
                  <a:srgbClr val="3B4540"/>
                </a:solidFill>
                <a:latin typeface="Lora" pitchFamily="2" charset="0"/>
                <a:ea typeface="Fraunces Extra Bold" pitchFamily="34" charset="-122"/>
                <a:cs typeface="Fraunces Extra Bold" pitchFamily="34" charset="-120"/>
              </a:rPr>
              <a:t>Contexte et Problématique</a:t>
            </a:r>
            <a:endParaRPr lang="en-US" sz="4000" dirty="0">
              <a:latin typeface="Lora" pitchFamily="2" charset="0"/>
            </a:endParaRPr>
          </a:p>
        </p:txBody>
      </p:sp>
      <p:sp>
        <p:nvSpPr>
          <p:cNvPr id="8" name="ZoneTexte 7">
            <a:extLst>
              <a:ext uri="{FF2B5EF4-FFF2-40B4-BE49-F238E27FC236}">
                <a16:creationId xmlns:a16="http://schemas.microsoft.com/office/drawing/2014/main" id="{7A221BF5-B3D5-4CDD-BDEB-FF08CD4569D3}"/>
              </a:ext>
            </a:extLst>
          </p:cNvPr>
          <p:cNvSpPr txBox="1"/>
          <p:nvPr/>
        </p:nvSpPr>
        <p:spPr>
          <a:xfrm>
            <a:off x="626301" y="3643328"/>
            <a:ext cx="13452954" cy="1951816"/>
          </a:xfrm>
          <a:prstGeom prst="rect">
            <a:avLst/>
          </a:prstGeom>
          <a:noFill/>
        </p:spPr>
        <p:txBody>
          <a:bodyPr wrap="square">
            <a:spAutoFit/>
          </a:bodyPr>
          <a:lstStyle/>
          <a:p>
            <a:pPr marL="0" indent="0" algn="ctr">
              <a:lnSpc>
                <a:spcPts val="2850"/>
              </a:lnSpc>
              <a:buNone/>
            </a:pPr>
            <a:r>
              <a:rPr lang="en-US" sz="2800" dirty="0">
                <a:solidFill>
                  <a:srgbClr val="405449"/>
                </a:solidFill>
                <a:latin typeface="Lora" pitchFamily="2" charset="0"/>
                <a:ea typeface="Nobile" pitchFamily="34" charset="-122"/>
                <a:cs typeface="Nobile" pitchFamily="34" charset="-120"/>
              </a:rPr>
              <a:t>Le secteur de l'emballage est un contributeur majeur à la pollution et à la surconsommation. La production de ces emballages utilise des ressources naturelles précieuses et génère des déchets importants. La gestion des déchets d'emballage est un enjeu environnemental crucial, et des solutions innovantes sont nécessaires.</a:t>
            </a:r>
            <a:endParaRPr lang="en-US" sz="2800" dirty="0">
              <a:latin typeface="Lora" pitchFamily="2" charset="0"/>
            </a:endParaRPr>
          </a:p>
        </p:txBody>
      </p:sp>
      <p:pic>
        <p:nvPicPr>
          <p:cNvPr id="10" name="Image 9">
            <a:extLst>
              <a:ext uri="{FF2B5EF4-FFF2-40B4-BE49-F238E27FC236}">
                <a16:creationId xmlns:a16="http://schemas.microsoft.com/office/drawing/2014/main" id="{5A30F781-82C3-4A85-BF34-CE7D446F618B}"/>
              </a:ext>
            </a:extLst>
          </p:cNvPr>
          <p:cNvPicPr>
            <a:picLocks noChangeAspect="1"/>
          </p:cNvPicPr>
          <p:nvPr/>
        </p:nvPicPr>
        <p:blipFill>
          <a:blip r:embed="rId3">
            <a:alphaModFix amt="50000"/>
          </a:blip>
          <a:stretch>
            <a:fillRect/>
          </a:stretch>
        </p:blipFill>
        <p:spPr>
          <a:xfrm>
            <a:off x="0" y="5372100"/>
            <a:ext cx="4457700" cy="2971800"/>
          </a:xfrm>
          <a:prstGeom prst="rect">
            <a:avLst/>
          </a:prstGeom>
        </p:spPr>
      </p:pic>
      <p:pic>
        <p:nvPicPr>
          <p:cNvPr id="11" name="Image 10">
            <a:extLst>
              <a:ext uri="{FF2B5EF4-FFF2-40B4-BE49-F238E27FC236}">
                <a16:creationId xmlns:a16="http://schemas.microsoft.com/office/drawing/2014/main" id="{0874FCB2-7E13-4291-9D49-48EC3980B5F6}"/>
              </a:ext>
            </a:extLst>
          </p:cNvPr>
          <p:cNvPicPr>
            <a:picLocks noChangeAspect="1"/>
          </p:cNvPicPr>
          <p:nvPr/>
        </p:nvPicPr>
        <p:blipFill>
          <a:blip r:embed="rId3">
            <a:alphaModFix amt="50000"/>
          </a:blip>
          <a:stretch>
            <a:fillRect/>
          </a:stretch>
        </p:blipFill>
        <p:spPr>
          <a:xfrm>
            <a:off x="10172700" y="0"/>
            <a:ext cx="4457700" cy="2971800"/>
          </a:xfrm>
          <a:prstGeom prst="rect">
            <a:avLst/>
          </a:prstGeom>
        </p:spPr>
      </p:pic>
    </p:spTree>
    <p:extLst>
      <p:ext uri="{BB962C8B-B14F-4D97-AF65-F5344CB8AC3E}">
        <p14:creationId xmlns:p14="http://schemas.microsoft.com/office/powerpoint/2010/main" val="366281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80">
                                          <p:stCondLst>
                                            <p:cond delay="0"/>
                                          </p:stCondLst>
                                        </p:cTn>
                                        <p:tgtEl>
                                          <p:spTgt spid="8"/>
                                        </p:tgtEl>
                                      </p:cBhvr>
                                    </p:animEffect>
                                    <p:anim calcmode="lin" valueType="num">
                                      <p:cBhvr>
                                        <p:cTn id="2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 dur="26">
                                          <p:stCondLst>
                                            <p:cond delay="650"/>
                                          </p:stCondLst>
                                        </p:cTn>
                                        <p:tgtEl>
                                          <p:spTgt spid="8"/>
                                        </p:tgtEl>
                                      </p:cBhvr>
                                      <p:to x="100000" y="60000"/>
                                    </p:animScale>
                                    <p:animScale>
                                      <p:cBhvr>
                                        <p:cTn id="26" dur="166" decel="50000">
                                          <p:stCondLst>
                                            <p:cond delay="67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87682"/>
            <a:ext cx="14630400" cy="8317282"/>
          </a:xfrm>
          <a:prstGeom prst="rect">
            <a:avLst/>
          </a:prstGeom>
          <a:solidFill>
            <a:srgbClr val="F2E4CF"/>
          </a:solidFill>
          <a:ln/>
        </p:spPr>
      </p:sp>
      <p:sp>
        <p:nvSpPr>
          <p:cNvPr id="5" name="Text 2"/>
          <p:cNvSpPr/>
          <p:nvPr/>
        </p:nvSpPr>
        <p:spPr>
          <a:xfrm>
            <a:off x="6319599" y="2542937"/>
            <a:ext cx="7477601" cy="1388745"/>
          </a:xfrm>
          <a:prstGeom prst="rect">
            <a:avLst/>
          </a:prstGeom>
          <a:noFill/>
          <a:ln/>
        </p:spPr>
        <p:txBody>
          <a:bodyPr wrap="square" rtlCol="0" anchor="t"/>
          <a:lstStyle/>
          <a:p>
            <a:pPr>
              <a:lnSpc>
                <a:spcPts val="2750"/>
              </a:lnSpc>
            </a:pPr>
            <a:r>
              <a:rPr lang="en-US" sz="4400" b="1" dirty="0">
                <a:solidFill>
                  <a:srgbClr val="3B4540"/>
                </a:solidFill>
                <a:latin typeface="Lora" pitchFamily="2" charset="0"/>
                <a:ea typeface="Fraunces Extra Bold" pitchFamily="34" charset="-122"/>
                <a:cs typeface="Fraunces Extra Bold" pitchFamily="34" charset="-120"/>
              </a:rPr>
              <a:t>Définition des Concepts</a:t>
            </a:r>
            <a:endParaRPr lang="en-US" sz="4400" dirty="0">
              <a:latin typeface="Lora" pitchFamily="2" charset="0"/>
            </a:endParaRPr>
          </a:p>
        </p:txBody>
      </p:sp>
      <p:sp>
        <p:nvSpPr>
          <p:cNvPr id="6" name="Text 3"/>
          <p:cNvSpPr/>
          <p:nvPr/>
        </p:nvSpPr>
        <p:spPr>
          <a:xfrm>
            <a:off x="6319599" y="4264938"/>
            <a:ext cx="7477601" cy="1421606"/>
          </a:xfrm>
          <a:prstGeom prst="rect">
            <a:avLst/>
          </a:prstGeom>
          <a:noFill/>
          <a:ln/>
        </p:spPr>
        <p:txBody>
          <a:bodyPr wrap="square" rtlCol="0" anchor="t"/>
          <a:lstStyle/>
          <a:p>
            <a:pPr>
              <a:lnSpc>
                <a:spcPts val="2850"/>
              </a:lnSpc>
            </a:pPr>
            <a:r>
              <a:rPr lang="en-US" dirty="0">
                <a:solidFill>
                  <a:srgbClr val="405449"/>
                </a:solidFill>
                <a:latin typeface="Nobile" pitchFamily="34" charset="0"/>
                <a:ea typeface="Nobile" pitchFamily="34" charset="-122"/>
                <a:cs typeface="Nobile" pitchFamily="34" charset="-120"/>
              </a:rPr>
              <a:t>Le modèle "zéro emballage" vise à éliminer les emballages jetables en proposant des alternatives réutilisables ou en vendant des produits en vrac. Il s'agit d'une approche axée sur la réduction des déchets et la promotion d'une consommation plus responsable.</a:t>
            </a:r>
            <a:endParaRPr lang="en-US" dirty="0"/>
          </a:p>
        </p:txBody>
      </p:sp>
      <p:pic>
        <p:nvPicPr>
          <p:cNvPr id="8" name="Image 7">
            <a:extLst>
              <a:ext uri="{FF2B5EF4-FFF2-40B4-BE49-F238E27FC236}">
                <a16:creationId xmlns:a16="http://schemas.microsoft.com/office/drawing/2014/main" id="{9673AEDD-C4FE-454F-87FB-74CACFC0423F}"/>
              </a:ext>
            </a:extLst>
          </p:cNvPr>
          <p:cNvPicPr>
            <a:picLocks noChangeAspect="1"/>
          </p:cNvPicPr>
          <p:nvPr/>
        </p:nvPicPr>
        <p:blipFill>
          <a:blip r:embed="rId3"/>
          <a:stretch>
            <a:fillRect/>
          </a:stretch>
        </p:blipFill>
        <p:spPr>
          <a:xfrm>
            <a:off x="0" y="-87682"/>
            <a:ext cx="6121400" cy="831728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60" y="0"/>
            <a:ext cx="14630400" cy="8229600"/>
          </a:xfrm>
          <a:prstGeom prst="rect">
            <a:avLst/>
          </a:prstGeom>
          <a:solidFill>
            <a:srgbClr val="F2E4CF"/>
          </a:solidFill>
          <a:ln/>
        </p:spPr>
      </p:sp>
      <p:sp>
        <p:nvSpPr>
          <p:cNvPr id="4" name="Text 2"/>
          <p:cNvSpPr/>
          <p:nvPr/>
        </p:nvSpPr>
        <p:spPr>
          <a:xfrm>
            <a:off x="3772138" y="436364"/>
            <a:ext cx="7086005" cy="990600"/>
          </a:xfrm>
          <a:prstGeom prst="rect">
            <a:avLst/>
          </a:prstGeom>
          <a:noFill/>
          <a:ln/>
        </p:spPr>
        <p:txBody>
          <a:bodyPr wrap="square" rtlCol="0" anchor="t"/>
          <a:lstStyle/>
          <a:p>
            <a:pPr algn="ctr">
              <a:lnSpc>
                <a:spcPts val="5000"/>
              </a:lnSpc>
            </a:pPr>
            <a:r>
              <a:rPr lang="en-US" sz="3200" b="1" dirty="0">
                <a:solidFill>
                  <a:srgbClr val="3B4540"/>
                </a:solidFill>
                <a:latin typeface="Lora" pitchFamily="2" charset="0"/>
                <a:ea typeface="Fraunces Extra Bold" pitchFamily="34" charset="-122"/>
                <a:cs typeface="Fraunces Extra Bold" pitchFamily="34" charset="-120"/>
              </a:rPr>
              <a:t>Boutiques </a:t>
            </a:r>
            <a:r>
              <a:rPr lang="fr-FR" sz="3200" b="1" dirty="0">
                <a:solidFill>
                  <a:srgbClr val="3B4540"/>
                </a:solidFill>
                <a:latin typeface="Lora" pitchFamily="2" charset="0"/>
                <a:ea typeface="Fraunces Extra Bold" pitchFamily="34" charset="-122"/>
                <a:cs typeface="Fraunces Extra Bold" pitchFamily="34" charset="-120"/>
              </a:rPr>
              <a:t>en</a:t>
            </a:r>
            <a:r>
              <a:rPr lang="en-US" sz="3200" b="1" dirty="0">
                <a:solidFill>
                  <a:srgbClr val="3B4540"/>
                </a:solidFill>
                <a:latin typeface="Lora" pitchFamily="2" charset="0"/>
                <a:ea typeface="Fraunces Extra Bold" pitchFamily="34" charset="-122"/>
                <a:cs typeface="Fraunces Extra Bold" pitchFamily="34" charset="-120"/>
              </a:rPr>
              <a:t> Vrac : Le Retour aux Essentials</a:t>
            </a:r>
            <a:endParaRPr lang="en-US" sz="3200" dirty="0">
              <a:latin typeface="Lora" pitchFamily="2" charset="0"/>
            </a:endParaRPr>
          </a:p>
        </p:txBody>
      </p:sp>
      <p:sp>
        <p:nvSpPr>
          <p:cNvPr id="6" name="Text 3"/>
          <p:cNvSpPr/>
          <p:nvPr/>
        </p:nvSpPr>
        <p:spPr>
          <a:xfrm>
            <a:off x="784265" y="4717238"/>
            <a:ext cx="1739800" cy="495300"/>
          </a:xfrm>
          <a:prstGeom prst="rect">
            <a:avLst/>
          </a:prstGeom>
          <a:noFill/>
          <a:ln/>
        </p:spPr>
        <p:txBody>
          <a:bodyPr wrap="none" rtlCol="0" anchor="t"/>
          <a:lstStyle/>
          <a:p>
            <a:pPr marL="0" indent="0" algn="ctr">
              <a:lnSpc>
                <a:spcPts val="1950"/>
              </a:lnSpc>
              <a:buNone/>
            </a:pPr>
            <a:endParaRPr lang="en-US" sz="2000" b="1" dirty="0"/>
          </a:p>
        </p:txBody>
      </p:sp>
      <p:sp>
        <p:nvSpPr>
          <p:cNvPr id="7" name="Text 4"/>
          <p:cNvSpPr/>
          <p:nvPr/>
        </p:nvSpPr>
        <p:spPr>
          <a:xfrm>
            <a:off x="784265" y="5534091"/>
            <a:ext cx="2203490" cy="760452"/>
          </a:xfrm>
          <a:prstGeom prst="rect">
            <a:avLst/>
          </a:prstGeom>
          <a:noFill/>
          <a:ln/>
        </p:spPr>
        <p:txBody>
          <a:bodyPr wrap="square" rtlCol="0" anchor="t"/>
          <a:lstStyle/>
          <a:p>
            <a:pPr marL="0" indent="0" algn="l">
              <a:lnSpc>
                <a:spcPts val="1997"/>
              </a:lnSpc>
              <a:buNone/>
            </a:pPr>
            <a:endParaRPr lang="en-US" dirty="0"/>
          </a:p>
        </p:txBody>
      </p:sp>
      <p:sp>
        <p:nvSpPr>
          <p:cNvPr id="9" name="Text 5"/>
          <p:cNvSpPr/>
          <p:nvPr/>
        </p:nvSpPr>
        <p:spPr>
          <a:xfrm>
            <a:off x="784265" y="4717239"/>
            <a:ext cx="3963099" cy="615646"/>
          </a:xfrm>
          <a:prstGeom prst="rect">
            <a:avLst/>
          </a:prstGeom>
          <a:noFill/>
          <a:ln/>
        </p:spPr>
        <p:txBody>
          <a:bodyPr wrap="none" rtlCol="0" anchor="t"/>
          <a:lstStyle/>
          <a:p>
            <a:pPr>
              <a:lnSpc>
                <a:spcPts val="2500"/>
              </a:lnSpc>
            </a:pPr>
            <a:r>
              <a:rPr lang="en-US" sz="2000" b="1" dirty="0">
                <a:solidFill>
                  <a:srgbClr val="405449"/>
                </a:solidFill>
                <a:latin typeface="Lora" pitchFamily="2" charset="0"/>
                <a:ea typeface="Fraunces Extra Bold" pitchFamily="34" charset="-122"/>
                <a:cs typeface="Fraunces Extra Bold" pitchFamily="34" charset="-120"/>
              </a:rPr>
              <a:t>Reduction du Sur emballage</a:t>
            </a:r>
            <a:endParaRPr lang="en-US" sz="2000" dirty="0">
              <a:latin typeface="Lora" pitchFamily="2" charset="0"/>
            </a:endParaRPr>
          </a:p>
        </p:txBody>
      </p:sp>
      <p:sp>
        <p:nvSpPr>
          <p:cNvPr id="10" name="Text 6"/>
          <p:cNvSpPr/>
          <p:nvPr/>
        </p:nvSpPr>
        <p:spPr>
          <a:xfrm>
            <a:off x="263047" y="5605207"/>
            <a:ext cx="4171167" cy="1271581"/>
          </a:xfrm>
          <a:prstGeom prst="rect">
            <a:avLst/>
          </a:prstGeom>
          <a:noFill/>
          <a:ln/>
        </p:spPr>
        <p:txBody>
          <a:bodyPr wrap="square" rtlCol="0" anchor="t"/>
          <a:lstStyle/>
          <a:p>
            <a:pPr>
              <a:lnSpc>
                <a:spcPts val="2550"/>
              </a:lnSpc>
            </a:pPr>
            <a:r>
              <a:rPr lang="en-US" dirty="0">
                <a:solidFill>
                  <a:srgbClr val="405449"/>
                </a:solidFill>
                <a:latin typeface="Nobile" pitchFamily="34" charset="0"/>
                <a:ea typeface="Nobile" pitchFamily="34" charset="-122"/>
                <a:cs typeface="Nobile" pitchFamily="34" charset="-120"/>
              </a:rPr>
              <a:t>Les produits en </a:t>
            </a:r>
            <a:r>
              <a:rPr lang="fr-FR" dirty="0">
                <a:solidFill>
                  <a:srgbClr val="405449"/>
                </a:solidFill>
                <a:latin typeface="Nobile" pitchFamily="34" charset="0"/>
                <a:ea typeface="Nobile" pitchFamily="34" charset="-122"/>
                <a:cs typeface="Nobile" pitchFamily="34" charset="-120"/>
              </a:rPr>
              <a:t>vrac</a:t>
            </a:r>
            <a:r>
              <a:rPr lang="en-US" dirty="0">
                <a:solidFill>
                  <a:srgbClr val="405449"/>
                </a:solidFill>
                <a:latin typeface="Nobile" pitchFamily="34" charset="0"/>
                <a:ea typeface="Nobile" pitchFamily="34" charset="-122"/>
                <a:cs typeface="Nobile" pitchFamily="34" charset="-120"/>
              </a:rPr>
              <a:t> sont vends sans emballage individuel, ce qui permet de réduire </a:t>
            </a:r>
            <a:r>
              <a:rPr lang="en-US" dirty="0" err="1">
                <a:solidFill>
                  <a:srgbClr val="405449"/>
                </a:solidFill>
                <a:latin typeface="Nobile" pitchFamily="34" charset="0"/>
                <a:ea typeface="Nobile" pitchFamily="34" charset="-122"/>
                <a:cs typeface="Nobile" pitchFamily="34" charset="-120"/>
              </a:rPr>
              <a:t>significativement</a:t>
            </a:r>
            <a:r>
              <a:rPr lang="en-US" dirty="0">
                <a:solidFill>
                  <a:srgbClr val="405449"/>
                </a:solidFill>
                <a:latin typeface="Nobile" pitchFamily="34" charset="0"/>
                <a:ea typeface="Nobile" pitchFamily="34" charset="-122"/>
                <a:cs typeface="Nobile" pitchFamily="34" charset="-120"/>
              </a:rPr>
              <a:t> </a:t>
            </a:r>
          </a:p>
          <a:p>
            <a:pPr>
              <a:lnSpc>
                <a:spcPts val="2550"/>
              </a:lnSpc>
            </a:pPr>
            <a:r>
              <a:rPr lang="en-US" dirty="0">
                <a:solidFill>
                  <a:srgbClr val="405449"/>
                </a:solidFill>
                <a:latin typeface="Nobile" pitchFamily="34" charset="0"/>
                <a:ea typeface="Nobile" pitchFamily="34" charset="-122"/>
                <a:cs typeface="Nobile" pitchFamily="34" charset="-120"/>
              </a:rPr>
              <a:t>La </a:t>
            </a:r>
            <a:r>
              <a:rPr lang="en-US" dirty="0" err="1">
                <a:solidFill>
                  <a:srgbClr val="405449"/>
                </a:solidFill>
                <a:latin typeface="Nobile" pitchFamily="34" charset="0"/>
                <a:ea typeface="Nobile" pitchFamily="34" charset="-122"/>
                <a:cs typeface="Nobile" pitchFamily="34" charset="-120"/>
              </a:rPr>
              <a:t>quantité</a:t>
            </a:r>
            <a:r>
              <a:rPr lang="en-US" dirty="0">
                <a:solidFill>
                  <a:srgbClr val="405449"/>
                </a:solidFill>
                <a:latin typeface="Nobile" pitchFamily="34" charset="0"/>
                <a:ea typeface="Nobile" pitchFamily="34" charset="-122"/>
                <a:cs typeface="Nobile" pitchFamily="34" charset="-120"/>
              </a:rPr>
              <a:t> </a:t>
            </a:r>
            <a:r>
              <a:rPr lang="en-US" dirty="0" err="1">
                <a:solidFill>
                  <a:srgbClr val="405449"/>
                </a:solidFill>
                <a:latin typeface="Nobile" pitchFamily="34" charset="0"/>
                <a:ea typeface="Nobile" pitchFamily="34" charset="-122"/>
                <a:cs typeface="Nobile" pitchFamily="34" charset="-120"/>
              </a:rPr>
              <a:t>déchets</a:t>
            </a:r>
            <a:r>
              <a:rPr lang="en-US" dirty="0">
                <a:solidFill>
                  <a:srgbClr val="405449"/>
                </a:solidFill>
                <a:latin typeface="Nobile" pitchFamily="34" charset="0"/>
                <a:ea typeface="Nobile" pitchFamily="34" charset="-122"/>
                <a:cs typeface="Nobile" pitchFamily="34" charset="-120"/>
              </a:rPr>
              <a:t> générés. Les clients apportent leurs propres contenants ou les achètent sur place.</a:t>
            </a:r>
            <a:endParaRPr lang="en-US" dirty="0"/>
          </a:p>
        </p:txBody>
      </p:sp>
      <p:sp>
        <p:nvSpPr>
          <p:cNvPr id="12" name="Text 7"/>
          <p:cNvSpPr/>
          <p:nvPr/>
        </p:nvSpPr>
        <p:spPr>
          <a:xfrm>
            <a:off x="4659682" y="4774813"/>
            <a:ext cx="5110619" cy="547889"/>
          </a:xfrm>
          <a:prstGeom prst="rect">
            <a:avLst/>
          </a:prstGeom>
          <a:noFill/>
          <a:ln/>
        </p:spPr>
        <p:txBody>
          <a:bodyPr wrap="square" rtlCol="0" anchor="t"/>
          <a:lstStyle/>
          <a:p>
            <a:pPr algn="ctr">
              <a:lnSpc>
                <a:spcPts val="1950"/>
              </a:lnSpc>
            </a:pPr>
            <a:r>
              <a:rPr lang="en-US" sz="2000" b="1" dirty="0">
                <a:solidFill>
                  <a:srgbClr val="405449"/>
                </a:solidFill>
                <a:latin typeface="Lora" pitchFamily="2" charset="0"/>
                <a:ea typeface="Fraunces Extra Bold" pitchFamily="34" charset="-122"/>
                <a:cs typeface="Fraunces Extra Bold" pitchFamily="34" charset="-120"/>
              </a:rPr>
              <a:t>Choix de la Quantité</a:t>
            </a:r>
            <a:endParaRPr lang="en-US" sz="2000" dirty="0">
              <a:latin typeface="Lora" pitchFamily="2" charset="0"/>
            </a:endParaRPr>
          </a:p>
          <a:p>
            <a:pPr marL="0" indent="0" algn="ctr">
              <a:lnSpc>
                <a:spcPts val="1950"/>
              </a:lnSpc>
              <a:buNone/>
            </a:pPr>
            <a:r>
              <a:rPr lang="en-US" sz="1560" dirty="0">
                <a:solidFill>
                  <a:srgbClr val="38512F"/>
                </a:solidFill>
                <a:latin typeface="Lora" pitchFamily="34" charset="0"/>
                <a:ea typeface="Lora" pitchFamily="34" charset="-122"/>
                <a:cs typeface="Lora" pitchFamily="34" charset="-120"/>
              </a:rPr>
              <a:t>,</a:t>
            </a:r>
            <a:endParaRPr lang="en-US" sz="1560" dirty="0"/>
          </a:p>
        </p:txBody>
      </p:sp>
      <p:sp>
        <p:nvSpPr>
          <p:cNvPr id="13" name="Text 8"/>
          <p:cNvSpPr/>
          <p:nvPr/>
        </p:nvSpPr>
        <p:spPr>
          <a:xfrm>
            <a:off x="5085568" y="5605208"/>
            <a:ext cx="4171167" cy="990600"/>
          </a:xfrm>
          <a:prstGeom prst="rect">
            <a:avLst/>
          </a:prstGeom>
          <a:noFill/>
          <a:ln/>
        </p:spPr>
        <p:txBody>
          <a:bodyPr wrap="square" rtlCol="0" anchor="t"/>
          <a:lstStyle/>
          <a:p>
            <a:pPr>
              <a:lnSpc>
                <a:spcPts val="2550"/>
              </a:lnSpc>
            </a:pPr>
            <a:r>
              <a:rPr lang="en-US" dirty="0">
                <a:solidFill>
                  <a:srgbClr val="405449"/>
                </a:solidFill>
                <a:latin typeface="Nobile" pitchFamily="34" charset="0"/>
                <a:ea typeface="Nobile" pitchFamily="34" charset="-122"/>
                <a:cs typeface="Nobile" pitchFamily="34" charset="-120"/>
              </a:rPr>
              <a:t>Les consommateurs peuvent acheter uniquement la quantité de produit dont ils ont besoin, ce qui réduit le gaspillage alimentaire et permet de mieux gérer les budgets.</a:t>
            </a:r>
            <a:endParaRPr lang="en-US" dirty="0"/>
          </a:p>
        </p:txBody>
      </p:sp>
      <p:sp>
        <p:nvSpPr>
          <p:cNvPr id="15" name="Text 9"/>
          <p:cNvSpPr/>
          <p:nvPr/>
        </p:nvSpPr>
        <p:spPr>
          <a:xfrm>
            <a:off x="11675116" y="4933085"/>
            <a:ext cx="1981200" cy="547889"/>
          </a:xfrm>
          <a:prstGeom prst="rect">
            <a:avLst/>
          </a:prstGeom>
          <a:noFill/>
          <a:ln/>
        </p:spPr>
        <p:txBody>
          <a:bodyPr wrap="none" rtlCol="0" anchor="t"/>
          <a:lstStyle/>
          <a:p>
            <a:pPr algn="ctr">
              <a:lnSpc>
                <a:spcPts val="1950"/>
              </a:lnSpc>
            </a:pPr>
            <a:r>
              <a:rPr lang="en-US" sz="2000" b="1" dirty="0">
                <a:solidFill>
                  <a:srgbClr val="405449"/>
                </a:solidFill>
                <a:latin typeface="Lora" pitchFamily="2" charset="0"/>
                <a:ea typeface="Fraunces Extra Bold" pitchFamily="34" charset="-122"/>
                <a:cs typeface="Fraunces Extra Bold" pitchFamily="34" charset="-120"/>
              </a:rPr>
              <a:t>Transparence et Engagement</a:t>
            </a:r>
            <a:endParaRPr lang="en-US" sz="2000" dirty="0">
              <a:latin typeface="Lora" pitchFamily="2" charset="0"/>
            </a:endParaRPr>
          </a:p>
          <a:p>
            <a:pPr marL="0" indent="0" algn="ctr">
              <a:lnSpc>
                <a:spcPts val="1950"/>
              </a:lnSpc>
              <a:buNone/>
            </a:pPr>
            <a:endParaRPr lang="en-US" sz="2000" b="1" dirty="0"/>
          </a:p>
        </p:txBody>
      </p:sp>
      <p:sp>
        <p:nvSpPr>
          <p:cNvPr id="16" name="Text 10"/>
          <p:cNvSpPr/>
          <p:nvPr/>
        </p:nvSpPr>
        <p:spPr>
          <a:xfrm>
            <a:off x="10657470" y="5520941"/>
            <a:ext cx="3709883" cy="760452"/>
          </a:xfrm>
          <a:prstGeom prst="rect">
            <a:avLst/>
          </a:prstGeom>
          <a:noFill/>
          <a:ln/>
        </p:spPr>
        <p:txBody>
          <a:bodyPr wrap="square" rtlCol="0" anchor="t"/>
          <a:lstStyle/>
          <a:p>
            <a:pPr>
              <a:lnSpc>
                <a:spcPts val="2550"/>
              </a:lnSpc>
            </a:pPr>
            <a:r>
              <a:rPr lang="en-US" dirty="0">
                <a:solidFill>
                  <a:srgbClr val="405449"/>
                </a:solidFill>
                <a:latin typeface="Nobile" pitchFamily="34" charset="0"/>
                <a:ea typeface="Nobile" pitchFamily="34" charset="-122"/>
                <a:cs typeface="Nobile" pitchFamily="34" charset="-120"/>
              </a:rPr>
              <a:t>Les boutiques en vrac favorisent la transparence sur l'origine et la composition des produits. Elles s'engagent souvent à proposer des produits locaux, bio, et de qualité.o</a:t>
            </a:r>
            <a:endParaRPr lang="en-US" dirty="0"/>
          </a:p>
        </p:txBody>
      </p:sp>
      <p:pic>
        <p:nvPicPr>
          <p:cNvPr id="22" name="Image 21">
            <a:extLst>
              <a:ext uri="{FF2B5EF4-FFF2-40B4-BE49-F238E27FC236}">
                <a16:creationId xmlns:a16="http://schemas.microsoft.com/office/drawing/2014/main" id="{93142376-7DE4-486D-8C46-61D586DB23A4}"/>
              </a:ext>
            </a:extLst>
          </p:cNvPr>
          <p:cNvPicPr>
            <a:picLocks noChangeAspect="1"/>
          </p:cNvPicPr>
          <p:nvPr/>
        </p:nvPicPr>
        <p:blipFill>
          <a:blip r:embed="rId3"/>
          <a:stretch>
            <a:fillRect/>
          </a:stretch>
        </p:blipFill>
        <p:spPr>
          <a:xfrm>
            <a:off x="11033943" y="1957447"/>
            <a:ext cx="2956936" cy="2419350"/>
          </a:xfrm>
          <a:prstGeom prst="rect">
            <a:avLst/>
          </a:prstGeom>
        </p:spPr>
      </p:pic>
      <p:pic>
        <p:nvPicPr>
          <p:cNvPr id="24" name="Image 23">
            <a:extLst>
              <a:ext uri="{FF2B5EF4-FFF2-40B4-BE49-F238E27FC236}">
                <a16:creationId xmlns:a16="http://schemas.microsoft.com/office/drawing/2014/main" id="{72807A66-1F90-4E31-B437-8BED9C63628F}"/>
              </a:ext>
            </a:extLst>
          </p:cNvPr>
          <p:cNvPicPr>
            <a:picLocks noChangeAspect="1"/>
          </p:cNvPicPr>
          <p:nvPr/>
        </p:nvPicPr>
        <p:blipFill>
          <a:blip r:embed="rId4"/>
          <a:stretch>
            <a:fillRect/>
          </a:stretch>
        </p:blipFill>
        <p:spPr>
          <a:xfrm>
            <a:off x="5506384" y="1934001"/>
            <a:ext cx="3660069" cy="2440046"/>
          </a:xfrm>
          <a:prstGeom prst="rect">
            <a:avLst/>
          </a:prstGeom>
        </p:spPr>
      </p:pic>
      <p:pic>
        <p:nvPicPr>
          <p:cNvPr id="28" name="Image 27">
            <a:extLst>
              <a:ext uri="{FF2B5EF4-FFF2-40B4-BE49-F238E27FC236}">
                <a16:creationId xmlns:a16="http://schemas.microsoft.com/office/drawing/2014/main" id="{2027C29B-7047-4108-8A53-170BBCA80A64}"/>
              </a:ext>
            </a:extLst>
          </p:cNvPr>
          <p:cNvPicPr>
            <a:picLocks noChangeAspect="1"/>
          </p:cNvPicPr>
          <p:nvPr/>
        </p:nvPicPr>
        <p:blipFill>
          <a:blip r:embed="rId5"/>
          <a:stretch>
            <a:fillRect/>
          </a:stretch>
        </p:blipFill>
        <p:spPr>
          <a:xfrm>
            <a:off x="334113" y="1921783"/>
            <a:ext cx="3767988" cy="248041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12700"/>
            <a:ext cx="14630400" cy="8229600"/>
          </a:xfrm>
          <a:prstGeom prst="rect">
            <a:avLst/>
          </a:prstGeom>
          <a:solidFill>
            <a:srgbClr val="F2E4CF"/>
          </a:solidFill>
          <a:ln/>
        </p:spPr>
      </p:sp>
      <p:sp>
        <p:nvSpPr>
          <p:cNvPr id="4" name="Text 2"/>
          <p:cNvSpPr/>
          <p:nvPr/>
        </p:nvSpPr>
        <p:spPr>
          <a:xfrm>
            <a:off x="2348389" y="1873687"/>
            <a:ext cx="9933503" cy="1388745"/>
          </a:xfrm>
          <a:prstGeom prst="rect">
            <a:avLst/>
          </a:prstGeom>
          <a:noFill/>
          <a:ln/>
        </p:spPr>
        <p:txBody>
          <a:bodyPr wrap="square" rtlCol="0" anchor="t"/>
          <a:lstStyle/>
          <a:p>
            <a:pPr algn="ctr">
              <a:lnSpc>
                <a:spcPts val="4550"/>
              </a:lnSpc>
            </a:pPr>
            <a:r>
              <a:rPr lang="en-US" sz="4400" b="1" dirty="0">
                <a:solidFill>
                  <a:srgbClr val="3B4540"/>
                </a:solidFill>
                <a:latin typeface="Fraunces Extra Bold" pitchFamily="34" charset="0"/>
                <a:ea typeface="Fraunces Extra Bold" pitchFamily="34" charset="-122"/>
                <a:cs typeface="Fraunces Extra Bold" pitchFamily="34" charset="-120"/>
              </a:rPr>
              <a:t>Livraison avec Retour d'Emballage : Le Cycle Réutilisé</a:t>
            </a:r>
            <a:endParaRPr lang="en-US" sz="4400" dirty="0"/>
          </a:p>
        </p:txBody>
      </p:sp>
      <p:sp>
        <p:nvSpPr>
          <p:cNvPr id="5" name="Text 3"/>
          <p:cNvSpPr/>
          <p:nvPr/>
        </p:nvSpPr>
        <p:spPr>
          <a:xfrm>
            <a:off x="363255" y="3817858"/>
            <a:ext cx="3883068" cy="694373"/>
          </a:xfrm>
          <a:prstGeom prst="rect">
            <a:avLst/>
          </a:prstGeom>
          <a:noFill/>
          <a:ln/>
        </p:spPr>
        <p:txBody>
          <a:bodyPr wrap="square" rtlCol="0" anchor="t"/>
          <a:lstStyle/>
          <a:p>
            <a:pPr algn="ctr">
              <a:lnSpc>
                <a:spcPts val="2250"/>
              </a:lnSpc>
            </a:pPr>
            <a:r>
              <a:rPr lang="en-US" sz="2400" b="1" dirty="0">
                <a:solidFill>
                  <a:srgbClr val="405449"/>
                </a:solidFill>
                <a:latin typeface="Fraunces Extra Bold" pitchFamily="34" charset="0"/>
                <a:ea typeface="Fraunces Extra Bold" pitchFamily="34" charset="-122"/>
                <a:cs typeface="Fraunces Extra Bold" pitchFamily="34" charset="-120"/>
              </a:rPr>
              <a:t>Fonctionnement du Système</a:t>
            </a:r>
            <a:endParaRPr lang="en-US" sz="2400" dirty="0"/>
          </a:p>
        </p:txBody>
      </p:sp>
      <p:sp>
        <p:nvSpPr>
          <p:cNvPr id="6" name="Text 4"/>
          <p:cNvSpPr/>
          <p:nvPr/>
        </p:nvSpPr>
        <p:spPr>
          <a:xfrm>
            <a:off x="363255" y="4734401"/>
            <a:ext cx="3770334" cy="2781214"/>
          </a:xfrm>
          <a:prstGeom prst="rect">
            <a:avLst/>
          </a:prstGeom>
          <a:noFill/>
          <a:ln/>
        </p:spPr>
        <p:txBody>
          <a:bodyPr wrap="square" rtlCol="0" anchor="t"/>
          <a:lstStyle/>
          <a:p>
            <a:pPr>
              <a:lnSpc>
                <a:spcPts val="2300"/>
              </a:lnSpc>
            </a:pPr>
            <a:r>
              <a:rPr lang="en-US" dirty="0">
                <a:solidFill>
                  <a:srgbClr val="405449"/>
                </a:solidFill>
                <a:latin typeface="Nobile" pitchFamily="34" charset="0"/>
                <a:ea typeface="Nobile" pitchFamily="34" charset="-122"/>
                <a:cs typeface="Nobile" pitchFamily="34" charset="-120"/>
              </a:rPr>
              <a:t>Les entreprises qui optent pour la livraison avec retour d'emballage proposent des emballages réutilisables, qui sont récupérés par le client après la livraison. Les emballages sont ensuite nettoyés et réutilisés pour de nouvelles livraisons.</a:t>
            </a:r>
            <a:endParaRPr lang="en-US" dirty="0"/>
          </a:p>
        </p:txBody>
      </p:sp>
      <p:sp>
        <p:nvSpPr>
          <p:cNvPr id="7" name="Text 5"/>
          <p:cNvSpPr/>
          <p:nvPr/>
        </p:nvSpPr>
        <p:spPr>
          <a:xfrm>
            <a:off x="5847398" y="3817858"/>
            <a:ext cx="2949416" cy="694373"/>
          </a:xfrm>
          <a:prstGeom prst="rect">
            <a:avLst/>
          </a:prstGeom>
          <a:noFill/>
          <a:ln/>
        </p:spPr>
        <p:txBody>
          <a:bodyPr wrap="square" rtlCol="0" anchor="t"/>
          <a:lstStyle/>
          <a:p>
            <a:pPr algn="ctr">
              <a:lnSpc>
                <a:spcPts val="2250"/>
              </a:lnSpc>
            </a:pPr>
            <a:r>
              <a:rPr lang="en-US" sz="2400" b="1" dirty="0">
                <a:solidFill>
                  <a:srgbClr val="405449"/>
                </a:solidFill>
                <a:latin typeface="Fraunces Extra Bold" pitchFamily="34" charset="0"/>
                <a:ea typeface="Fraunces Extra Bold" pitchFamily="34" charset="-122"/>
                <a:cs typeface="Fraunces Extra Bold" pitchFamily="34" charset="-120"/>
              </a:rPr>
              <a:t>Typologie des Emballages</a:t>
            </a:r>
            <a:endParaRPr lang="en-US" sz="2400" dirty="0"/>
          </a:p>
        </p:txBody>
      </p:sp>
      <p:sp>
        <p:nvSpPr>
          <p:cNvPr id="8" name="Text 6"/>
          <p:cNvSpPr/>
          <p:nvPr/>
        </p:nvSpPr>
        <p:spPr>
          <a:xfrm>
            <a:off x="5847398" y="4734400"/>
            <a:ext cx="2949416" cy="3128401"/>
          </a:xfrm>
          <a:prstGeom prst="rect">
            <a:avLst/>
          </a:prstGeom>
          <a:noFill/>
          <a:ln/>
        </p:spPr>
        <p:txBody>
          <a:bodyPr wrap="square" rtlCol="0" anchor="t"/>
          <a:lstStyle/>
          <a:p>
            <a:pPr>
              <a:lnSpc>
                <a:spcPts val="2799"/>
              </a:lnSpc>
            </a:pPr>
            <a:r>
              <a:rPr lang="en-US" dirty="0">
                <a:solidFill>
                  <a:srgbClr val="405449"/>
                </a:solidFill>
                <a:latin typeface="Nobile" pitchFamily="34" charset="0"/>
                <a:ea typeface="Nobile" pitchFamily="34" charset="-122"/>
                <a:cs typeface="Nobile" pitchFamily="34" charset="-120"/>
              </a:rPr>
              <a:t>Les emballages réutilisables sont souvent en matériaux résistants et durables, comme le plastique ou le métal. Ils peuvent prendre la forme de boîtes, de sacs, ou d'enveloppes renforcées.</a:t>
            </a:r>
            <a:endParaRPr lang="en-US" dirty="0"/>
          </a:p>
          <a:p>
            <a:pPr marL="0" indent="0">
              <a:lnSpc>
                <a:spcPts val="2799"/>
              </a:lnSpc>
              <a:buNone/>
            </a:pPr>
            <a:r>
              <a:rPr lang="en-US" sz="1750" dirty="0">
                <a:solidFill>
                  <a:srgbClr val="3A3630"/>
                </a:solidFill>
                <a:latin typeface="Source Sans Pro" pitchFamily="34" charset="0"/>
                <a:ea typeface="Source Sans Pro" pitchFamily="34" charset="-122"/>
                <a:cs typeface="Source Sans Pro" pitchFamily="34" charset="-120"/>
              </a:rPr>
              <a:t>.</a:t>
            </a:r>
            <a:endParaRPr lang="en-US" sz="1750" dirty="0"/>
          </a:p>
        </p:txBody>
      </p:sp>
      <p:sp>
        <p:nvSpPr>
          <p:cNvPr id="9" name="Text 7"/>
          <p:cNvSpPr/>
          <p:nvPr/>
        </p:nvSpPr>
        <p:spPr>
          <a:xfrm>
            <a:off x="10198175" y="3817858"/>
            <a:ext cx="2777490" cy="347186"/>
          </a:xfrm>
          <a:prstGeom prst="rect">
            <a:avLst/>
          </a:prstGeom>
          <a:noFill/>
          <a:ln/>
        </p:spPr>
        <p:txBody>
          <a:bodyPr wrap="none" rtlCol="0" anchor="t"/>
          <a:lstStyle/>
          <a:p>
            <a:pPr>
              <a:lnSpc>
                <a:spcPts val="2734"/>
              </a:lnSpc>
            </a:pPr>
            <a:r>
              <a:rPr lang="en-US" sz="2400" b="1" dirty="0">
                <a:solidFill>
                  <a:srgbClr val="405449"/>
                </a:solidFill>
                <a:latin typeface="Fraunces Extra Bold" pitchFamily="34" charset="0"/>
                <a:ea typeface="Fraunces Extra Bold" pitchFamily="34" charset="-122"/>
                <a:cs typeface="Fraunces Extra Bold" pitchFamily="34" charset="-120"/>
              </a:rPr>
              <a:t>Système de Consigne</a:t>
            </a:r>
            <a:endParaRPr lang="en-US" sz="2400" dirty="0"/>
          </a:p>
          <a:p>
            <a:pPr marL="0" indent="0">
              <a:lnSpc>
                <a:spcPts val="2734"/>
              </a:lnSpc>
              <a:buNone/>
            </a:pPr>
            <a:endParaRPr lang="en-US" sz="2187" dirty="0"/>
          </a:p>
        </p:txBody>
      </p:sp>
      <p:sp>
        <p:nvSpPr>
          <p:cNvPr id="10" name="Text 8"/>
          <p:cNvSpPr/>
          <p:nvPr/>
        </p:nvSpPr>
        <p:spPr>
          <a:xfrm>
            <a:off x="9770300" y="4734401"/>
            <a:ext cx="4133589" cy="2781214"/>
          </a:xfrm>
          <a:prstGeom prst="rect">
            <a:avLst/>
          </a:prstGeom>
          <a:noFill/>
          <a:ln/>
        </p:spPr>
        <p:txBody>
          <a:bodyPr wrap="square" rtlCol="0" anchor="t"/>
          <a:lstStyle/>
          <a:p>
            <a:pPr>
              <a:lnSpc>
                <a:spcPts val="2300"/>
              </a:lnSpc>
            </a:pPr>
            <a:r>
              <a:rPr lang="en-US" dirty="0">
                <a:solidFill>
                  <a:srgbClr val="405449"/>
                </a:solidFill>
                <a:latin typeface="Nobile" pitchFamily="34" charset="0"/>
                <a:ea typeface="Nobile" pitchFamily="34" charset="-122"/>
                <a:cs typeface="Nobile" pitchFamily="34" charset="-120"/>
              </a:rPr>
              <a:t>Un système de consigne est souvent mis en place pour encourager les retours. Les clients payent une consigne sur l'emballage lors de leur achat, et la récupèrent en retournant l'emballage vide.</a:t>
            </a:r>
            <a:endParaRPr lang="en-US" dirty="0"/>
          </a:p>
        </p:txBody>
      </p:sp>
      <p:pic>
        <p:nvPicPr>
          <p:cNvPr id="12" name="Image 11">
            <a:extLst>
              <a:ext uri="{FF2B5EF4-FFF2-40B4-BE49-F238E27FC236}">
                <a16:creationId xmlns:a16="http://schemas.microsoft.com/office/drawing/2014/main" id="{03AE00D3-109A-472A-9656-5395C02A0203}"/>
              </a:ext>
            </a:extLst>
          </p:cNvPr>
          <p:cNvPicPr>
            <a:picLocks noChangeAspect="1"/>
          </p:cNvPicPr>
          <p:nvPr/>
        </p:nvPicPr>
        <p:blipFill>
          <a:blip r:embed="rId3">
            <a:duotone>
              <a:schemeClr val="accent3">
                <a:shade val="45000"/>
                <a:satMod val="135000"/>
              </a:schemeClr>
              <a:prstClr val="white"/>
            </a:duotone>
            <a:alphaModFix amt="20000"/>
          </a:blip>
          <a:stretch>
            <a:fillRect/>
          </a:stretch>
        </p:blipFill>
        <p:spPr>
          <a:xfrm>
            <a:off x="0" y="-63500"/>
            <a:ext cx="14630400" cy="820420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6" name="Text 3"/>
          <p:cNvSpPr/>
          <p:nvPr/>
        </p:nvSpPr>
        <p:spPr>
          <a:xfrm>
            <a:off x="2348389" y="1151692"/>
            <a:ext cx="9933503" cy="1388745"/>
          </a:xfrm>
          <a:prstGeom prst="rect">
            <a:avLst/>
          </a:prstGeom>
          <a:noFill/>
          <a:ln/>
        </p:spPr>
        <p:txBody>
          <a:bodyPr wrap="square" rtlCol="0" anchor="t"/>
          <a:lstStyle/>
          <a:p>
            <a:pPr algn="ctr">
              <a:lnSpc>
                <a:spcPts val="5550"/>
              </a:lnSpc>
            </a:pPr>
            <a:r>
              <a:rPr lang="en-US" sz="4400" b="1" dirty="0">
                <a:solidFill>
                  <a:srgbClr val="3B4540"/>
                </a:solidFill>
                <a:latin typeface="Fraunces Extra Bold" pitchFamily="34" charset="0"/>
                <a:ea typeface="Fraunces Extra Bold" pitchFamily="34" charset="-122"/>
                <a:cs typeface="Fraunces Extra Bold" pitchFamily="34" charset="-120"/>
              </a:rPr>
              <a:t>Avantages des Modèles sans Emballage : Une Approche Positive</a:t>
            </a:r>
            <a:endParaRPr lang="en-US" sz="4400" dirty="0"/>
          </a:p>
        </p:txBody>
      </p:sp>
      <p:sp>
        <p:nvSpPr>
          <p:cNvPr id="7" name="Shape 4"/>
          <p:cNvSpPr/>
          <p:nvPr/>
        </p:nvSpPr>
        <p:spPr>
          <a:xfrm>
            <a:off x="7301270" y="2873693"/>
            <a:ext cx="27742" cy="4204097"/>
          </a:xfrm>
          <a:prstGeom prst="rect">
            <a:avLst/>
          </a:prstGeom>
          <a:solidFill>
            <a:srgbClr val="38512F"/>
          </a:solidFill>
          <a:ln/>
        </p:spPr>
      </p:sp>
      <p:sp>
        <p:nvSpPr>
          <p:cNvPr id="8" name="Shape 5"/>
          <p:cNvSpPr/>
          <p:nvPr/>
        </p:nvSpPr>
        <p:spPr>
          <a:xfrm>
            <a:off x="6287512" y="3283327"/>
            <a:ext cx="777597" cy="27742"/>
          </a:xfrm>
          <a:prstGeom prst="rect">
            <a:avLst/>
          </a:prstGeom>
          <a:solidFill>
            <a:srgbClr val="38512F"/>
          </a:solidFill>
          <a:ln/>
        </p:spPr>
      </p:sp>
      <p:sp>
        <p:nvSpPr>
          <p:cNvPr id="9" name="Shape 6"/>
          <p:cNvSpPr/>
          <p:nvPr/>
        </p:nvSpPr>
        <p:spPr>
          <a:xfrm>
            <a:off x="7065109" y="3047286"/>
            <a:ext cx="499943" cy="499943"/>
          </a:xfrm>
          <a:prstGeom prst="roundRect">
            <a:avLst>
              <a:gd name="adj" fmla="val 13333"/>
            </a:avLst>
          </a:prstGeom>
          <a:solidFill>
            <a:srgbClr val="F6E9D5"/>
          </a:solidFill>
          <a:ln/>
        </p:spPr>
      </p:sp>
      <p:sp>
        <p:nvSpPr>
          <p:cNvPr id="10" name="Text 7"/>
          <p:cNvSpPr/>
          <p:nvPr/>
        </p:nvSpPr>
        <p:spPr>
          <a:xfrm>
            <a:off x="7254419" y="3088958"/>
            <a:ext cx="121325" cy="416481"/>
          </a:xfrm>
          <a:prstGeom prst="rect">
            <a:avLst/>
          </a:prstGeom>
          <a:noFill/>
          <a:ln/>
        </p:spPr>
        <p:txBody>
          <a:bodyPr wrap="none" rtlCol="0" anchor="t"/>
          <a:lstStyle/>
          <a:p>
            <a:pPr marL="0" indent="0" algn="ctr">
              <a:lnSpc>
                <a:spcPts val="3281"/>
              </a:lnSpc>
              <a:buNone/>
            </a:pPr>
            <a:r>
              <a:rPr lang="en-US" sz="2624" dirty="0">
                <a:solidFill>
                  <a:srgbClr val="38512F"/>
                </a:solidFill>
                <a:latin typeface="Lora" pitchFamily="34" charset="0"/>
                <a:ea typeface="Lora" pitchFamily="34" charset="-122"/>
                <a:cs typeface="Lora" pitchFamily="34" charset="-120"/>
              </a:rPr>
              <a:t>1</a:t>
            </a:r>
            <a:endParaRPr lang="en-US" sz="2624" dirty="0"/>
          </a:p>
        </p:txBody>
      </p:sp>
      <p:sp>
        <p:nvSpPr>
          <p:cNvPr id="11" name="Text 8"/>
          <p:cNvSpPr/>
          <p:nvPr/>
        </p:nvSpPr>
        <p:spPr>
          <a:xfrm>
            <a:off x="1342698" y="3047286"/>
            <a:ext cx="3602117" cy="347186"/>
          </a:xfrm>
          <a:prstGeom prst="rect">
            <a:avLst/>
          </a:prstGeom>
          <a:noFill/>
          <a:ln/>
        </p:spPr>
        <p:txBody>
          <a:bodyPr wrap="none" rtlCol="0" anchor="t"/>
          <a:lstStyle/>
          <a:p>
            <a:pPr>
              <a:lnSpc>
                <a:spcPts val="2750"/>
              </a:lnSpc>
            </a:pPr>
            <a:r>
              <a:rPr lang="en-US" sz="2000" b="1" dirty="0">
                <a:solidFill>
                  <a:srgbClr val="405449"/>
                </a:solidFill>
                <a:latin typeface="Fraunces Extra Bold" pitchFamily="34" charset="0"/>
                <a:ea typeface="Fraunces Extra Bold" pitchFamily="34" charset="-122"/>
                <a:cs typeface="Fraunces Extra Bold" pitchFamily="34" charset="-120"/>
              </a:rPr>
              <a:t>Réduction de l'Empreinte Ecologique</a:t>
            </a:r>
            <a:endParaRPr lang="en-US" sz="2000" dirty="0"/>
          </a:p>
        </p:txBody>
      </p:sp>
      <p:sp>
        <p:nvSpPr>
          <p:cNvPr id="12" name="Text 9"/>
          <p:cNvSpPr/>
          <p:nvPr/>
        </p:nvSpPr>
        <p:spPr>
          <a:xfrm>
            <a:off x="2348389" y="3576280"/>
            <a:ext cx="3744635" cy="1066205"/>
          </a:xfrm>
          <a:prstGeom prst="rect">
            <a:avLst/>
          </a:prstGeom>
          <a:noFill/>
          <a:ln/>
        </p:spPr>
        <p:txBody>
          <a:bodyPr wrap="square" rtlCol="0" anchor="t"/>
          <a:lstStyle/>
          <a:p>
            <a:pPr algn="ctr">
              <a:lnSpc>
                <a:spcPts val="2799"/>
              </a:lnSpc>
            </a:pPr>
            <a:r>
              <a:rPr lang="fr-FR" sz="1750" dirty="0">
                <a:solidFill>
                  <a:srgbClr val="3A3630"/>
                </a:solidFill>
                <a:latin typeface="Source Sans Pro" pitchFamily="34" charset="0"/>
                <a:ea typeface="Source Sans Pro" pitchFamily="34" charset="-122"/>
                <a:cs typeface="Source Sans Pro" pitchFamily="34" charset="-120"/>
              </a:rPr>
              <a:t>Moins de déchets et moins d’émissions</a:t>
            </a:r>
            <a:r>
              <a:rPr lang="en-US" sz="1750" dirty="0">
                <a:solidFill>
                  <a:srgbClr val="3A3630"/>
                </a:solidFill>
                <a:latin typeface="Source Sans Pro" pitchFamily="34" charset="0"/>
                <a:ea typeface="Source Sans Pro" pitchFamily="34" charset="-122"/>
                <a:cs typeface="Source Sans Pro" pitchFamily="34" charset="-120"/>
              </a:rPr>
              <a:t>.</a:t>
            </a:r>
            <a:endParaRPr lang="en-US" sz="1750" dirty="0"/>
          </a:p>
        </p:txBody>
      </p:sp>
      <p:sp>
        <p:nvSpPr>
          <p:cNvPr id="13" name="Shape 10"/>
          <p:cNvSpPr/>
          <p:nvPr/>
        </p:nvSpPr>
        <p:spPr>
          <a:xfrm>
            <a:off x="7565053" y="4394180"/>
            <a:ext cx="777597" cy="27742"/>
          </a:xfrm>
          <a:prstGeom prst="rect">
            <a:avLst/>
          </a:prstGeom>
          <a:solidFill>
            <a:srgbClr val="38512F"/>
          </a:solidFill>
          <a:ln/>
        </p:spPr>
      </p:sp>
      <p:sp>
        <p:nvSpPr>
          <p:cNvPr id="14" name="Shape 11"/>
          <p:cNvSpPr/>
          <p:nvPr/>
        </p:nvSpPr>
        <p:spPr>
          <a:xfrm>
            <a:off x="7065109" y="4158139"/>
            <a:ext cx="499943" cy="499943"/>
          </a:xfrm>
          <a:prstGeom prst="roundRect">
            <a:avLst>
              <a:gd name="adj" fmla="val 13333"/>
            </a:avLst>
          </a:prstGeom>
          <a:solidFill>
            <a:srgbClr val="F6E9D5"/>
          </a:solidFill>
          <a:ln/>
        </p:spPr>
      </p:sp>
      <p:sp>
        <p:nvSpPr>
          <p:cNvPr id="15" name="Text 12"/>
          <p:cNvSpPr/>
          <p:nvPr/>
        </p:nvSpPr>
        <p:spPr>
          <a:xfrm>
            <a:off x="7225486" y="4199811"/>
            <a:ext cx="179070" cy="416481"/>
          </a:xfrm>
          <a:prstGeom prst="rect">
            <a:avLst/>
          </a:prstGeom>
          <a:noFill/>
          <a:ln/>
        </p:spPr>
        <p:txBody>
          <a:bodyPr wrap="none" rtlCol="0" anchor="t"/>
          <a:lstStyle/>
          <a:p>
            <a:pPr marL="0" indent="0" algn="ctr">
              <a:lnSpc>
                <a:spcPts val="3281"/>
              </a:lnSpc>
              <a:buNone/>
            </a:pPr>
            <a:r>
              <a:rPr lang="en-US" sz="2624" dirty="0">
                <a:solidFill>
                  <a:srgbClr val="38512F"/>
                </a:solidFill>
                <a:latin typeface="Lora" pitchFamily="34" charset="0"/>
                <a:ea typeface="Lora" pitchFamily="34" charset="-122"/>
                <a:cs typeface="Lora" pitchFamily="34" charset="-120"/>
              </a:rPr>
              <a:t>2</a:t>
            </a:r>
            <a:endParaRPr lang="en-US" sz="2624" dirty="0"/>
          </a:p>
        </p:txBody>
      </p:sp>
      <p:sp>
        <p:nvSpPr>
          <p:cNvPr id="16" name="Text 13"/>
          <p:cNvSpPr/>
          <p:nvPr/>
        </p:nvSpPr>
        <p:spPr>
          <a:xfrm>
            <a:off x="8537138" y="4206716"/>
            <a:ext cx="3465671" cy="347186"/>
          </a:xfrm>
          <a:prstGeom prst="rect">
            <a:avLst/>
          </a:prstGeom>
          <a:noFill/>
          <a:ln/>
        </p:spPr>
        <p:txBody>
          <a:bodyPr wrap="none" rtlCol="0" anchor="t"/>
          <a:lstStyle/>
          <a:p>
            <a:pPr>
              <a:lnSpc>
                <a:spcPts val="2750"/>
              </a:lnSpc>
            </a:pPr>
            <a:r>
              <a:rPr lang="en-US" sz="2000" b="1" dirty="0">
                <a:solidFill>
                  <a:srgbClr val="405449"/>
                </a:solidFill>
                <a:latin typeface="Fraunces Extra Bold" pitchFamily="34" charset="0"/>
                <a:ea typeface="Fraunces Extra Bold" pitchFamily="34" charset="-122"/>
                <a:cs typeface="Fraunces Extra Bold" pitchFamily="34" charset="-120"/>
              </a:rPr>
              <a:t>Economie des Ressources</a:t>
            </a:r>
            <a:endParaRPr lang="en-US" sz="2000" dirty="0"/>
          </a:p>
        </p:txBody>
      </p:sp>
      <p:sp>
        <p:nvSpPr>
          <p:cNvPr id="17" name="Text 14"/>
          <p:cNvSpPr/>
          <p:nvPr/>
        </p:nvSpPr>
        <p:spPr>
          <a:xfrm>
            <a:off x="8537138" y="4687133"/>
            <a:ext cx="3744754" cy="710803"/>
          </a:xfrm>
          <a:prstGeom prst="rect">
            <a:avLst/>
          </a:prstGeom>
          <a:noFill/>
          <a:ln/>
        </p:spPr>
        <p:txBody>
          <a:bodyPr wrap="square" rtlCol="0" anchor="t"/>
          <a:lstStyle/>
          <a:p>
            <a:pPr algn="ctr">
              <a:lnSpc>
                <a:spcPts val="2799"/>
              </a:lnSpc>
            </a:pPr>
            <a:r>
              <a:rPr lang="fr-FR" sz="1750" dirty="0">
                <a:solidFill>
                  <a:srgbClr val="3A3630"/>
                </a:solidFill>
                <a:latin typeface="Source Sans Pro" pitchFamily="34" charset="0"/>
                <a:ea typeface="Source Sans Pro" pitchFamily="34" charset="-122"/>
                <a:cs typeface="Source Sans Pro" pitchFamily="34" charset="-120"/>
              </a:rPr>
              <a:t>Moindre utilisation de matières premières</a:t>
            </a:r>
            <a:r>
              <a:rPr lang="en-US" sz="1750" dirty="0">
                <a:solidFill>
                  <a:srgbClr val="3A3630"/>
                </a:solidFill>
                <a:latin typeface="Source Sans Pro" pitchFamily="34" charset="0"/>
                <a:ea typeface="Source Sans Pro" pitchFamily="34" charset="-122"/>
                <a:cs typeface="Source Sans Pro" pitchFamily="34" charset="-120"/>
              </a:rPr>
              <a:t>.</a:t>
            </a:r>
            <a:endParaRPr lang="en-US" sz="1750" dirty="0"/>
          </a:p>
        </p:txBody>
      </p:sp>
      <p:sp>
        <p:nvSpPr>
          <p:cNvPr id="18" name="Shape 15"/>
          <p:cNvSpPr/>
          <p:nvPr/>
        </p:nvSpPr>
        <p:spPr>
          <a:xfrm>
            <a:off x="6287512" y="5496461"/>
            <a:ext cx="777597" cy="27742"/>
          </a:xfrm>
          <a:prstGeom prst="rect">
            <a:avLst/>
          </a:prstGeom>
          <a:solidFill>
            <a:srgbClr val="38512F"/>
          </a:solidFill>
          <a:ln/>
        </p:spPr>
      </p:sp>
      <p:sp>
        <p:nvSpPr>
          <p:cNvPr id="19" name="Shape 16"/>
          <p:cNvSpPr/>
          <p:nvPr/>
        </p:nvSpPr>
        <p:spPr>
          <a:xfrm>
            <a:off x="7065109" y="5260419"/>
            <a:ext cx="499943" cy="499943"/>
          </a:xfrm>
          <a:prstGeom prst="roundRect">
            <a:avLst>
              <a:gd name="adj" fmla="val 13333"/>
            </a:avLst>
          </a:prstGeom>
          <a:solidFill>
            <a:srgbClr val="F6E9D5"/>
          </a:solidFill>
          <a:ln/>
        </p:spPr>
      </p:sp>
      <p:sp>
        <p:nvSpPr>
          <p:cNvPr id="20" name="Text 17"/>
          <p:cNvSpPr/>
          <p:nvPr/>
        </p:nvSpPr>
        <p:spPr>
          <a:xfrm>
            <a:off x="7222153" y="5302091"/>
            <a:ext cx="185738" cy="416481"/>
          </a:xfrm>
          <a:prstGeom prst="rect">
            <a:avLst/>
          </a:prstGeom>
          <a:noFill/>
          <a:ln/>
        </p:spPr>
        <p:txBody>
          <a:bodyPr wrap="none" rtlCol="0" anchor="t"/>
          <a:lstStyle/>
          <a:p>
            <a:pPr marL="0" indent="0" algn="ctr">
              <a:lnSpc>
                <a:spcPts val="3281"/>
              </a:lnSpc>
              <a:buNone/>
            </a:pPr>
            <a:r>
              <a:rPr lang="en-US" sz="2624" dirty="0">
                <a:solidFill>
                  <a:srgbClr val="38512F"/>
                </a:solidFill>
                <a:latin typeface="Lora" pitchFamily="34" charset="0"/>
                <a:ea typeface="Lora" pitchFamily="34" charset="-122"/>
                <a:cs typeface="Lora" pitchFamily="34" charset="-120"/>
              </a:rPr>
              <a:t>3</a:t>
            </a:r>
            <a:endParaRPr lang="en-US" sz="2624" dirty="0"/>
          </a:p>
        </p:txBody>
      </p:sp>
      <p:sp>
        <p:nvSpPr>
          <p:cNvPr id="21" name="Text 18"/>
          <p:cNvSpPr/>
          <p:nvPr/>
        </p:nvSpPr>
        <p:spPr>
          <a:xfrm>
            <a:off x="3315533" y="5308997"/>
            <a:ext cx="2777490" cy="347186"/>
          </a:xfrm>
          <a:prstGeom prst="rect">
            <a:avLst/>
          </a:prstGeom>
          <a:noFill/>
          <a:ln/>
        </p:spPr>
        <p:txBody>
          <a:bodyPr wrap="none" rtlCol="0" anchor="t"/>
          <a:lstStyle/>
          <a:p>
            <a:pPr>
              <a:lnSpc>
                <a:spcPts val="2750"/>
              </a:lnSpc>
            </a:pPr>
            <a:r>
              <a:rPr lang="en-US" sz="2000" b="1" dirty="0">
                <a:solidFill>
                  <a:srgbClr val="405449"/>
                </a:solidFill>
                <a:latin typeface="Fraunces Extra Bold" pitchFamily="34" charset="0"/>
                <a:ea typeface="Fraunces Extra Bold" pitchFamily="34" charset="-122"/>
                <a:cs typeface="Fraunces Extra Bold" pitchFamily="34" charset="-120"/>
              </a:rPr>
              <a:t>Image de Marque Positive</a:t>
            </a:r>
            <a:endParaRPr lang="en-US" sz="2000" dirty="0"/>
          </a:p>
        </p:txBody>
      </p:sp>
      <p:sp>
        <p:nvSpPr>
          <p:cNvPr id="22" name="Text 19"/>
          <p:cNvSpPr/>
          <p:nvPr/>
        </p:nvSpPr>
        <p:spPr>
          <a:xfrm>
            <a:off x="2348389" y="5789414"/>
            <a:ext cx="3744635" cy="1066205"/>
          </a:xfrm>
          <a:prstGeom prst="rect">
            <a:avLst/>
          </a:prstGeom>
          <a:noFill/>
          <a:ln/>
        </p:spPr>
        <p:txBody>
          <a:bodyPr wrap="square" rtlCol="0" anchor="t"/>
          <a:lstStyle/>
          <a:p>
            <a:pPr algn="ctr">
              <a:lnSpc>
                <a:spcPts val="2799"/>
              </a:lnSpc>
            </a:pPr>
            <a:r>
              <a:rPr lang="fr-FR" sz="1750" dirty="0">
                <a:solidFill>
                  <a:srgbClr val="3A3630"/>
                </a:solidFill>
                <a:latin typeface="Source Sans Pro" pitchFamily="34" charset="0"/>
                <a:ea typeface="Source Sans Pro" pitchFamily="34" charset="-122"/>
                <a:cs typeface="Source Sans Pro" pitchFamily="34" charset="-120"/>
              </a:rPr>
              <a:t>Valorise une entreprise écologique et responsable.</a:t>
            </a:r>
            <a:r>
              <a:rPr lang="en-US" sz="1750" dirty="0">
                <a:solidFill>
                  <a:srgbClr val="3A3630"/>
                </a:solidFill>
                <a:latin typeface="Source Sans Pro" pitchFamily="34" charset="0"/>
                <a:ea typeface="Source Sans Pro" pitchFamily="34" charset="-122"/>
                <a:cs typeface="Source Sans Pro" pitchFamily="34" charset="-120"/>
              </a:rPr>
              <a:t>.</a:t>
            </a:r>
            <a:endParaRPr lang="en-US" sz="175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6" grpId="0" animBg="1"/>
      <p:bldP spid="17"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12700"/>
            <a:ext cx="14630400" cy="8229600"/>
          </a:xfrm>
          <a:prstGeom prst="rect">
            <a:avLst/>
          </a:prstGeom>
          <a:solidFill>
            <a:srgbClr val="F2E4CF"/>
          </a:solidFill>
          <a:ln/>
        </p:spPr>
      </p:sp>
      <p:sp>
        <p:nvSpPr>
          <p:cNvPr id="4" name="Text 2"/>
          <p:cNvSpPr/>
          <p:nvPr/>
        </p:nvSpPr>
        <p:spPr>
          <a:xfrm>
            <a:off x="384054" y="592621"/>
            <a:ext cx="9933503" cy="1388745"/>
          </a:xfrm>
          <a:prstGeom prst="rect">
            <a:avLst/>
          </a:prstGeom>
          <a:noFill/>
          <a:ln/>
        </p:spPr>
        <p:txBody>
          <a:bodyPr wrap="square" rtlCol="0" anchor="t"/>
          <a:lstStyle/>
          <a:p>
            <a:pPr algn="ctr">
              <a:lnSpc>
                <a:spcPts val="4100"/>
              </a:lnSpc>
            </a:pPr>
            <a:r>
              <a:rPr lang="en-US" sz="4400" b="1" dirty="0">
                <a:solidFill>
                  <a:srgbClr val="3B4540"/>
                </a:solidFill>
                <a:latin typeface="Fraunces Extra Bold" pitchFamily="34" charset="0"/>
                <a:ea typeface="Fraunces Extra Bold" pitchFamily="34" charset="-122"/>
                <a:cs typeface="Fraunces Extra Bold" pitchFamily="34" charset="-120"/>
              </a:rPr>
              <a:t>Défis et Limites : Un Changement Graduel</a:t>
            </a:r>
            <a:endParaRPr lang="en-US" sz="4400" dirty="0"/>
          </a:p>
        </p:txBody>
      </p:sp>
      <p:sp>
        <p:nvSpPr>
          <p:cNvPr id="5" name="Shape 3"/>
          <p:cNvSpPr/>
          <p:nvPr/>
        </p:nvSpPr>
        <p:spPr>
          <a:xfrm>
            <a:off x="2348389" y="2606755"/>
            <a:ext cx="4855726" cy="2838390"/>
          </a:xfrm>
          <a:prstGeom prst="roundRect">
            <a:avLst>
              <a:gd name="adj" fmla="val 4076"/>
            </a:avLst>
          </a:prstGeom>
          <a:solidFill>
            <a:srgbClr val="F6E9D5"/>
          </a:solidFill>
          <a:ln/>
        </p:spPr>
      </p:sp>
      <p:sp>
        <p:nvSpPr>
          <p:cNvPr id="6" name="Text 4"/>
          <p:cNvSpPr/>
          <p:nvPr/>
        </p:nvSpPr>
        <p:spPr>
          <a:xfrm>
            <a:off x="2570558" y="2923449"/>
            <a:ext cx="2777490" cy="347186"/>
          </a:xfrm>
          <a:prstGeom prst="rect">
            <a:avLst/>
          </a:prstGeom>
          <a:noFill/>
          <a:ln/>
        </p:spPr>
        <p:txBody>
          <a:bodyPr wrap="none" rtlCol="0" anchor="t"/>
          <a:lstStyle/>
          <a:p>
            <a:pPr>
              <a:lnSpc>
                <a:spcPts val="2050"/>
              </a:lnSpc>
            </a:pPr>
            <a:r>
              <a:rPr lang="en-US" sz="2400" b="1" dirty="0">
                <a:solidFill>
                  <a:srgbClr val="405449"/>
                </a:solidFill>
                <a:latin typeface="Fraunces Extra Bold" pitchFamily="34" charset="0"/>
                <a:ea typeface="Fraunces Extra Bold" pitchFamily="34" charset="-122"/>
                <a:cs typeface="Fraunces Extra Bold" pitchFamily="34" charset="-120"/>
              </a:rPr>
              <a:t>Logistique et Organisation</a:t>
            </a:r>
            <a:endParaRPr lang="en-US" sz="2400" dirty="0"/>
          </a:p>
        </p:txBody>
      </p:sp>
      <p:sp>
        <p:nvSpPr>
          <p:cNvPr id="7" name="Text 5"/>
          <p:cNvSpPr/>
          <p:nvPr/>
        </p:nvSpPr>
        <p:spPr>
          <a:xfrm>
            <a:off x="2570557" y="3395769"/>
            <a:ext cx="4411385" cy="1095897"/>
          </a:xfrm>
          <a:prstGeom prst="rect">
            <a:avLst/>
          </a:prstGeom>
          <a:noFill/>
          <a:ln/>
        </p:spPr>
        <p:txBody>
          <a:bodyPr wrap="square" rtlCol="0" anchor="t"/>
          <a:lstStyle/>
          <a:p>
            <a:pPr>
              <a:lnSpc>
                <a:spcPts val="2799"/>
              </a:lnSpc>
            </a:pPr>
            <a:r>
              <a:rPr lang="en-US" dirty="0">
                <a:solidFill>
                  <a:srgbClr val="405449"/>
                </a:solidFill>
                <a:latin typeface="Nobile" pitchFamily="34" charset="0"/>
                <a:ea typeface="Nobile" pitchFamily="34" charset="-122"/>
                <a:cs typeface="Nobile" pitchFamily="34" charset="-120"/>
              </a:rPr>
              <a:t>La gestion des retours, le stockage des emballages et le nettoyage des contenants réutilisables constituent des défis logistiques importants pour les entreprises qui adoptent ces modèles.</a:t>
            </a:r>
            <a:endParaRPr lang="en-US" dirty="0"/>
          </a:p>
          <a:p>
            <a:pPr marL="0" indent="0">
              <a:lnSpc>
                <a:spcPts val="2799"/>
              </a:lnSpc>
              <a:buNone/>
            </a:pPr>
            <a:r>
              <a:rPr lang="en-US" sz="1750" dirty="0">
                <a:solidFill>
                  <a:srgbClr val="3A3630"/>
                </a:solidFill>
                <a:latin typeface="Source Sans Pro" pitchFamily="34" charset="0"/>
                <a:ea typeface="Source Sans Pro" pitchFamily="34" charset="-122"/>
                <a:cs typeface="Source Sans Pro" pitchFamily="34" charset="-120"/>
              </a:rPr>
              <a:t>.</a:t>
            </a:r>
            <a:endParaRPr lang="en-US" sz="1750" dirty="0"/>
          </a:p>
        </p:txBody>
      </p:sp>
      <p:sp>
        <p:nvSpPr>
          <p:cNvPr id="8" name="Shape 6"/>
          <p:cNvSpPr/>
          <p:nvPr/>
        </p:nvSpPr>
        <p:spPr>
          <a:xfrm>
            <a:off x="7426285" y="2606754"/>
            <a:ext cx="4855726" cy="2838390"/>
          </a:xfrm>
          <a:prstGeom prst="roundRect">
            <a:avLst>
              <a:gd name="adj" fmla="val 4076"/>
            </a:avLst>
          </a:prstGeom>
          <a:solidFill>
            <a:srgbClr val="F6E9D5"/>
          </a:solidFill>
          <a:ln/>
        </p:spPr>
      </p:sp>
      <p:sp>
        <p:nvSpPr>
          <p:cNvPr id="9" name="Text 7"/>
          <p:cNvSpPr/>
          <p:nvPr/>
        </p:nvSpPr>
        <p:spPr>
          <a:xfrm>
            <a:off x="7688283" y="2910502"/>
            <a:ext cx="3728442" cy="347186"/>
          </a:xfrm>
          <a:prstGeom prst="rect">
            <a:avLst/>
          </a:prstGeom>
          <a:noFill/>
          <a:ln/>
        </p:spPr>
        <p:txBody>
          <a:bodyPr wrap="none" rtlCol="0" anchor="t"/>
          <a:lstStyle/>
          <a:p>
            <a:pPr>
              <a:lnSpc>
                <a:spcPts val="2050"/>
              </a:lnSpc>
            </a:pPr>
            <a:r>
              <a:rPr lang="en-US" sz="2400" b="1" dirty="0">
                <a:solidFill>
                  <a:srgbClr val="405449"/>
                </a:solidFill>
                <a:latin typeface="Fraunces Extra Bold" pitchFamily="34" charset="0"/>
                <a:ea typeface="Fraunces Extra Bold" pitchFamily="34" charset="-122"/>
                <a:cs typeface="Fraunces Extra Bold" pitchFamily="34" charset="-120"/>
              </a:rPr>
              <a:t>Coûts de Mise en Place</a:t>
            </a:r>
            <a:endParaRPr lang="en-US" sz="2400" dirty="0"/>
          </a:p>
        </p:txBody>
      </p:sp>
      <p:sp>
        <p:nvSpPr>
          <p:cNvPr id="10" name="Text 8"/>
          <p:cNvSpPr/>
          <p:nvPr/>
        </p:nvSpPr>
        <p:spPr>
          <a:xfrm>
            <a:off x="7648456" y="3435390"/>
            <a:ext cx="4411385" cy="1262698"/>
          </a:xfrm>
          <a:prstGeom prst="rect">
            <a:avLst/>
          </a:prstGeom>
          <a:noFill/>
          <a:ln/>
        </p:spPr>
        <p:txBody>
          <a:bodyPr wrap="square" rtlCol="0" anchor="t"/>
          <a:lstStyle/>
          <a:p>
            <a:pPr>
              <a:lnSpc>
                <a:spcPts val="2799"/>
              </a:lnSpc>
            </a:pPr>
            <a:r>
              <a:rPr lang="en-US" dirty="0">
                <a:solidFill>
                  <a:srgbClr val="405449"/>
                </a:solidFill>
                <a:latin typeface="Nobile" pitchFamily="34" charset="0"/>
                <a:ea typeface="Nobile" pitchFamily="34" charset="-122"/>
                <a:cs typeface="Nobile" pitchFamily="34" charset="-120"/>
              </a:rPr>
              <a:t>Les investissements initiaux et les coûts de gestion des retours d'emballages peuvent être importants pour les entreprises, ce qui constitue un obstacle à l'adoption de ces modèles</a:t>
            </a:r>
            <a:endParaRPr lang="en-US" sz="1750" dirty="0"/>
          </a:p>
        </p:txBody>
      </p:sp>
      <p:sp>
        <p:nvSpPr>
          <p:cNvPr id="11" name="Shape 9"/>
          <p:cNvSpPr/>
          <p:nvPr/>
        </p:nvSpPr>
        <p:spPr>
          <a:xfrm>
            <a:off x="2348388" y="5622846"/>
            <a:ext cx="9933503" cy="1905296"/>
          </a:xfrm>
          <a:prstGeom prst="roundRect">
            <a:avLst>
              <a:gd name="adj" fmla="val 4076"/>
            </a:avLst>
          </a:prstGeom>
          <a:solidFill>
            <a:srgbClr val="F6E9D5"/>
          </a:solidFill>
          <a:ln/>
        </p:spPr>
      </p:sp>
      <p:sp>
        <p:nvSpPr>
          <p:cNvPr id="12" name="Text 10"/>
          <p:cNvSpPr/>
          <p:nvPr/>
        </p:nvSpPr>
        <p:spPr>
          <a:xfrm>
            <a:off x="2570559" y="5859795"/>
            <a:ext cx="2777490" cy="347186"/>
          </a:xfrm>
          <a:prstGeom prst="rect">
            <a:avLst/>
          </a:prstGeom>
          <a:noFill/>
          <a:ln/>
        </p:spPr>
        <p:txBody>
          <a:bodyPr wrap="none" rtlCol="0" anchor="t"/>
          <a:lstStyle/>
          <a:p>
            <a:pPr>
              <a:lnSpc>
                <a:spcPts val="2050"/>
              </a:lnSpc>
            </a:pPr>
            <a:r>
              <a:rPr lang="en-US" sz="2400" b="1" dirty="0">
                <a:solidFill>
                  <a:srgbClr val="405449"/>
                </a:solidFill>
                <a:latin typeface="Fraunces Extra Bold" pitchFamily="34" charset="0"/>
                <a:ea typeface="Fraunces Extra Bold" pitchFamily="34" charset="-122"/>
                <a:cs typeface="Fraunces Extra Bold" pitchFamily="34" charset="-120"/>
              </a:rPr>
              <a:t>Réglementations et Normes</a:t>
            </a:r>
            <a:endParaRPr lang="en-US" sz="2400" dirty="0"/>
          </a:p>
        </p:txBody>
      </p:sp>
      <p:sp>
        <p:nvSpPr>
          <p:cNvPr id="13" name="Text 11"/>
          <p:cNvSpPr/>
          <p:nvPr/>
        </p:nvSpPr>
        <p:spPr>
          <a:xfrm>
            <a:off x="2570558" y="6384682"/>
            <a:ext cx="7575524" cy="710803"/>
          </a:xfrm>
          <a:prstGeom prst="rect">
            <a:avLst/>
          </a:prstGeom>
          <a:noFill/>
          <a:ln/>
        </p:spPr>
        <p:txBody>
          <a:bodyPr wrap="square" rtlCol="0" anchor="t"/>
          <a:lstStyle/>
          <a:p>
            <a:pPr>
              <a:lnSpc>
                <a:spcPts val="2100"/>
              </a:lnSpc>
            </a:pPr>
            <a:r>
              <a:rPr lang="en-US" dirty="0">
                <a:solidFill>
                  <a:srgbClr val="405449"/>
                </a:solidFill>
                <a:latin typeface="Nobile" pitchFamily="34" charset="0"/>
                <a:ea typeface="Nobile" pitchFamily="34" charset="-122"/>
                <a:cs typeface="Nobile" pitchFamily="34" charset="-120"/>
              </a:rPr>
              <a:t>L'adaptation aux réglementations sanitaires, en particulier pour les produits alimentaires, est essentielle pour garantir la sécurité et l'hygiène des produits vendus sans emballage.</a:t>
            </a:r>
            <a:endParaRPr lang="en-US" dirty="0"/>
          </a:p>
        </p:txBody>
      </p:sp>
      <p:pic>
        <p:nvPicPr>
          <p:cNvPr id="17" name="Image 1" descr="preencoded.png">
            <a:extLst>
              <a:ext uri="{FF2B5EF4-FFF2-40B4-BE49-F238E27FC236}">
                <a16:creationId xmlns:a16="http://schemas.microsoft.com/office/drawing/2014/main" id="{00E14B26-26E2-467C-AE74-CD93B52DE297}"/>
              </a:ext>
            </a:extLst>
          </p:cNvPr>
          <p:cNvPicPr>
            <a:picLocks noChangeAspect="1"/>
          </p:cNvPicPr>
          <p:nvPr/>
        </p:nvPicPr>
        <p:blipFill>
          <a:blip r:embed="rId3"/>
          <a:stretch>
            <a:fillRect/>
          </a:stretch>
        </p:blipFill>
        <p:spPr>
          <a:xfrm>
            <a:off x="1706762" y="2677585"/>
            <a:ext cx="419457" cy="419457"/>
          </a:xfrm>
          <a:prstGeom prst="rect">
            <a:avLst/>
          </a:prstGeom>
        </p:spPr>
      </p:pic>
      <p:pic>
        <p:nvPicPr>
          <p:cNvPr id="20" name="Image 2" descr="preencoded.png">
            <a:extLst>
              <a:ext uri="{FF2B5EF4-FFF2-40B4-BE49-F238E27FC236}">
                <a16:creationId xmlns:a16="http://schemas.microsoft.com/office/drawing/2014/main" id="{63F44F0A-A956-487F-8D9A-F41C28D5650A}"/>
              </a:ext>
            </a:extLst>
          </p:cNvPr>
          <p:cNvPicPr>
            <a:picLocks noChangeAspect="1"/>
          </p:cNvPicPr>
          <p:nvPr/>
        </p:nvPicPr>
        <p:blipFill>
          <a:blip r:embed="rId4"/>
          <a:stretch>
            <a:fillRect/>
          </a:stretch>
        </p:blipFill>
        <p:spPr>
          <a:xfrm>
            <a:off x="12564604" y="2713720"/>
            <a:ext cx="419457" cy="419457"/>
          </a:xfrm>
          <a:prstGeom prst="rect">
            <a:avLst/>
          </a:prstGeom>
        </p:spPr>
      </p:pic>
      <p:pic>
        <p:nvPicPr>
          <p:cNvPr id="21" name="Image 3" descr="preencoded.png">
            <a:extLst>
              <a:ext uri="{FF2B5EF4-FFF2-40B4-BE49-F238E27FC236}">
                <a16:creationId xmlns:a16="http://schemas.microsoft.com/office/drawing/2014/main" id="{85832C76-1B17-4876-A913-9ED3B664FBDA}"/>
              </a:ext>
            </a:extLst>
          </p:cNvPr>
          <p:cNvPicPr>
            <a:picLocks noChangeAspect="1"/>
          </p:cNvPicPr>
          <p:nvPr/>
        </p:nvPicPr>
        <p:blipFill>
          <a:blip r:embed="rId5"/>
          <a:stretch>
            <a:fillRect/>
          </a:stretch>
        </p:blipFill>
        <p:spPr>
          <a:xfrm>
            <a:off x="1706761" y="5622846"/>
            <a:ext cx="419457" cy="419457"/>
          </a:xfrm>
          <a:prstGeom prst="rect">
            <a:avLst/>
          </a:prstGeom>
        </p:spPr>
      </p:pic>
      <p:pic>
        <p:nvPicPr>
          <p:cNvPr id="23" name="Image 22">
            <a:extLst>
              <a:ext uri="{FF2B5EF4-FFF2-40B4-BE49-F238E27FC236}">
                <a16:creationId xmlns:a16="http://schemas.microsoft.com/office/drawing/2014/main" id="{EBCF2D4B-D5F8-4FF6-860A-7D8D53AE116F}"/>
              </a:ext>
            </a:extLst>
          </p:cNvPr>
          <p:cNvPicPr>
            <a:picLocks noChangeAspect="1"/>
          </p:cNvPicPr>
          <p:nvPr/>
        </p:nvPicPr>
        <p:blipFill>
          <a:blip r:embed="rId6">
            <a:alphaModFix amt="20000"/>
            <a:extLst>
              <a:ext uri="{BEBA8EAE-BF5A-486C-A8C5-ECC9F3942E4B}">
                <a14:imgProps xmlns:a14="http://schemas.microsoft.com/office/drawing/2010/main">
                  <a14:imgLayer r:embed="rId7">
                    <a14:imgEffect>
                      <a14:colorTemperature colorTemp="5900"/>
                    </a14:imgEffect>
                  </a14:imgLayer>
                </a14:imgProps>
              </a:ext>
            </a:extLst>
          </a:blip>
          <a:stretch>
            <a:fillRect/>
          </a:stretch>
        </p:blipFill>
        <p:spPr>
          <a:xfrm>
            <a:off x="10312400" y="0"/>
            <a:ext cx="4318000" cy="2597748"/>
          </a:xfrm>
          <a:prstGeom prst="rect">
            <a:avLst/>
          </a:prstGeom>
        </p:spPr>
      </p:pic>
      <p:pic>
        <p:nvPicPr>
          <p:cNvPr id="24" name="Image 23">
            <a:extLst>
              <a:ext uri="{FF2B5EF4-FFF2-40B4-BE49-F238E27FC236}">
                <a16:creationId xmlns:a16="http://schemas.microsoft.com/office/drawing/2014/main" id="{98F6A9D9-1160-47D6-8825-439112CAC2B8}"/>
              </a:ext>
            </a:extLst>
          </p:cNvPr>
          <p:cNvPicPr>
            <a:picLocks noChangeAspect="1"/>
          </p:cNvPicPr>
          <p:nvPr/>
        </p:nvPicPr>
        <p:blipFill>
          <a:blip r:embed="rId6">
            <a:alphaModFix amt="20000"/>
            <a:extLst>
              <a:ext uri="{BEBA8EAE-BF5A-486C-A8C5-ECC9F3942E4B}">
                <a14:imgProps xmlns:a14="http://schemas.microsoft.com/office/drawing/2010/main">
                  <a14:imgLayer r:embed="rId7">
                    <a14:imgEffect>
                      <a14:colorTemperature colorTemp="5900"/>
                    </a14:imgEffect>
                  </a14:imgLayer>
                </a14:imgProps>
              </a:ext>
            </a:extLst>
          </a:blip>
          <a:stretch>
            <a:fillRect/>
          </a:stretch>
        </p:blipFill>
        <p:spPr>
          <a:xfrm>
            <a:off x="-32782" y="5619152"/>
            <a:ext cx="4318000" cy="259774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309436"/>
          </a:xfrm>
          <a:prstGeom prst="rect">
            <a:avLst/>
          </a:prstGeom>
          <a:solidFill>
            <a:srgbClr val="F2E4CF"/>
          </a:solidFill>
          <a:ln/>
        </p:spPr>
      </p:sp>
      <p:sp>
        <p:nvSpPr>
          <p:cNvPr id="4" name="Text 2"/>
          <p:cNvSpPr/>
          <p:nvPr/>
        </p:nvSpPr>
        <p:spPr>
          <a:xfrm>
            <a:off x="3890565" y="653295"/>
            <a:ext cx="7924800" cy="1360410"/>
          </a:xfrm>
          <a:prstGeom prst="rect">
            <a:avLst/>
          </a:prstGeom>
          <a:noFill/>
          <a:ln/>
        </p:spPr>
        <p:txBody>
          <a:bodyPr wrap="none" rtlCol="0" anchor="t"/>
          <a:lstStyle/>
          <a:p>
            <a:pPr>
              <a:lnSpc>
                <a:spcPts val="4950"/>
              </a:lnSpc>
            </a:pPr>
            <a:r>
              <a:rPr lang="en-US" sz="2800" b="1" dirty="0">
                <a:solidFill>
                  <a:srgbClr val="3B4540"/>
                </a:solidFill>
                <a:latin typeface="Fraunces Extra Bold" pitchFamily="34" charset="0"/>
                <a:ea typeface="Fraunces Extra Bold" pitchFamily="34" charset="-122"/>
                <a:cs typeface="Fraunces Extra Bold" pitchFamily="34" charset="-120"/>
              </a:rPr>
              <a:t>Études de Cas et Initiatives Inspirantes : </a:t>
            </a:r>
          </a:p>
          <a:p>
            <a:pPr algn="ctr">
              <a:lnSpc>
                <a:spcPts val="4950"/>
              </a:lnSpc>
            </a:pPr>
            <a:r>
              <a:rPr lang="en-US" sz="2800" b="1" dirty="0">
                <a:solidFill>
                  <a:srgbClr val="3B4540"/>
                </a:solidFill>
                <a:latin typeface="Fraunces Extra Bold" pitchFamily="34" charset="0"/>
                <a:ea typeface="Fraunces Extra Bold" pitchFamily="34" charset="-122"/>
                <a:cs typeface="Fraunces Extra Bold" pitchFamily="34" charset="-120"/>
              </a:rPr>
              <a:t>Des Exemples Concrets</a:t>
            </a:r>
            <a:endParaRPr lang="en-US" sz="2800" dirty="0"/>
          </a:p>
        </p:txBody>
      </p:sp>
      <p:sp>
        <p:nvSpPr>
          <p:cNvPr id="6" name="Text 3"/>
          <p:cNvSpPr/>
          <p:nvPr/>
        </p:nvSpPr>
        <p:spPr>
          <a:xfrm>
            <a:off x="201675" y="3943815"/>
            <a:ext cx="3696787" cy="694373"/>
          </a:xfrm>
          <a:prstGeom prst="rect">
            <a:avLst/>
          </a:prstGeom>
          <a:noFill/>
          <a:ln/>
        </p:spPr>
        <p:txBody>
          <a:bodyPr wrap="square" rtlCol="0" anchor="t"/>
          <a:lstStyle/>
          <a:p>
            <a:pPr algn="ctr">
              <a:lnSpc>
                <a:spcPts val="2450"/>
              </a:lnSpc>
            </a:pPr>
            <a:r>
              <a:rPr lang="en-US" sz="2400" b="1" dirty="0">
                <a:solidFill>
                  <a:srgbClr val="405449"/>
                </a:solidFill>
                <a:latin typeface="Fraunces Extra Bold" pitchFamily="34" charset="0"/>
                <a:ea typeface="Fraunces Extra Bold" pitchFamily="34" charset="-122"/>
                <a:cs typeface="Fraunces Extra Bold" pitchFamily="34" charset="-120"/>
              </a:rPr>
              <a:t>Plateformes de Livraison Innovantes</a:t>
            </a:r>
            <a:endParaRPr lang="en-US" sz="2400" dirty="0"/>
          </a:p>
        </p:txBody>
      </p:sp>
      <p:sp>
        <p:nvSpPr>
          <p:cNvPr id="7" name="Text 4"/>
          <p:cNvSpPr/>
          <p:nvPr/>
        </p:nvSpPr>
        <p:spPr>
          <a:xfrm>
            <a:off x="457200" y="5319450"/>
            <a:ext cx="4441371" cy="2327872"/>
          </a:xfrm>
          <a:prstGeom prst="rect">
            <a:avLst/>
          </a:prstGeom>
          <a:noFill/>
          <a:ln/>
        </p:spPr>
        <p:txBody>
          <a:bodyPr wrap="square" rtlCol="0" anchor="t"/>
          <a:lstStyle/>
          <a:p>
            <a:pPr>
              <a:lnSpc>
                <a:spcPts val="2500"/>
              </a:lnSpc>
            </a:pPr>
            <a:r>
              <a:rPr lang="en-US" dirty="0">
                <a:solidFill>
                  <a:srgbClr val="405449"/>
                </a:solidFill>
                <a:latin typeface="Nobile" pitchFamily="34" charset="0"/>
                <a:ea typeface="Nobile" pitchFamily="34" charset="-122"/>
                <a:cs typeface="Nobile" pitchFamily="34" charset="-120"/>
              </a:rPr>
              <a:t>Des initiatives comme Loop et RePack, qui proposent des systèmes de livraison avec retour d'emballage, démontrent l'efficacité et la durabilité de ces modèles de distribution.</a:t>
            </a:r>
            <a:endParaRPr lang="en-US" dirty="0"/>
          </a:p>
        </p:txBody>
      </p:sp>
      <p:sp>
        <p:nvSpPr>
          <p:cNvPr id="9" name="Text 5"/>
          <p:cNvSpPr/>
          <p:nvPr/>
        </p:nvSpPr>
        <p:spPr>
          <a:xfrm>
            <a:off x="9980023" y="3944399"/>
            <a:ext cx="3569289" cy="694373"/>
          </a:xfrm>
          <a:prstGeom prst="rect">
            <a:avLst/>
          </a:prstGeom>
          <a:noFill/>
          <a:ln/>
        </p:spPr>
        <p:txBody>
          <a:bodyPr wrap="square" rtlCol="0" anchor="t"/>
          <a:lstStyle/>
          <a:p>
            <a:pPr algn="ctr">
              <a:lnSpc>
                <a:spcPts val="2450"/>
              </a:lnSpc>
            </a:pPr>
            <a:r>
              <a:rPr lang="en-US" sz="2400" b="1" dirty="0">
                <a:solidFill>
                  <a:srgbClr val="405449"/>
                </a:solidFill>
                <a:latin typeface="Fraunces Extra Bold" pitchFamily="34" charset="0"/>
                <a:ea typeface="Fraunces Extra Bold" pitchFamily="34" charset="-122"/>
                <a:cs typeface="Fraunces Extra Bold" pitchFamily="34" charset="-120"/>
              </a:rPr>
              <a:t>Boutiques en Vrac à Succès</a:t>
            </a:r>
            <a:endParaRPr lang="en-US" sz="2400" dirty="0"/>
          </a:p>
        </p:txBody>
      </p:sp>
      <p:sp>
        <p:nvSpPr>
          <p:cNvPr id="10" name="Text 6"/>
          <p:cNvSpPr/>
          <p:nvPr/>
        </p:nvSpPr>
        <p:spPr>
          <a:xfrm>
            <a:off x="9010241" y="5319450"/>
            <a:ext cx="4760936" cy="2298377"/>
          </a:xfrm>
          <a:prstGeom prst="rect">
            <a:avLst/>
          </a:prstGeom>
          <a:noFill/>
          <a:ln/>
        </p:spPr>
        <p:txBody>
          <a:bodyPr wrap="square" rtlCol="0" anchor="t"/>
          <a:lstStyle/>
          <a:p>
            <a:pPr>
              <a:lnSpc>
                <a:spcPts val="2500"/>
              </a:lnSpc>
            </a:pPr>
            <a:r>
              <a:rPr lang="en-US" dirty="0">
                <a:solidFill>
                  <a:srgbClr val="405449"/>
                </a:solidFill>
                <a:latin typeface="Nobile" pitchFamily="34" charset="0"/>
                <a:ea typeface="Nobile" pitchFamily="34" charset="-122"/>
                <a:cs typeface="Nobile" pitchFamily="34" charset="-120"/>
              </a:rPr>
              <a:t>Des exemples comme Day by Day et La Recharge illustrent le succès des boutiques en vrac, prouvant leur viabilité économique et leur popularité auprès des consommateurs.</a:t>
            </a:r>
            <a:endParaRPr lang="en-US" dirty="0"/>
          </a:p>
        </p:txBody>
      </p:sp>
      <p:sp>
        <p:nvSpPr>
          <p:cNvPr id="12" name="Text 7"/>
          <p:cNvSpPr/>
          <p:nvPr/>
        </p:nvSpPr>
        <p:spPr>
          <a:xfrm>
            <a:off x="7481768" y="3948351"/>
            <a:ext cx="2233374" cy="694373"/>
          </a:xfrm>
          <a:prstGeom prst="rect">
            <a:avLst/>
          </a:prstGeom>
          <a:noFill/>
          <a:ln/>
        </p:spPr>
        <p:txBody>
          <a:bodyPr wrap="square" rtlCol="0" anchor="t"/>
          <a:lstStyle/>
          <a:p>
            <a:pPr marL="0" indent="0" algn="l">
              <a:lnSpc>
                <a:spcPts val="2734"/>
              </a:lnSpc>
              <a:buNone/>
            </a:pPr>
            <a:endParaRPr lang="en-US" sz="2187" dirty="0"/>
          </a:p>
        </p:txBody>
      </p:sp>
      <p:pic>
        <p:nvPicPr>
          <p:cNvPr id="22" name="Image 21">
            <a:extLst>
              <a:ext uri="{FF2B5EF4-FFF2-40B4-BE49-F238E27FC236}">
                <a16:creationId xmlns:a16="http://schemas.microsoft.com/office/drawing/2014/main" id="{B865D202-C58C-4509-9883-324112C89DDD}"/>
              </a:ext>
            </a:extLst>
          </p:cNvPr>
          <p:cNvPicPr>
            <a:picLocks noChangeAspect="1"/>
          </p:cNvPicPr>
          <p:nvPr/>
        </p:nvPicPr>
        <p:blipFill>
          <a:blip r:embed="rId3"/>
          <a:stretch>
            <a:fillRect/>
          </a:stretch>
        </p:blipFill>
        <p:spPr>
          <a:xfrm>
            <a:off x="0" y="0"/>
            <a:ext cx="2834084" cy="2667000"/>
          </a:xfrm>
          <a:prstGeom prst="rect">
            <a:avLst/>
          </a:prstGeom>
        </p:spPr>
      </p:pic>
      <p:pic>
        <p:nvPicPr>
          <p:cNvPr id="24" name="Image 23">
            <a:extLst>
              <a:ext uri="{FF2B5EF4-FFF2-40B4-BE49-F238E27FC236}">
                <a16:creationId xmlns:a16="http://schemas.microsoft.com/office/drawing/2014/main" id="{347D8756-ED62-42FE-9915-E3F179270859}"/>
              </a:ext>
            </a:extLst>
          </p:cNvPr>
          <p:cNvPicPr>
            <a:picLocks noChangeAspect="1"/>
          </p:cNvPicPr>
          <p:nvPr/>
        </p:nvPicPr>
        <p:blipFill>
          <a:blip r:embed="rId4"/>
          <a:stretch>
            <a:fillRect/>
          </a:stretch>
        </p:blipFill>
        <p:spPr>
          <a:xfrm>
            <a:off x="11390709" y="0"/>
            <a:ext cx="3213100" cy="2667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822</Words>
  <Application>Microsoft Office PowerPoint</Application>
  <PresentationFormat>Personnalisé</PresentationFormat>
  <Paragraphs>105</Paragraphs>
  <Slides>12</Slides>
  <Notes>11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Algerian</vt:lpstr>
      <vt:lpstr>Arial</vt:lpstr>
      <vt:lpstr>Calibri</vt:lpstr>
      <vt:lpstr>Fraunces Extra Bold</vt:lpstr>
      <vt:lpstr>Lora</vt:lpstr>
      <vt:lpstr>Nobile</vt:lpstr>
      <vt:lpstr>Source Sans Pro</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Nourhane amzal</cp:lastModifiedBy>
  <cp:revision>44</cp:revision>
  <dcterms:created xsi:type="dcterms:W3CDTF">2024-04-30T11:40:38Z</dcterms:created>
  <dcterms:modified xsi:type="dcterms:W3CDTF">2025-01-08T08:24:47Z</dcterms:modified>
</cp:coreProperties>
</file>